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iYXDlSuTM3nPGnUokfG1V6p/2/d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5" name="Google Shape;215;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6" name="Google Shape;226;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4" name="Google Shape;244;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1" name="Google Shape;251;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1" name="Google Shape;181;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8" name="Google Shape;188;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8" name="Google Shape;198;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8" name="Google Shape;208;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2"/>
        <p:cNvGrpSpPr/>
        <p:nvPr/>
      </p:nvGrpSpPr>
      <p:grpSpPr>
        <a:xfrm>
          <a:off x="0" y="0"/>
          <a:ext cx="0" cy="0"/>
          <a:chOff x="0" y="0"/>
          <a:chExt cx="0" cy="0"/>
        </a:xfrm>
      </p:grpSpPr>
      <p:grpSp>
        <p:nvGrpSpPr>
          <p:cNvPr id="23" name="Google Shape;23;p17"/>
          <p:cNvGrpSpPr/>
          <p:nvPr/>
        </p:nvGrpSpPr>
        <p:grpSpPr>
          <a:xfrm>
            <a:off x="0" y="-8467"/>
            <a:ext cx="12192000" cy="6866467"/>
            <a:chOff x="0" y="-8467"/>
            <a:chExt cx="12192000" cy="6866467"/>
          </a:xfrm>
        </p:grpSpPr>
        <p:cxnSp>
          <p:nvCxnSpPr>
            <p:cNvPr id="24" name="Google Shape;24;p17"/>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5" name="Google Shape;25;p17"/>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6" name="Google Shape;26;p17"/>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17"/>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17"/>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17"/>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0" name="Google Shape;30;p17"/>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1" name="Google Shape;31;p17"/>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17"/>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17"/>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17"/>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7"/>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36" name="Google Shape;36;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0"/>
        <p:cNvGrpSpPr/>
        <p:nvPr/>
      </p:nvGrpSpPr>
      <p:grpSpPr>
        <a:xfrm>
          <a:off x="0" y="0"/>
          <a:ext cx="0" cy="0"/>
          <a:chOff x="0" y="0"/>
          <a:chExt cx="0" cy="0"/>
        </a:xfrm>
      </p:grpSpPr>
      <p:sp>
        <p:nvSpPr>
          <p:cNvPr id="91" name="Google Shape;91;p26"/>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26"/>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3" name="Google Shape;93;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6"/>
        <p:cNvGrpSpPr/>
        <p:nvPr/>
      </p:nvGrpSpPr>
      <p:grpSpPr>
        <a:xfrm>
          <a:off x="0" y="0"/>
          <a:ext cx="0" cy="0"/>
          <a:chOff x="0" y="0"/>
          <a:chExt cx="0" cy="0"/>
        </a:xfrm>
      </p:grpSpPr>
      <p:sp>
        <p:nvSpPr>
          <p:cNvPr id="97" name="Google Shape;97;p27"/>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7"/>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9" name="Google Shape;99;p27"/>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0" name="Google Shape;100;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03" name="Google Shape;103;p27"/>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a:p>
        </p:txBody>
      </p:sp>
      <p:sp>
        <p:nvSpPr>
          <p:cNvPr id="104" name="Google Shape;104;p27"/>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sz="1800" b="0" i="0" u="none" strike="noStrike" cap="non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5"/>
        <p:cNvGrpSpPr/>
        <p:nvPr/>
      </p:nvGrpSpPr>
      <p:grpSpPr>
        <a:xfrm>
          <a:off x="0" y="0"/>
          <a:ext cx="0" cy="0"/>
          <a:chOff x="0" y="0"/>
          <a:chExt cx="0" cy="0"/>
        </a:xfrm>
      </p:grpSpPr>
      <p:sp>
        <p:nvSpPr>
          <p:cNvPr id="106" name="Google Shape;106;p28"/>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28"/>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8" name="Google Shape;108;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1"/>
        <p:cNvGrpSpPr/>
        <p:nvPr/>
      </p:nvGrpSpPr>
      <p:grpSpPr>
        <a:xfrm>
          <a:off x="0" y="0"/>
          <a:ext cx="0" cy="0"/>
          <a:chOff x="0" y="0"/>
          <a:chExt cx="0" cy="0"/>
        </a:xfrm>
      </p:grpSpPr>
      <p:sp>
        <p:nvSpPr>
          <p:cNvPr id="112" name="Google Shape;112;p29"/>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9"/>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4" name="Google Shape;114;p29"/>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5" name="Google Shape;115;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8" name="Google Shape;118;p29"/>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a:p>
        </p:txBody>
      </p:sp>
      <p:sp>
        <p:nvSpPr>
          <p:cNvPr id="119" name="Google Shape;119;p29"/>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0"/>
        <p:cNvGrpSpPr/>
        <p:nvPr/>
      </p:nvGrpSpPr>
      <p:grpSpPr>
        <a:xfrm>
          <a:off x="0" y="0"/>
          <a:ext cx="0" cy="0"/>
          <a:chOff x="0" y="0"/>
          <a:chExt cx="0" cy="0"/>
        </a:xfrm>
      </p:grpSpPr>
      <p:sp>
        <p:nvSpPr>
          <p:cNvPr id="121" name="Google Shape;121;p30"/>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30"/>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3" name="Google Shape;123;p30"/>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4" name="Google Shape;124;p3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3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7"/>
        <p:cNvGrpSpPr/>
        <p:nvPr/>
      </p:nvGrpSpPr>
      <p:grpSpPr>
        <a:xfrm>
          <a:off x="0" y="0"/>
          <a:ext cx="0" cy="0"/>
          <a:chOff x="0" y="0"/>
          <a:chExt cx="0" cy="0"/>
        </a:xfrm>
      </p:grpSpPr>
      <p:sp>
        <p:nvSpPr>
          <p:cNvPr id="128" name="Google Shape;128;p3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31"/>
          <p:cNvSpPr txBox="1">
            <a:spLocks noGrp="1"/>
          </p:cNvSpPr>
          <p:nvPr>
            <p:ph type="body" idx="1"/>
          </p:nvPr>
        </p:nvSpPr>
        <p:spPr>
          <a:xfrm rot="5400000">
            <a:off x="3035282"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0" name="Google Shape;130;p3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3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3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3"/>
        <p:cNvGrpSpPr/>
        <p:nvPr/>
      </p:nvGrpSpPr>
      <p:grpSpPr>
        <a:xfrm>
          <a:off x="0" y="0"/>
          <a:ext cx="0" cy="0"/>
          <a:chOff x="0" y="0"/>
          <a:chExt cx="0" cy="0"/>
        </a:xfrm>
      </p:grpSpPr>
      <p:sp>
        <p:nvSpPr>
          <p:cNvPr id="134" name="Google Shape;134;p32"/>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32"/>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6" name="Google Shape;136;p3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3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3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9"/>
        <p:cNvGrpSpPr/>
        <p:nvPr/>
      </p:nvGrpSpPr>
      <p:grpSpPr>
        <a:xfrm>
          <a:off x="0" y="0"/>
          <a:ext cx="0" cy="0"/>
          <a:chOff x="0" y="0"/>
          <a:chExt cx="0" cy="0"/>
        </a:xfrm>
      </p:grpSpPr>
      <p:sp>
        <p:nvSpPr>
          <p:cNvPr id="40" name="Google Shape;40;p1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8"/>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2" name="Google Shape;42;p1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5"/>
        <p:cNvGrpSpPr/>
        <p:nvPr/>
      </p:nvGrpSpPr>
      <p:grpSpPr>
        <a:xfrm>
          <a:off x="0" y="0"/>
          <a:ext cx="0" cy="0"/>
          <a:chOff x="0" y="0"/>
          <a:chExt cx="0" cy="0"/>
        </a:xfrm>
      </p:grpSpPr>
      <p:sp>
        <p:nvSpPr>
          <p:cNvPr id="46" name="Google Shape;46;p19"/>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9"/>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48" name="Google Shape;48;p1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1"/>
        <p:cNvGrpSpPr/>
        <p:nvPr/>
      </p:nvGrpSpPr>
      <p:grpSpPr>
        <a:xfrm>
          <a:off x="0" y="0"/>
          <a:ext cx="0" cy="0"/>
          <a:chOff x="0" y="0"/>
          <a:chExt cx="0" cy="0"/>
        </a:xfrm>
      </p:grpSpPr>
      <p:sp>
        <p:nvSpPr>
          <p:cNvPr id="52" name="Google Shape;52;p2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0"/>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4" name="Google Shape;54;p20"/>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5" name="Google Shape;55;p2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2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1"/>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1" name="Google Shape;61;p21"/>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2" name="Google Shape;62;p21"/>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3" name="Google Shape;63;p21"/>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4" name="Google Shape;64;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7"/>
        <p:cNvGrpSpPr/>
        <p:nvPr/>
      </p:nvGrpSpPr>
      <p:grpSpPr>
        <a:xfrm>
          <a:off x="0" y="0"/>
          <a:ext cx="0" cy="0"/>
          <a:chOff x="0" y="0"/>
          <a:chExt cx="0" cy="0"/>
        </a:xfrm>
      </p:grpSpPr>
      <p:sp>
        <p:nvSpPr>
          <p:cNvPr id="68" name="Google Shape;68;p2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24"/>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4"/>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9" name="Google Shape;79;p24"/>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80" name="Google Shape;80;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3"/>
        <p:cNvGrpSpPr/>
        <p:nvPr/>
      </p:nvGrpSpPr>
      <p:grpSpPr>
        <a:xfrm>
          <a:off x="0" y="0"/>
          <a:ext cx="0" cy="0"/>
          <a:chOff x="0" y="0"/>
          <a:chExt cx="0" cy="0"/>
        </a:xfrm>
      </p:grpSpPr>
      <p:sp>
        <p:nvSpPr>
          <p:cNvPr id="84" name="Google Shape;84;p25"/>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5"/>
          <p:cNvSpPr>
            <a:spLocks noGrp="1"/>
          </p:cNvSpPr>
          <p:nvPr>
            <p:ph type="pic" idx="2"/>
          </p:nvPr>
        </p:nvSpPr>
        <p:spPr>
          <a:xfrm>
            <a:off x="677334" y="609600"/>
            <a:ext cx="8596668" cy="3845718"/>
          </a:xfrm>
          <a:prstGeom prst="rect">
            <a:avLst/>
          </a:prstGeom>
          <a:noFill/>
          <a:ln>
            <a:noFill/>
          </a:ln>
        </p:spPr>
        <p:txBody>
          <a:bodyPr spcFirstLastPara="1" wrap="square" lIns="91425" tIns="45700" rIns="91425" bIns="45700" anchor="t" anchorCtr="0">
            <a:normAutofit/>
          </a:bodyPr>
          <a:lstStyle>
            <a:lvl1pPr marR="0" lvl="0" algn="ctr"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1pPr>
            <a:lvl2pPr marR="0" lvl="1"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2pPr>
            <a:lvl3pPr marR="0" lvl="2"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3pPr>
            <a:lvl4pPr marR="0" lvl="3"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4pPr>
            <a:lvl5pPr marR="0" lvl="4"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5pPr>
            <a:lvl6pPr marR="0" lvl="5"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6pPr>
            <a:lvl7pPr marR="0" lvl="6"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7pPr>
            <a:lvl8pPr marR="0" lvl="7"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8pPr>
            <a:lvl9pPr marR="0" lvl="8" algn="l" rtl="0">
              <a:spcBef>
                <a:spcPts val="1000"/>
              </a:spcBef>
              <a:spcAft>
                <a:spcPts val="0"/>
              </a:spcAft>
              <a:buClr>
                <a:schemeClr val="accent1"/>
              </a:buClr>
              <a:buSzPts val="1280"/>
              <a:buFont typeface="Noto Sans Symbols"/>
              <a:buNone/>
              <a:defRPr sz="1600" b="0" i="0" u="none" strike="noStrike" cap="none">
                <a:solidFill>
                  <a:srgbClr val="3F3F3F"/>
                </a:solidFill>
                <a:latin typeface="Trebuchet MS"/>
                <a:ea typeface="Trebuchet MS"/>
                <a:cs typeface="Trebuchet MS"/>
                <a:sym typeface="Trebuchet MS"/>
              </a:defRPr>
            </a:lvl9pPr>
          </a:lstStyle>
          <a:p>
            <a:endParaRPr/>
          </a:p>
        </p:txBody>
      </p:sp>
      <p:sp>
        <p:nvSpPr>
          <p:cNvPr id="86" name="Google Shape;86;p25"/>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87" name="Google Shape;87;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16"/>
          <p:cNvGrpSpPr/>
          <p:nvPr/>
        </p:nvGrpSpPr>
        <p:grpSpPr>
          <a:xfrm>
            <a:off x="0" y="-8467"/>
            <a:ext cx="12192000" cy="6866467"/>
            <a:chOff x="0" y="-8467"/>
            <a:chExt cx="12192000" cy="6866467"/>
          </a:xfrm>
        </p:grpSpPr>
        <p:cxnSp>
          <p:nvCxnSpPr>
            <p:cNvPr id="7" name="Google Shape;7;p16"/>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16"/>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16"/>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16"/>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6"/>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6"/>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3" name="Google Shape;13;p16"/>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4" name="Google Shape;14;p16"/>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16"/>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6"/>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1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8" name="Google Shape;18;p16"/>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
          <p:cNvSpPr txBox="1">
            <a:spLocks noGrp="1"/>
          </p:cNvSpPr>
          <p:nvPr>
            <p:ph type="ctrTitle"/>
          </p:nvPr>
        </p:nvSpPr>
        <p:spPr>
          <a:xfrm>
            <a:off x="927550" y="3713400"/>
            <a:ext cx="8699100" cy="16464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1"/>
              </a:buClr>
              <a:buSzPts val="5400"/>
              <a:buFont typeface="Trebuchet MS"/>
              <a:buNone/>
            </a:pPr>
            <a:r>
              <a:rPr lang="en-US" sz="4500"/>
              <a:t>Celebrating 10 years of the CFPB</a:t>
            </a:r>
            <a:endParaRPr sz="4500"/>
          </a:p>
        </p:txBody>
      </p:sp>
      <p:pic>
        <p:nvPicPr>
          <p:cNvPr id="144" name="Google Shape;144;p1"/>
          <p:cNvPicPr preferRelativeResize="0"/>
          <p:nvPr/>
        </p:nvPicPr>
        <p:blipFill>
          <a:blip r:embed="rId3">
            <a:alphaModFix/>
          </a:blip>
          <a:stretch>
            <a:fillRect/>
          </a:stretch>
        </p:blipFill>
        <p:spPr>
          <a:xfrm>
            <a:off x="927550" y="1745500"/>
            <a:ext cx="8398375" cy="19050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8689"/>
    </mc:Choice>
    <mc:Fallback>
      <p:transition spd="slow" advTm="868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0"/>
          <p:cNvSpPr txBox="1">
            <a:spLocks noGrp="1"/>
          </p:cNvSpPr>
          <p:nvPr>
            <p:ph type="body" idx="1"/>
          </p:nvPr>
        </p:nvSpPr>
        <p:spPr>
          <a:xfrm>
            <a:off x="1517575" y="966329"/>
            <a:ext cx="6683400" cy="11334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1440"/>
              <a:buNone/>
            </a:pPr>
            <a:r>
              <a:rPr lang="en-US" sz="2000"/>
              <a:t>Happy birthday CFPB. Hold to your mission to keep financial sharks at bay.</a:t>
            </a:r>
            <a:endParaRPr sz="2000"/>
          </a:p>
          <a:p>
            <a:pPr marL="0" lvl="0" indent="0" algn="l" rtl="0">
              <a:spcBef>
                <a:spcPts val="1000"/>
              </a:spcBef>
              <a:spcAft>
                <a:spcPts val="0"/>
              </a:spcAft>
              <a:buSzPts val="1440"/>
              <a:buNone/>
            </a:pPr>
            <a:r>
              <a:rPr lang="en-US" sz="2000"/>
              <a:t>- David, CO</a:t>
            </a:r>
            <a:endParaRPr sz="2000"/>
          </a:p>
        </p:txBody>
      </p:sp>
      <p:pic>
        <p:nvPicPr>
          <p:cNvPr id="218" name="Google Shape;218;p10" descr="Open quotation mark with solid fill"/>
          <p:cNvPicPr preferRelativeResize="0"/>
          <p:nvPr/>
        </p:nvPicPr>
        <p:blipFill rotWithShape="1">
          <a:blip r:embed="rId3">
            <a:alphaModFix/>
          </a:blip>
          <a:srcRect/>
          <a:stretch/>
        </p:blipFill>
        <p:spPr>
          <a:xfrm>
            <a:off x="123824" y="257174"/>
            <a:ext cx="1393759" cy="1393759"/>
          </a:xfrm>
          <a:prstGeom prst="rect">
            <a:avLst/>
          </a:prstGeom>
          <a:noFill/>
          <a:ln>
            <a:noFill/>
          </a:ln>
        </p:spPr>
      </p:pic>
      <p:sp>
        <p:nvSpPr>
          <p:cNvPr id="219" name="Google Shape;219;p10"/>
          <p:cNvSpPr txBox="1"/>
          <p:nvPr/>
        </p:nvSpPr>
        <p:spPr>
          <a:xfrm>
            <a:off x="1517583" y="4514850"/>
            <a:ext cx="6897755" cy="2500313"/>
          </a:xfrm>
          <a:prstGeom prst="rect">
            <a:avLst/>
          </a:prstGeom>
          <a:noFill/>
          <a:ln>
            <a:noFill/>
          </a:ln>
        </p:spPr>
        <p:txBody>
          <a:bodyPr spcFirstLastPara="1" wrap="square" lIns="91425" tIns="45700" rIns="91425" bIns="45700" anchor="t" anchorCtr="0">
            <a:normAutofit/>
          </a:bodyPr>
          <a:lstStyle/>
          <a:p>
            <a:pPr marL="0" marR="0" lvl="0" indent="0" algn="l" rtl="0">
              <a:spcBef>
                <a:spcPts val="1000"/>
              </a:spcBef>
              <a:spcAft>
                <a:spcPts val="0"/>
              </a:spcAft>
              <a:buClr>
                <a:schemeClr val="accent1"/>
              </a:buClr>
              <a:buSzPts val="1440"/>
              <a:buFont typeface="Noto Sans Symbols"/>
              <a:buNone/>
            </a:pPr>
            <a:endParaRPr/>
          </a:p>
        </p:txBody>
      </p:sp>
      <p:pic>
        <p:nvPicPr>
          <p:cNvPr id="220" name="Google Shape;220;p10" descr="Closed quotation mark with solid fill"/>
          <p:cNvPicPr preferRelativeResize="0"/>
          <p:nvPr/>
        </p:nvPicPr>
        <p:blipFill rotWithShape="1">
          <a:blip r:embed="rId4">
            <a:alphaModFix/>
          </a:blip>
          <a:srcRect/>
          <a:stretch/>
        </p:blipFill>
        <p:spPr>
          <a:xfrm>
            <a:off x="8201025" y="4974431"/>
            <a:ext cx="1133476" cy="1133476"/>
          </a:xfrm>
          <a:prstGeom prst="rect">
            <a:avLst/>
          </a:prstGeom>
          <a:noFill/>
          <a:ln>
            <a:noFill/>
          </a:ln>
        </p:spPr>
      </p:pic>
      <p:sp>
        <p:nvSpPr>
          <p:cNvPr id="221" name="Google Shape;221;p10"/>
          <p:cNvSpPr txBox="1"/>
          <p:nvPr/>
        </p:nvSpPr>
        <p:spPr>
          <a:xfrm>
            <a:off x="1624763" y="4066573"/>
            <a:ext cx="6683400" cy="1663500"/>
          </a:xfrm>
          <a:prstGeom prst="rect">
            <a:avLst/>
          </a:prstGeom>
          <a:noFill/>
          <a:ln>
            <a:noFill/>
          </a:ln>
        </p:spPr>
        <p:txBody>
          <a:bodyPr spcFirstLastPara="1" wrap="square" lIns="91425" tIns="45700" rIns="91425" bIns="45700" anchor="t" anchorCtr="0">
            <a:normAutofit/>
          </a:bodyPr>
          <a:lstStyle/>
          <a:p>
            <a:pPr marL="0" marR="0" lvl="0" indent="0" algn="ctr" rtl="0">
              <a:spcBef>
                <a:spcPts val="0"/>
              </a:spcBef>
              <a:spcAft>
                <a:spcPts val="0"/>
              </a:spcAft>
              <a:buClr>
                <a:schemeClr val="accent1"/>
              </a:buClr>
              <a:buSzPts val="1440"/>
              <a:buFont typeface="Noto Sans Symbols"/>
              <a:buNone/>
            </a:pPr>
            <a:r>
              <a:rPr lang="en-US" sz="2000" b="0" i="0" u="none" strike="noStrike" cap="none">
                <a:solidFill>
                  <a:srgbClr val="3F3F3F"/>
                </a:solidFill>
                <a:latin typeface="Trebuchet MS"/>
                <a:ea typeface="Trebuchet MS"/>
                <a:cs typeface="Trebuchet MS"/>
                <a:sym typeface="Trebuchet MS"/>
              </a:rPr>
              <a:t>Bravo, CFPB, and Elizabeth Warren for creating you. Best of luck in continuing to survive all the right-wing bullying. Your good work is urgently needed.</a:t>
            </a:r>
            <a:endParaRPr sz="1600"/>
          </a:p>
          <a:p>
            <a:pPr marL="0" marR="0" lvl="0" indent="0" algn="l" rtl="0">
              <a:spcBef>
                <a:spcPts val="1000"/>
              </a:spcBef>
              <a:spcAft>
                <a:spcPts val="0"/>
              </a:spcAft>
              <a:buClr>
                <a:schemeClr val="accent1"/>
              </a:buClr>
              <a:buSzPts val="1440"/>
              <a:buFont typeface="Noto Sans Symbols"/>
              <a:buNone/>
            </a:pPr>
            <a:r>
              <a:rPr lang="en-US" sz="2000" b="0" i="0" u="none" strike="noStrike" cap="none">
                <a:solidFill>
                  <a:srgbClr val="3F3F3F"/>
                </a:solidFill>
                <a:latin typeface="Trebuchet MS"/>
                <a:ea typeface="Trebuchet MS"/>
                <a:cs typeface="Trebuchet MS"/>
                <a:sym typeface="Trebuchet MS"/>
              </a:rPr>
              <a:t>- Erin, NM</a:t>
            </a:r>
            <a:endParaRPr sz="1600"/>
          </a:p>
        </p:txBody>
      </p:sp>
      <p:pic>
        <p:nvPicPr>
          <p:cNvPr id="222" name="Google Shape;222;p10" descr="Open quotation mark with solid fill"/>
          <p:cNvPicPr preferRelativeResize="0"/>
          <p:nvPr/>
        </p:nvPicPr>
        <p:blipFill rotWithShape="1">
          <a:blip r:embed="rId3">
            <a:alphaModFix/>
          </a:blip>
          <a:srcRect/>
          <a:stretch/>
        </p:blipFill>
        <p:spPr>
          <a:xfrm>
            <a:off x="189399" y="2970474"/>
            <a:ext cx="1393759" cy="1393759"/>
          </a:xfrm>
          <a:prstGeom prst="rect">
            <a:avLst/>
          </a:prstGeom>
          <a:noFill/>
          <a:ln>
            <a:noFill/>
          </a:ln>
        </p:spPr>
      </p:pic>
      <p:pic>
        <p:nvPicPr>
          <p:cNvPr id="223" name="Google Shape;223;p10" descr="Closed quotation mark with solid fill"/>
          <p:cNvPicPr preferRelativeResize="0"/>
          <p:nvPr/>
        </p:nvPicPr>
        <p:blipFill rotWithShape="1">
          <a:blip r:embed="rId4">
            <a:alphaModFix/>
          </a:blip>
          <a:srcRect/>
          <a:stretch/>
        </p:blipFill>
        <p:spPr>
          <a:xfrm>
            <a:off x="8201025" y="1943781"/>
            <a:ext cx="1133476" cy="1133476"/>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37710"/>
    </mc:Choice>
    <mc:Fallback>
      <p:transition spd="slow" advTm="3771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pic>
        <p:nvPicPr>
          <p:cNvPr id="228" name="Google Shape;228;p11" descr="Open quotation mark with solid fill"/>
          <p:cNvPicPr preferRelativeResize="0"/>
          <p:nvPr/>
        </p:nvPicPr>
        <p:blipFill rotWithShape="1">
          <a:blip r:embed="rId3">
            <a:alphaModFix/>
          </a:blip>
          <a:srcRect/>
          <a:stretch/>
        </p:blipFill>
        <p:spPr>
          <a:xfrm>
            <a:off x="123824" y="257174"/>
            <a:ext cx="1393759" cy="1393759"/>
          </a:xfrm>
          <a:prstGeom prst="rect">
            <a:avLst/>
          </a:prstGeom>
          <a:noFill/>
          <a:ln>
            <a:noFill/>
          </a:ln>
        </p:spPr>
      </p:pic>
      <p:sp>
        <p:nvSpPr>
          <p:cNvPr id="229" name="Google Shape;229;p11"/>
          <p:cNvSpPr txBox="1"/>
          <p:nvPr/>
        </p:nvSpPr>
        <p:spPr>
          <a:xfrm>
            <a:off x="1517583" y="3466937"/>
            <a:ext cx="6912000" cy="2814600"/>
          </a:xfrm>
          <a:prstGeom prst="rect">
            <a:avLst/>
          </a:prstGeom>
          <a:noFill/>
          <a:ln>
            <a:noFill/>
          </a:ln>
        </p:spPr>
        <p:txBody>
          <a:bodyPr spcFirstLastPara="1" wrap="square" lIns="91425" tIns="45700" rIns="91425" bIns="45700" anchor="t" anchorCtr="0">
            <a:normAutofit lnSpcReduction="10000"/>
          </a:bodyPr>
          <a:lstStyle/>
          <a:p>
            <a:pPr marL="0" marR="0" lvl="0" indent="0" algn="ctr" rtl="0">
              <a:spcBef>
                <a:spcPts val="0"/>
              </a:spcBef>
              <a:spcAft>
                <a:spcPts val="0"/>
              </a:spcAft>
              <a:buClr>
                <a:schemeClr val="accent1"/>
              </a:buClr>
              <a:buSzPts val="1440"/>
              <a:buFont typeface="Noto Sans Symbols"/>
              <a:buNone/>
            </a:pPr>
            <a:r>
              <a:rPr lang="en-US" sz="1800" b="0" i="0" u="none" strike="noStrike" cap="none">
                <a:solidFill>
                  <a:srgbClr val="3F3F3F"/>
                </a:solidFill>
                <a:latin typeface="Trebuchet MS"/>
                <a:ea typeface="Trebuchet MS"/>
                <a:cs typeface="Trebuchet MS"/>
                <a:sym typeface="Trebuchet MS"/>
              </a:rPr>
              <a:t>Thanks for looking out for the little guy against the mega-banks who wield their power as if they're God. We need you protecting us from predators in Wall Street, banks, mortgage and payday lenders. Thanks too for recuping $5 billion in refunds. Way to go! There are so many credit card holders that fall prey to extra add-ons. Thanks for dealing with that for us. We like complaint systems for problem resolution. You're doing the right thing. Nice to have someone on the correct side of the law from the ever-present vultures out there!</a:t>
            </a:r>
            <a:endParaRPr/>
          </a:p>
          <a:p>
            <a:pPr marL="0" marR="0" lvl="0" indent="0" algn="l" rtl="0">
              <a:spcBef>
                <a:spcPts val="1000"/>
              </a:spcBef>
              <a:spcAft>
                <a:spcPts val="0"/>
              </a:spcAft>
              <a:buClr>
                <a:schemeClr val="accent1"/>
              </a:buClr>
              <a:buSzPts val="1440"/>
              <a:buFont typeface="Noto Sans Symbols"/>
              <a:buNone/>
            </a:pPr>
            <a:r>
              <a:rPr lang="en-US" sz="1800" b="0" i="0" u="none" strike="noStrike" cap="none">
                <a:solidFill>
                  <a:srgbClr val="3F3F3F"/>
                </a:solidFill>
                <a:latin typeface="Trebuchet MS"/>
                <a:ea typeface="Trebuchet MS"/>
                <a:cs typeface="Trebuchet MS"/>
                <a:sym typeface="Trebuchet MS"/>
              </a:rPr>
              <a:t>-Joan, FL</a:t>
            </a:r>
            <a:endParaRPr/>
          </a:p>
        </p:txBody>
      </p:sp>
      <p:pic>
        <p:nvPicPr>
          <p:cNvPr id="230" name="Google Shape;230;p11" descr="Closed quotation mark with solid fill"/>
          <p:cNvPicPr preferRelativeResize="0"/>
          <p:nvPr/>
        </p:nvPicPr>
        <p:blipFill rotWithShape="1">
          <a:blip r:embed="rId4">
            <a:alphaModFix/>
          </a:blip>
          <a:srcRect/>
          <a:stretch/>
        </p:blipFill>
        <p:spPr>
          <a:xfrm>
            <a:off x="8429575" y="5451881"/>
            <a:ext cx="1133476" cy="1133476"/>
          </a:xfrm>
          <a:prstGeom prst="rect">
            <a:avLst/>
          </a:prstGeom>
          <a:noFill/>
          <a:ln>
            <a:noFill/>
          </a:ln>
        </p:spPr>
      </p:pic>
      <p:sp>
        <p:nvSpPr>
          <p:cNvPr id="231" name="Google Shape;231;p11"/>
          <p:cNvSpPr txBox="1"/>
          <p:nvPr/>
        </p:nvSpPr>
        <p:spPr>
          <a:xfrm>
            <a:off x="1517575" y="1085850"/>
            <a:ext cx="6683400" cy="1955700"/>
          </a:xfrm>
          <a:prstGeom prst="rect">
            <a:avLst/>
          </a:prstGeom>
          <a:noFill/>
          <a:ln>
            <a:noFill/>
          </a:ln>
        </p:spPr>
        <p:txBody>
          <a:bodyPr spcFirstLastPara="1" wrap="square" lIns="91425" tIns="45700" rIns="91425" bIns="45700" anchor="t" anchorCtr="0">
            <a:normAutofit/>
          </a:bodyPr>
          <a:lstStyle/>
          <a:p>
            <a:pPr marL="0" marR="0" lvl="0" indent="0" algn="ctr" rtl="0">
              <a:spcBef>
                <a:spcPts val="0"/>
              </a:spcBef>
              <a:spcAft>
                <a:spcPts val="0"/>
              </a:spcAft>
              <a:buClr>
                <a:schemeClr val="accent1"/>
              </a:buClr>
              <a:buSzPts val="1440"/>
              <a:buFont typeface="Noto Sans Symbols"/>
              <a:buNone/>
            </a:pPr>
            <a:r>
              <a:rPr lang="en-US" sz="1800" b="0" i="0" u="none" strike="noStrike" cap="none">
                <a:solidFill>
                  <a:srgbClr val="3F3F3F"/>
                </a:solidFill>
                <a:latin typeface="Trebuchet MS"/>
                <a:ea typeface="Trebuchet MS"/>
                <a:cs typeface="Trebuchet MS"/>
                <a:sym typeface="Trebuchet MS"/>
              </a:rPr>
              <a:t>The creation of this agency is one of the most hopeful signs I have ever seen from the U.S. government. The work you are doing is INCREDIBLY important! Thank you so much -- and keep on fighting for us, the American people!</a:t>
            </a:r>
            <a:endParaRPr/>
          </a:p>
          <a:p>
            <a:pPr marL="0" marR="0" lvl="0" indent="0" algn="l" rtl="0">
              <a:spcBef>
                <a:spcPts val="1000"/>
              </a:spcBef>
              <a:spcAft>
                <a:spcPts val="0"/>
              </a:spcAft>
              <a:buClr>
                <a:schemeClr val="accent1"/>
              </a:buClr>
              <a:buSzPts val="1440"/>
              <a:buFont typeface="Noto Sans Symbols"/>
              <a:buNone/>
            </a:pPr>
            <a:r>
              <a:rPr lang="en-US" sz="1800" b="0" i="0" u="none" strike="noStrike" cap="none">
                <a:solidFill>
                  <a:srgbClr val="3F3F3F"/>
                </a:solidFill>
                <a:latin typeface="Trebuchet MS"/>
                <a:ea typeface="Trebuchet MS"/>
                <a:cs typeface="Trebuchet MS"/>
                <a:sym typeface="Trebuchet MS"/>
              </a:rPr>
              <a:t>-Barry, TX</a:t>
            </a:r>
            <a:endParaRPr/>
          </a:p>
        </p:txBody>
      </p:sp>
      <p:pic>
        <p:nvPicPr>
          <p:cNvPr id="232" name="Google Shape;232;p11" descr="Closed quotation mark with solid fill"/>
          <p:cNvPicPr preferRelativeResize="0"/>
          <p:nvPr/>
        </p:nvPicPr>
        <p:blipFill rotWithShape="1">
          <a:blip r:embed="rId4">
            <a:alphaModFix/>
          </a:blip>
          <a:srcRect/>
          <a:stretch/>
        </p:blipFill>
        <p:spPr>
          <a:xfrm>
            <a:off x="8429575" y="1907956"/>
            <a:ext cx="1133476" cy="1133476"/>
          </a:xfrm>
          <a:prstGeom prst="rect">
            <a:avLst/>
          </a:prstGeom>
          <a:noFill/>
          <a:ln>
            <a:noFill/>
          </a:ln>
        </p:spPr>
      </p:pic>
      <p:pic>
        <p:nvPicPr>
          <p:cNvPr id="233" name="Google Shape;233;p11" descr="Open quotation mark with solid fill"/>
          <p:cNvPicPr preferRelativeResize="0"/>
          <p:nvPr/>
        </p:nvPicPr>
        <p:blipFill rotWithShape="1">
          <a:blip r:embed="rId3">
            <a:alphaModFix/>
          </a:blip>
          <a:srcRect/>
          <a:stretch/>
        </p:blipFill>
        <p:spPr>
          <a:xfrm>
            <a:off x="123824" y="2732124"/>
            <a:ext cx="1393759" cy="1393759"/>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25549"/>
    </mc:Choice>
    <mc:Fallback>
      <p:transition spd="slow" advTm="2554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pic>
        <p:nvPicPr>
          <p:cNvPr id="238" name="Google Shape;238;p12" descr="Open quotation mark with solid fill"/>
          <p:cNvPicPr preferRelativeResize="0"/>
          <p:nvPr/>
        </p:nvPicPr>
        <p:blipFill rotWithShape="1">
          <a:blip r:embed="rId3">
            <a:alphaModFix/>
          </a:blip>
          <a:srcRect/>
          <a:stretch/>
        </p:blipFill>
        <p:spPr>
          <a:xfrm>
            <a:off x="196174" y="257174"/>
            <a:ext cx="1393759" cy="1393759"/>
          </a:xfrm>
          <a:prstGeom prst="rect">
            <a:avLst/>
          </a:prstGeom>
          <a:noFill/>
          <a:ln>
            <a:noFill/>
          </a:ln>
        </p:spPr>
      </p:pic>
      <p:sp>
        <p:nvSpPr>
          <p:cNvPr id="239" name="Google Shape;239;p12"/>
          <p:cNvSpPr txBox="1"/>
          <p:nvPr/>
        </p:nvSpPr>
        <p:spPr>
          <a:xfrm>
            <a:off x="1517583" y="4291012"/>
            <a:ext cx="6897755" cy="2500313"/>
          </a:xfrm>
          <a:prstGeom prst="rect">
            <a:avLst/>
          </a:prstGeom>
          <a:noFill/>
          <a:ln>
            <a:noFill/>
          </a:ln>
        </p:spPr>
        <p:txBody>
          <a:bodyPr spcFirstLastPara="1" wrap="square" lIns="91425" tIns="45700" rIns="91425" bIns="45700" anchor="t" anchorCtr="0">
            <a:normAutofit/>
          </a:bodyPr>
          <a:lstStyle/>
          <a:p>
            <a:pPr marL="0" marR="0" lvl="0" indent="0" algn="l" rtl="0">
              <a:spcBef>
                <a:spcPts val="1000"/>
              </a:spcBef>
              <a:spcAft>
                <a:spcPts val="0"/>
              </a:spcAft>
              <a:buClr>
                <a:schemeClr val="accent1"/>
              </a:buClr>
              <a:buSzPts val="1440"/>
              <a:buFont typeface="Noto Sans Symbols"/>
              <a:buNone/>
            </a:pPr>
            <a:endParaRPr/>
          </a:p>
        </p:txBody>
      </p:sp>
      <p:pic>
        <p:nvPicPr>
          <p:cNvPr id="240" name="Google Shape;240;p12" descr="Closed quotation mark with solid fill"/>
          <p:cNvPicPr preferRelativeResize="0"/>
          <p:nvPr/>
        </p:nvPicPr>
        <p:blipFill rotWithShape="1">
          <a:blip r:embed="rId4">
            <a:alphaModFix/>
          </a:blip>
          <a:srcRect/>
          <a:stretch/>
        </p:blipFill>
        <p:spPr>
          <a:xfrm>
            <a:off x="8200975" y="4468031"/>
            <a:ext cx="1133476" cy="1133476"/>
          </a:xfrm>
          <a:prstGeom prst="rect">
            <a:avLst/>
          </a:prstGeom>
          <a:noFill/>
          <a:ln>
            <a:noFill/>
          </a:ln>
        </p:spPr>
      </p:pic>
      <p:sp>
        <p:nvSpPr>
          <p:cNvPr id="241" name="Google Shape;241;p12"/>
          <p:cNvSpPr txBox="1"/>
          <p:nvPr/>
        </p:nvSpPr>
        <p:spPr>
          <a:xfrm>
            <a:off x="1517575" y="1650924"/>
            <a:ext cx="6683400" cy="36741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440"/>
              <a:buFont typeface="Noto Sans Symbols"/>
              <a:buNone/>
            </a:pPr>
            <a:r>
              <a:rPr lang="en-US" sz="2800" b="0" i="0" u="none" strike="noStrike" cap="none">
                <a:solidFill>
                  <a:srgbClr val="3F3F3F"/>
                </a:solidFill>
                <a:latin typeface="Trebuchet MS"/>
                <a:ea typeface="Trebuchet MS"/>
                <a:cs typeface="Trebuchet MS"/>
                <a:sym typeface="Trebuchet MS"/>
              </a:rPr>
              <a:t>Ordinary citizens absolutely need your efforts to keep the banks, insurance companies &amp; Wall St. from unceremoniously screwing us into the ground. Thanks &amp; keep up the good work!</a:t>
            </a:r>
            <a:endParaRPr sz="2800"/>
          </a:p>
          <a:p>
            <a:pPr marL="0" marR="0" lvl="0" indent="0" algn="l" rtl="0">
              <a:spcBef>
                <a:spcPts val="1000"/>
              </a:spcBef>
              <a:spcAft>
                <a:spcPts val="0"/>
              </a:spcAft>
              <a:buClr>
                <a:schemeClr val="accent1"/>
              </a:buClr>
              <a:buSzPts val="1440"/>
              <a:buFont typeface="Noto Sans Symbols"/>
              <a:buNone/>
            </a:pPr>
            <a:r>
              <a:rPr lang="en-US" sz="2800" b="0" i="0" u="none" strike="noStrike" cap="none">
                <a:solidFill>
                  <a:srgbClr val="3F3F3F"/>
                </a:solidFill>
                <a:latin typeface="Trebuchet MS"/>
                <a:ea typeface="Trebuchet MS"/>
                <a:cs typeface="Trebuchet MS"/>
                <a:sym typeface="Trebuchet MS"/>
              </a:rPr>
              <a:t>- Sandy, HI</a:t>
            </a:r>
            <a:endParaRPr sz="2800"/>
          </a:p>
        </p:txBody>
      </p:sp>
    </p:spTree>
  </p:cSld>
  <p:clrMapOvr>
    <a:masterClrMapping/>
  </p:clrMapOvr>
  <mc:AlternateContent xmlns:mc="http://schemas.openxmlformats.org/markup-compatibility/2006">
    <mc:Choice xmlns:p14="http://schemas.microsoft.com/office/powerpoint/2010/main" Requires="p14">
      <p:transition spd="slow" p14:dur="2000" advTm="10509"/>
    </mc:Choice>
    <mc:Fallback>
      <p:transition spd="slow" advTm="1050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pic>
        <p:nvPicPr>
          <p:cNvPr id="246" name="Google Shape;246;p13" descr="Open quotation mark with solid fill"/>
          <p:cNvPicPr preferRelativeResize="0"/>
          <p:nvPr/>
        </p:nvPicPr>
        <p:blipFill rotWithShape="1">
          <a:blip r:embed="rId3">
            <a:alphaModFix/>
          </a:blip>
          <a:srcRect/>
          <a:stretch/>
        </p:blipFill>
        <p:spPr>
          <a:xfrm>
            <a:off x="123824" y="257174"/>
            <a:ext cx="1393759" cy="1393759"/>
          </a:xfrm>
          <a:prstGeom prst="rect">
            <a:avLst/>
          </a:prstGeom>
          <a:noFill/>
          <a:ln>
            <a:noFill/>
          </a:ln>
        </p:spPr>
      </p:pic>
      <p:sp>
        <p:nvSpPr>
          <p:cNvPr id="247" name="Google Shape;247;p13"/>
          <p:cNvSpPr txBox="1"/>
          <p:nvPr/>
        </p:nvSpPr>
        <p:spPr>
          <a:xfrm>
            <a:off x="1517575" y="1650925"/>
            <a:ext cx="6897900" cy="34134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440"/>
              <a:buFont typeface="Noto Sans Symbols"/>
              <a:buNone/>
            </a:pPr>
            <a:r>
              <a:rPr lang="en-US" sz="2900" b="0" i="0" u="none" strike="noStrike" cap="none">
                <a:solidFill>
                  <a:srgbClr val="3F3F3F"/>
                </a:solidFill>
                <a:latin typeface="Trebuchet MS"/>
                <a:ea typeface="Trebuchet MS"/>
                <a:cs typeface="Trebuchet MS"/>
                <a:sym typeface="Trebuchet MS"/>
              </a:rPr>
              <a:t>From the bottom of my heart, I thank you for standing up for the 'little guy' -- the individuals throughout this country that seldom have elsewhere to turn in the face of improper behavior by powerful corporations. Thank you for the work that you do!</a:t>
            </a:r>
            <a:endParaRPr sz="2900"/>
          </a:p>
          <a:p>
            <a:pPr marL="0" marR="0" lvl="0" indent="0" algn="l" rtl="0">
              <a:spcBef>
                <a:spcPts val="1000"/>
              </a:spcBef>
              <a:spcAft>
                <a:spcPts val="0"/>
              </a:spcAft>
              <a:buClr>
                <a:schemeClr val="accent1"/>
              </a:buClr>
              <a:buSzPts val="1440"/>
              <a:buFont typeface="Noto Sans Symbols"/>
              <a:buNone/>
            </a:pPr>
            <a:r>
              <a:rPr lang="en-US" sz="2900" b="0" i="0" u="none" strike="noStrike" cap="none">
                <a:solidFill>
                  <a:srgbClr val="3F3F3F"/>
                </a:solidFill>
                <a:latin typeface="Trebuchet MS"/>
                <a:ea typeface="Trebuchet MS"/>
                <a:cs typeface="Trebuchet MS"/>
                <a:sym typeface="Trebuchet MS"/>
              </a:rPr>
              <a:t>- Cynthia, IN</a:t>
            </a:r>
            <a:endParaRPr sz="2900"/>
          </a:p>
        </p:txBody>
      </p:sp>
      <p:pic>
        <p:nvPicPr>
          <p:cNvPr id="248" name="Google Shape;248;p13" descr="Closed quotation mark with solid fill"/>
          <p:cNvPicPr preferRelativeResize="0"/>
          <p:nvPr/>
        </p:nvPicPr>
        <p:blipFill rotWithShape="1">
          <a:blip r:embed="rId4">
            <a:alphaModFix/>
          </a:blip>
          <a:srcRect/>
          <a:stretch/>
        </p:blipFill>
        <p:spPr>
          <a:xfrm>
            <a:off x="8201025" y="4974431"/>
            <a:ext cx="1133476" cy="1133476"/>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11431"/>
    </mc:Choice>
    <mc:Fallback>
      <p:transition spd="slow" advTm="1143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14"/>
          <p:cNvSpPr txBox="1">
            <a:spLocks noGrp="1"/>
          </p:cNvSpPr>
          <p:nvPr>
            <p:ph type="body" idx="1"/>
          </p:nvPr>
        </p:nvSpPr>
        <p:spPr>
          <a:xfrm>
            <a:off x="1517575" y="1102296"/>
            <a:ext cx="6683400" cy="13938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1440"/>
              <a:buNone/>
            </a:pPr>
            <a:r>
              <a:rPr lang="en-US"/>
              <a:t>Us consumers are STILL being scammed, cheated and shorted.... so you still have a lot of work to accomplish for ALL of us! Thank you for what you do!</a:t>
            </a:r>
            <a:endParaRPr/>
          </a:p>
          <a:p>
            <a:pPr marL="0" lvl="0" indent="0" algn="l" rtl="0">
              <a:spcBef>
                <a:spcPts val="1000"/>
              </a:spcBef>
              <a:spcAft>
                <a:spcPts val="0"/>
              </a:spcAft>
              <a:buSzPts val="1440"/>
              <a:buNone/>
            </a:pPr>
            <a:r>
              <a:rPr lang="en-US"/>
              <a:t>- Sharon, MN</a:t>
            </a:r>
            <a:endParaRPr/>
          </a:p>
        </p:txBody>
      </p:sp>
      <p:pic>
        <p:nvPicPr>
          <p:cNvPr id="254" name="Google Shape;254;p14" descr="Open quotation mark with solid fill"/>
          <p:cNvPicPr preferRelativeResize="0"/>
          <p:nvPr/>
        </p:nvPicPr>
        <p:blipFill rotWithShape="1">
          <a:blip r:embed="rId3">
            <a:alphaModFix/>
          </a:blip>
          <a:srcRect/>
          <a:stretch/>
        </p:blipFill>
        <p:spPr>
          <a:xfrm>
            <a:off x="123824" y="257174"/>
            <a:ext cx="1393759" cy="1393759"/>
          </a:xfrm>
          <a:prstGeom prst="rect">
            <a:avLst/>
          </a:prstGeom>
          <a:noFill/>
          <a:ln>
            <a:noFill/>
          </a:ln>
        </p:spPr>
      </p:pic>
      <p:sp>
        <p:nvSpPr>
          <p:cNvPr id="255" name="Google Shape;255;p14"/>
          <p:cNvSpPr txBox="1"/>
          <p:nvPr/>
        </p:nvSpPr>
        <p:spPr>
          <a:xfrm>
            <a:off x="1527108" y="4852760"/>
            <a:ext cx="6897755" cy="2500313"/>
          </a:xfrm>
          <a:prstGeom prst="rect">
            <a:avLst/>
          </a:prstGeom>
          <a:noFill/>
          <a:ln>
            <a:noFill/>
          </a:ln>
        </p:spPr>
        <p:txBody>
          <a:bodyPr spcFirstLastPara="1" wrap="square" lIns="91425" tIns="45700" rIns="91425" bIns="45700" anchor="t" anchorCtr="0">
            <a:normAutofit/>
          </a:bodyPr>
          <a:lstStyle/>
          <a:p>
            <a:pPr marL="0" marR="0" lvl="0" indent="0" algn="l" rtl="0">
              <a:spcBef>
                <a:spcPts val="1000"/>
              </a:spcBef>
              <a:spcAft>
                <a:spcPts val="0"/>
              </a:spcAft>
              <a:buClr>
                <a:schemeClr val="accent1"/>
              </a:buClr>
              <a:buSzPts val="1440"/>
              <a:buFont typeface="Noto Sans Symbols"/>
              <a:buNone/>
            </a:pPr>
            <a:endParaRPr/>
          </a:p>
        </p:txBody>
      </p:sp>
      <p:pic>
        <p:nvPicPr>
          <p:cNvPr id="256" name="Google Shape;256;p14" descr="Closed quotation mark with solid fill"/>
          <p:cNvPicPr preferRelativeResize="0"/>
          <p:nvPr/>
        </p:nvPicPr>
        <p:blipFill rotWithShape="1">
          <a:blip r:embed="rId4">
            <a:alphaModFix/>
          </a:blip>
          <a:srcRect/>
          <a:stretch/>
        </p:blipFill>
        <p:spPr>
          <a:xfrm>
            <a:off x="8201025" y="4974431"/>
            <a:ext cx="1133476" cy="1133476"/>
          </a:xfrm>
          <a:prstGeom prst="rect">
            <a:avLst/>
          </a:prstGeom>
          <a:noFill/>
          <a:ln>
            <a:noFill/>
          </a:ln>
        </p:spPr>
      </p:pic>
      <p:sp>
        <p:nvSpPr>
          <p:cNvPr id="257" name="Google Shape;257;p14"/>
          <p:cNvSpPr txBox="1"/>
          <p:nvPr/>
        </p:nvSpPr>
        <p:spPr>
          <a:xfrm>
            <a:off x="1517558" y="3823837"/>
            <a:ext cx="6683400" cy="2284200"/>
          </a:xfrm>
          <a:prstGeom prst="rect">
            <a:avLst/>
          </a:prstGeom>
          <a:noFill/>
          <a:ln>
            <a:noFill/>
          </a:ln>
        </p:spPr>
        <p:txBody>
          <a:bodyPr spcFirstLastPara="1" wrap="square" lIns="91425" tIns="45700" rIns="91425" bIns="45700" anchor="t" anchorCtr="0">
            <a:normAutofit/>
          </a:bodyPr>
          <a:lstStyle/>
          <a:p>
            <a:pPr marL="0" marR="0" lvl="0" indent="0" algn="ctr" rtl="0">
              <a:spcBef>
                <a:spcPts val="0"/>
              </a:spcBef>
              <a:spcAft>
                <a:spcPts val="0"/>
              </a:spcAft>
              <a:buClr>
                <a:schemeClr val="accent1"/>
              </a:buClr>
              <a:buSzPts val="1440"/>
              <a:buFont typeface="Noto Sans Symbols"/>
              <a:buNone/>
            </a:pPr>
            <a:r>
              <a:rPr lang="en-US" sz="1800" b="0" i="0" u="none" strike="noStrike" cap="none">
                <a:solidFill>
                  <a:srgbClr val="3F3F3F"/>
                </a:solidFill>
                <a:latin typeface="Trebuchet MS"/>
                <a:ea typeface="Trebuchet MS"/>
                <a:cs typeface="Trebuchet MS"/>
                <a:sym typeface="Trebuchet MS"/>
              </a:rPr>
              <a:t>It is imperative that consumers have someone who will listen to, inform and defend them against a multitude of financial issues. Issues that are increasingly weighted against the average person, whether by corrupt practices of financial institutions, or by ignorant workers who don't even understand their own mistakes. Thank you for being there.</a:t>
            </a:r>
            <a:endParaRPr/>
          </a:p>
          <a:p>
            <a:pPr marL="0" marR="0" lvl="0" indent="0" algn="l" rtl="0">
              <a:spcBef>
                <a:spcPts val="1000"/>
              </a:spcBef>
              <a:spcAft>
                <a:spcPts val="0"/>
              </a:spcAft>
              <a:buClr>
                <a:schemeClr val="accent1"/>
              </a:buClr>
              <a:buSzPts val="1440"/>
              <a:buFont typeface="Noto Sans Symbols"/>
              <a:buNone/>
            </a:pPr>
            <a:r>
              <a:rPr lang="en-US" sz="1800" b="0" i="0" u="none" strike="noStrike" cap="none">
                <a:solidFill>
                  <a:srgbClr val="3F3F3F"/>
                </a:solidFill>
                <a:latin typeface="Trebuchet MS"/>
                <a:ea typeface="Trebuchet MS"/>
                <a:cs typeface="Trebuchet MS"/>
                <a:sym typeface="Trebuchet MS"/>
              </a:rPr>
              <a:t>- </a:t>
            </a:r>
            <a:r>
              <a:rPr lang="en-US" sz="1800">
                <a:solidFill>
                  <a:srgbClr val="3F3F3F"/>
                </a:solidFill>
                <a:latin typeface="Trebuchet MS"/>
                <a:ea typeface="Trebuchet MS"/>
                <a:cs typeface="Trebuchet MS"/>
                <a:sym typeface="Trebuchet MS"/>
              </a:rPr>
              <a:t>Lynne</a:t>
            </a:r>
            <a:r>
              <a:rPr lang="en-US" sz="1800" b="0" i="0" u="none" strike="noStrike" cap="none">
                <a:solidFill>
                  <a:srgbClr val="3F3F3F"/>
                </a:solidFill>
                <a:latin typeface="Trebuchet MS"/>
                <a:ea typeface="Trebuchet MS"/>
                <a:cs typeface="Trebuchet MS"/>
                <a:sym typeface="Trebuchet MS"/>
              </a:rPr>
              <a:t>, CA</a:t>
            </a:r>
            <a:endParaRPr/>
          </a:p>
        </p:txBody>
      </p:sp>
      <p:pic>
        <p:nvPicPr>
          <p:cNvPr id="258" name="Google Shape;258;p14" descr="Open quotation mark with solid fill"/>
          <p:cNvPicPr preferRelativeResize="0"/>
          <p:nvPr/>
        </p:nvPicPr>
        <p:blipFill rotWithShape="1">
          <a:blip r:embed="rId3">
            <a:alphaModFix/>
          </a:blip>
          <a:srcRect/>
          <a:stretch/>
        </p:blipFill>
        <p:spPr>
          <a:xfrm>
            <a:off x="123824" y="2977549"/>
            <a:ext cx="1393759" cy="1393759"/>
          </a:xfrm>
          <a:prstGeom prst="rect">
            <a:avLst/>
          </a:prstGeom>
          <a:noFill/>
          <a:ln>
            <a:noFill/>
          </a:ln>
        </p:spPr>
      </p:pic>
      <p:pic>
        <p:nvPicPr>
          <p:cNvPr id="259" name="Google Shape;259;p14" descr="Closed quotation mark with solid fill"/>
          <p:cNvPicPr preferRelativeResize="0"/>
          <p:nvPr/>
        </p:nvPicPr>
        <p:blipFill rotWithShape="1">
          <a:blip r:embed="rId4">
            <a:alphaModFix/>
          </a:blip>
          <a:srcRect/>
          <a:stretch/>
        </p:blipFill>
        <p:spPr>
          <a:xfrm>
            <a:off x="8299375" y="1907956"/>
            <a:ext cx="1133476" cy="1133476"/>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18786"/>
    </mc:Choice>
    <mc:Fallback>
      <p:transition spd="slow" advTm="1878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
          <p:cNvSpPr txBox="1">
            <a:spLocks noGrp="1"/>
          </p:cNvSpPr>
          <p:nvPr>
            <p:ph type="body" idx="1"/>
          </p:nvPr>
        </p:nvSpPr>
        <p:spPr>
          <a:xfrm>
            <a:off x="1517575" y="1144924"/>
            <a:ext cx="6683400" cy="45852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1440"/>
              <a:buNone/>
            </a:pPr>
            <a:r>
              <a:rPr lang="en-US" sz="2900"/>
              <a:t>Dear Consumer Financial Protection Bureau: Thank you for the work you're doing to safeguard American consumers, families, and communities against the deceptive and abusive practices of big banks, credit card companies, and unscrupulous lenders. Happy Birthday, CFPB. Stay strong. Keep up the good fight!</a:t>
            </a:r>
            <a:endParaRPr sz="2900"/>
          </a:p>
          <a:p>
            <a:pPr marL="0" lvl="0" indent="0" algn="ctr" rtl="0">
              <a:lnSpc>
                <a:spcPct val="90000"/>
              </a:lnSpc>
              <a:spcBef>
                <a:spcPts val="0"/>
              </a:spcBef>
              <a:spcAft>
                <a:spcPts val="0"/>
              </a:spcAft>
              <a:buSzPts val="1440"/>
              <a:buNone/>
            </a:pPr>
            <a:endParaRPr sz="2900"/>
          </a:p>
          <a:p>
            <a:pPr marL="0" lvl="0" indent="0" algn="l" rtl="0">
              <a:lnSpc>
                <a:spcPct val="90000"/>
              </a:lnSpc>
              <a:spcBef>
                <a:spcPts val="1000"/>
              </a:spcBef>
              <a:spcAft>
                <a:spcPts val="0"/>
              </a:spcAft>
              <a:buSzPts val="1440"/>
              <a:buNone/>
            </a:pPr>
            <a:r>
              <a:rPr lang="en-US" sz="2900"/>
              <a:t>-Gregory, TN</a:t>
            </a:r>
            <a:endParaRPr sz="2900"/>
          </a:p>
        </p:txBody>
      </p:sp>
      <p:pic>
        <p:nvPicPr>
          <p:cNvPr id="150" name="Google Shape;150;p2" descr="Open quotation mark with solid fill"/>
          <p:cNvPicPr preferRelativeResize="0"/>
          <p:nvPr/>
        </p:nvPicPr>
        <p:blipFill rotWithShape="1">
          <a:blip r:embed="rId3">
            <a:alphaModFix/>
          </a:blip>
          <a:srcRect/>
          <a:stretch/>
        </p:blipFill>
        <p:spPr>
          <a:xfrm>
            <a:off x="123824" y="257174"/>
            <a:ext cx="1393759" cy="1393759"/>
          </a:xfrm>
          <a:prstGeom prst="rect">
            <a:avLst/>
          </a:prstGeom>
          <a:noFill/>
          <a:ln>
            <a:noFill/>
          </a:ln>
        </p:spPr>
      </p:pic>
      <p:pic>
        <p:nvPicPr>
          <p:cNvPr id="151" name="Google Shape;151;p2" descr="Closed quotation mark with solid fill"/>
          <p:cNvPicPr preferRelativeResize="0"/>
          <p:nvPr/>
        </p:nvPicPr>
        <p:blipFill rotWithShape="1">
          <a:blip r:embed="rId4">
            <a:alphaModFix/>
          </a:blip>
          <a:srcRect/>
          <a:stretch/>
        </p:blipFill>
        <p:spPr>
          <a:xfrm>
            <a:off x="8201025" y="4974431"/>
            <a:ext cx="1133476" cy="1133476"/>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15384"/>
    </mc:Choice>
    <mc:Fallback>
      <p:transition spd="slow" advTm="15384"/>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pic>
        <p:nvPicPr>
          <p:cNvPr id="156" name="Google Shape;156;p3" descr="Open quotation mark with solid fill"/>
          <p:cNvPicPr preferRelativeResize="0"/>
          <p:nvPr/>
        </p:nvPicPr>
        <p:blipFill rotWithShape="1">
          <a:blip r:embed="rId3">
            <a:alphaModFix/>
          </a:blip>
          <a:srcRect/>
          <a:stretch/>
        </p:blipFill>
        <p:spPr>
          <a:xfrm>
            <a:off x="123824" y="257174"/>
            <a:ext cx="1393759" cy="1393759"/>
          </a:xfrm>
          <a:prstGeom prst="rect">
            <a:avLst/>
          </a:prstGeom>
          <a:noFill/>
          <a:ln>
            <a:noFill/>
          </a:ln>
        </p:spPr>
      </p:pic>
      <p:pic>
        <p:nvPicPr>
          <p:cNvPr id="157" name="Google Shape;157;p3" descr="Closed quotation mark with solid fill"/>
          <p:cNvPicPr preferRelativeResize="0"/>
          <p:nvPr/>
        </p:nvPicPr>
        <p:blipFill rotWithShape="1">
          <a:blip r:embed="rId4">
            <a:alphaModFix/>
          </a:blip>
          <a:srcRect/>
          <a:stretch/>
        </p:blipFill>
        <p:spPr>
          <a:xfrm>
            <a:off x="8048825" y="5422931"/>
            <a:ext cx="1133476" cy="1133476"/>
          </a:xfrm>
          <a:prstGeom prst="rect">
            <a:avLst/>
          </a:prstGeom>
          <a:noFill/>
          <a:ln>
            <a:noFill/>
          </a:ln>
        </p:spPr>
      </p:pic>
      <p:sp>
        <p:nvSpPr>
          <p:cNvPr id="158" name="Google Shape;158;p3"/>
          <p:cNvSpPr txBox="1"/>
          <p:nvPr/>
        </p:nvSpPr>
        <p:spPr>
          <a:xfrm>
            <a:off x="1517575" y="1013012"/>
            <a:ext cx="6897900" cy="50949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440"/>
              <a:buFont typeface="Noto Sans Symbols"/>
              <a:buNone/>
            </a:pPr>
            <a:r>
              <a:rPr lang="en-US" sz="2900" i="0" u="none" strike="noStrike" cap="none">
                <a:solidFill>
                  <a:srgbClr val="3F3F3F"/>
                </a:solidFill>
                <a:latin typeface="Trebuchet MS"/>
                <a:ea typeface="Trebuchet MS"/>
                <a:cs typeface="Trebuchet MS"/>
                <a:sym typeface="Trebuchet MS"/>
              </a:rPr>
              <a:t>As our precious republic devolves into a plutocracy of corporate special interests and millionaires, I take great comfort in the fact that there are still Americans with the convictions, commitment, strength and courage to stand up for what is right for the *people*! Thank you from the bottom of my heart for your efforts.</a:t>
            </a:r>
            <a:endParaRPr sz="2900" i="0" u="none" strike="noStrike" cap="none">
              <a:solidFill>
                <a:srgbClr val="3F3F3F"/>
              </a:solidFill>
              <a:latin typeface="Trebuchet MS"/>
              <a:ea typeface="Trebuchet MS"/>
              <a:cs typeface="Trebuchet MS"/>
              <a:sym typeface="Trebuchet MS"/>
            </a:endParaRPr>
          </a:p>
          <a:p>
            <a:pPr marL="0" marR="0" lvl="0" indent="0" algn="ctr" rtl="0">
              <a:spcBef>
                <a:spcPts val="0"/>
              </a:spcBef>
              <a:spcAft>
                <a:spcPts val="0"/>
              </a:spcAft>
              <a:buClr>
                <a:schemeClr val="accent1"/>
              </a:buClr>
              <a:buSzPts val="1440"/>
              <a:buFont typeface="Noto Sans Symbols"/>
              <a:buNone/>
            </a:pPr>
            <a:endParaRPr sz="2900">
              <a:solidFill>
                <a:srgbClr val="3F3F3F"/>
              </a:solidFill>
              <a:latin typeface="Trebuchet MS"/>
              <a:ea typeface="Trebuchet MS"/>
              <a:cs typeface="Trebuchet MS"/>
              <a:sym typeface="Trebuchet MS"/>
            </a:endParaRPr>
          </a:p>
          <a:p>
            <a:pPr marL="0" marR="0" lvl="0" indent="0" algn="l" rtl="0">
              <a:spcBef>
                <a:spcPts val="1000"/>
              </a:spcBef>
              <a:spcAft>
                <a:spcPts val="0"/>
              </a:spcAft>
              <a:buClr>
                <a:schemeClr val="accent1"/>
              </a:buClr>
              <a:buSzPts val="1440"/>
              <a:buFont typeface="Noto Sans Symbols"/>
              <a:buNone/>
            </a:pPr>
            <a:r>
              <a:rPr lang="en-US" sz="2900" i="0" u="none" strike="noStrike" cap="none">
                <a:solidFill>
                  <a:srgbClr val="3F3F3F"/>
                </a:solidFill>
                <a:latin typeface="Trebuchet MS"/>
                <a:ea typeface="Trebuchet MS"/>
                <a:cs typeface="Trebuchet MS"/>
                <a:sym typeface="Trebuchet MS"/>
              </a:rPr>
              <a:t>-Christopher, NH</a:t>
            </a:r>
            <a:endParaRPr sz="2900">
              <a:latin typeface="Trebuchet MS"/>
              <a:ea typeface="Trebuchet MS"/>
              <a:cs typeface="Trebuchet MS"/>
              <a:sym typeface="Trebuchet MS"/>
            </a:endParaRPr>
          </a:p>
        </p:txBody>
      </p:sp>
    </p:spTree>
  </p:cSld>
  <p:clrMapOvr>
    <a:masterClrMapping/>
  </p:clrMapOvr>
  <mc:AlternateContent xmlns:mc="http://schemas.openxmlformats.org/markup-compatibility/2006">
    <mc:Choice xmlns:p14="http://schemas.microsoft.com/office/powerpoint/2010/main" Requires="p14">
      <p:transition spd="slow" p14:dur="2000" advTm="11963"/>
    </mc:Choice>
    <mc:Fallback>
      <p:transition spd="slow" advTm="1196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pic>
        <p:nvPicPr>
          <p:cNvPr id="163" name="Google Shape;163;p4" descr="Open quotation mark with solid fill"/>
          <p:cNvPicPr preferRelativeResize="0"/>
          <p:nvPr/>
        </p:nvPicPr>
        <p:blipFill rotWithShape="1">
          <a:blip r:embed="rId3">
            <a:alphaModFix/>
          </a:blip>
          <a:srcRect/>
          <a:stretch/>
        </p:blipFill>
        <p:spPr>
          <a:xfrm>
            <a:off x="297449" y="242699"/>
            <a:ext cx="1393759" cy="1393759"/>
          </a:xfrm>
          <a:prstGeom prst="rect">
            <a:avLst/>
          </a:prstGeom>
          <a:noFill/>
          <a:ln>
            <a:noFill/>
          </a:ln>
        </p:spPr>
      </p:pic>
      <p:sp>
        <p:nvSpPr>
          <p:cNvPr id="164" name="Google Shape;164;p4"/>
          <p:cNvSpPr txBox="1"/>
          <p:nvPr/>
        </p:nvSpPr>
        <p:spPr>
          <a:xfrm>
            <a:off x="1517575" y="998875"/>
            <a:ext cx="6897900" cy="2025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1440"/>
              <a:buFont typeface="Noto Sans Symbols"/>
              <a:buNone/>
            </a:pPr>
            <a:r>
              <a:rPr lang="en-US" sz="2400" b="0" i="0" u="none" strike="noStrike" cap="none">
                <a:solidFill>
                  <a:srgbClr val="3F3F3F"/>
                </a:solidFill>
                <a:latin typeface="Trebuchet MS"/>
                <a:ea typeface="Trebuchet MS"/>
                <a:cs typeface="Trebuchet MS"/>
                <a:sym typeface="Trebuchet MS"/>
              </a:rPr>
              <a:t>This country needs you, and I am proud of the work you are doing. Don't be intimidated by those who do not appreciate the work you do! Keep up the good work.</a:t>
            </a:r>
            <a:endParaRPr sz="2400">
              <a:solidFill>
                <a:srgbClr val="3F3F3F"/>
              </a:solidFill>
              <a:latin typeface="Trebuchet MS"/>
              <a:ea typeface="Trebuchet MS"/>
              <a:cs typeface="Trebuchet MS"/>
              <a:sym typeface="Trebuchet MS"/>
            </a:endParaRPr>
          </a:p>
          <a:p>
            <a:pPr marL="0" marR="0" lvl="0" indent="0" algn="l" rtl="0">
              <a:spcBef>
                <a:spcPts val="1000"/>
              </a:spcBef>
              <a:spcAft>
                <a:spcPts val="0"/>
              </a:spcAft>
              <a:buClr>
                <a:schemeClr val="accent1"/>
              </a:buClr>
              <a:buSzPts val="1440"/>
              <a:buFont typeface="Noto Sans Symbols"/>
              <a:buNone/>
            </a:pPr>
            <a:r>
              <a:rPr lang="en-US" sz="2400" b="0" i="0" u="none" strike="noStrike" cap="none">
                <a:solidFill>
                  <a:srgbClr val="3F3F3F"/>
                </a:solidFill>
                <a:latin typeface="Trebuchet MS"/>
                <a:ea typeface="Trebuchet MS"/>
                <a:cs typeface="Trebuchet MS"/>
                <a:sym typeface="Trebuchet MS"/>
              </a:rPr>
              <a:t>-Charles, FL</a:t>
            </a:r>
            <a:endParaRPr sz="2400"/>
          </a:p>
        </p:txBody>
      </p:sp>
      <p:pic>
        <p:nvPicPr>
          <p:cNvPr id="165" name="Google Shape;165;p4" descr="Closed quotation mark with solid fill"/>
          <p:cNvPicPr preferRelativeResize="0"/>
          <p:nvPr/>
        </p:nvPicPr>
        <p:blipFill rotWithShape="1">
          <a:blip r:embed="rId4">
            <a:alphaModFix/>
          </a:blip>
          <a:srcRect/>
          <a:stretch/>
        </p:blipFill>
        <p:spPr>
          <a:xfrm>
            <a:off x="8201025" y="5524231"/>
            <a:ext cx="1133476" cy="1133476"/>
          </a:xfrm>
          <a:prstGeom prst="rect">
            <a:avLst/>
          </a:prstGeom>
          <a:noFill/>
          <a:ln>
            <a:noFill/>
          </a:ln>
        </p:spPr>
      </p:pic>
      <p:sp>
        <p:nvSpPr>
          <p:cNvPr id="166" name="Google Shape;166;p4"/>
          <p:cNvSpPr txBox="1"/>
          <p:nvPr/>
        </p:nvSpPr>
        <p:spPr>
          <a:xfrm>
            <a:off x="1574800" y="3935947"/>
            <a:ext cx="6897900" cy="2474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1"/>
              </a:buClr>
              <a:buSzPts val="1440"/>
              <a:buFont typeface="Noto Sans Symbols"/>
              <a:buNone/>
            </a:pPr>
            <a:r>
              <a:rPr lang="en-US" sz="2400" b="0" i="0" u="none" strike="noStrike" cap="none">
                <a:solidFill>
                  <a:srgbClr val="3F3F3F"/>
                </a:solidFill>
                <a:latin typeface="Trebuchet MS"/>
                <a:ea typeface="Trebuchet MS"/>
                <a:cs typeface="Trebuchet MS"/>
                <a:sym typeface="Trebuchet MS"/>
              </a:rPr>
              <a:t>My spouse was victim of a payday-style, debt-trap loan and we are still dealing with the aftermath. Thanks for all you're doing to prevent this sort of thing.</a:t>
            </a:r>
            <a:endParaRPr sz="2400" b="0" i="0" u="none" strike="noStrike" cap="none">
              <a:solidFill>
                <a:srgbClr val="3F3F3F"/>
              </a:solidFill>
              <a:latin typeface="Trebuchet MS"/>
              <a:ea typeface="Trebuchet MS"/>
              <a:cs typeface="Trebuchet MS"/>
              <a:sym typeface="Trebuchet MS"/>
            </a:endParaRPr>
          </a:p>
          <a:p>
            <a:pPr marL="0" marR="0" lvl="0" indent="0" algn="l" rtl="0">
              <a:spcBef>
                <a:spcPts val="0"/>
              </a:spcBef>
              <a:spcAft>
                <a:spcPts val="0"/>
              </a:spcAft>
              <a:buClr>
                <a:schemeClr val="accent1"/>
              </a:buClr>
              <a:buSzPts val="1440"/>
              <a:buFont typeface="Noto Sans Symbols"/>
              <a:buNone/>
            </a:pPr>
            <a:endParaRPr sz="2400">
              <a:solidFill>
                <a:srgbClr val="3F3F3F"/>
              </a:solidFill>
              <a:latin typeface="Trebuchet MS"/>
              <a:ea typeface="Trebuchet MS"/>
              <a:cs typeface="Trebuchet MS"/>
              <a:sym typeface="Trebuchet MS"/>
            </a:endParaRPr>
          </a:p>
          <a:p>
            <a:pPr marL="0" marR="0" lvl="0" indent="0" algn="l" rtl="0">
              <a:spcBef>
                <a:spcPts val="1000"/>
              </a:spcBef>
              <a:spcAft>
                <a:spcPts val="0"/>
              </a:spcAft>
              <a:buClr>
                <a:schemeClr val="accent1"/>
              </a:buClr>
              <a:buSzPts val="1440"/>
              <a:buFont typeface="Noto Sans Symbols"/>
              <a:buNone/>
            </a:pPr>
            <a:r>
              <a:rPr lang="en-US" sz="2400" b="0" i="0" u="none" strike="noStrike" cap="none">
                <a:solidFill>
                  <a:srgbClr val="3F3F3F"/>
                </a:solidFill>
                <a:latin typeface="Trebuchet MS"/>
                <a:ea typeface="Trebuchet MS"/>
                <a:cs typeface="Trebuchet MS"/>
                <a:sym typeface="Trebuchet MS"/>
              </a:rPr>
              <a:t>-Thom, PA</a:t>
            </a:r>
            <a:endParaRPr sz="2400"/>
          </a:p>
        </p:txBody>
      </p:sp>
      <p:pic>
        <p:nvPicPr>
          <p:cNvPr id="167" name="Google Shape;167;p4" descr="Closed quotation mark with solid fill"/>
          <p:cNvPicPr preferRelativeResize="0"/>
          <p:nvPr/>
        </p:nvPicPr>
        <p:blipFill rotWithShape="1">
          <a:blip r:embed="rId4">
            <a:alphaModFix/>
          </a:blip>
          <a:srcRect/>
          <a:stretch/>
        </p:blipFill>
        <p:spPr>
          <a:xfrm>
            <a:off x="8201025" y="2551456"/>
            <a:ext cx="1133476" cy="1133476"/>
          </a:xfrm>
          <a:prstGeom prst="rect">
            <a:avLst/>
          </a:prstGeom>
          <a:noFill/>
          <a:ln>
            <a:noFill/>
          </a:ln>
        </p:spPr>
      </p:pic>
      <p:pic>
        <p:nvPicPr>
          <p:cNvPr id="168" name="Google Shape;168;p4" descr="Open quotation mark with solid fill"/>
          <p:cNvPicPr preferRelativeResize="0"/>
          <p:nvPr/>
        </p:nvPicPr>
        <p:blipFill rotWithShape="1">
          <a:blip r:embed="rId3">
            <a:alphaModFix/>
          </a:blip>
          <a:srcRect/>
          <a:stretch/>
        </p:blipFill>
        <p:spPr>
          <a:xfrm>
            <a:off x="181049" y="3201974"/>
            <a:ext cx="1393759" cy="1393759"/>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14195"/>
    </mc:Choice>
    <mc:Fallback>
      <p:transition spd="slow" advTm="1419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5"/>
          <p:cNvSpPr txBox="1">
            <a:spLocks noGrp="1"/>
          </p:cNvSpPr>
          <p:nvPr>
            <p:ph type="body" idx="1"/>
          </p:nvPr>
        </p:nvSpPr>
        <p:spPr>
          <a:xfrm>
            <a:off x="1517583" y="890133"/>
            <a:ext cx="6683400" cy="22842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1440"/>
              <a:buNone/>
            </a:pPr>
            <a:r>
              <a:rPr lang="en-US"/>
              <a:t>I had a brother-in-law was one of many made homeless by real estate scams that could have been prevented by consumer protection. He died soon after, his death certainly contributed to by this terrible experience. Consumer protection can prevent needless suffering, and even death.</a:t>
            </a:r>
            <a:endParaRPr/>
          </a:p>
          <a:p>
            <a:pPr marL="0" lvl="0" indent="0" algn="l" rtl="0">
              <a:spcBef>
                <a:spcPts val="1000"/>
              </a:spcBef>
              <a:spcAft>
                <a:spcPts val="0"/>
              </a:spcAft>
              <a:buSzPts val="1440"/>
              <a:buNone/>
            </a:pPr>
            <a:r>
              <a:rPr lang="en-US"/>
              <a:t>- Lawrence, MA</a:t>
            </a:r>
            <a:endParaRPr/>
          </a:p>
        </p:txBody>
      </p:sp>
      <p:pic>
        <p:nvPicPr>
          <p:cNvPr id="174" name="Google Shape;174;p5" descr="Open quotation mark with solid fill"/>
          <p:cNvPicPr preferRelativeResize="0"/>
          <p:nvPr/>
        </p:nvPicPr>
        <p:blipFill rotWithShape="1">
          <a:blip r:embed="rId3">
            <a:alphaModFix/>
          </a:blip>
          <a:srcRect/>
          <a:stretch/>
        </p:blipFill>
        <p:spPr>
          <a:xfrm>
            <a:off x="123824" y="180974"/>
            <a:ext cx="1393759" cy="1393759"/>
          </a:xfrm>
          <a:prstGeom prst="rect">
            <a:avLst/>
          </a:prstGeom>
          <a:noFill/>
          <a:ln>
            <a:noFill/>
          </a:ln>
        </p:spPr>
      </p:pic>
      <p:sp>
        <p:nvSpPr>
          <p:cNvPr id="175" name="Google Shape;175;p5"/>
          <p:cNvSpPr txBox="1"/>
          <p:nvPr/>
        </p:nvSpPr>
        <p:spPr>
          <a:xfrm>
            <a:off x="1517583" y="3505200"/>
            <a:ext cx="6897900" cy="2500200"/>
          </a:xfrm>
          <a:prstGeom prst="rect">
            <a:avLst/>
          </a:prstGeom>
          <a:noFill/>
          <a:ln>
            <a:noFill/>
          </a:ln>
        </p:spPr>
        <p:txBody>
          <a:bodyPr spcFirstLastPara="1" wrap="square" lIns="91425" tIns="45700" rIns="91425" bIns="45700" anchor="t" anchorCtr="0">
            <a:normAutofit/>
          </a:bodyPr>
          <a:lstStyle/>
          <a:p>
            <a:pPr marL="0" marR="0" lvl="0" indent="0" algn="ctr" rtl="0">
              <a:spcBef>
                <a:spcPts val="0"/>
              </a:spcBef>
              <a:spcAft>
                <a:spcPts val="0"/>
              </a:spcAft>
              <a:buClr>
                <a:schemeClr val="accent1"/>
              </a:buClr>
              <a:buSzPts val="1440"/>
              <a:buFont typeface="Noto Sans Symbols"/>
              <a:buNone/>
            </a:pPr>
            <a:r>
              <a:rPr lang="en-US" sz="1800" b="0" i="0" u="none" strike="noStrike" cap="none">
                <a:solidFill>
                  <a:srgbClr val="3F3F3F"/>
                </a:solidFill>
                <a:latin typeface="Trebuchet MS"/>
                <a:ea typeface="Trebuchet MS"/>
                <a:cs typeface="Trebuchet MS"/>
                <a:sym typeface="Trebuchet MS"/>
              </a:rPr>
              <a:t>The CFPB is one of the most important institutions we've created to protect Americans from corporate greed. Too many companies are after one thing: profits. If they need to deceive in order to make money, they will. Your agency continues to look out for us in ways that preserve our credit, keep us safe from financial pitfalls, and insist on the value of transparency in business. Thank you!</a:t>
            </a:r>
            <a:endParaRPr/>
          </a:p>
          <a:p>
            <a:pPr marL="0" marR="0" lvl="0" indent="0" algn="l" rtl="0">
              <a:spcBef>
                <a:spcPts val="1000"/>
              </a:spcBef>
              <a:spcAft>
                <a:spcPts val="0"/>
              </a:spcAft>
              <a:buClr>
                <a:schemeClr val="accent1"/>
              </a:buClr>
              <a:buSzPts val="1440"/>
              <a:buFont typeface="Noto Sans Symbols"/>
              <a:buNone/>
            </a:pPr>
            <a:r>
              <a:rPr lang="en-US" sz="1800" b="0" i="0" u="none" strike="noStrike" cap="none">
                <a:solidFill>
                  <a:srgbClr val="3F3F3F"/>
                </a:solidFill>
                <a:latin typeface="Trebuchet MS"/>
                <a:ea typeface="Trebuchet MS"/>
                <a:cs typeface="Trebuchet MS"/>
                <a:sym typeface="Trebuchet MS"/>
              </a:rPr>
              <a:t>-Thomas, WI</a:t>
            </a:r>
            <a:endParaRPr/>
          </a:p>
        </p:txBody>
      </p:sp>
      <p:pic>
        <p:nvPicPr>
          <p:cNvPr id="176" name="Google Shape;176;p5" descr="Closed quotation mark with solid fill"/>
          <p:cNvPicPr preferRelativeResize="0"/>
          <p:nvPr/>
        </p:nvPicPr>
        <p:blipFill rotWithShape="1">
          <a:blip r:embed="rId4">
            <a:alphaModFix/>
          </a:blip>
          <a:srcRect/>
          <a:stretch/>
        </p:blipFill>
        <p:spPr>
          <a:xfrm>
            <a:off x="8314175" y="5176981"/>
            <a:ext cx="1133476" cy="1133476"/>
          </a:xfrm>
          <a:prstGeom prst="rect">
            <a:avLst/>
          </a:prstGeom>
          <a:noFill/>
          <a:ln>
            <a:noFill/>
          </a:ln>
        </p:spPr>
      </p:pic>
      <p:pic>
        <p:nvPicPr>
          <p:cNvPr id="177" name="Google Shape;177;p5" descr="Open quotation mark with solid fill"/>
          <p:cNvPicPr preferRelativeResize="0"/>
          <p:nvPr/>
        </p:nvPicPr>
        <p:blipFill rotWithShape="1">
          <a:blip r:embed="rId3">
            <a:alphaModFix/>
          </a:blip>
          <a:srcRect/>
          <a:stretch/>
        </p:blipFill>
        <p:spPr>
          <a:xfrm>
            <a:off x="123824" y="2901049"/>
            <a:ext cx="1393759" cy="1393759"/>
          </a:xfrm>
          <a:prstGeom prst="rect">
            <a:avLst/>
          </a:prstGeom>
          <a:noFill/>
          <a:ln>
            <a:noFill/>
          </a:ln>
        </p:spPr>
      </p:pic>
      <p:pic>
        <p:nvPicPr>
          <p:cNvPr id="178" name="Google Shape;178;p5" descr="Closed quotation mark with solid fill"/>
          <p:cNvPicPr preferRelativeResize="0"/>
          <p:nvPr/>
        </p:nvPicPr>
        <p:blipFill rotWithShape="1">
          <a:blip r:embed="rId4">
            <a:alphaModFix/>
          </a:blip>
          <a:srcRect/>
          <a:stretch/>
        </p:blipFill>
        <p:spPr>
          <a:xfrm>
            <a:off x="8314175" y="1972731"/>
            <a:ext cx="1133476" cy="1133476"/>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21687"/>
    </mc:Choice>
    <mc:Fallback>
      <p:transition spd="slow" advTm="2168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6"/>
          <p:cNvSpPr txBox="1">
            <a:spLocks noGrp="1"/>
          </p:cNvSpPr>
          <p:nvPr>
            <p:ph type="body" idx="1"/>
          </p:nvPr>
        </p:nvSpPr>
        <p:spPr>
          <a:xfrm>
            <a:off x="1517575" y="1096520"/>
            <a:ext cx="7155000" cy="45177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SzPts val="1440"/>
              <a:buNone/>
            </a:pPr>
            <a:r>
              <a:rPr lang="en-US" sz="2400"/>
              <a:t>As someone who has been crushed by credit card debt and had to file Chapter 11, crawled out from under that and now trying to pay off massive student loan debt that was not dischargeable and continued to grow even while in bankruptcy, I applaud what the CFPB has done so far and also know that there is so much more to do in order to further protect consumers from being legally scammed out of their lifetime earnings.</a:t>
            </a:r>
            <a:endParaRPr sz="2400"/>
          </a:p>
          <a:p>
            <a:pPr marL="0" lvl="0" indent="0" algn="ctr" rtl="0">
              <a:spcBef>
                <a:spcPts val="0"/>
              </a:spcBef>
              <a:spcAft>
                <a:spcPts val="0"/>
              </a:spcAft>
              <a:buSzPts val="1440"/>
              <a:buNone/>
            </a:pPr>
            <a:endParaRPr sz="2400"/>
          </a:p>
          <a:p>
            <a:pPr marL="0" lvl="0" indent="0" algn="l" rtl="0">
              <a:spcBef>
                <a:spcPts val="1000"/>
              </a:spcBef>
              <a:spcAft>
                <a:spcPts val="0"/>
              </a:spcAft>
              <a:buSzPts val="1440"/>
              <a:buNone/>
            </a:pPr>
            <a:r>
              <a:rPr lang="en-US" sz="2400"/>
              <a:t>- Brian, MN</a:t>
            </a:r>
            <a:endParaRPr sz="2400"/>
          </a:p>
        </p:txBody>
      </p:sp>
      <p:pic>
        <p:nvPicPr>
          <p:cNvPr id="184" name="Google Shape;184;p6" descr="Open quotation mark with solid fill"/>
          <p:cNvPicPr preferRelativeResize="0"/>
          <p:nvPr/>
        </p:nvPicPr>
        <p:blipFill rotWithShape="1">
          <a:blip r:embed="rId3">
            <a:alphaModFix/>
          </a:blip>
          <a:srcRect/>
          <a:stretch/>
        </p:blipFill>
        <p:spPr>
          <a:xfrm>
            <a:off x="123824" y="257174"/>
            <a:ext cx="1393759" cy="1393759"/>
          </a:xfrm>
          <a:prstGeom prst="rect">
            <a:avLst/>
          </a:prstGeom>
          <a:noFill/>
          <a:ln>
            <a:noFill/>
          </a:ln>
        </p:spPr>
      </p:pic>
      <p:pic>
        <p:nvPicPr>
          <p:cNvPr id="185" name="Google Shape;185;p6" descr="Closed quotation mark with solid fill"/>
          <p:cNvPicPr preferRelativeResize="0"/>
          <p:nvPr/>
        </p:nvPicPr>
        <p:blipFill rotWithShape="1">
          <a:blip r:embed="rId4">
            <a:alphaModFix/>
          </a:blip>
          <a:srcRect/>
          <a:stretch/>
        </p:blipFill>
        <p:spPr>
          <a:xfrm>
            <a:off x="8345700" y="4771881"/>
            <a:ext cx="1133476" cy="1133476"/>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21415"/>
    </mc:Choice>
    <mc:Fallback>
      <p:transition spd="slow" advTm="2141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7"/>
          <p:cNvSpPr txBox="1">
            <a:spLocks noGrp="1"/>
          </p:cNvSpPr>
          <p:nvPr>
            <p:ph type="body" idx="1"/>
          </p:nvPr>
        </p:nvSpPr>
        <p:spPr>
          <a:xfrm>
            <a:off x="1517575" y="966327"/>
            <a:ext cx="7155000" cy="21294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1440"/>
              <a:buNone/>
            </a:pPr>
            <a:r>
              <a:rPr lang="en-US"/>
              <a:t>As I read of your breakthroughs, there hasn't been one issue on which I have disagreed. It seems you are one of the few entities that actually moves everything FORWARD for everyday people - no small feat. Thank you, over and over.</a:t>
            </a:r>
            <a:endParaRPr/>
          </a:p>
          <a:p>
            <a:pPr marL="0" lvl="0" indent="0" algn="l" rtl="0">
              <a:spcBef>
                <a:spcPts val="1000"/>
              </a:spcBef>
              <a:spcAft>
                <a:spcPts val="0"/>
              </a:spcAft>
              <a:buSzPts val="1440"/>
              <a:buNone/>
            </a:pPr>
            <a:r>
              <a:rPr lang="en-US"/>
              <a:t>- Cynthia, MN</a:t>
            </a:r>
            <a:endParaRPr/>
          </a:p>
        </p:txBody>
      </p:sp>
      <p:pic>
        <p:nvPicPr>
          <p:cNvPr id="191" name="Google Shape;191;p7" descr="Open quotation mark with solid fill"/>
          <p:cNvPicPr preferRelativeResize="0"/>
          <p:nvPr/>
        </p:nvPicPr>
        <p:blipFill rotWithShape="1">
          <a:blip r:embed="rId3">
            <a:alphaModFix/>
          </a:blip>
          <a:srcRect/>
          <a:stretch/>
        </p:blipFill>
        <p:spPr>
          <a:xfrm>
            <a:off x="123824" y="257174"/>
            <a:ext cx="1393759" cy="1393759"/>
          </a:xfrm>
          <a:prstGeom prst="rect">
            <a:avLst/>
          </a:prstGeom>
          <a:noFill/>
          <a:ln>
            <a:noFill/>
          </a:ln>
        </p:spPr>
      </p:pic>
      <p:sp>
        <p:nvSpPr>
          <p:cNvPr id="192" name="Google Shape;192;p7"/>
          <p:cNvSpPr txBox="1"/>
          <p:nvPr/>
        </p:nvSpPr>
        <p:spPr>
          <a:xfrm>
            <a:off x="1517583" y="3655999"/>
            <a:ext cx="6897900" cy="2500200"/>
          </a:xfrm>
          <a:prstGeom prst="rect">
            <a:avLst/>
          </a:prstGeom>
          <a:noFill/>
          <a:ln>
            <a:noFill/>
          </a:ln>
        </p:spPr>
        <p:txBody>
          <a:bodyPr spcFirstLastPara="1" wrap="square" lIns="91425" tIns="45700" rIns="91425" bIns="45700" anchor="t" anchorCtr="0">
            <a:normAutofit/>
          </a:bodyPr>
          <a:lstStyle/>
          <a:p>
            <a:pPr marL="0" marR="0" lvl="0" indent="0" algn="ctr" rtl="0">
              <a:spcBef>
                <a:spcPts val="0"/>
              </a:spcBef>
              <a:spcAft>
                <a:spcPts val="0"/>
              </a:spcAft>
              <a:buClr>
                <a:schemeClr val="accent1"/>
              </a:buClr>
              <a:buSzPts val="1440"/>
              <a:buFont typeface="Noto Sans Symbols"/>
              <a:buNone/>
            </a:pPr>
            <a:r>
              <a:rPr lang="en-US" sz="1800" b="0" i="0" u="none" strike="noStrike" cap="none">
                <a:solidFill>
                  <a:srgbClr val="3F3F3F"/>
                </a:solidFill>
                <a:latin typeface="Trebuchet MS"/>
                <a:ea typeface="Trebuchet MS"/>
                <a:cs typeface="Trebuchet MS"/>
                <a:sym typeface="Trebuchet MS"/>
              </a:rPr>
              <a:t>Happy Birthday and congratulations to the CFPB! You do important and valuable work on behalf of consumers, who typically are voiceless and powerless against the onslaught of unethical profiteering. As the United States is a leader in the world economy, any successful strides made by the CFPB can be held up as an example other countries. Please keep up the good work!</a:t>
            </a:r>
            <a:endParaRPr/>
          </a:p>
          <a:p>
            <a:pPr marL="0" marR="0" lvl="0" indent="0" algn="l" rtl="0">
              <a:spcBef>
                <a:spcPts val="1000"/>
              </a:spcBef>
              <a:spcAft>
                <a:spcPts val="0"/>
              </a:spcAft>
              <a:buClr>
                <a:schemeClr val="accent1"/>
              </a:buClr>
              <a:buSzPts val="1440"/>
              <a:buFont typeface="Noto Sans Symbols"/>
              <a:buNone/>
            </a:pPr>
            <a:r>
              <a:rPr lang="en-US" sz="1800" b="0" i="0" u="none" strike="noStrike" cap="none">
                <a:solidFill>
                  <a:srgbClr val="3F3F3F"/>
                </a:solidFill>
                <a:latin typeface="Trebuchet MS"/>
                <a:ea typeface="Trebuchet MS"/>
                <a:cs typeface="Trebuchet MS"/>
                <a:sym typeface="Trebuchet MS"/>
              </a:rPr>
              <a:t>-Laurie</a:t>
            </a:r>
            <a:endParaRPr/>
          </a:p>
        </p:txBody>
      </p:sp>
      <p:pic>
        <p:nvPicPr>
          <p:cNvPr id="193" name="Google Shape;193;p7" descr="Closed quotation mark with solid fill"/>
          <p:cNvPicPr preferRelativeResize="0"/>
          <p:nvPr/>
        </p:nvPicPr>
        <p:blipFill rotWithShape="1">
          <a:blip r:embed="rId4">
            <a:alphaModFix/>
          </a:blip>
          <a:srcRect/>
          <a:stretch/>
        </p:blipFill>
        <p:spPr>
          <a:xfrm>
            <a:off x="8314175" y="5234856"/>
            <a:ext cx="1133476" cy="1133476"/>
          </a:xfrm>
          <a:prstGeom prst="rect">
            <a:avLst/>
          </a:prstGeom>
          <a:noFill/>
          <a:ln>
            <a:noFill/>
          </a:ln>
        </p:spPr>
      </p:pic>
      <p:pic>
        <p:nvPicPr>
          <p:cNvPr id="194" name="Google Shape;194;p7" descr="Closed quotation mark with solid fill"/>
          <p:cNvPicPr preferRelativeResize="0"/>
          <p:nvPr/>
        </p:nvPicPr>
        <p:blipFill rotWithShape="1">
          <a:blip r:embed="rId4">
            <a:alphaModFix/>
          </a:blip>
          <a:srcRect/>
          <a:stretch/>
        </p:blipFill>
        <p:spPr>
          <a:xfrm>
            <a:off x="8314175" y="2305506"/>
            <a:ext cx="1133476" cy="1133476"/>
          </a:xfrm>
          <a:prstGeom prst="rect">
            <a:avLst/>
          </a:prstGeom>
          <a:noFill/>
          <a:ln>
            <a:noFill/>
          </a:ln>
        </p:spPr>
      </p:pic>
      <p:pic>
        <p:nvPicPr>
          <p:cNvPr id="195" name="Google Shape;195;p7" descr="Open quotation mark with solid fill"/>
          <p:cNvPicPr preferRelativeResize="0"/>
          <p:nvPr/>
        </p:nvPicPr>
        <p:blipFill rotWithShape="1">
          <a:blip r:embed="rId3">
            <a:alphaModFix/>
          </a:blip>
          <a:srcRect/>
          <a:stretch/>
        </p:blipFill>
        <p:spPr>
          <a:xfrm>
            <a:off x="123824" y="2901049"/>
            <a:ext cx="1393759" cy="1393759"/>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23858"/>
    </mc:Choice>
    <mc:Fallback>
      <p:transition spd="slow" advTm="2385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8"/>
          <p:cNvSpPr txBox="1">
            <a:spLocks noGrp="1"/>
          </p:cNvSpPr>
          <p:nvPr>
            <p:ph type="body" idx="1"/>
          </p:nvPr>
        </p:nvSpPr>
        <p:spPr>
          <a:xfrm>
            <a:off x="1517575" y="1139953"/>
            <a:ext cx="7155000" cy="19134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1440"/>
              <a:buNone/>
            </a:pPr>
            <a:r>
              <a:rPr lang="en-US"/>
              <a:t>Government is supposed to be the collective voice of the people. Thank you for being just exactly that. These days individuals and families need protection from companies that are driven by an over-developed profit motive. Thank you for doing just that!</a:t>
            </a:r>
            <a:endParaRPr/>
          </a:p>
          <a:p>
            <a:pPr marL="0" lvl="0" indent="0" algn="l" rtl="0">
              <a:spcBef>
                <a:spcPts val="1000"/>
              </a:spcBef>
              <a:spcAft>
                <a:spcPts val="0"/>
              </a:spcAft>
              <a:buSzPts val="1440"/>
              <a:buNone/>
            </a:pPr>
            <a:r>
              <a:rPr lang="en-US"/>
              <a:t>- Mully, MA</a:t>
            </a:r>
            <a:endParaRPr/>
          </a:p>
        </p:txBody>
      </p:sp>
      <p:pic>
        <p:nvPicPr>
          <p:cNvPr id="201" name="Google Shape;201;p8" descr="Open quotation mark with solid fill"/>
          <p:cNvPicPr preferRelativeResize="0"/>
          <p:nvPr/>
        </p:nvPicPr>
        <p:blipFill rotWithShape="1">
          <a:blip r:embed="rId3">
            <a:alphaModFix/>
          </a:blip>
          <a:srcRect/>
          <a:stretch/>
        </p:blipFill>
        <p:spPr>
          <a:xfrm>
            <a:off x="196174" y="257174"/>
            <a:ext cx="1393759" cy="1393759"/>
          </a:xfrm>
          <a:prstGeom prst="rect">
            <a:avLst/>
          </a:prstGeom>
          <a:noFill/>
          <a:ln>
            <a:noFill/>
          </a:ln>
        </p:spPr>
      </p:pic>
      <p:pic>
        <p:nvPicPr>
          <p:cNvPr id="202" name="Google Shape;202;p8" descr="Closed quotation mark with solid fill"/>
          <p:cNvPicPr preferRelativeResize="0"/>
          <p:nvPr/>
        </p:nvPicPr>
        <p:blipFill rotWithShape="1">
          <a:blip r:embed="rId4">
            <a:alphaModFix/>
          </a:blip>
          <a:srcRect/>
          <a:stretch/>
        </p:blipFill>
        <p:spPr>
          <a:xfrm>
            <a:off x="7067550" y="4691381"/>
            <a:ext cx="1133476" cy="1133476"/>
          </a:xfrm>
          <a:prstGeom prst="rect">
            <a:avLst/>
          </a:prstGeom>
          <a:noFill/>
          <a:ln>
            <a:noFill/>
          </a:ln>
        </p:spPr>
      </p:pic>
      <p:sp>
        <p:nvSpPr>
          <p:cNvPr id="203" name="Google Shape;203;p8"/>
          <p:cNvSpPr txBox="1">
            <a:spLocks noGrp="1"/>
          </p:cNvSpPr>
          <p:nvPr>
            <p:ph type="body" idx="1"/>
          </p:nvPr>
        </p:nvSpPr>
        <p:spPr>
          <a:xfrm>
            <a:off x="3740750" y="4690425"/>
            <a:ext cx="3215700" cy="9528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1440"/>
              <a:buNone/>
            </a:pPr>
            <a:r>
              <a:rPr lang="en-US"/>
              <a:t>Thank God for the CFPB!</a:t>
            </a:r>
            <a:endParaRPr/>
          </a:p>
          <a:p>
            <a:pPr marL="0" lvl="0" indent="0" algn="l" rtl="0">
              <a:spcBef>
                <a:spcPts val="1000"/>
              </a:spcBef>
              <a:spcAft>
                <a:spcPts val="0"/>
              </a:spcAft>
              <a:buSzPts val="1440"/>
              <a:buNone/>
            </a:pPr>
            <a:r>
              <a:rPr lang="en-US"/>
              <a:t>- Mary, MD</a:t>
            </a:r>
            <a:endParaRPr/>
          </a:p>
        </p:txBody>
      </p:sp>
      <p:pic>
        <p:nvPicPr>
          <p:cNvPr id="204" name="Google Shape;204;p8" descr="Open quotation mark with solid fill"/>
          <p:cNvPicPr preferRelativeResize="0"/>
          <p:nvPr/>
        </p:nvPicPr>
        <p:blipFill rotWithShape="1">
          <a:blip r:embed="rId3">
            <a:alphaModFix/>
          </a:blip>
          <a:srcRect/>
          <a:stretch/>
        </p:blipFill>
        <p:spPr>
          <a:xfrm>
            <a:off x="2412574" y="3621549"/>
            <a:ext cx="1393759" cy="1393759"/>
          </a:xfrm>
          <a:prstGeom prst="rect">
            <a:avLst/>
          </a:prstGeom>
          <a:noFill/>
          <a:ln>
            <a:noFill/>
          </a:ln>
        </p:spPr>
      </p:pic>
      <p:pic>
        <p:nvPicPr>
          <p:cNvPr id="205" name="Google Shape;205;p8" descr="Closed quotation mark with solid fill"/>
          <p:cNvPicPr preferRelativeResize="0"/>
          <p:nvPr/>
        </p:nvPicPr>
        <p:blipFill rotWithShape="1">
          <a:blip r:embed="rId4">
            <a:alphaModFix/>
          </a:blip>
          <a:srcRect/>
          <a:stretch/>
        </p:blipFill>
        <p:spPr>
          <a:xfrm>
            <a:off x="8418050" y="2406781"/>
            <a:ext cx="1133476" cy="1133476"/>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22563"/>
    </mc:Choice>
    <mc:Fallback>
      <p:transition spd="slow" advTm="2256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9"/>
          <p:cNvSpPr txBox="1">
            <a:spLocks noGrp="1"/>
          </p:cNvSpPr>
          <p:nvPr>
            <p:ph type="body" idx="1"/>
          </p:nvPr>
        </p:nvSpPr>
        <p:spPr>
          <a:xfrm>
            <a:off x="1517575" y="858143"/>
            <a:ext cx="7155000" cy="51417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SzPts val="1440"/>
              <a:buNone/>
            </a:pPr>
            <a:r>
              <a:rPr lang="en-US" sz="2400"/>
              <a:t>Hey there, CFPB! Happy Birthday to YOU! I have personally benefited from action taken on the part of the CFPB. They went after my former mortgage holder for NOT providing me within a legally established time-frame with the documentation that indicated that I had repaid my mortgage. I didn't even know there WAS a legally established time frame for that documentation! Thank you, CFPB! I am WAY MORE than just impressed with what you can do and will do for those of us stuck without representation in this serf kingdom! HAPPY BIRTHDAY!</a:t>
            </a:r>
            <a:endParaRPr sz="2400"/>
          </a:p>
          <a:p>
            <a:pPr marL="0" lvl="0" indent="0" algn="ctr" rtl="0">
              <a:spcBef>
                <a:spcPts val="0"/>
              </a:spcBef>
              <a:spcAft>
                <a:spcPts val="0"/>
              </a:spcAft>
              <a:buSzPts val="1440"/>
              <a:buNone/>
            </a:pPr>
            <a:endParaRPr sz="2400"/>
          </a:p>
          <a:p>
            <a:pPr marL="0" lvl="0" indent="0" algn="l" rtl="0">
              <a:spcBef>
                <a:spcPts val="1000"/>
              </a:spcBef>
              <a:spcAft>
                <a:spcPts val="0"/>
              </a:spcAft>
              <a:buSzPts val="1440"/>
              <a:buNone/>
            </a:pPr>
            <a:r>
              <a:rPr lang="en-US" sz="2400"/>
              <a:t>- Patty, OH</a:t>
            </a:r>
            <a:endParaRPr sz="2400"/>
          </a:p>
        </p:txBody>
      </p:sp>
      <p:pic>
        <p:nvPicPr>
          <p:cNvPr id="211" name="Google Shape;211;p9" descr="Open quotation mark with solid fill"/>
          <p:cNvPicPr preferRelativeResize="0"/>
          <p:nvPr/>
        </p:nvPicPr>
        <p:blipFill rotWithShape="1">
          <a:blip r:embed="rId3">
            <a:alphaModFix/>
          </a:blip>
          <a:srcRect/>
          <a:stretch/>
        </p:blipFill>
        <p:spPr>
          <a:xfrm>
            <a:off x="268499" y="228249"/>
            <a:ext cx="1393759" cy="1393759"/>
          </a:xfrm>
          <a:prstGeom prst="rect">
            <a:avLst/>
          </a:prstGeom>
          <a:noFill/>
          <a:ln>
            <a:noFill/>
          </a:ln>
        </p:spPr>
      </p:pic>
      <p:pic>
        <p:nvPicPr>
          <p:cNvPr id="212" name="Google Shape;212;p9" descr="Closed quotation mark with solid fill"/>
          <p:cNvPicPr preferRelativeResize="0"/>
          <p:nvPr/>
        </p:nvPicPr>
        <p:blipFill rotWithShape="1">
          <a:blip r:embed="rId4">
            <a:alphaModFix/>
          </a:blip>
          <a:srcRect/>
          <a:stretch/>
        </p:blipFill>
        <p:spPr>
          <a:xfrm>
            <a:off x="8345725" y="4757531"/>
            <a:ext cx="1133476" cy="1133476"/>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advTm="41757"/>
    </mc:Choice>
    <mc:Fallback>
      <p:transition spd="slow" advTm="41757"/>
    </mc:Fallback>
  </mc:AlternateContent>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1114</Words>
  <Application>Microsoft Macintosh PowerPoint</Application>
  <PresentationFormat>Widescreen</PresentationFormat>
  <Paragraphs>46</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Noto Sans Symbols</vt:lpstr>
      <vt:lpstr>Trebuchet MS</vt:lpstr>
      <vt:lpstr>Facet</vt:lpstr>
      <vt:lpstr>Celebrating 10 years of the CFPB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Celebrating 10 years of the CFPB</dc:title>
  <dc:creator>Elisa Reis McCartin</dc:creator>
  <cp:lastModifiedBy>Elisa Reis McCartin</cp:lastModifiedBy>
  <cp:revision>3</cp:revision>
  <dcterms:created xsi:type="dcterms:W3CDTF">2021-07-16T19:04:58Z</dcterms:created>
  <dcterms:modified xsi:type="dcterms:W3CDTF">2021-07-19T16:46:14Z</dcterms:modified>
</cp:coreProperties>
</file>