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Lst>
  <p:sldIdLst>
    <p:sldId id="256" r:id="rId3"/>
    <p:sldId id="257" r:id="rId4"/>
    <p:sldId id="258" r:id="rId5"/>
    <p:sldId id="264" r:id="rId6"/>
    <p:sldId id="261" r:id="rId7"/>
    <p:sldId id="260"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3" d="100"/>
          <a:sy n="103" d="100"/>
        </p:scale>
        <p:origin x="150"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96206"/>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968749"/>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1275E7-A2FF-41BC-B2F1-66D17CD7E709}"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F120A-6D53-40E7-9987-CDE9513C188F}" type="slidenum">
              <a:rPr lang="en-US" smtClean="0"/>
              <a:t>‹#›</a:t>
            </a:fld>
            <a:endParaRPr lang="en-US"/>
          </a:p>
        </p:txBody>
      </p:sp>
      <p:pic>
        <p:nvPicPr>
          <p:cNvPr id="7" name="Picture 6"/>
          <p:cNvPicPr/>
          <p:nvPr userDrawn="1"/>
        </p:nvPicPr>
        <p:blipFill>
          <a:blip r:embed="rId2" cstate="print">
            <a:extLst>
              <a:ext uri="{28A0092B-C50C-407E-A947-70E740481C1C}">
                <a14:useLocalDpi xmlns:a14="http://schemas.microsoft.com/office/drawing/2010/main" val="0"/>
              </a:ext>
            </a:extLst>
          </a:blip>
          <a:stretch>
            <a:fillRect/>
          </a:stretch>
        </p:blipFill>
        <p:spPr>
          <a:xfrm>
            <a:off x="26437" y="0"/>
            <a:ext cx="3463925" cy="1276350"/>
          </a:xfrm>
          <a:prstGeom prst="rect">
            <a:avLst/>
          </a:prstGeom>
        </p:spPr>
      </p:pic>
    </p:spTree>
    <p:extLst>
      <p:ext uri="{BB962C8B-B14F-4D97-AF65-F5344CB8AC3E}">
        <p14:creationId xmlns:p14="http://schemas.microsoft.com/office/powerpoint/2010/main" val="1397865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7CBF2F-5DBE-4698-AF9B-52D14FF476C1}" type="datetimeFigureOut">
              <a:rPr lang="en-US" smtClean="0"/>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5B063-E9CA-4997-AD84-2AA43508760A}" type="slidenum">
              <a:rPr lang="en-US" smtClean="0"/>
              <a:t>‹#›</a:t>
            </a:fld>
            <a:endParaRPr lang="en-US"/>
          </a:p>
        </p:txBody>
      </p:sp>
    </p:spTree>
    <p:extLst>
      <p:ext uri="{BB962C8B-B14F-4D97-AF65-F5344CB8AC3E}">
        <p14:creationId xmlns:p14="http://schemas.microsoft.com/office/powerpoint/2010/main" val="2465335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7CBF2F-5DBE-4698-AF9B-52D14FF476C1}" type="datetimeFigureOut">
              <a:rPr lang="en-US" smtClean="0"/>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5B063-E9CA-4997-AD84-2AA43508760A}" type="slidenum">
              <a:rPr lang="en-US" smtClean="0"/>
              <a:t>‹#›</a:t>
            </a:fld>
            <a:endParaRPr lang="en-US"/>
          </a:p>
        </p:txBody>
      </p:sp>
    </p:spTree>
    <p:extLst>
      <p:ext uri="{BB962C8B-B14F-4D97-AF65-F5344CB8AC3E}">
        <p14:creationId xmlns:p14="http://schemas.microsoft.com/office/powerpoint/2010/main" val="120237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7CBF2F-5DBE-4698-AF9B-52D14FF476C1}"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5B063-E9CA-4997-AD84-2AA43508760A}" type="slidenum">
              <a:rPr lang="en-US" smtClean="0"/>
              <a:t>‹#›</a:t>
            </a:fld>
            <a:endParaRPr lang="en-US"/>
          </a:p>
        </p:txBody>
      </p:sp>
    </p:spTree>
    <p:extLst>
      <p:ext uri="{BB962C8B-B14F-4D97-AF65-F5344CB8AC3E}">
        <p14:creationId xmlns:p14="http://schemas.microsoft.com/office/powerpoint/2010/main" val="31447367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7CBF2F-5DBE-4698-AF9B-52D14FF476C1}"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5B063-E9CA-4997-AD84-2AA43508760A}" type="slidenum">
              <a:rPr lang="en-US" smtClean="0"/>
              <a:t>‹#›</a:t>
            </a:fld>
            <a:endParaRPr lang="en-US"/>
          </a:p>
        </p:txBody>
      </p:sp>
    </p:spTree>
    <p:extLst>
      <p:ext uri="{BB962C8B-B14F-4D97-AF65-F5344CB8AC3E}">
        <p14:creationId xmlns:p14="http://schemas.microsoft.com/office/powerpoint/2010/main" val="230023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96206"/>
            <a:ext cx="9144000" cy="2387600"/>
          </a:xfrm>
        </p:spPr>
        <p:txBody>
          <a:bodyPr anchor="b"/>
          <a:lstStyle>
            <a:lvl1pPr algn="ctr">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968749"/>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1275E7-A2FF-41BC-B2F1-66D17CD7E709}"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F120A-6D53-40E7-9987-CDE9513C188F}" type="slidenum">
              <a:rPr lang="en-US" smtClean="0"/>
              <a:t>‹#›</a:t>
            </a:fld>
            <a:endParaRPr lang="en-US"/>
          </a:p>
        </p:txBody>
      </p:sp>
      <p:pic>
        <p:nvPicPr>
          <p:cNvPr id="7" name="Picture 6"/>
          <p:cNvPicPr/>
          <p:nvPr userDrawn="1"/>
        </p:nvPicPr>
        <p:blipFill>
          <a:blip r:embed="rId2" cstate="print">
            <a:extLst>
              <a:ext uri="{28A0092B-C50C-407E-A947-70E740481C1C}">
                <a14:useLocalDpi xmlns:a14="http://schemas.microsoft.com/office/drawing/2010/main" val="0"/>
              </a:ext>
            </a:extLst>
          </a:blip>
          <a:stretch>
            <a:fillRect/>
          </a:stretch>
        </p:blipFill>
        <p:spPr>
          <a:xfrm>
            <a:off x="26437" y="0"/>
            <a:ext cx="3463925" cy="1276350"/>
          </a:xfrm>
          <a:prstGeom prst="rect">
            <a:avLst/>
          </a:prstGeom>
        </p:spPr>
      </p:pic>
    </p:spTree>
    <p:extLst>
      <p:ext uri="{BB962C8B-B14F-4D97-AF65-F5344CB8AC3E}">
        <p14:creationId xmlns:p14="http://schemas.microsoft.com/office/powerpoint/2010/main" val="1452981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7CBF2F-5DBE-4698-AF9B-52D14FF476C1}"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5B063-E9CA-4997-AD84-2AA43508760A}" type="slidenum">
              <a:rPr lang="en-US" smtClean="0"/>
              <a:t>‹#›</a:t>
            </a:fld>
            <a:endParaRPr lang="en-US"/>
          </a:p>
        </p:txBody>
      </p:sp>
    </p:spTree>
    <p:extLst>
      <p:ext uri="{BB962C8B-B14F-4D97-AF65-F5344CB8AC3E}">
        <p14:creationId xmlns:p14="http://schemas.microsoft.com/office/powerpoint/2010/main" val="1077075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7CBF2F-5DBE-4698-AF9B-52D14FF476C1}"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5B063-E9CA-4997-AD84-2AA43508760A}" type="slidenum">
              <a:rPr lang="en-US" smtClean="0"/>
              <a:t>‹#›</a:t>
            </a:fld>
            <a:endParaRPr lang="en-US"/>
          </a:p>
        </p:txBody>
      </p:sp>
    </p:spTree>
    <p:extLst>
      <p:ext uri="{BB962C8B-B14F-4D97-AF65-F5344CB8AC3E}">
        <p14:creationId xmlns:p14="http://schemas.microsoft.com/office/powerpoint/2010/main" val="3148670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7CBF2F-5DBE-4698-AF9B-52D14FF476C1}"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5B063-E9CA-4997-AD84-2AA43508760A}" type="slidenum">
              <a:rPr lang="en-US" smtClean="0"/>
              <a:t>‹#›</a:t>
            </a:fld>
            <a:endParaRPr lang="en-US"/>
          </a:p>
        </p:txBody>
      </p:sp>
    </p:spTree>
    <p:extLst>
      <p:ext uri="{BB962C8B-B14F-4D97-AF65-F5344CB8AC3E}">
        <p14:creationId xmlns:p14="http://schemas.microsoft.com/office/powerpoint/2010/main" val="2410349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1276350"/>
            <a:ext cx="10515600" cy="132556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52500" y="2589310"/>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2601913"/>
            <a:ext cx="5181600" cy="435133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1E7CBF2F-5DBE-4698-AF9B-52D14FF476C1}" type="datetimeFigureOut">
              <a:rPr lang="en-US" smtClean="0"/>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5B063-E9CA-4997-AD84-2AA43508760A}" type="slidenum">
              <a:rPr lang="en-US" smtClean="0"/>
              <a:t>‹#›</a:t>
            </a:fld>
            <a:endParaRPr lang="en-US"/>
          </a:p>
        </p:txBody>
      </p:sp>
      <p:pic>
        <p:nvPicPr>
          <p:cNvPr id="8" name="Picture 7"/>
          <p:cNvPicPr/>
          <p:nvPr userDrawn="1"/>
        </p:nvPicPr>
        <p:blipFill>
          <a:blip r:embed="rId2" cstate="print">
            <a:extLst>
              <a:ext uri="{28A0092B-C50C-407E-A947-70E740481C1C}">
                <a14:useLocalDpi xmlns:a14="http://schemas.microsoft.com/office/drawing/2010/main" val="0"/>
              </a:ext>
            </a:extLst>
          </a:blip>
          <a:stretch>
            <a:fillRect/>
          </a:stretch>
        </p:blipFill>
        <p:spPr>
          <a:xfrm>
            <a:off x="-34925" y="0"/>
            <a:ext cx="3463925" cy="1276350"/>
          </a:xfrm>
          <a:prstGeom prst="rect">
            <a:avLst/>
          </a:prstGeom>
        </p:spPr>
      </p:pic>
    </p:spTree>
    <p:extLst>
      <p:ext uri="{BB962C8B-B14F-4D97-AF65-F5344CB8AC3E}">
        <p14:creationId xmlns:p14="http://schemas.microsoft.com/office/powerpoint/2010/main" val="2630739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7CBF2F-5DBE-4698-AF9B-52D14FF476C1}" type="datetimeFigureOut">
              <a:rPr lang="en-US" smtClean="0"/>
              <a:t>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05B063-E9CA-4997-AD84-2AA43508760A}" type="slidenum">
              <a:rPr lang="en-US" smtClean="0"/>
              <a:t>‹#›</a:t>
            </a:fld>
            <a:endParaRPr lang="en-US"/>
          </a:p>
        </p:txBody>
      </p:sp>
    </p:spTree>
    <p:extLst>
      <p:ext uri="{BB962C8B-B14F-4D97-AF65-F5344CB8AC3E}">
        <p14:creationId xmlns:p14="http://schemas.microsoft.com/office/powerpoint/2010/main" val="414868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7CBF2F-5DBE-4698-AF9B-52D14FF476C1}" type="datetimeFigureOut">
              <a:rPr lang="en-US" smtClean="0"/>
              <a:t>12/3/2019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05B063-E9CA-4997-AD84-2AA43508760A}" type="slidenum">
              <a:rPr lang="en-US" smtClean="0"/>
              <a:t>‹#›</a:t>
            </a:fld>
            <a:endParaRPr lang="en-US"/>
          </a:p>
        </p:txBody>
      </p:sp>
    </p:spTree>
    <p:extLst>
      <p:ext uri="{BB962C8B-B14F-4D97-AF65-F5344CB8AC3E}">
        <p14:creationId xmlns:p14="http://schemas.microsoft.com/office/powerpoint/2010/main" val="1454550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7CBF2F-5DBE-4698-AF9B-52D14FF476C1}" type="datetimeFigureOut">
              <a:rPr lang="en-US" smtClean="0"/>
              <a:t>12/3/2019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05B063-E9CA-4997-AD84-2AA43508760A}" type="slidenum">
              <a:rPr lang="en-US" smtClean="0"/>
              <a:t>‹#›</a:t>
            </a:fld>
            <a:endParaRPr lang="en-US"/>
          </a:p>
        </p:txBody>
      </p:sp>
    </p:spTree>
    <p:extLst>
      <p:ext uri="{BB962C8B-B14F-4D97-AF65-F5344CB8AC3E}">
        <p14:creationId xmlns:p14="http://schemas.microsoft.com/office/powerpoint/2010/main" val="1818065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83433" y="131788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183433" y="2608069"/>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1275E7-A2FF-41BC-B2F1-66D17CD7E709}" type="datetimeFigureOut">
              <a:rPr lang="en-US" smtClean="0"/>
              <a:t>12/3/2019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AF120A-6D53-40E7-9987-CDE9513C188F}" type="slidenum">
              <a:rPr lang="en-US" smtClean="0"/>
              <a:t>‹#›</a:t>
            </a:fld>
            <a:endParaRPr lang="en-US"/>
          </a:p>
        </p:txBody>
      </p:sp>
      <p:pic>
        <p:nvPicPr>
          <p:cNvPr id="7" name="Picture 6"/>
          <p:cNvPicPr/>
          <p:nvPr userDrawn="1"/>
        </p:nvPicPr>
        <p:blipFill>
          <a:blip r:embed="rId4" cstate="print">
            <a:extLst>
              <a:ext uri="{28A0092B-C50C-407E-A947-70E740481C1C}">
                <a14:useLocalDpi xmlns:a14="http://schemas.microsoft.com/office/drawing/2010/main" val="0"/>
              </a:ext>
            </a:extLst>
          </a:blip>
          <a:stretch>
            <a:fillRect/>
          </a:stretch>
        </p:blipFill>
        <p:spPr>
          <a:xfrm>
            <a:off x="0" y="0"/>
            <a:ext cx="3463925" cy="1276350"/>
          </a:xfrm>
          <a:prstGeom prst="rect">
            <a:avLst/>
          </a:prstGeom>
        </p:spPr>
      </p:pic>
    </p:spTree>
    <p:extLst>
      <p:ext uri="{BB962C8B-B14F-4D97-AF65-F5344CB8AC3E}">
        <p14:creationId xmlns:p14="http://schemas.microsoft.com/office/powerpoint/2010/main" val="1435807679"/>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7CBF2F-5DBE-4698-AF9B-52D14FF476C1}" type="datetimeFigureOut">
              <a:rPr lang="en-US" smtClean="0"/>
              <a:t>12/3/2019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05B063-E9CA-4997-AD84-2AA43508760A}" type="slidenum">
              <a:rPr lang="en-US" smtClean="0"/>
              <a:t>‹#›</a:t>
            </a:fld>
            <a:endParaRPr lang="en-US"/>
          </a:p>
        </p:txBody>
      </p:sp>
    </p:spTree>
    <p:extLst>
      <p:ext uri="{BB962C8B-B14F-4D97-AF65-F5344CB8AC3E}">
        <p14:creationId xmlns:p14="http://schemas.microsoft.com/office/powerpoint/2010/main" val="2752046407"/>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Convening on Investment Company Regulation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55795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1216" y="1679510"/>
            <a:ext cx="11112760" cy="4646645"/>
          </a:xfrm>
          <a:prstGeom prst="rect">
            <a:avLst/>
          </a:prstGeom>
          <a:noFill/>
        </p:spPr>
        <p:txBody>
          <a:bodyPr wrap="square" rtlCol="0">
            <a:spAutoFit/>
          </a:bodyPr>
          <a:lstStyle/>
          <a:p>
            <a:endParaRPr lang="en-US" dirty="0"/>
          </a:p>
        </p:txBody>
      </p:sp>
      <p:sp>
        <p:nvSpPr>
          <p:cNvPr id="5" name="TextBox 4"/>
          <p:cNvSpPr txBox="1"/>
          <p:nvPr/>
        </p:nvSpPr>
        <p:spPr>
          <a:xfrm>
            <a:off x="1679510" y="2313991"/>
            <a:ext cx="7296539" cy="3754874"/>
          </a:xfrm>
          <a:prstGeom prst="rect">
            <a:avLst/>
          </a:prstGeom>
          <a:noFill/>
        </p:spPr>
        <p:txBody>
          <a:bodyPr wrap="square" rtlCol="0">
            <a:spAutoFit/>
          </a:bodyPr>
          <a:lstStyle/>
          <a:p>
            <a:r>
              <a:rPr lang="en-US" sz="2000" dirty="0" smtClean="0"/>
              <a:t>“The </a:t>
            </a:r>
            <a:r>
              <a:rPr lang="en-US" sz="2000" dirty="0"/>
              <a:t>great securities law scholar, Louis Loss, described the '40 Act as the most complex of the federal securities laws. This is because the reach of the '40 Act extends beyond disclosure and reporting requirements, which are the foundations of the federal securities laws. The '40 Act is, in effect, a comprehensive corporate statute. It places substantive restrictions on virtually every aspect of the operation of investment companies: their governance and structure; their issuance of debt and senior securities; their investments, sales and redemptions of their shares; and, perhaps most significantly, their dealings with service providers and </a:t>
            </a:r>
            <a:r>
              <a:rPr lang="en-US" sz="2000" dirty="0" smtClean="0"/>
              <a:t>affiliates.”</a:t>
            </a:r>
          </a:p>
          <a:p>
            <a:endParaRPr lang="en-US" sz="2000" dirty="0"/>
          </a:p>
          <a:p>
            <a:endParaRPr lang="en-US" dirty="0"/>
          </a:p>
        </p:txBody>
      </p:sp>
      <p:sp>
        <p:nvSpPr>
          <p:cNvPr id="6" name="TextBox 5"/>
          <p:cNvSpPr txBox="1"/>
          <p:nvPr/>
        </p:nvSpPr>
        <p:spPr>
          <a:xfrm>
            <a:off x="1129004" y="1502229"/>
            <a:ext cx="8836090" cy="523220"/>
          </a:xfrm>
          <a:prstGeom prst="rect">
            <a:avLst/>
          </a:prstGeom>
          <a:noFill/>
        </p:spPr>
        <p:txBody>
          <a:bodyPr wrap="square" rtlCol="0">
            <a:spAutoFit/>
          </a:bodyPr>
          <a:lstStyle/>
          <a:p>
            <a:pPr algn="ctr"/>
            <a:r>
              <a:rPr lang="en-US" sz="2800" dirty="0" smtClean="0"/>
              <a:t>“The Exciting World of Investment Company Regulation”</a:t>
            </a:r>
            <a:endParaRPr lang="en-US" sz="2800" dirty="0" smtClean="0"/>
          </a:p>
        </p:txBody>
      </p:sp>
    </p:spTree>
    <p:extLst>
      <p:ext uri="{BB962C8B-B14F-4D97-AF65-F5344CB8AC3E}">
        <p14:creationId xmlns:p14="http://schemas.microsoft.com/office/powerpoint/2010/main" val="14775366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30221" y="2239347"/>
            <a:ext cx="7977673" cy="3693319"/>
          </a:xfrm>
          <a:prstGeom prst="rect">
            <a:avLst/>
          </a:prstGeom>
          <a:noFill/>
        </p:spPr>
        <p:txBody>
          <a:bodyPr wrap="square" rtlCol="0">
            <a:spAutoFit/>
          </a:bodyPr>
          <a:lstStyle/>
          <a:p>
            <a:r>
              <a:rPr lang="en-US" dirty="0" smtClean="0"/>
              <a:t>“By </a:t>
            </a:r>
            <a:r>
              <a:rPr lang="en-US" dirty="0"/>
              <a:t>the mid-1930's, it had became apparent that there were problems prevalent in the investment company industry. The close relationships between investment companies and their sponsors proved disastrous as a group of unscrupulous sponsors treated fund assets as their own. Many funds failed, and many shareholders lost their investments. The SEC estimated that between 1929 and 1936, investment company shareholders lost 40 per cent of their investments.</a:t>
            </a:r>
          </a:p>
          <a:p>
            <a:endParaRPr lang="en-US" dirty="0" smtClean="0"/>
          </a:p>
          <a:p>
            <a:r>
              <a:rPr lang="en-US" dirty="0" smtClean="0"/>
              <a:t>In </a:t>
            </a:r>
            <a:r>
              <a:rPr lang="en-US" dirty="0"/>
              <a:t>1935, Congress asked the Commission to conduct a comprehensive study of the investment company industry, looking specifically at the functions and activities of investment companies, their corporate structures and their investment policies. </a:t>
            </a:r>
            <a:r>
              <a:rPr lang="en-US" dirty="0" smtClean="0"/>
              <a:t>The </a:t>
            </a:r>
            <a:r>
              <a:rPr lang="en-US" dirty="0"/>
              <a:t>resulting report, called the Investment Trust Study, laid the foundation for the </a:t>
            </a:r>
            <a:r>
              <a:rPr lang="en-US" dirty="0" smtClean="0"/>
              <a:t>'40 Act.”</a:t>
            </a:r>
          </a:p>
          <a:p>
            <a:endParaRPr lang="en-US" dirty="0"/>
          </a:p>
        </p:txBody>
      </p:sp>
      <p:sp>
        <p:nvSpPr>
          <p:cNvPr id="5" name="TextBox 4"/>
          <p:cNvSpPr txBox="1"/>
          <p:nvPr/>
        </p:nvSpPr>
        <p:spPr>
          <a:xfrm>
            <a:off x="1082351" y="1427584"/>
            <a:ext cx="9311951" cy="523220"/>
          </a:xfrm>
          <a:prstGeom prst="rect">
            <a:avLst/>
          </a:prstGeom>
          <a:noFill/>
        </p:spPr>
        <p:txBody>
          <a:bodyPr wrap="square" rtlCol="0">
            <a:spAutoFit/>
          </a:bodyPr>
          <a:lstStyle/>
          <a:p>
            <a:pPr algn="ctr"/>
            <a:r>
              <a:rPr lang="en-US" sz="2800" dirty="0" smtClean="0"/>
              <a:t>“The Exciting World of Investment Company Regulation”, Cont.</a:t>
            </a:r>
            <a:endParaRPr lang="en-US" sz="2800" dirty="0" smtClean="0"/>
          </a:p>
        </p:txBody>
      </p:sp>
    </p:spTree>
    <p:extLst>
      <p:ext uri="{BB962C8B-B14F-4D97-AF65-F5344CB8AC3E}">
        <p14:creationId xmlns:p14="http://schemas.microsoft.com/office/powerpoint/2010/main" val="1373544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9396" y="2301275"/>
            <a:ext cx="9144000" cy="2387600"/>
          </a:xfrm>
        </p:spPr>
        <p:txBody>
          <a:bodyPr>
            <a:normAutofit fontScale="90000"/>
          </a:bodyPr>
          <a:lstStyle/>
          <a:p>
            <a:r>
              <a:rPr lang="en-US" dirty="0" smtClean="0"/>
              <a:t>This is a very different picture than much of the discussion around registered funds today!</a:t>
            </a:r>
            <a:endParaRPr lang="en-US" dirty="0"/>
          </a:p>
        </p:txBody>
      </p:sp>
    </p:spTree>
    <p:extLst>
      <p:ext uri="{BB962C8B-B14F-4D97-AF65-F5344CB8AC3E}">
        <p14:creationId xmlns:p14="http://schemas.microsoft.com/office/powerpoint/2010/main" val="2377466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83567" y="1089738"/>
            <a:ext cx="10515600" cy="1325563"/>
          </a:xfrm>
        </p:spPr>
        <p:txBody>
          <a:bodyPr>
            <a:normAutofit/>
          </a:bodyPr>
          <a:lstStyle/>
          <a:p>
            <a:r>
              <a:rPr lang="en-US" sz="3600" dirty="0" smtClean="0"/>
              <a:t>SEC’s Vast </a:t>
            </a:r>
            <a:r>
              <a:rPr lang="en-US" sz="3600" dirty="0" err="1" smtClean="0"/>
              <a:t>Exemptive</a:t>
            </a:r>
            <a:r>
              <a:rPr lang="en-US" sz="3600" dirty="0" smtClean="0"/>
              <a:t> Authority Permitted the Re-Emergence of Complex Funds…</a:t>
            </a:r>
            <a:endParaRPr lang="en-US" sz="3600" dirty="0"/>
          </a:p>
        </p:txBody>
      </p:sp>
      <p:sp>
        <p:nvSpPr>
          <p:cNvPr id="5" name="Content Placeholder 4"/>
          <p:cNvSpPr>
            <a:spLocks noGrp="1"/>
          </p:cNvSpPr>
          <p:nvPr>
            <p:ph sz="half" idx="1"/>
          </p:nvPr>
        </p:nvSpPr>
        <p:spPr>
          <a:xfrm>
            <a:off x="551283" y="2485345"/>
            <a:ext cx="5181600" cy="4351338"/>
          </a:xfrm>
          <a:ln w="12700">
            <a:noFill/>
          </a:ln>
        </p:spPr>
        <p:txBody>
          <a:bodyPr>
            <a:normAutofit fontScale="92500" lnSpcReduction="10000"/>
          </a:bodyPr>
          <a:lstStyle/>
          <a:p>
            <a:pPr marL="0" indent="0" algn="ctr">
              <a:buNone/>
            </a:pPr>
            <a:r>
              <a:rPr lang="en-US" u="sng" dirty="0" smtClean="0"/>
              <a:t>Very successful products!</a:t>
            </a:r>
          </a:p>
          <a:p>
            <a:pPr marL="0" indent="0" algn="ctr">
              <a:buNone/>
            </a:pPr>
            <a:endParaRPr lang="en-US" u="sng" dirty="0" smtClean="0"/>
          </a:p>
          <a:p>
            <a:r>
              <a:rPr lang="en-US" dirty="0" smtClean="0"/>
              <a:t>Vastly popular with investors</a:t>
            </a:r>
          </a:p>
          <a:p>
            <a:endParaRPr lang="en-US" dirty="0"/>
          </a:p>
          <a:p>
            <a:r>
              <a:rPr lang="en-US" dirty="0" smtClean="0"/>
              <a:t>Trillions of dollars of investor savings -- a critical and successful part of economic life.</a:t>
            </a:r>
          </a:p>
          <a:p>
            <a:endParaRPr lang="en-US" dirty="0"/>
          </a:p>
          <a:p>
            <a:r>
              <a:rPr lang="en-US" dirty="0" smtClean="0"/>
              <a:t>Continual innovation makes still more popular, competition leads to lower prices</a:t>
            </a:r>
            <a:endParaRPr lang="en-US" dirty="0"/>
          </a:p>
        </p:txBody>
      </p:sp>
      <p:sp>
        <p:nvSpPr>
          <p:cNvPr id="6" name="Content Placeholder 5"/>
          <p:cNvSpPr>
            <a:spLocks noGrp="1"/>
          </p:cNvSpPr>
          <p:nvPr>
            <p:ph sz="half" idx="2"/>
          </p:nvPr>
        </p:nvSpPr>
        <p:spPr>
          <a:xfrm>
            <a:off x="6172200" y="2485345"/>
            <a:ext cx="5181600" cy="4351338"/>
          </a:xfrm>
          <a:ln w="12700">
            <a:noFill/>
          </a:ln>
        </p:spPr>
        <p:txBody>
          <a:bodyPr>
            <a:normAutofit fontScale="92500" lnSpcReduction="10000"/>
          </a:bodyPr>
          <a:lstStyle/>
          <a:p>
            <a:pPr marL="0" indent="0" algn="ctr">
              <a:buNone/>
            </a:pPr>
            <a:r>
              <a:rPr lang="en-US" u="sng" dirty="0" smtClean="0"/>
              <a:t>But not without systemic risk</a:t>
            </a:r>
          </a:p>
          <a:p>
            <a:pPr marL="0" indent="0" algn="ctr">
              <a:buNone/>
            </a:pPr>
            <a:endParaRPr lang="en-US" u="sng" dirty="0" smtClean="0"/>
          </a:p>
          <a:p>
            <a:r>
              <a:rPr lang="en-US" dirty="0" smtClean="0"/>
              <a:t>Portfolio insurance and 1987 crash</a:t>
            </a:r>
            <a:endParaRPr lang="en-US" dirty="0"/>
          </a:p>
          <a:p>
            <a:r>
              <a:rPr lang="en-US" dirty="0" smtClean="0"/>
              <a:t>Capital flows, funds, and the currency crises of the 1990s</a:t>
            </a:r>
          </a:p>
          <a:p>
            <a:r>
              <a:rPr lang="en-US" dirty="0" smtClean="0"/>
              <a:t>MMF collapse and bailout in 2008</a:t>
            </a:r>
            <a:endParaRPr lang="en-US" dirty="0"/>
          </a:p>
          <a:p>
            <a:r>
              <a:rPr lang="en-US" dirty="0"/>
              <a:t>R</a:t>
            </a:r>
            <a:r>
              <a:rPr lang="en-US" dirty="0" smtClean="0"/>
              <a:t>ecent wobbles: Woodford Fund, Third Avenue Credit</a:t>
            </a:r>
            <a:endParaRPr lang="en-US" dirty="0"/>
          </a:p>
          <a:p>
            <a:r>
              <a:rPr lang="en-US" dirty="0" smtClean="0"/>
              <a:t>Large new product spaces are untested under stress </a:t>
            </a:r>
            <a:endParaRPr lang="en-US" dirty="0"/>
          </a:p>
        </p:txBody>
      </p:sp>
    </p:spTree>
    <p:extLst>
      <p:ext uri="{BB962C8B-B14F-4D97-AF65-F5344CB8AC3E}">
        <p14:creationId xmlns:p14="http://schemas.microsoft.com/office/powerpoint/2010/main" val="35182647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96206"/>
            <a:ext cx="9144000" cy="731174"/>
          </a:xfrm>
        </p:spPr>
        <p:txBody>
          <a:bodyPr>
            <a:normAutofit/>
          </a:bodyPr>
          <a:lstStyle/>
          <a:p>
            <a:r>
              <a:rPr lang="en-US" sz="4000" dirty="0" smtClean="0"/>
              <a:t>Reconsideration After the Financial Crisis</a:t>
            </a:r>
            <a:endParaRPr lang="en-US" sz="4000" dirty="0"/>
          </a:p>
        </p:txBody>
      </p:sp>
      <p:sp>
        <p:nvSpPr>
          <p:cNvPr id="3" name="Subtitle 2"/>
          <p:cNvSpPr>
            <a:spLocks noGrp="1"/>
          </p:cNvSpPr>
          <p:nvPr>
            <p:ph type="subTitle" idx="1"/>
          </p:nvPr>
        </p:nvSpPr>
        <p:spPr>
          <a:xfrm>
            <a:off x="522514" y="2354552"/>
            <a:ext cx="10730204" cy="3430427"/>
          </a:xfrm>
        </p:spPr>
        <p:txBody>
          <a:bodyPr>
            <a:normAutofit/>
          </a:bodyPr>
          <a:lstStyle/>
          <a:p>
            <a:pPr algn="l"/>
            <a:r>
              <a:rPr lang="en-US" sz="2800" dirty="0" smtClean="0"/>
              <a:t>FSOC consideration of asset manager designation: “Prudential Regulators At the Gates”!</a:t>
            </a:r>
          </a:p>
          <a:p>
            <a:pPr algn="l"/>
            <a:endParaRPr lang="en-US" sz="2800" dirty="0"/>
          </a:p>
          <a:p>
            <a:pPr algn="l"/>
            <a:r>
              <a:rPr lang="en-US" sz="2800" dirty="0" smtClean="0"/>
              <a:t>FSOC pressure to regulate money market mutual funds</a:t>
            </a:r>
          </a:p>
          <a:p>
            <a:pPr algn="l"/>
            <a:endParaRPr lang="en-US" sz="2800" dirty="0"/>
          </a:p>
          <a:p>
            <a:pPr algn="l"/>
            <a:r>
              <a:rPr lang="en-US" sz="2800" dirty="0" smtClean="0"/>
              <a:t>FSOC stands down, the SEC stands up</a:t>
            </a:r>
          </a:p>
          <a:p>
            <a:pPr algn="l"/>
            <a:endParaRPr lang="en-US" dirty="0"/>
          </a:p>
          <a:p>
            <a:pPr algn="l"/>
            <a:endParaRPr lang="en-US" dirty="0"/>
          </a:p>
        </p:txBody>
      </p:sp>
    </p:spTree>
    <p:extLst>
      <p:ext uri="{BB962C8B-B14F-4D97-AF65-F5344CB8AC3E}">
        <p14:creationId xmlns:p14="http://schemas.microsoft.com/office/powerpoint/2010/main" val="17482420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96206"/>
            <a:ext cx="9144000" cy="833810"/>
          </a:xfrm>
        </p:spPr>
        <p:txBody>
          <a:bodyPr>
            <a:normAutofit/>
          </a:bodyPr>
          <a:lstStyle/>
          <a:p>
            <a:r>
              <a:rPr lang="en-US" sz="4800" dirty="0" smtClean="0"/>
              <a:t>The Promised SEC Agenda…</a:t>
            </a:r>
            <a:endParaRPr lang="en-US" sz="4800" dirty="0"/>
          </a:p>
        </p:txBody>
      </p:sp>
      <p:sp>
        <p:nvSpPr>
          <p:cNvPr id="3" name="Subtitle 2"/>
          <p:cNvSpPr>
            <a:spLocks noGrp="1"/>
          </p:cNvSpPr>
          <p:nvPr>
            <p:ph type="subTitle" idx="1"/>
          </p:nvPr>
        </p:nvSpPr>
        <p:spPr>
          <a:xfrm>
            <a:off x="1645298" y="2230016"/>
            <a:ext cx="9144000" cy="3470988"/>
          </a:xfrm>
        </p:spPr>
        <p:txBody>
          <a:bodyPr>
            <a:normAutofit fontScale="92500" lnSpcReduction="20000"/>
          </a:bodyPr>
          <a:lstStyle/>
          <a:p>
            <a:pPr marL="342900" indent="-342900">
              <a:buFont typeface="Arial" panose="020B0604020202020204" pitchFamily="34" charset="0"/>
              <a:buChar char="•"/>
            </a:pPr>
            <a:endParaRPr lang="en-US" dirty="0" smtClean="0"/>
          </a:p>
          <a:p>
            <a:pPr marL="342900" indent="-342900" algn="l">
              <a:buFont typeface="Arial" panose="020B0604020202020204" pitchFamily="34" charset="0"/>
              <a:buChar char="•"/>
            </a:pPr>
            <a:r>
              <a:rPr lang="en-US" sz="3600" dirty="0" smtClean="0"/>
              <a:t>Liquidity regulation of funds</a:t>
            </a:r>
          </a:p>
          <a:p>
            <a:pPr marL="342900" indent="-342900" algn="l">
              <a:buFont typeface="Arial" panose="020B0604020202020204" pitchFamily="34" charset="0"/>
              <a:buChar char="•"/>
            </a:pPr>
            <a:r>
              <a:rPr lang="en-US" sz="3600" dirty="0" smtClean="0"/>
              <a:t>Liquidity disclosures for funds</a:t>
            </a:r>
          </a:p>
          <a:p>
            <a:pPr marL="342900" indent="-342900" algn="l">
              <a:buFont typeface="Arial" panose="020B0604020202020204" pitchFamily="34" charset="0"/>
              <a:buChar char="•"/>
            </a:pPr>
            <a:r>
              <a:rPr lang="en-US" sz="3600" dirty="0" smtClean="0"/>
              <a:t>Stress testing of funds</a:t>
            </a:r>
          </a:p>
          <a:p>
            <a:pPr marL="342900" indent="-342900" algn="l">
              <a:buFont typeface="Arial" panose="020B0604020202020204" pitchFamily="34" charset="0"/>
              <a:buChar char="•"/>
            </a:pPr>
            <a:r>
              <a:rPr lang="en-US" sz="3600" dirty="0" smtClean="0"/>
              <a:t>Resolution planning for large fund complexes</a:t>
            </a:r>
          </a:p>
          <a:p>
            <a:pPr marL="342900" indent="-342900" algn="l">
              <a:buFont typeface="Arial" panose="020B0604020202020204" pitchFamily="34" charset="0"/>
              <a:buChar char="•"/>
            </a:pPr>
            <a:endParaRPr lang="en-US" sz="3600" dirty="0"/>
          </a:p>
          <a:p>
            <a:pPr algn="l"/>
            <a:r>
              <a:rPr lang="en-US" sz="3600" dirty="0" smtClean="0"/>
              <a:t>Has the SEC turned its back on this agenda?</a:t>
            </a:r>
          </a:p>
        </p:txBody>
      </p:sp>
    </p:spTree>
    <p:extLst>
      <p:ext uri="{BB962C8B-B14F-4D97-AF65-F5344CB8AC3E}">
        <p14:creationId xmlns:p14="http://schemas.microsoft.com/office/powerpoint/2010/main" val="15301146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96206"/>
            <a:ext cx="9144000" cy="768496"/>
          </a:xfrm>
        </p:spPr>
        <p:txBody>
          <a:bodyPr>
            <a:normAutofit fontScale="90000"/>
          </a:bodyPr>
          <a:lstStyle/>
          <a:p>
            <a:r>
              <a:rPr lang="en-US" dirty="0" smtClean="0"/>
              <a:t>Goals of This Convening</a:t>
            </a:r>
            <a:endParaRPr lang="en-US" dirty="0"/>
          </a:p>
        </p:txBody>
      </p:sp>
      <p:sp>
        <p:nvSpPr>
          <p:cNvPr id="3" name="Subtitle 2"/>
          <p:cNvSpPr>
            <a:spLocks noGrp="1"/>
          </p:cNvSpPr>
          <p:nvPr>
            <p:ph type="subTitle" idx="1"/>
          </p:nvPr>
        </p:nvSpPr>
        <p:spPr>
          <a:xfrm>
            <a:off x="1166327" y="2298568"/>
            <a:ext cx="9853126" cy="3094525"/>
          </a:xfrm>
        </p:spPr>
        <p:txBody>
          <a:bodyPr>
            <a:normAutofit/>
          </a:bodyPr>
          <a:lstStyle/>
          <a:p>
            <a:pPr algn="l"/>
            <a:r>
              <a:rPr lang="en-US" dirty="0" smtClean="0"/>
              <a:t>Consider the implications of the growth in complexity and scale of ‘40 Act funds, for both systemic and investor risk</a:t>
            </a:r>
          </a:p>
          <a:p>
            <a:pPr algn="l"/>
            <a:endParaRPr lang="en-US" dirty="0"/>
          </a:p>
          <a:p>
            <a:pPr algn="l"/>
            <a:r>
              <a:rPr lang="en-US" dirty="0" smtClean="0"/>
              <a:t>Consider the SEC’s regulatory priorities in the registered funds space</a:t>
            </a:r>
          </a:p>
          <a:p>
            <a:pPr algn="l"/>
            <a:endParaRPr lang="en-US" dirty="0"/>
          </a:p>
          <a:p>
            <a:pPr algn="l"/>
            <a:r>
              <a:rPr lang="en-US" dirty="0" smtClean="0"/>
              <a:t>Consider the agenda of the financial reform community in this space: has tended to be an afterthought to banks and private funds</a:t>
            </a:r>
            <a:endParaRPr lang="en-US" dirty="0"/>
          </a:p>
        </p:txBody>
      </p:sp>
    </p:spTree>
    <p:extLst>
      <p:ext uri="{BB962C8B-B14F-4D97-AF65-F5344CB8AC3E}">
        <p14:creationId xmlns:p14="http://schemas.microsoft.com/office/powerpoint/2010/main" val="3065311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505</Words>
  <Application>Microsoft Office PowerPoint</Application>
  <PresentationFormat>Widescreen</PresentationFormat>
  <Paragraphs>43</Paragraphs>
  <Slides>8</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Calibri Light</vt:lpstr>
      <vt:lpstr>Office Theme</vt:lpstr>
      <vt:lpstr>Custom Design</vt:lpstr>
      <vt:lpstr>Convening on Investment Company Regulation</vt:lpstr>
      <vt:lpstr>PowerPoint Presentation</vt:lpstr>
      <vt:lpstr>PowerPoint Presentation</vt:lpstr>
      <vt:lpstr>This is a very different picture than much of the discussion around registered funds today!</vt:lpstr>
      <vt:lpstr>SEC’s Vast Exemptive Authority Permitted the Re-Emergence of Complex Funds…</vt:lpstr>
      <vt:lpstr>Reconsideration After the Financial Crisis</vt:lpstr>
      <vt:lpstr>The Promised SEC Agenda…</vt:lpstr>
      <vt:lpstr>Goals of This Convening</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Convening on Investment Company Regulation</dc:title>
  <dc:creator>Marcus Stanley</dc:creator>
  <cp:lastModifiedBy>Marcus Stanley</cp:lastModifiedBy>
  <cp:revision>8</cp:revision>
  <dcterms:created xsi:type="dcterms:W3CDTF">2019-12-03T06:04:32Z</dcterms:created>
  <dcterms:modified xsi:type="dcterms:W3CDTF">2019-12-03T07:19:41Z</dcterms:modified>
</cp:coreProperties>
</file>