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60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21C05-ECEA-4C11-A518-20EB5F534F40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B82F10-1B81-4504-8644-5B9243F46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102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82F10-1B81-4504-8644-5B9243F464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86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6195-6DFE-41C5-855A-FCF16F98F430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149F-8883-4D48-ABCA-12655B76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607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6195-6DFE-41C5-855A-FCF16F98F430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149F-8883-4D48-ABCA-12655B76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441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6195-6DFE-41C5-855A-FCF16F98F430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149F-8883-4D48-ABCA-12655B76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91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6195-6DFE-41C5-855A-FCF16F98F430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149F-8883-4D48-ABCA-12655B76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45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6195-6DFE-41C5-855A-FCF16F98F430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149F-8883-4D48-ABCA-12655B76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77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6195-6DFE-41C5-855A-FCF16F98F430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149F-8883-4D48-ABCA-12655B76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27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6195-6DFE-41C5-855A-FCF16F98F430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149F-8883-4D48-ABCA-12655B76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29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6195-6DFE-41C5-855A-FCF16F98F430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149F-8883-4D48-ABCA-12655B76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5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6195-6DFE-41C5-855A-FCF16F98F430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149F-8883-4D48-ABCA-12655B76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7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6195-6DFE-41C5-855A-FCF16F98F430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149F-8883-4D48-ABCA-12655B76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2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6195-6DFE-41C5-855A-FCF16F98F430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149F-8883-4D48-ABCA-12655B76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2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06195-6DFE-41C5-855A-FCF16F98F430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3149F-8883-4D48-ABCA-12655B76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8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977806"/>
              </p:ext>
            </p:extLst>
          </p:nvPr>
        </p:nvGraphicFramePr>
        <p:xfrm>
          <a:off x="161461" y="1243341"/>
          <a:ext cx="8821078" cy="5311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9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804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407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982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Initiative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Dates </a:t>
                      </a:r>
                    </a:p>
                  </a:txBody>
                  <a:tcPr marL="45744" marR="4574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Comments</a:t>
                      </a:r>
                    </a:p>
                  </a:txBody>
                  <a:tcPr marL="45744" marR="4574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75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Deregulating Superregional Banks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4/2018 (Proposed)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Significant</a:t>
                      </a:r>
                      <a:r>
                        <a:rPr lang="en-US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reductions in liquidity and stress testing requirements for dozens of banks over $50 billion; potential reductions in regulation for banks up to $700 billion in size. Goes beyond S. 2155 requirements.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75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Cutting Leverage Capital for Largest Banks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4/2018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(Proposed)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Significant</a:t>
                      </a:r>
                      <a:r>
                        <a:rPr lang="en-US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cuts in leverage capital requirements at the largest systemically important banks. Leverage capital requirements are the hardest for large banks to avoid.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06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Weakening Stress Tests for Large Banks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4/2018</a:t>
                      </a:r>
                      <a:r>
                        <a:rPr lang="en-US" sz="1100" baseline="0" dirty="0">
                          <a:effectLst/>
                        </a:rPr>
                        <a:t> through 3/2019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>
                          <a:effectLst/>
                        </a:rPr>
                        <a:t>(Now Final)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Eliminating leverage requirements in stress tests;</a:t>
                      </a:r>
                      <a:r>
                        <a:rPr lang="en-US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eliminating qualitative testing of bank risk management; disclosure of key model elements.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87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Weakening the Volcker Rule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7/2018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(Proposed)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Loosens</a:t>
                      </a:r>
                      <a:r>
                        <a:rPr lang="en-US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controls on speculative trading by large banks, as well as fewer limits on bank investments.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565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 Reduced Capital Requirements for Commercial Real Estate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9/2018 (Proposed)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Required by S. 2155.</a:t>
                      </a:r>
                    </a:p>
                  </a:txBody>
                  <a:tcPr marL="45744" marR="45744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565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Cut In Capital Requirements for Bank Derivatives Dealers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12/2018 (Proposed)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Changes in formula for derivatives risk significantly</a:t>
                      </a:r>
                      <a:r>
                        <a:rPr lang="en-US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reduce capital held against derivatives positions.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04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Weakening Resolution Planning Requirements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4/2019 (Proposed)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Reduces</a:t>
                      </a:r>
                      <a:r>
                        <a:rPr lang="en-US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resolution planning requirements from annual to as little as one new plan every four to six years.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888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Cutting Capital Requirements for Large Custody Banks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4/2019 (Proposed)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Required</a:t>
                      </a:r>
                      <a:r>
                        <a:rPr lang="en-US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by S. 2155.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44" marR="45744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04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Weakening Derivatives Risk Management Safeguards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5/2019 (Reported)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End</a:t>
                      </a:r>
                      <a:r>
                        <a:rPr lang="en-US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risk-reducing margin requirements for d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erivatives transactions</a:t>
                      </a:r>
                      <a:r>
                        <a:rPr lang="en-US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between affiliates of large complex banks.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4" marR="45744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3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68241" cy="92695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735510"/>
            <a:ext cx="914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/>
              <a:t>A Busy Year of Bank Deregulation</a:t>
            </a:r>
          </a:p>
        </p:txBody>
      </p:sp>
    </p:spTree>
    <p:extLst>
      <p:ext uri="{BB962C8B-B14F-4D97-AF65-F5344CB8AC3E}">
        <p14:creationId xmlns:p14="http://schemas.microsoft.com/office/powerpoint/2010/main" val="180338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68241" cy="926954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xmlns="" id="{E374D306-D504-4C03-B4AD-5F344AB5D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3736"/>
            <a:ext cx="7886700" cy="926954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Attacks on prudential supervision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C87FC8B6-42CB-4CDD-A751-2D309BA7B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Safety and soundness supervision was always seen as granting far-reaching discretionary powers.</a:t>
            </a:r>
          </a:p>
          <a:p>
            <a:pPr marL="457200" lvl="1" indent="0">
              <a:buNone/>
            </a:pPr>
            <a:r>
              <a:rPr lang="en-US" i="1" dirty="0"/>
              <a:t>“’Safety and soundness’ is not hard-coded into law, reaches far beyond written rules, and crucially involves judgment in assessing whether a bank may be engaging in excessive risk”</a:t>
            </a:r>
          </a:p>
          <a:p>
            <a:pPr marL="457200" lvl="1" indent="0">
              <a:buNone/>
            </a:pPr>
            <a:endParaRPr lang="en-US" i="1" dirty="0"/>
          </a:p>
          <a:p>
            <a:r>
              <a:rPr lang="en-US" dirty="0"/>
              <a:t>Now this is under attack. Claim that discretionary supervisory decisions require formal rulemaking, that “guidance is not enforceable”, that supervisors are not free to require banks to manage risk.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67448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68241" cy="926954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xmlns="" id="{E374D306-D504-4C03-B4AD-5F344AB5D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3736"/>
            <a:ext cx="7886700" cy="926954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What does the future hold?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C87FC8B6-42CB-4CDD-A751-2D309BA7B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Large bank leverage ratios have already begun to decline somewhat from their post-crisis peak.</a:t>
            </a:r>
          </a:p>
          <a:p>
            <a:pPr lvl="1"/>
            <a:r>
              <a:rPr lang="en-US" dirty="0"/>
              <a:t>Tier 1 leverage at the largest banks has dropped from 9.1% in 2016 to 8.5% today.</a:t>
            </a:r>
          </a:p>
          <a:p>
            <a:r>
              <a:rPr lang="en-US" dirty="0"/>
              <a:t>Most new proposed banking rules have not yet been implemented, nor have industry efforts to restrain prudential supervision played out.</a:t>
            </a:r>
          </a:p>
          <a:p>
            <a:r>
              <a:rPr lang="en-US" dirty="0"/>
              <a:t>Deregulation is also taking place at market regulators and FSOC.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823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1873</TotalTime>
  <Words>383</Words>
  <Application>Microsoft Office PowerPoint</Application>
  <PresentationFormat>On-screen Show (4:3)</PresentationFormat>
  <Paragraphs>45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Attacks on prudential supervision</vt:lpstr>
      <vt:lpstr>What does the future hold?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Marcus</dc:creator>
  <cp:lastModifiedBy>Marcus</cp:lastModifiedBy>
  <cp:revision>19</cp:revision>
  <cp:lastPrinted>2019-05-20T21:40:56Z</cp:lastPrinted>
  <dcterms:created xsi:type="dcterms:W3CDTF">2019-05-19T15:56:27Z</dcterms:created>
  <dcterms:modified xsi:type="dcterms:W3CDTF">2019-05-21T12:23:10Z</dcterms:modified>
</cp:coreProperties>
</file>