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6" r:id="rId3"/>
    <p:sldId id="278" r:id="rId4"/>
    <p:sldId id="279" r:id="rId5"/>
    <p:sldId id="280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42" d="100"/>
          <a:sy n="42" d="100"/>
        </p:scale>
        <p:origin x="672" y="60"/>
      </p:cViewPr>
      <p:guideLst>
        <p:guide orient="horz" pos="2160"/>
        <p:guide pos="27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8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5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2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0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0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4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0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6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1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6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7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09D49-944E-634B-8058-39C4D2EABAA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1ECF-5A5E-A241-933F-E8E74471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Shadow Banking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Schwarcz</a:t>
            </a:r>
          </a:p>
          <a:p>
            <a:r>
              <a:rPr lang="en-US" dirty="0" smtClean="0"/>
              <a:t>University of Minnesota Law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6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broad definition of Shadow Banking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(1) Potentially short-term liabilities,</a:t>
            </a:r>
          </a:p>
          <a:p>
            <a:r>
              <a:rPr lang="en-US" dirty="0" smtClean="0"/>
              <a:t>(2) Backing potentially illiquid assets,</a:t>
            </a:r>
          </a:p>
          <a:p>
            <a:r>
              <a:rPr lang="en-US" dirty="0" smtClean="0"/>
              <a:t>(3) Where traditional restrictions and back-stops of bank regulation are not present. </a:t>
            </a:r>
          </a:p>
          <a:p>
            <a:r>
              <a:rPr lang="en-US" u="sng" dirty="0" smtClean="0"/>
              <a:t>Important Note</a:t>
            </a:r>
            <a:r>
              <a:rPr lang="en-US" dirty="0" smtClean="0"/>
              <a:t>: Shadow banking is only one specific way in which non-bank financial firms/markets can pose systemic risks.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2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(1) Potentially Short-term Liabilities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(a) Insurance Products with High Liquidity</a:t>
            </a:r>
          </a:p>
          <a:p>
            <a:pPr lvl="1"/>
            <a:r>
              <a:rPr lang="en-US" dirty="0" smtClean="0"/>
              <a:t>GICS, Synthetic GICS, Deferred Annuities, Funding Agreements, Retained </a:t>
            </a:r>
            <a:r>
              <a:rPr lang="en-US" dirty="0"/>
              <a:t>A</a:t>
            </a:r>
            <a:r>
              <a:rPr lang="en-US" dirty="0" smtClean="0"/>
              <a:t>sset </a:t>
            </a:r>
            <a:r>
              <a:rPr lang="en-US" dirty="0"/>
              <a:t>A</a:t>
            </a:r>
            <a:r>
              <a:rPr lang="en-US" dirty="0" smtClean="0"/>
              <a:t>ccounts</a:t>
            </a:r>
          </a:p>
          <a:p>
            <a:r>
              <a:rPr lang="en-US" dirty="0" smtClean="0"/>
              <a:t>(b) Short-term Letters of Credit used to support captive reinsurance transactions (“shadow insurance”)</a:t>
            </a:r>
          </a:p>
          <a:p>
            <a:r>
              <a:rPr lang="en-US" dirty="0" smtClean="0"/>
              <a:t>(c) Securities Lending operations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4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(2) Backing Potentially Illiquid Assets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/>
              <a:t>a</a:t>
            </a:r>
            <a:r>
              <a:rPr lang="en-US" dirty="0" smtClean="0"/>
              <a:t>) Insurer assets often are illiquid by design, on assumption that liabilities will be long-term</a:t>
            </a:r>
          </a:p>
          <a:p>
            <a:pPr lvl="1"/>
            <a:r>
              <a:rPr lang="en-US" dirty="0" smtClean="0"/>
              <a:t>Corporate bonds; securitized bonds; real estate</a:t>
            </a:r>
          </a:p>
          <a:p>
            <a:r>
              <a:rPr lang="en-US" dirty="0" smtClean="0"/>
              <a:t>(b) </a:t>
            </a:r>
            <a:r>
              <a:rPr lang="en-US" dirty="0"/>
              <a:t>Insurers exhibit substantial herding in investment </a:t>
            </a:r>
            <a:r>
              <a:rPr lang="en-US" dirty="0" smtClean="0"/>
              <a:t>strategies, which can decrease liquidity in periods of stress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4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(3) Where </a:t>
            </a:r>
            <a:r>
              <a:rPr lang="en-US" sz="3600" dirty="0"/>
              <a:t>traditional restrictions and back-stops of bank regulation are not present.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(a) State Guarantee funds are not pre-funded, contain substantial restrictions, and are premised on lack of systemic disruption in industry</a:t>
            </a:r>
          </a:p>
          <a:p>
            <a:r>
              <a:rPr lang="en-US" dirty="0" smtClean="0"/>
              <a:t>(b) State insurance regulation is focused predominantly on entity-level regulation by individual states rather than consolidated regulation of larger enterprises.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3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from me on these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Regulating Systemic Risk in Insurance</a:t>
            </a:r>
            <a:r>
              <a:rPr lang="en-US" dirty="0"/>
              <a:t>, 81 </a:t>
            </a:r>
            <a:r>
              <a:rPr lang="en-US" cap="small" dirty="0"/>
              <a:t>University of Chicago Law Review</a:t>
            </a:r>
            <a:r>
              <a:rPr lang="en-US" dirty="0"/>
              <a:t> 1569 (2014) (with Steven Schwarcz) </a:t>
            </a:r>
            <a:endParaRPr lang="en-US" dirty="0" smtClean="0"/>
          </a:p>
          <a:p>
            <a:r>
              <a:rPr lang="en-US" i="1" dirty="0"/>
              <a:t>A Critical Take on Group Regulation of Insurers in the United States, 5 </a:t>
            </a:r>
            <a:r>
              <a:rPr lang="en-US" cap="small" dirty="0"/>
              <a:t>University of California Irvine Law Review 537 (2015</a:t>
            </a:r>
            <a:r>
              <a:rPr lang="en-US" cap="small" dirty="0" smtClean="0"/>
              <a:t>)</a:t>
            </a:r>
            <a:endParaRPr lang="en-US" dirty="0"/>
          </a:p>
          <a:p>
            <a:r>
              <a:rPr lang="en-US" i="1" dirty="0"/>
              <a:t>The Risks of Shadow Insurance</a:t>
            </a:r>
            <a:r>
              <a:rPr lang="en-US" dirty="0"/>
              <a:t>, 50</a:t>
            </a:r>
            <a:r>
              <a:rPr lang="en-US" i="1" dirty="0"/>
              <a:t> </a:t>
            </a:r>
            <a:r>
              <a:rPr lang="en-US" cap="small" dirty="0"/>
              <a:t>Georgia Law Review 163 (2015</a:t>
            </a:r>
            <a:r>
              <a:rPr lang="en-US" cap="small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5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3533</TotalTime>
  <Words>298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Shadow Banking and Insurance</vt:lpstr>
      <vt:lpstr>A broad definition of Shadow Banking</vt:lpstr>
      <vt:lpstr>(1) Potentially Short-term Liabilities</vt:lpstr>
      <vt:lpstr>(2) Backing Potentially Illiquid Assets </vt:lpstr>
      <vt:lpstr>(3) Where traditional restrictions and back-stops of bank regulation are not present.  </vt:lpstr>
      <vt:lpstr>For more from me on these issues</vt:lpstr>
    </vt:vector>
  </TitlesOfParts>
  <Company>University of Minnesota Law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Consolidated Regulation in Insurance</dc:title>
  <dc:creator>Daniel Schwarcz</dc:creator>
  <cp:lastModifiedBy>Marcus Stanley</cp:lastModifiedBy>
  <cp:revision>51</cp:revision>
  <dcterms:created xsi:type="dcterms:W3CDTF">2014-09-18T18:38:01Z</dcterms:created>
  <dcterms:modified xsi:type="dcterms:W3CDTF">2016-07-14T16:18:13Z</dcterms:modified>
</cp:coreProperties>
</file>