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6" r:id="rId2"/>
    <p:sldId id="302" r:id="rId3"/>
    <p:sldId id="301" r:id="rId4"/>
    <p:sldId id="307" r:id="rId5"/>
    <p:sldId id="303" r:id="rId6"/>
    <p:sldId id="304" r:id="rId7"/>
    <p:sldId id="306" r:id="rId8"/>
    <p:sldId id="308" r:id="rId9"/>
    <p:sldId id="29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98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21FB3F-118C-406C-A4D5-35ED8B6DAC6C}" type="datetimeFigureOut">
              <a:rPr lang="en-US" smtClean="0"/>
              <a:t>5/26/2014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8EC7AF-2347-4D74-B32E-F821A07F3485}" type="slidenum">
              <a:rPr lang="en-US" smtClean="0"/>
              <a:t>‹#›</a:t>
            </a:fld>
            <a:endParaRPr lang="en-US"/>
          </a:p>
        </p:txBody>
      </p:sp>
    </p:spTree>
    <p:extLst>
      <p:ext uri="{BB962C8B-B14F-4D97-AF65-F5344CB8AC3E}">
        <p14:creationId xmlns:p14="http://schemas.microsoft.com/office/powerpoint/2010/main" val="397404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1672EE-6A0B-4EE1-AD93-C79A85645FC9}" type="slidenum">
              <a:rPr lang="en-US"/>
              <a:pPr/>
              <a:t>9</a:t>
            </a:fld>
            <a:endParaRPr lang="en-US"/>
          </a:p>
        </p:txBody>
      </p:sp>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51797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D9E8EF-F7E8-496F-8344-E414E1B9BA27}"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32718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E8EF-F7E8-496F-8344-E414E1B9BA27}"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279053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E8EF-F7E8-496F-8344-E414E1B9BA27}"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313620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E8EF-F7E8-496F-8344-E414E1B9BA27}"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285789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D9E8EF-F7E8-496F-8344-E414E1B9BA27}"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50034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D9E8EF-F7E8-496F-8344-E414E1B9BA27}" type="datetimeFigureOut">
              <a:rPr lang="en-US" smtClean="0"/>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19608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D9E8EF-F7E8-496F-8344-E414E1B9BA27}" type="datetimeFigureOut">
              <a:rPr lang="en-US" smtClean="0"/>
              <a:t>5/26/2014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421067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D9E8EF-F7E8-496F-8344-E414E1B9BA27}" type="datetimeFigureOut">
              <a:rPr lang="en-US" smtClean="0"/>
              <a:t>5/26/2014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323149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9E8EF-F7E8-496F-8344-E414E1B9BA27}" type="datetimeFigureOut">
              <a:rPr lang="en-US" smtClean="0"/>
              <a:t>5/26/2014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411629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9E8EF-F7E8-496F-8344-E414E1B9BA27}" type="datetimeFigureOut">
              <a:rPr lang="en-US" smtClean="0"/>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3428644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9E8EF-F7E8-496F-8344-E414E1B9BA27}" type="datetimeFigureOut">
              <a:rPr lang="en-US" smtClean="0"/>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C1C9F-1051-4905-AF50-0BCFFA7FA900}" type="slidenum">
              <a:rPr lang="en-US" smtClean="0"/>
              <a:t>‹#›</a:t>
            </a:fld>
            <a:endParaRPr lang="en-US"/>
          </a:p>
        </p:txBody>
      </p:sp>
    </p:spTree>
    <p:extLst>
      <p:ext uri="{BB962C8B-B14F-4D97-AF65-F5344CB8AC3E}">
        <p14:creationId xmlns:p14="http://schemas.microsoft.com/office/powerpoint/2010/main" val="300194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9E8EF-F7E8-496F-8344-E414E1B9BA27}" type="datetimeFigureOut">
              <a:rPr lang="en-US" smtClean="0"/>
              <a:t>5/26/2014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C1C9F-1051-4905-AF50-0BCFFA7FA900}" type="slidenum">
              <a:rPr lang="en-US" smtClean="0"/>
              <a:t>‹#›</a:t>
            </a:fld>
            <a:endParaRPr lang="en-US"/>
          </a:p>
        </p:txBody>
      </p:sp>
    </p:spTree>
    <p:extLst>
      <p:ext uri="{BB962C8B-B14F-4D97-AF65-F5344CB8AC3E}">
        <p14:creationId xmlns:p14="http://schemas.microsoft.com/office/powerpoint/2010/main" val="4258042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24300" y="685801"/>
            <a:ext cx="4076700" cy="2914650"/>
          </a:xfrm>
        </p:spPr>
        <p:txBody>
          <a:bodyPr>
            <a:normAutofit/>
          </a:bodyPr>
          <a:lstStyle/>
          <a:p>
            <a:r>
              <a:rPr lang="en-US" sz="4800" b="1" dirty="0" smtClean="0"/>
              <a:t>Vermonters </a:t>
            </a:r>
            <a:br>
              <a:rPr lang="en-US" sz="4800" b="1" dirty="0" smtClean="0"/>
            </a:br>
            <a:r>
              <a:rPr lang="en-US" sz="4800" b="1" dirty="0" smtClean="0"/>
              <a:t>for a </a:t>
            </a:r>
            <a:br>
              <a:rPr lang="en-US" sz="4800" b="1" dirty="0" smtClean="0"/>
            </a:br>
            <a:r>
              <a:rPr lang="en-US" sz="4800" b="1" dirty="0" smtClean="0"/>
              <a:t>New Economy</a:t>
            </a:r>
            <a:endParaRPr lang="en-US" sz="48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 y="609600"/>
            <a:ext cx="3238500" cy="3238500"/>
          </a:xfrm>
          <a:prstGeom prst="rect">
            <a:avLst/>
          </a:prstGeom>
        </p:spPr>
      </p:pic>
      <p:sp>
        <p:nvSpPr>
          <p:cNvPr id="5" name="Rounded Rectangle 4"/>
          <p:cNvSpPr/>
          <p:nvPr/>
        </p:nvSpPr>
        <p:spPr>
          <a:xfrm>
            <a:off x="419100" y="533400"/>
            <a:ext cx="8343900" cy="3352800"/>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6"/>
          <p:cNvSpPr>
            <a:spLocks noGrp="1"/>
          </p:cNvSpPr>
          <p:nvPr>
            <p:ph type="subTitle" idx="1"/>
          </p:nvPr>
        </p:nvSpPr>
        <p:spPr>
          <a:xfrm>
            <a:off x="2819400" y="4267200"/>
            <a:ext cx="6400800" cy="2209800"/>
          </a:xfrm>
        </p:spPr>
        <p:txBody>
          <a:bodyPr>
            <a:normAutofit lnSpcReduction="10000"/>
          </a:bodyPr>
          <a:lstStyle/>
          <a:p>
            <a:r>
              <a:rPr lang="en-US" sz="3600" b="1" i="1" dirty="0" smtClean="0">
                <a:solidFill>
                  <a:schemeClr val="tx1"/>
                </a:solidFill>
              </a:rPr>
              <a:t>presents…</a:t>
            </a:r>
          </a:p>
          <a:p>
            <a:r>
              <a:rPr lang="en-US" sz="4400" b="1" dirty="0" smtClean="0">
                <a:solidFill>
                  <a:schemeClr val="tx1"/>
                </a:solidFill>
              </a:rPr>
              <a:t>Public Banking </a:t>
            </a:r>
          </a:p>
          <a:p>
            <a:r>
              <a:rPr lang="en-US" sz="4400" b="1" dirty="0" smtClean="0">
                <a:solidFill>
                  <a:schemeClr val="tx1"/>
                </a:solidFill>
              </a:rPr>
              <a:t>for Vermont</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4819650"/>
            <a:ext cx="2286000" cy="1104900"/>
          </a:xfrm>
          <a:prstGeom prst="rect">
            <a:avLst/>
          </a:prstGeom>
        </p:spPr>
      </p:pic>
    </p:spTree>
    <p:extLst>
      <p:ext uri="{BB962C8B-B14F-4D97-AF65-F5344CB8AC3E}">
        <p14:creationId xmlns:p14="http://schemas.microsoft.com/office/powerpoint/2010/main" val="3121020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 Bank – Public Bank</a:t>
            </a:r>
            <a:endParaRPr lang="en-US" b="1"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We have a </a:t>
            </a:r>
            <a:r>
              <a:rPr lang="en-US" dirty="0" smtClean="0"/>
              <a:t>State Bank already. </a:t>
            </a:r>
            <a:r>
              <a:rPr lang="en-US" dirty="0" smtClean="0"/>
              <a:t>Loans </a:t>
            </a:r>
            <a:r>
              <a:rPr lang="en-US" dirty="0" smtClean="0"/>
              <a:t>and investment </a:t>
            </a:r>
            <a:r>
              <a:rPr lang="en-US" dirty="0" smtClean="0"/>
              <a:t>are made for business, students, housing, and municipal infrastructure.</a:t>
            </a:r>
            <a:endParaRPr lang="en-US" dirty="0" smtClean="0"/>
          </a:p>
          <a:p>
            <a:pPr lvl="1"/>
            <a:r>
              <a:rPr lang="en-US" dirty="0"/>
              <a:t> </a:t>
            </a:r>
            <a:r>
              <a:rPr lang="en-US" dirty="0" smtClean="0"/>
              <a:t>VEDA</a:t>
            </a:r>
          </a:p>
          <a:p>
            <a:pPr lvl="1"/>
            <a:r>
              <a:rPr lang="en-US" dirty="0"/>
              <a:t> </a:t>
            </a:r>
            <a:r>
              <a:rPr lang="en-US" dirty="0" smtClean="0"/>
              <a:t>VSAC</a:t>
            </a:r>
          </a:p>
          <a:p>
            <a:pPr lvl="1"/>
            <a:r>
              <a:rPr lang="en-US" dirty="0"/>
              <a:t> </a:t>
            </a:r>
            <a:r>
              <a:rPr lang="en-US" dirty="0" smtClean="0"/>
              <a:t>VHFA</a:t>
            </a:r>
          </a:p>
          <a:p>
            <a:pPr lvl="1"/>
            <a:r>
              <a:rPr lang="en-US" dirty="0" smtClean="0"/>
              <a:t> Bond Bank</a:t>
            </a:r>
          </a:p>
          <a:p>
            <a:r>
              <a:rPr lang="en-US" dirty="0" smtClean="0"/>
              <a:t>Source of income for State of Vermont.</a:t>
            </a:r>
          </a:p>
          <a:p>
            <a:r>
              <a:rPr lang="en-US" dirty="0" smtClean="0"/>
              <a:t>Keep Vermont’s money in Vermont.</a:t>
            </a:r>
            <a:endParaRPr lang="en-US" dirty="0"/>
          </a:p>
        </p:txBody>
      </p:sp>
      <p:sp>
        <p:nvSpPr>
          <p:cNvPr id="4" name="Rounded Rectangle 3"/>
          <p:cNvSpPr/>
          <p:nvPr/>
        </p:nvSpPr>
        <p:spPr>
          <a:xfrm>
            <a:off x="685800" y="457200"/>
            <a:ext cx="7613650" cy="9144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408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792162"/>
          </a:xfrm>
        </p:spPr>
        <p:txBody>
          <a:bodyPr>
            <a:normAutofit/>
          </a:bodyPr>
          <a:lstStyle/>
          <a:p>
            <a:r>
              <a:rPr lang="en-US" sz="3600" b="1" dirty="0" smtClean="0">
                <a:ea typeface="ＭＳ Ｐゴシック" pitchFamily="34" charset="-128"/>
              </a:rPr>
              <a:t>If VEDA were a real bank… </a:t>
            </a:r>
            <a:endParaRPr lang="en-US" sz="3600" dirty="0" smtClean="0">
              <a:ea typeface="ＭＳ Ｐゴシック" pitchFamily="34" charset="-128"/>
            </a:endParaRPr>
          </a:p>
        </p:txBody>
      </p:sp>
      <p:sp>
        <p:nvSpPr>
          <p:cNvPr id="27651" name="Content Placeholder 2"/>
          <p:cNvSpPr>
            <a:spLocks noGrp="1"/>
          </p:cNvSpPr>
          <p:nvPr>
            <p:ph sz="half" idx="1"/>
          </p:nvPr>
        </p:nvSpPr>
        <p:spPr>
          <a:xfrm>
            <a:off x="457200" y="2103437"/>
            <a:ext cx="4038600" cy="4373563"/>
          </a:xfrm>
        </p:spPr>
        <p:txBody>
          <a:bodyPr/>
          <a:lstStyle/>
          <a:p>
            <a:r>
              <a:rPr lang="en-US" dirty="0" smtClean="0">
                <a:ea typeface="ＭＳ Ｐゴシック" pitchFamily="34" charset="-128"/>
              </a:rPr>
              <a:t>Compare this to a revolving fund, where $100 can be lent only once and then must be repaid before relending.</a:t>
            </a:r>
          </a:p>
          <a:p>
            <a:r>
              <a:rPr lang="en-US" dirty="0" smtClean="0">
                <a:ea typeface="ＭＳ Ｐゴシック" pitchFamily="34" charset="-128"/>
              </a:rPr>
              <a:t>$100 invested as capital in a bank can back $1,000 in loans.</a:t>
            </a:r>
          </a:p>
          <a:p>
            <a:endParaRPr lang="en-US" sz="2400" dirty="0" smtClean="0">
              <a:ea typeface="ＭＳ Ｐゴシック" pitchFamily="34" charset="-128"/>
            </a:endParaRPr>
          </a:p>
        </p:txBody>
      </p:sp>
      <p:pic>
        <p:nvPicPr>
          <p:cNvPr id="27652"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572000" y="2332037"/>
            <a:ext cx="3962400" cy="3581400"/>
          </a:xfrm>
        </p:spPr>
      </p:pic>
      <p:sp>
        <p:nvSpPr>
          <p:cNvPr id="2" name="Rectangle 1"/>
          <p:cNvSpPr/>
          <p:nvPr/>
        </p:nvSpPr>
        <p:spPr>
          <a:xfrm>
            <a:off x="1295400" y="1381780"/>
            <a:ext cx="6657855" cy="523220"/>
          </a:xfrm>
          <a:prstGeom prst="rect">
            <a:avLst/>
          </a:prstGeom>
        </p:spPr>
        <p:txBody>
          <a:bodyPr wrap="square">
            <a:spAutoFit/>
          </a:bodyPr>
          <a:lstStyle/>
          <a:p>
            <a:pPr algn="ctr"/>
            <a:r>
              <a:rPr lang="en-US" sz="2800" b="1" dirty="0" smtClean="0">
                <a:ea typeface="ＭＳ Ｐゴシック" pitchFamily="34" charset="-128"/>
              </a:rPr>
              <a:t>Capital could be leveraged 10 to 1. </a:t>
            </a:r>
            <a:endParaRPr lang="en-US" sz="2800" b="1" dirty="0"/>
          </a:p>
        </p:txBody>
      </p:sp>
      <p:sp>
        <p:nvSpPr>
          <p:cNvPr id="6" name="Rounded Rectangle 5"/>
          <p:cNvSpPr/>
          <p:nvPr/>
        </p:nvSpPr>
        <p:spPr>
          <a:xfrm>
            <a:off x="685800" y="304800"/>
            <a:ext cx="7613650" cy="9144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2507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Two States, Similar Metrics</a:t>
            </a:r>
            <a:endParaRPr lang="en-US"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944" y="1758288"/>
            <a:ext cx="8368937"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133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533400" y="914400"/>
            <a:ext cx="8763000" cy="762000"/>
          </a:xfrm>
        </p:spPr>
        <p:txBody>
          <a:bodyPr>
            <a:normAutofit fontScale="90000"/>
          </a:bodyPr>
          <a:lstStyle/>
          <a:p>
            <a:pPr algn="l"/>
            <a:r>
              <a:rPr lang="en-US" sz="3200" b="1" dirty="0" smtClean="0">
                <a:ea typeface="ＭＳ Ｐゴシック" pitchFamily="34" charset="-128"/>
              </a:rPr>
              <a:t>The original U.S. public bank model was in colonial Pennsylvania in Benjamin Franklin’s day. </a:t>
            </a:r>
            <a:br>
              <a:rPr lang="en-US" sz="3200" b="1" dirty="0" smtClean="0">
                <a:ea typeface="ＭＳ Ｐゴシック" pitchFamily="34" charset="-128"/>
              </a:rPr>
            </a:br>
            <a:endParaRPr lang="en-US" sz="3200" b="1" dirty="0" smtClean="0">
              <a:ea typeface="ＭＳ Ｐゴシック" pitchFamily="34" charset="-128"/>
            </a:endParaRPr>
          </a:p>
        </p:txBody>
      </p:sp>
      <p:pic>
        <p:nvPicPr>
          <p:cNvPr id="17411" name="Content Placeholder 6" descr="franklin's book.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762000" y="1828800"/>
            <a:ext cx="3429000" cy="4724400"/>
          </a:xfrm>
        </p:spPr>
      </p:pic>
      <p:pic>
        <p:nvPicPr>
          <p:cNvPr id="17412" name="Content Placeholder 7" descr="franklin.jpg"/>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11713" y="2438400"/>
            <a:ext cx="3657600" cy="2743200"/>
          </a:xfrm>
        </p:spPr>
      </p:pic>
      <p:sp>
        <p:nvSpPr>
          <p:cNvPr id="5" name="Rectangle 4"/>
          <p:cNvSpPr/>
          <p:nvPr/>
        </p:nvSpPr>
        <p:spPr>
          <a:xfrm>
            <a:off x="4800600" y="5029200"/>
            <a:ext cx="3810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sz="2400" dirty="0">
              <a:solidFill>
                <a:schemeClr val="tx1"/>
              </a:solidFill>
            </a:endParaRPr>
          </a:p>
        </p:txBody>
      </p:sp>
      <p:sp>
        <p:nvSpPr>
          <p:cNvPr id="2" name="TextBox 1"/>
          <p:cNvSpPr txBox="1"/>
          <p:nvPr/>
        </p:nvSpPr>
        <p:spPr>
          <a:xfrm>
            <a:off x="5486400" y="5849034"/>
            <a:ext cx="2819400" cy="646331"/>
          </a:xfrm>
          <a:prstGeom prst="rect">
            <a:avLst/>
          </a:prstGeom>
          <a:noFill/>
        </p:spPr>
        <p:txBody>
          <a:bodyPr wrap="square" rtlCol="0">
            <a:spAutoFit/>
          </a:bodyPr>
          <a:lstStyle/>
          <a:p>
            <a:r>
              <a:rPr lang="en-US" dirty="0" smtClean="0"/>
              <a:t>Source:  Ellen Brown, Public Banking Institute</a:t>
            </a:r>
            <a:endParaRPr lang="en-US" dirty="0"/>
          </a:p>
        </p:txBody>
      </p:sp>
    </p:spTree>
    <p:extLst>
      <p:ext uri="{BB962C8B-B14F-4D97-AF65-F5344CB8AC3E}">
        <p14:creationId xmlns:p14="http://schemas.microsoft.com/office/powerpoint/2010/main" val="342421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 1806, the Vermont legislature crated a State Bank</a:t>
            </a:r>
            <a:endParaRPr lang="en-US" b="1" dirty="0"/>
          </a:p>
        </p:txBody>
      </p:sp>
      <p:sp>
        <p:nvSpPr>
          <p:cNvPr id="3" name="Content Placeholder 2"/>
          <p:cNvSpPr>
            <a:spLocks noGrp="1"/>
          </p:cNvSpPr>
          <p:nvPr>
            <p:ph idx="1"/>
          </p:nvPr>
        </p:nvSpPr>
        <p:spPr>
          <a:xfrm>
            <a:off x="457200" y="1828800"/>
            <a:ext cx="8229600" cy="4297363"/>
          </a:xfrm>
        </p:spPr>
        <p:txBody>
          <a:bodyPr>
            <a:normAutofit fontScale="92500" lnSpcReduction="20000"/>
          </a:bodyPr>
          <a:lstStyle/>
          <a:p>
            <a:pPr marL="0" indent="0">
              <a:buNone/>
            </a:pPr>
            <a:r>
              <a:rPr lang="en-US" dirty="0"/>
              <a:t>Governor </a:t>
            </a:r>
            <a:r>
              <a:rPr lang="en-US" dirty="0" err="1"/>
              <a:t>Tichenor</a:t>
            </a:r>
            <a:r>
              <a:rPr lang="en-US" dirty="0"/>
              <a:t> was initially opposed to the idea of a bank in VT and let the legislature know his feelings about banks:</a:t>
            </a:r>
          </a:p>
          <a:p>
            <a:pPr marL="0" indent="0">
              <a:buNone/>
            </a:pPr>
            <a:r>
              <a:rPr lang="en-US" dirty="0"/>
              <a:t>           </a:t>
            </a:r>
          </a:p>
          <a:p>
            <a:pPr marL="0" indent="0">
              <a:buNone/>
            </a:pPr>
            <a:r>
              <a:rPr lang="en-US" dirty="0"/>
              <a:t>            “Banks, by facilitating enterprises both hazardous and unjustifiable, are natural sources of all that class of vices which arise from the gambling system and which cannot fail to act as sure and fatal, though slow, poisons to the republic in which they exist.”</a:t>
            </a:r>
          </a:p>
          <a:p>
            <a:pPr marL="0" indent="0">
              <a:buNone/>
            </a:pPr>
            <a:endParaRPr lang="en-US" dirty="0"/>
          </a:p>
        </p:txBody>
      </p:sp>
    </p:spTree>
    <p:extLst>
      <p:ext uri="{BB962C8B-B14F-4D97-AF65-F5344CB8AC3E}">
        <p14:creationId xmlns:p14="http://schemas.microsoft.com/office/powerpoint/2010/main" val="1450536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Economic Impacts</a:t>
            </a:r>
            <a:endParaRPr lang="en-US" b="1" dirty="0"/>
          </a:p>
        </p:txBody>
      </p:sp>
      <p:sp>
        <p:nvSpPr>
          <p:cNvPr id="4" name="Rectangle 3"/>
          <p:cNvSpPr/>
          <p:nvPr/>
        </p:nvSpPr>
        <p:spPr>
          <a:xfrm>
            <a:off x="533400" y="1676400"/>
            <a:ext cx="8077200" cy="3970318"/>
          </a:xfrm>
          <a:prstGeom prst="rect">
            <a:avLst/>
          </a:prstGeom>
        </p:spPr>
        <p:txBody>
          <a:bodyPr wrap="square">
            <a:spAutoFit/>
          </a:bodyPr>
          <a:lstStyle/>
          <a:p>
            <a:r>
              <a:rPr lang="en-US" sz="2800" dirty="0"/>
              <a:t>If deposits of state cash funds were used for VEDA </a:t>
            </a:r>
            <a:r>
              <a:rPr lang="en-US" sz="2800" dirty="0" smtClean="0"/>
              <a:t>and VHFA </a:t>
            </a:r>
            <a:r>
              <a:rPr lang="en-US" sz="2800" dirty="0"/>
              <a:t>loans, $236.2 million in public bank </a:t>
            </a:r>
            <a:r>
              <a:rPr lang="en-US" sz="2800" dirty="0" smtClean="0"/>
              <a:t>lending could </a:t>
            </a:r>
            <a:r>
              <a:rPr lang="en-US" sz="2800" dirty="0"/>
              <a:t>result in</a:t>
            </a:r>
            <a:r>
              <a:rPr lang="en-US" sz="2800" dirty="0" smtClean="0"/>
              <a:t>:</a:t>
            </a:r>
          </a:p>
          <a:p>
            <a:endParaRPr lang="en-US" sz="2800" dirty="0"/>
          </a:p>
          <a:p>
            <a:r>
              <a:rPr lang="en-US" sz="2800" dirty="0"/>
              <a:t>• </a:t>
            </a:r>
            <a:r>
              <a:rPr lang="en-US" sz="2800" b="1" dirty="0"/>
              <a:t>2,535 new </a:t>
            </a:r>
            <a:r>
              <a:rPr lang="en-US" sz="2800" b="1" dirty="0" smtClean="0"/>
              <a:t>jobs</a:t>
            </a:r>
          </a:p>
          <a:p>
            <a:endParaRPr lang="en-US" sz="2800" b="1" dirty="0"/>
          </a:p>
          <a:p>
            <a:r>
              <a:rPr lang="en-US" sz="2800" dirty="0"/>
              <a:t>• </a:t>
            </a:r>
            <a:r>
              <a:rPr lang="en-US" sz="2800" b="1" dirty="0"/>
              <a:t>$192 million in value added </a:t>
            </a:r>
            <a:r>
              <a:rPr lang="en-US" sz="2800" dirty="0"/>
              <a:t>(Gross State Product</a:t>
            </a:r>
            <a:r>
              <a:rPr lang="en-US" sz="2800" dirty="0" smtClean="0"/>
              <a:t>)</a:t>
            </a:r>
          </a:p>
          <a:p>
            <a:endParaRPr lang="en-US" sz="2800" dirty="0"/>
          </a:p>
          <a:p>
            <a:r>
              <a:rPr lang="en-US" sz="2800" dirty="0"/>
              <a:t>• </a:t>
            </a:r>
            <a:r>
              <a:rPr lang="en-US" sz="2800" b="1" dirty="0"/>
              <a:t>$342 million increase in state output</a:t>
            </a:r>
            <a:endParaRPr lang="en-US" sz="2800" dirty="0"/>
          </a:p>
        </p:txBody>
      </p:sp>
    </p:spTree>
    <p:extLst>
      <p:ext uri="{BB962C8B-B14F-4D97-AF65-F5344CB8AC3E}">
        <p14:creationId xmlns:p14="http://schemas.microsoft.com/office/powerpoint/2010/main" val="3830030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Healthy Banking Sector</a:t>
            </a:r>
            <a:endParaRPr lang="en-US"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09800"/>
            <a:ext cx="8101724"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8522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ext Box 2"/>
          <p:cNvSpPr txBox="1">
            <a:spLocks noChangeArrowheads="1"/>
          </p:cNvSpPr>
          <p:nvPr/>
        </p:nvSpPr>
        <p:spPr bwMode="auto">
          <a:xfrm>
            <a:off x="3124200" y="533400"/>
            <a:ext cx="2895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400" b="1" dirty="0">
                <a:latin typeface="+mj-lt"/>
              </a:rPr>
              <a:t>The End?</a:t>
            </a:r>
          </a:p>
        </p:txBody>
      </p:sp>
      <p:pic>
        <p:nvPicPr>
          <p:cNvPr id="184323" name="Picture 3" descr="Creditline exceed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828800"/>
            <a:ext cx="4800600" cy="4633913"/>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2209800" y="457200"/>
            <a:ext cx="4800600" cy="9144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175869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231</Words>
  <Application>Microsoft Office PowerPoint</Application>
  <PresentationFormat>On-screen Show (4:3)</PresentationFormat>
  <Paragraphs>34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Calibri</vt:lpstr>
      <vt:lpstr>Office Theme</vt:lpstr>
      <vt:lpstr>Vermonters  for a  New Economy</vt:lpstr>
      <vt:lpstr>State Bank – Public Bank</vt:lpstr>
      <vt:lpstr>If VEDA were a real bank… </vt:lpstr>
      <vt:lpstr>Two States, Similar Metrics</vt:lpstr>
      <vt:lpstr>The original U.S. public bank model was in colonial Pennsylvania in Benjamin Franklin’s day.  </vt:lpstr>
      <vt:lpstr>In 1806, the Vermont legislature crated a State Bank</vt:lpstr>
      <vt:lpstr>Economic Impacts</vt:lpstr>
      <vt:lpstr>Healthy Banking Sector</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Currency</dc:title>
  <dc:creator>Hallsmith, George</dc:creator>
  <cp:lastModifiedBy>Gwendolyn Hallsmith</cp:lastModifiedBy>
  <cp:revision>21</cp:revision>
  <dcterms:created xsi:type="dcterms:W3CDTF">2013-04-28T19:42:55Z</dcterms:created>
  <dcterms:modified xsi:type="dcterms:W3CDTF">2014-05-27T02:53:02Z</dcterms:modified>
</cp:coreProperties>
</file>