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75" r:id="rId2"/>
    <p:sldId id="294" r:id="rId3"/>
    <p:sldId id="289" r:id="rId4"/>
    <p:sldId id="290" r:id="rId5"/>
    <p:sldId id="291" r:id="rId6"/>
    <p:sldId id="260" r:id="rId7"/>
    <p:sldId id="274" r:id="rId8"/>
    <p:sldId id="267" r:id="rId9"/>
    <p:sldId id="268" r:id="rId10"/>
    <p:sldId id="263" r:id="rId11"/>
    <p:sldId id="295" r:id="rId12"/>
    <p:sldId id="269" r:id="rId13"/>
    <p:sldId id="270" r:id="rId14"/>
    <p:sldId id="296" r:id="rId15"/>
    <p:sldId id="261" r:id="rId16"/>
    <p:sldId id="271" r:id="rId17"/>
    <p:sldId id="297" r:id="rId18"/>
    <p:sldId id="298" r:id="rId19"/>
    <p:sldId id="299" r:id="rId20"/>
    <p:sldId id="262" r:id="rId21"/>
    <p:sldId id="265" r:id="rId22"/>
    <p:sldId id="264" r:id="rId23"/>
    <p:sldId id="277" r:id="rId24"/>
    <p:sldId id="278" r:id="rId25"/>
    <p:sldId id="302" r:id="rId26"/>
    <p:sldId id="300" r:id="rId27"/>
    <p:sldId id="301" r:id="rId28"/>
    <p:sldId id="293" r:id="rId29"/>
    <p:sldId id="280" r:id="rId30"/>
    <p:sldId id="281" r:id="rId31"/>
    <p:sldId id="282" r:id="rId32"/>
    <p:sldId id="283" r:id="rId33"/>
    <p:sldId id="284" r:id="rId34"/>
    <p:sldId id="285" r:id="rId35"/>
    <p:sldId id="286" r:id="rId36"/>
    <p:sldId id="287" r:id="rId37"/>
    <p:sldId id="288"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84" y="-2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134CD80-555E-4C4C-BC6B-ED491C2DC50E}" type="datetimeFigureOut">
              <a:rPr lang="en-US"/>
              <a:pPr>
                <a:defRPr/>
              </a:pPr>
              <a:t>5/26/2014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0332263-A13D-41C7-AE84-E8A8D71FA97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the economic development bank of the state, it provides a variety of special lending programs:</a:t>
            </a:r>
          </a:p>
          <a:p>
            <a:pPr>
              <a:spcBef>
                <a:spcPct val="0"/>
              </a:spcBef>
            </a:pPr>
            <a:r>
              <a:rPr lang="en-US" smtClean="0"/>
              <a:t>Farm loan programs</a:t>
            </a:r>
          </a:p>
          <a:p>
            <a:pPr>
              <a:spcBef>
                <a:spcPct val="0"/>
              </a:spcBef>
            </a:pPr>
            <a:r>
              <a:rPr lang="en-US" smtClean="0"/>
              <a:t>Business financing programs</a:t>
            </a:r>
          </a:p>
          <a:p>
            <a:pPr>
              <a:spcBef>
                <a:spcPct val="0"/>
              </a:spcBef>
            </a:pPr>
            <a:r>
              <a:rPr lang="en-US" smtClean="0"/>
              <a:t>Small business development programs</a:t>
            </a:r>
          </a:p>
          <a:p>
            <a:pPr>
              <a:spcBef>
                <a:spcPct val="0"/>
              </a:spcBef>
            </a:pPr>
            <a:r>
              <a:rPr lang="en-US" smtClean="0"/>
              <a:t>New venture capital program</a:t>
            </a:r>
          </a:p>
          <a:p>
            <a:pPr>
              <a:spcBef>
                <a:spcPct val="0"/>
              </a:spcBef>
            </a:pPr>
            <a:r>
              <a:rPr lang="en-US" smtClean="0"/>
              <a:t>Community rural and regional development loan fund</a:t>
            </a:r>
          </a:p>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0AFA2D-3233-41F0-AB56-96360C7E2475}" type="slidenum">
              <a:rPr lang="en-US">
                <a:solidFill>
                  <a:srgbClr val="000000"/>
                </a:solidFill>
              </a:rPr>
              <a:pPr fontAlgn="base">
                <a:spcBef>
                  <a:spcPct val="0"/>
                </a:spcBef>
                <a:spcAft>
                  <a:spcPct val="0"/>
                </a:spcAft>
              </a:pPr>
              <a:t>5</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4EFAF8-BE70-4DE3-862D-02C6972EAAFC}" type="slidenum">
              <a:rPr lang="en-US" smtClean="0"/>
              <a:pPr/>
              <a:t>16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F7B34E-2D3B-4A2E-B45E-38B2EF3F4170}" type="slidenum">
              <a:rPr lang="en-US">
                <a:latin typeface="Arial" charset="0"/>
              </a:rPr>
              <a:pPr fontAlgn="base">
                <a:spcBef>
                  <a:spcPct val="0"/>
                </a:spcBef>
                <a:spcAft>
                  <a:spcPct val="0"/>
                </a:spcAft>
              </a:pPr>
              <a:t>17</a:t>
            </a:fld>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1AE4C-D656-436B-BC6F-3159AE50A2B0}" type="slidenum">
              <a:rPr lang="en-US">
                <a:latin typeface="Arial" charset="0"/>
              </a:rPr>
              <a:pPr fontAlgn="base">
                <a:spcBef>
                  <a:spcPct val="0"/>
                </a:spcBef>
                <a:spcAft>
                  <a:spcPct val="0"/>
                </a:spcAft>
              </a:pPr>
              <a:t>18</a:t>
            </a:fld>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AED496-9B6F-4421-B699-0910FF6B18DB}" type="slidenum">
              <a:rPr lang="en-US" smtClean="0"/>
              <a:pPr/>
              <a:t>20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5ADCA6-A673-4B03-9635-238831007E08}" type="slidenum">
              <a:rPr lang="en-US" smtClean="0"/>
              <a:pPr/>
              <a:t>21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D88EAB-BB9A-43B2-827B-5180DA9F7D40}" type="slidenum">
              <a:rPr lang="en-US" smtClean="0"/>
              <a:pPr/>
              <a:t>22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charset="0"/>
              <a:buNone/>
            </a:pPr>
            <a:r>
              <a:rPr lang="en-US" baseline="0" dirty="0" smtClean="0"/>
              <a:t>But remember that all that is the easy stuff, and that the real work, the interesting and exciting work, comes with picking up a pen or opening a laptop and learning how to draft a model bill, or how to make the policy case for one.  </a:t>
            </a:r>
          </a:p>
          <a:p>
            <a:pPr marL="0" indent="0">
              <a:buFont typeface="Wingdings" charset="0"/>
              <a:buNone/>
            </a:pPr>
            <a:endParaRPr lang="en-US" baseline="0" dirty="0" smtClean="0"/>
          </a:p>
          <a:p>
            <a:pPr marL="0" indent="0">
              <a:buFont typeface="Wingdings" charset="0"/>
              <a:buNone/>
            </a:pPr>
            <a:r>
              <a:rPr lang="en-US" baseline="0" dirty="0" smtClean="0"/>
              <a:t>That’s the sort of work that will help build the strong progressive movement that we need in this country.  That’s what we’re working on at ALICE, and we invite you to join us.  </a:t>
            </a:r>
          </a:p>
          <a:p>
            <a:pPr marL="0" indent="0">
              <a:buFont typeface="Wingdings" charset="0"/>
              <a:buNone/>
            </a:pPr>
            <a:endParaRPr lang="en-US" baseline="0" dirty="0" smtClean="0"/>
          </a:p>
          <a:p>
            <a:pPr marL="0" indent="0">
              <a:buFont typeface="Wingdings" charset="0"/>
              <a:buNone/>
            </a:pPr>
            <a:r>
              <a:rPr lang="en-US" baseline="0" dirty="0" smtClean="0"/>
              <a:t>Thank you. Now let’s hear your questions.</a:t>
            </a:r>
          </a:p>
        </p:txBody>
      </p:sp>
      <p:sp>
        <p:nvSpPr>
          <p:cNvPr id="4" name="Slide Number Placeholder 3"/>
          <p:cNvSpPr>
            <a:spLocks noGrp="1"/>
          </p:cNvSpPr>
          <p:nvPr>
            <p:ph type="sldNum" sz="quarter" idx="10"/>
          </p:nvPr>
        </p:nvSpPr>
        <p:spPr/>
        <p:txBody>
          <a:bodyPr/>
          <a:lstStyle/>
          <a:p>
            <a:fld id="{70BF1114-A277-4A6B-AC07-716F047CDA95}" type="slidenum">
              <a:rPr lang="en-US">
                <a:solidFill>
                  <a:prstClr val="black"/>
                </a:solidFill>
              </a:rPr>
              <a:pPr/>
              <a:t>23</a:t>
            </a:fld>
            <a:endParaRPr lang="en-US" dirty="0">
              <a:solidFill>
                <a:prstClr val="black"/>
              </a:solidFill>
            </a:endParaRPr>
          </a:p>
        </p:txBody>
      </p:sp>
    </p:spTree>
    <p:extLst>
      <p:ext uri="{BB962C8B-B14F-4D97-AF65-F5344CB8AC3E}">
        <p14:creationId xmlns="" xmlns:p14="http://schemas.microsoft.com/office/powerpoint/2010/main" val="2713047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6BED79-C645-4049-B187-C5F3BFE3A283}" type="slidenum">
              <a:rPr lang="en-US" smtClean="0"/>
              <a:pPr/>
              <a:t>25</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4DA993-FC7D-41CA-A08C-7CF7DFC9002A}" type="slidenum">
              <a:rPr lang="en-US" smtClean="0"/>
              <a:pPr/>
              <a:t>26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3770CF-BE70-4CE1-96B3-A08655DABC4C}" type="slidenum">
              <a:rPr lang="en-US" smtClean="0"/>
              <a:pPr/>
              <a:t>27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056EBA-B913-476C-B948-E9E8749E7448}" type="slidenum">
              <a:rPr lang="en-US" smtClean="0"/>
              <a:pPr/>
              <a:t>6</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41430E-FA23-4A50-B26C-3B684146AB42}" type="slidenum">
              <a:rPr lang="en-US" smtClean="0"/>
              <a:pPr/>
              <a:t>28</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qualify for the program, banks must:</a:t>
            </a:r>
          </a:p>
          <a:p>
            <a:pPr>
              <a:spcBef>
                <a:spcPct val="0"/>
              </a:spcBef>
            </a:pPr>
            <a:r>
              <a:rPr lang="en-US" smtClean="0"/>
              <a:t>Be on the list of banks approved to do business with the Commonwealth</a:t>
            </a:r>
          </a:p>
          <a:p>
            <a:pPr>
              <a:spcBef>
                <a:spcPct val="0"/>
              </a:spcBef>
            </a:pPr>
            <a:r>
              <a:rPr lang="en-US" smtClean="0"/>
              <a:t>Have a rating of at least “satisfactory” under Community Reinvestment Act</a:t>
            </a:r>
          </a:p>
          <a:p>
            <a:pPr>
              <a:spcBef>
                <a:spcPct val="0"/>
              </a:spcBef>
            </a:pPr>
            <a:r>
              <a:rPr lang="en-US" smtClean="0"/>
              <a:t>Be adequately capitalized</a:t>
            </a:r>
          </a:p>
          <a:p>
            <a:pPr>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D6F55C-7227-4081-9FBE-CBAA6F7BE4E9}" type="slidenum">
              <a:rPr lang="en-US">
                <a:solidFill>
                  <a:srgbClr val="000000"/>
                </a:solidFill>
              </a:rPr>
              <a:pPr fontAlgn="base">
                <a:spcBef>
                  <a:spcPct val="0"/>
                </a:spcBef>
                <a:spcAft>
                  <a:spcPct val="0"/>
                </a:spcAft>
              </a:pPr>
              <a:t>32</a:t>
            </a:fld>
            <a:endParaRPr 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47BDBAB-B5D3-4012-B075-396FB36AEA48}" type="slidenum">
              <a:rPr lang="es-ES" smtClean="0"/>
              <a:pPr/>
              <a:t>38</a:t>
            </a:fld>
            <a:endParaRPr lang="es-ES" smtClean="0"/>
          </a:p>
        </p:txBody>
      </p:sp>
      <p:sp>
        <p:nvSpPr>
          <p:cNvPr id="71683" name="Rectangle 2"/>
          <p:cNvSpPr>
            <a:spLocks noGrp="1" noRot="1" noChangeAspect="1" noChangeArrowheads="1" noTextEdit="1"/>
          </p:cNvSpPr>
          <p:nvPr>
            <p:ph type="sldImg"/>
          </p:nvPr>
        </p:nvSpPr>
        <p:spPr>
          <a:xfrm>
            <a:off x="1112838" y="674688"/>
            <a:ext cx="4598987" cy="3451225"/>
          </a:xfrm>
          <a:ln/>
        </p:spPr>
      </p:sp>
      <p:sp>
        <p:nvSpPr>
          <p:cNvPr id="71684" name="Rectangle 3"/>
          <p:cNvSpPr>
            <a:spLocks noGrp="1" noChangeArrowheads="1"/>
          </p:cNvSpPr>
          <p:nvPr>
            <p:ph type="body" idx="1"/>
          </p:nvPr>
        </p:nvSpPr>
        <p:spPr>
          <a:xfrm>
            <a:off x="898442" y="4353237"/>
            <a:ext cx="5011376" cy="4128178"/>
          </a:xfrm>
          <a:noFill/>
          <a:ln/>
        </p:spPr>
        <p:txBody>
          <a:bodyPr/>
          <a:lstStyle/>
          <a:p>
            <a:pPr eaLnBrk="1" hangingPunct="1"/>
            <a:endParaRPr lang="hu-HU" sz="1400" b="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0E504A9-2F56-4435-B0BA-4DBD86FDAB5D}" type="slidenum">
              <a:rPr lang="es-ES" smtClean="0"/>
              <a:pPr/>
              <a:t>40</a:t>
            </a:fld>
            <a:endParaRPr lang="es-ES" smtClean="0"/>
          </a:p>
        </p:txBody>
      </p:sp>
      <p:sp>
        <p:nvSpPr>
          <p:cNvPr id="72707" name="Rectangle 7"/>
          <p:cNvSpPr txBox="1">
            <a:spLocks noGrp="1" noChangeArrowheads="1"/>
          </p:cNvSpPr>
          <p:nvPr/>
        </p:nvSpPr>
        <p:spPr bwMode="auto">
          <a:xfrm>
            <a:off x="3884439" y="8684440"/>
            <a:ext cx="2972007" cy="457987"/>
          </a:xfrm>
          <a:prstGeom prst="rect">
            <a:avLst/>
          </a:prstGeom>
          <a:noFill/>
          <a:ln w="9525">
            <a:noFill/>
            <a:miter lim="800000"/>
            <a:headEnd/>
            <a:tailEnd/>
          </a:ln>
        </p:spPr>
        <p:txBody>
          <a:bodyPr lIns="91422" tIns="45712" rIns="91422" bIns="45712" anchor="b"/>
          <a:lstStyle/>
          <a:p>
            <a:pPr algn="r" defTabSz="914213"/>
            <a:fld id="{74E55FF0-18F5-4128-8DAF-09C5BB8C6B8F}" type="slidenum">
              <a:rPr lang="es-ES" sz="1200">
                <a:solidFill>
                  <a:srgbClr val="000000"/>
                </a:solidFill>
                <a:latin typeface="Wingdings" pitchFamily="2" charset="2"/>
              </a:rPr>
              <a:pPr algn="r" defTabSz="914213"/>
              <a:t>40</a:t>
            </a:fld>
            <a:endParaRPr lang="es-ES" sz="1200" dirty="0">
              <a:solidFill>
                <a:srgbClr val="000000"/>
              </a:solidFill>
              <a:latin typeface="Wingdings" pitchFamily="2" charset="2"/>
            </a:endParaRPr>
          </a:p>
        </p:txBody>
      </p:sp>
      <p:sp>
        <p:nvSpPr>
          <p:cNvPr id="72708" name="Rectangle 2"/>
          <p:cNvSpPr>
            <a:spLocks noGrp="1" noRot="1" noChangeAspect="1" noChangeArrowheads="1" noTextEdit="1"/>
          </p:cNvSpPr>
          <p:nvPr>
            <p:ph type="sldImg"/>
          </p:nvPr>
        </p:nvSpPr>
        <p:spPr>
          <a:xfrm>
            <a:off x="-1795463" y="1181100"/>
            <a:ext cx="10409238" cy="7807325"/>
          </a:xfrm>
          <a:ln/>
        </p:spPr>
      </p:sp>
      <p:sp>
        <p:nvSpPr>
          <p:cNvPr id="72709" name="Rectangle 3"/>
          <p:cNvSpPr>
            <a:spLocks noGrp="1" noChangeArrowheads="1"/>
          </p:cNvSpPr>
          <p:nvPr>
            <p:ph type="body" idx="1"/>
          </p:nvPr>
        </p:nvSpPr>
        <p:spPr>
          <a:xfrm>
            <a:off x="819168" y="338376"/>
            <a:ext cx="5842978" cy="288012"/>
          </a:xfrm>
          <a:noFill/>
          <a:ln/>
        </p:spPr>
        <p:txBody>
          <a:bodyPr lIns="89999" tIns="44997" rIns="89999" bIns="44997"/>
          <a:lstStyle/>
          <a:p>
            <a:pPr eaLnBrk="1" hangingPunct="1">
              <a:spcBef>
                <a:spcPct val="0"/>
              </a:spcBef>
            </a:pPr>
            <a:endParaRPr lang="es-C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30CA92A-6D70-4AEC-9F0A-72D220422F7B}" type="slidenum">
              <a:rPr lang="es-ES" smtClean="0"/>
              <a:pPr/>
              <a:t>42</a:t>
            </a:fld>
            <a:endParaRPr lang="es-ES" smtClean="0"/>
          </a:p>
        </p:txBody>
      </p:sp>
      <p:sp>
        <p:nvSpPr>
          <p:cNvPr id="73731" name="Rectangle 7"/>
          <p:cNvSpPr txBox="1">
            <a:spLocks noGrp="1" noChangeArrowheads="1"/>
          </p:cNvSpPr>
          <p:nvPr/>
        </p:nvSpPr>
        <p:spPr bwMode="auto">
          <a:xfrm>
            <a:off x="3884439" y="8684440"/>
            <a:ext cx="2972007" cy="457987"/>
          </a:xfrm>
          <a:prstGeom prst="rect">
            <a:avLst/>
          </a:prstGeom>
          <a:noFill/>
          <a:ln w="9525">
            <a:noFill/>
            <a:miter lim="800000"/>
            <a:headEnd/>
            <a:tailEnd/>
          </a:ln>
        </p:spPr>
        <p:txBody>
          <a:bodyPr lIns="91422" tIns="45712" rIns="91422" bIns="45712" anchor="b"/>
          <a:lstStyle/>
          <a:p>
            <a:pPr algn="r" defTabSz="914213"/>
            <a:fld id="{AC8C8EEB-D0B0-4968-A458-2C356538DF83}" type="slidenum">
              <a:rPr lang="es-CL" sz="1200">
                <a:solidFill>
                  <a:srgbClr val="000000"/>
                </a:solidFill>
                <a:latin typeface="Wingdings" pitchFamily="2" charset="2"/>
              </a:rPr>
              <a:pPr algn="r" defTabSz="914213"/>
              <a:t>42</a:t>
            </a:fld>
            <a:endParaRPr lang="es-CL" sz="1200" dirty="0">
              <a:solidFill>
                <a:srgbClr val="000000"/>
              </a:solidFill>
              <a:latin typeface="Wingdings" pitchFamily="2" charset="2"/>
            </a:endParaRPr>
          </a:p>
        </p:txBody>
      </p:sp>
      <p:sp>
        <p:nvSpPr>
          <p:cNvPr id="73732" name="Rectangle 2"/>
          <p:cNvSpPr>
            <a:spLocks noGrp="1" noRot="1" noChangeAspect="1" noChangeArrowheads="1" noTextEdit="1"/>
          </p:cNvSpPr>
          <p:nvPr>
            <p:ph type="sldImg"/>
          </p:nvPr>
        </p:nvSpPr>
        <p:spPr>
          <a:xfrm>
            <a:off x="1150938" y="685800"/>
            <a:ext cx="4567237" cy="3427413"/>
          </a:xfrm>
          <a:ln/>
        </p:spPr>
      </p:sp>
      <p:sp>
        <p:nvSpPr>
          <p:cNvPr id="73733" name="Rectangle 3"/>
          <p:cNvSpPr>
            <a:spLocks noGrp="1" noChangeArrowheads="1"/>
          </p:cNvSpPr>
          <p:nvPr>
            <p:ph type="body" idx="1"/>
          </p:nvPr>
        </p:nvSpPr>
        <p:spPr>
          <a:xfrm>
            <a:off x="913986" y="4343794"/>
            <a:ext cx="5030029" cy="4114013"/>
          </a:xfrm>
          <a:noFill/>
          <a:ln/>
        </p:spPr>
        <p:txBody>
          <a:bodyPr lIns="91422" tIns="45712" rIns="91422" bIns="45712"/>
          <a:lstStyle/>
          <a:p>
            <a:pPr marL="233250" indent="-233250" eaLnBrk="1" hangingPunct="1">
              <a:spcBef>
                <a:spcPct val="0"/>
              </a:spcBef>
            </a:pPr>
            <a:endParaRPr lang="es-CL"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A64C1CB-22D3-4CE9-A081-7ED75F9C2EDD}" type="slidenum">
              <a:rPr lang="es-ES" smtClean="0"/>
              <a:pPr/>
              <a:t>44</a:t>
            </a:fld>
            <a:endParaRPr lang="es-ES" smtClean="0"/>
          </a:p>
        </p:txBody>
      </p:sp>
      <p:sp>
        <p:nvSpPr>
          <p:cNvPr id="74755" name="Rectangle 2"/>
          <p:cNvSpPr>
            <a:spLocks noGrp="1" noRot="1" noChangeAspect="1" noChangeArrowheads="1" noTextEdit="1"/>
          </p:cNvSpPr>
          <p:nvPr>
            <p:ph type="sldImg"/>
          </p:nvPr>
        </p:nvSpPr>
        <p:spPr>
          <a:xfrm>
            <a:off x="1112838" y="674688"/>
            <a:ext cx="4598987" cy="3451225"/>
          </a:xfrm>
          <a:ln/>
        </p:spPr>
      </p:sp>
      <p:sp>
        <p:nvSpPr>
          <p:cNvPr id="74756" name="Rectangle 3"/>
          <p:cNvSpPr>
            <a:spLocks noGrp="1" noChangeArrowheads="1"/>
          </p:cNvSpPr>
          <p:nvPr>
            <p:ph type="body" idx="1"/>
          </p:nvPr>
        </p:nvSpPr>
        <p:spPr>
          <a:xfrm>
            <a:off x="898442" y="4353237"/>
            <a:ext cx="5011376" cy="4128178"/>
          </a:xfrm>
          <a:noFill/>
          <a:ln/>
        </p:spPr>
        <p:txBody>
          <a:bodyPr/>
          <a:lstStyle/>
          <a:p>
            <a:pPr eaLnBrk="1" hangingPunct="1"/>
            <a:endParaRPr lang="hu-HU" sz="1400" b="1"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8177ABB-E3A6-4A07-89A0-1ED106825BAB}" type="slidenum">
              <a:rPr lang="es-ES" smtClean="0"/>
              <a:pPr/>
              <a:t>46</a:t>
            </a:fld>
            <a:endParaRPr lang="es-ES" smtClean="0"/>
          </a:p>
        </p:txBody>
      </p:sp>
      <p:sp>
        <p:nvSpPr>
          <p:cNvPr id="75779" name="Rectangle 2"/>
          <p:cNvSpPr>
            <a:spLocks noGrp="1" noRot="1" noChangeAspect="1" noChangeArrowheads="1" noTextEdit="1"/>
          </p:cNvSpPr>
          <p:nvPr>
            <p:ph type="sldImg"/>
          </p:nvPr>
        </p:nvSpPr>
        <p:spPr>
          <a:xfrm>
            <a:off x="1112838" y="674688"/>
            <a:ext cx="4598987" cy="3451225"/>
          </a:xfrm>
          <a:ln/>
        </p:spPr>
      </p:sp>
      <p:sp>
        <p:nvSpPr>
          <p:cNvPr id="75780" name="Rectangle 3"/>
          <p:cNvSpPr>
            <a:spLocks noGrp="1" noChangeArrowheads="1"/>
          </p:cNvSpPr>
          <p:nvPr>
            <p:ph type="body" idx="1"/>
          </p:nvPr>
        </p:nvSpPr>
        <p:spPr>
          <a:xfrm>
            <a:off x="898442" y="4353237"/>
            <a:ext cx="5011376" cy="4128178"/>
          </a:xfrm>
          <a:noFill/>
          <a:ln/>
        </p:spPr>
        <p:txBody>
          <a:bodyPr/>
          <a:lstStyle/>
          <a:p>
            <a:pPr eaLnBrk="1" hangingPunct="1"/>
            <a:endParaRPr lang="hu-HU" sz="1400" b="1"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3908AEE-78F1-4E85-93C2-3D25E1F8B4F1}" type="slidenum">
              <a:rPr lang="es-ES" smtClean="0"/>
              <a:pPr/>
              <a:t>50</a:t>
            </a:fld>
            <a:endParaRPr lang="es-ES" smtClean="0"/>
          </a:p>
        </p:txBody>
      </p:sp>
      <p:sp>
        <p:nvSpPr>
          <p:cNvPr id="76803" name="Rectangle 2"/>
          <p:cNvSpPr>
            <a:spLocks noGrp="1" noRot="1" noChangeAspect="1" noChangeArrowheads="1" noTextEdit="1"/>
          </p:cNvSpPr>
          <p:nvPr>
            <p:ph type="sldImg"/>
          </p:nvPr>
        </p:nvSpPr>
        <p:spPr>
          <a:xfrm>
            <a:off x="1112838" y="674688"/>
            <a:ext cx="4598987" cy="3451225"/>
          </a:xfrm>
          <a:ln/>
        </p:spPr>
      </p:sp>
      <p:sp>
        <p:nvSpPr>
          <p:cNvPr id="76804" name="Rectangle 3"/>
          <p:cNvSpPr>
            <a:spLocks noGrp="1" noChangeArrowheads="1"/>
          </p:cNvSpPr>
          <p:nvPr>
            <p:ph type="body" idx="1"/>
          </p:nvPr>
        </p:nvSpPr>
        <p:spPr>
          <a:xfrm>
            <a:off x="898442" y="4353237"/>
            <a:ext cx="5011376" cy="4128178"/>
          </a:xfrm>
          <a:noFill/>
          <a:ln/>
        </p:spPr>
        <p:txBody>
          <a:bodyPr/>
          <a:lstStyle/>
          <a:p>
            <a:pPr eaLnBrk="1" hangingPunct="1"/>
            <a:endParaRPr lang="hu-HU" sz="1400" b="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92A6506-9542-49BB-B200-21F9209388ED}" type="slidenum">
              <a:rPr lang="es-ES" smtClean="0"/>
              <a:pPr/>
              <a:t>51</a:t>
            </a:fld>
            <a:endParaRPr lang="es-ES" smtClean="0"/>
          </a:p>
        </p:txBody>
      </p:sp>
      <p:sp>
        <p:nvSpPr>
          <p:cNvPr id="77827" name="Rectangle 2"/>
          <p:cNvSpPr>
            <a:spLocks noGrp="1" noRot="1" noChangeAspect="1" noChangeArrowheads="1" noTextEdit="1"/>
          </p:cNvSpPr>
          <p:nvPr>
            <p:ph type="sldImg"/>
          </p:nvPr>
        </p:nvSpPr>
        <p:spPr>
          <a:xfrm>
            <a:off x="1112838" y="674688"/>
            <a:ext cx="4598987" cy="3451225"/>
          </a:xfrm>
          <a:ln/>
        </p:spPr>
      </p:sp>
      <p:sp>
        <p:nvSpPr>
          <p:cNvPr id="77828" name="Rectangle 3"/>
          <p:cNvSpPr>
            <a:spLocks noGrp="1" noChangeArrowheads="1"/>
          </p:cNvSpPr>
          <p:nvPr>
            <p:ph type="body" idx="1"/>
          </p:nvPr>
        </p:nvSpPr>
        <p:spPr>
          <a:xfrm>
            <a:off x="898442" y="4353237"/>
            <a:ext cx="5011376" cy="4128178"/>
          </a:xfrm>
          <a:noFill/>
          <a:ln/>
        </p:spPr>
        <p:txBody>
          <a:bodyPr/>
          <a:lstStyle/>
          <a:p>
            <a:pPr eaLnBrk="1" hangingPunct="1"/>
            <a:endParaRPr lang="hu-HU" sz="1400" b="1"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A75E8F2-B681-40C2-BA7B-4B99B9F49F36}" type="slidenum">
              <a:rPr lang="es-ES" smtClean="0"/>
              <a:pPr/>
              <a:t>53</a:t>
            </a:fld>
            <a:endParaRPr lang="es-ES" smtClean="0"/>
          </a:p>
        </p:txBody>
      </p:sp>
      <p:sp>
        <p:nvSpPr>
          <p:cNvPr id="78851" name="Rectangle 2"/>
          <p:cNvSpPr>
            <a:spLocks noGrp="1" noRot="1" noChangeAspect="1" noChangeArrowheads="1" noTextEdit="1"/>
          </p:cNvSpPr>
          <p:nvPr>
            <p:ph type="sldImg"/>
          </p:nvPr>
        </p:nvSpPr>
        <p:spPr>
          <a:xfrm>
            <a:off x="1112838" y="674688"/>
            <a:ext cx="4598987" cy="3451225"/>
          </a:xfrm>
          <a:ln/>
        </p:spPr>
      </p:sp>
      <p:sp>
        <p:nvSpPr>
          <p:cNvPr id="78852" name="Rectangle 3"/>
          <p:cNvSpPr>
            <a:spLocks noGrp="1" noChangeArrowheads="1"/>
          </p:cNvSpPr>
          <p:nvPr>
            <p:ph type="body" idx="1"/>
          </p:nvPr>
        </p:nvSpPr>
        <p:spPr>
          <a:xfrm>
            <a:off x="898442" y="4353237"/>
            <a:ext cx="5011376" cy="4128178"/>
          </a:xfrm>
          <a:noFill/>
          <a:ln/>
        </p:spPr>
        <p:txBody>
          <a:bodyPr/>
          <a:lstStyle/>
          <a:p>
            <a:pPr eaLnBrk="1" hangingPunct="1"/>
            <a:endParaRPr lang="hu-HU" sz="1400"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F735C7-BF2A-47A8-BAF3-D206FF9CB0C9}" type="slidenum">
              <a:rPr lang="en-US" smtClean="0"/>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314494-E79A-4593-A101-4169D05335BC}"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654D10-7567-4865-B228-FEE7B510291F}"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25E436-D90E-4746-B8FA-049E5BAFEA5E}" type="slidenum">
              <a:rPr lang="en-US">
                <a:latin typeface="Arial" charset="0"/>
              </a:rPr>
              <a:pPr fontAlgn="base">
                <a:spcBef>
                  <a:spcPct val="0"/>
                </a:spcBef>
                <a:spcAft>
                  <a:spcPct val="0"/>
                </a:spcAft>
              </a:pPr>
              <a:t>11</a:t>
            </a:fld>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CE524E-D191-4C28-ACFC-D666AD166260}" type="slidenum">
              <a:rPr lang="en-US" smtClean="0"/>
              <a:pPr/>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2EE0F3-A4AD-45A8-B01F-670020A21BDD}" type="slidenum">
              <a:rPr lang="en-US" smtClean="0"/>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2867DB-FC58-405D-8369-20D0EEC9A261}"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lg_CSI_logo w_slogan_K_blue_4C.jpg"/>
          <p:cNvPicPr>
            <a:picLocks noChangeAspect="1"/>
          </p:cNvPicPr>
          <p:nvPr userDrawn="1"/>
        </p:nvPicPr>
        <p:blipFill>
          <a:blip r:embed="rId2" cstate="print"/>
          <a:srcRect/>
          <a:stretch>
            <a:fillRect/>
          </a:stretch>
        </p:blipFill>
        <p:spPr bwMode="auto">
          <a:xfrm>
            <a:off x="6130925" y="5867400"/>
            <a:ext cx="3013075" cy="8382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4F13B35A-2171-4079-90BF-EF27A6FB4509}" type="datetimeFigureOut">
              <a:rPr lang="en-US"/>
              <a:pPr>
                <a:defRPr/>
              </a:pPr>
              <a:t>5/26/2014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32F6AF-2D30-4878-A67A-918CD145909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lg_CSI_logo w_slogan_K_blue_4C.jpg"/>
          <p:cNvPicPr>
            <a:picLocks noChangeAspect="1"/>
          </p:cNvPicPr>
          <p:nvPr userDrawn="1"/>
        </p:nvPicPr>
        <p:blipFill>
          <a:blip r:embed="rId2" cstate="print"/>
          <a:srcRect/>
          <a:stretch>
            <a:fillRect/>
          </a:stretch>
        </p:blipFill>
        <p:spPr bwMode="auto">
          <a:xfrm>
            <a:off x="76200" y="152400"/>
            <a:ext cx="3013075" cy="838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5B6758-FBB7-4E08-8987-3C0530AAE1C2}" type="datetimeFigureOut">
              <a:rPr lang="en-US"/>
              <a:pPr>
                <a:defRPr/>
              </a:pPr>
              <a:t>5/26/2014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F34CC7-7887-4BA9-9620-B263D09D70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563136-7848-4F56-AD4A-0C1AC145E6DC}" type="datetimeFigureOut">
              <a:rPr lang="en-US"/>
              <a:pPr>
                <a:defRPr/>
              </a:pPr>
              <a:t>5/26/2014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CD6301-0146-4350-B292-97BD05F8BDF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Rectangle 6"/>
          <p:cNvSpPr>
            <a:spLocks noGrp="1" noChangeArrowheads="1"/>
          </p:cNvSpPr>
          <p:nvPr>
            <p:ph type="sldNum" sz="quarter" idx="10"/>
          </p:nvPr>
        </p:nvSpPr>
        <p:spPr>
          <a:ln/>
        </p:spPr>
        <p:txBody>
          <a:bodyPr/>
          <a:lstStyle>
            <a:lvl1pPr>
              <a:defRPr/>
            </a:lvl1pPr>
          </a:lstStyle>
          <a:p>
            <a:pPr>
              <a:defRPr/>
            </a:pPr>
            <a:fld id="{E0B983A7-7B6B-44E3-BB2C-55436E6766E7}"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lg_CSI_logo w_slogan_K_blue_4C.jpg"/>
          <p:cNvPicPr>
            <a:picLocks noChangeAspect="1"/>
          </p:cNvPicPr>
          <p:nvPr userDrawn="1"/>
        </p:nvPicPr>
        <p:blipFill>
          <a:blip r:embed="rId2" cstate="print"/>
          <a:srcRect/>
          <a:stretch>
            <a:fillRect/>
          </a:stretch>
        </p:blipFill>
        <p:spPr bwMode="auto">
          <a:xfrm>
            <a:off x="6019800" y="5867400"/>
            <a:ext cx="3013075" cy="838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973864C-1F61-4BAC-B641-33971D7383B6}" type="datetimeFigureOut">
              <a:rPr lang="en-US"/>
              <a:pPr>
                <a:defRPr/>
              </a:pPr>
              <a:t>5/26/2014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B7E9E3-3F6A-441F-B1B4-8C9A9CDA00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lg_CSI_logo w_slogan_K_blue_4C.jpg"/>
          <p:cNvPicPr>
            <a:picLocks noChangeAspect="1"/>
          </p:cNvPicPr>
          <p:nvPr userDrawn="1"/>
        </p:nvPicPr>
        <p:blipFill>
          <a:blip r:embed="rId2" cstate="print"/>
          <a:srcRect/>
          <a:stretch>
            <a:fillRect/>
          </a:stretch>
        </p:blipFill>
        <p:spPr bwMode="auto">
          <a:xfrm>
            <a:off x="6019800" y="5867400"/>
            <a:ext cx="3013075" cy="8382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BBA26F-B0E7-4308-A4C0-54E8DC5265E3}" type="datetimeFigureOut">
              <a:rPr lang="en-US"/>
              <a:pPr>
                <a:defRPr/>
              </a:pPr>
              <a:t>5/26/2014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B904B7-F5E3-45CA-91E1-588495213A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lg_CSI_logo w_slogan_K_blue_4C.jpg"/>
          <p:cNvPicPr>
            <a:picLocks noChangeAspect="1"/>
          </p:cNvPicPr>
          <p:nvPr userDrawn="1"/>
        </p:nvPicPr>
        <p:blipFill>
          <a:blip r:embed="rId2" cstate="print"/>
          <a:srcRect/>
          <a:stretch>
            <a:fillRect/>
          </a:stretch>
        </p:blipFill>
        <p:spPr bwMode="auto">
          <a:xfrm>
            <a:off x="6019800" y="5867400"/>
            <a:ext cx="3013075" cy="838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0BCE4BDE-C139-44BE-AC3D-4EA503D210F6}" type="datetimeFigureOut">
              <a:rPr lang="en-US"/>
              <a:pPr>
                <a:defRPr/>
              </a:pPr>
              <a:t>5/26/2014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49149C7-A415-4A8A-A28E-5C76C69E4A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lg_CSI_logo w_slogan_K_blue_4C.jpg"/>
          <p:cNvPicPr>
            <a:picLocks noChangeAspect="1"/>
          </p:cNvPicPr>
          <p:nvPr userDrawn="1"/>
        </p:nvPicPr>
        <p:blipFill>
          <a:blip r:embed="rId2" cstate="print"/>
          <a:srcRect/>
          <a:stretch>
            <a:fillRect/>
          </a:stretch>
        </p:blipFill>
        <p:spPr bwMode="auto">
          <a:xfrm>
            <a:off x="6019800" y="5867400"/>
            <a:ext cx="3013075" cy="8382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30FA924-0EAD-457E-AA4C-6BB8B5B0B1DA}" type="datetimeFigureOut">
              <a:rPr lang="en-US"/>
              <a:pPr>
                <a:defRPr/>
              </a:pPr>
              <a:t>5/26/2014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5EDA85FE-1BFC-4089-8852-51DB87715C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descr="lg_CSI_logo w_slogan_K_blue_4C.jpg"/>
          <p:cNvPicPr>
            <a:picLocks noChangeAspect="1"/>
          </p:cNvPicPr>
          <p:nvPr userDrawn="1"/>
        </p:nvPicPr>
        <p:blipFill>
          <a:blip r:embed="rId2" cstate="print"/>
          <a:srcRect/>
          <a:stretch>
            <a:fillRect/>
          </a:stretch>
        </p:blipFill>
        <p:spPr bwMode="auto">
          <a:xfrm>
            <a:off x="76200" y="152400"/>
            <a:ext cx="3013075" cy="838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EC4ED059-EE6F-42C1-B570-64CE8B5CBD24}" type="datetimeFigureOut">
              <a:rPr lang="en-US"/>
              <a:pPr>
                <a:defRPr/>
              </a:pPr>
              <a:t>5/26/2014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37497-1634-40D0-8F7D-B7651B2F30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descr="lg_CSI_logo w_slogan_K_blue_4C.jpg"/>
          <p:cNvPicPr>
            <a:picLocks noChangeAspect="1"/>
          </p:cNvPicPr>
          <p:nvPr userDrawn="1"/>
        </p:nvPicPr>
        <p:blipFill>
          <a:blip r:embed="rId2" cstate="print"/>
          <a:srcRect/>
          <a:stretch>
            <a:fillRect/>
          </a:stretch>
        </p:blipFill>
        <p:spPr bwMode="auto">
          <a:xfrm>
            <a:off x="76200" y="152400"/>
            <a:ext cx="3013075" cy="838200"/>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a:lvl1pPr>
          </a:lstStyle>
          <a:p>
            <a:pPr>
              <a:defRPr/>
            </a:pPr>
            <a:fld id="{DE4E5642-B389-432E-B2C5-12BB13851097}" type="datetimeFigureOut">
              <a:rPr lang="en-US"/>
              <a:pPr>
                <a:defRPr/>
              </a:pPr>
              <a:t>5/26/2014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3E1E788-FAB7-40B8-A6E8-08FCD1E714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descr="lg_CSI_logo w_slogan_K_blue_4C.jpg"/>
          <p:cNvPicPr>
            <a:picLocks noChangeAspect="1"/>
          </p:cNvPicPr>
          <p:nvPr userDrawn="1"/>
        </p:nvPicPr>
        <p:blipFill>
          <a:blip r:embed="rId2" cstate="print"/>
          <a:srcRect/>
          <a:stretch>
            <a:fillRect/>
          </a:stretch>
        </p:blipFill>
        <p:spPr bwMode="auto">
          <a:xfrm>
            <a:off x="76200" y="152400"/>
            <a:ext cx="3013075" cy="8382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7F281A98-9CDA-4024-999B-E66D267A162C}" type="datetimeFigureOut">
              <a:rPr lang="en-US"/>
              <a:pPr>
                <a:defRPr/>
              </a:pPr>
              <a:t>5/26/2014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B1D385A-F78F-4A8E-BD6A-E7A0D67DAF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descr="lg_CSI_logo w_slogan_K_blue_4C.jpg"/>
          <p:cNvPicPr>
            <a:picLocks noChangeAspect="1"/>
          </p:cNvPicPr>
          <p:nvPr userDrawn="1"/>
        </p:nvPicPr>
        <p:blipFill>
          <a:blip r:embed="rId2" cstate="print"/>
          <a:srcRect/>
          <a:stretch>
            <a:fillRect/>
          </a:stretch>
        </p:blipFill>
        <p:spPr bwMode="auto">
          <a:xfrm>
            <a:off x="76200" y="152400"/>
            <a:ext cx="3013075" cy="8382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172C4CB-5FC7-48E1-8D96-45861DA89515}" type="datetimeFigureOut">
              <a:rPr lang="en-US"/>
              <a:pPr>
                <a:defRPr/>
              </a:pPr>
              <a:t>5/26/2014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F86A7FF-0260-48E8-8DE4-354F7F98E1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0000"/>
            <a:lum/>
          </a:blip>
          <a:srcRect/>
          <a:stretch>
            <a:fillRect l="-1000" r="-1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B886DD8-F4EB-4652-8C2A-C7B16695B2C7}" type="datetimeFigureOut">
              <a:rPr lang="en-US"/>
              <a:pPr>
                <a:defRPr/>
              </a:pPr>
              <a:t>5/26/2014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98C8924-C99D-4D0E-9A10-C0B114BEE7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691" r:id="rId11"/>
    <p:sldLayoutId id="214748370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ctrTitle"/>
          </p:nvPr>
        </p:nvSpPr>
        <p:spPr/>
        <p:txBody>
          <a:bodyPr/>
          <a:lstStyle/>
          <a:p>
            <a:r>
              <a:rPr lang="en-US" dirty="0" smtClean="0"/>
              <a:t>Modeling a State-Owned Public Bank Based on the Bank of North Dakota</a:t>
            </a:r>
          </a:p>
        </p:txBody>
      </p:sp>
      <p:sp>
        <p:nvSpPr>
          <p:cNvPr id="5" name="Subtitle 4"/>
          <p:cNvSpPr>
            <a:spLocks noGrp="1"/>
          </p:cNvSpPr>
          <p:nvPr>
            <p:ph type="subTitle" idx="1"/>
          </p:nvPr>
        </p:nvSpPr>
        <p:spPr>
          <a:xfrm>
            <a:off x="1371600" y="4114800"/>
            <a:ext cx="6400800" cy="1752600"/>
          </a:xfrm>
        </p:spPr>
        <p:txBody>
          <a:bodyPr rtlCol="0">
            <a:normAutofit/>
          </a:bodyPr>
          <a:lstStyle/>
          <a:p>
            <a:r>
              <a:rPr lang="en-US" sz="2400" b="1" dirty="0" smtClean="0">
                <a:solidFill>
                  <a:schemeClr val="tx1"/>
                </a:solidFill>
              </a:rPr>
              <a:t>Banking Without Wall Street Conference</a:t>
            </a:r>
          </a:p>
          <a:p>
            <a:pPr fontAlgn="auto">
              <a:spcAft>
                <a:spcPts val="0"/>
              </a:spcAft>
              <a:buFont typeface="Arial" pitchFamily="34" charset="0"/>
              <a:buNone/>
              <a:defRPr/>
            </a:pPr>
            <a:r>
              <a:rPr lang="en-US" sz="2400" dirty="0" smtClean="0">
                <a:solidFill>
                  <a:schemeClr val="tx1"/>
                </a:solidFill>
              </a:rPr>
              <a:t>May 27, 2014</a:t>
            </a:r>
          </a:p>
          <a:p>
            <a:pPr fontAlgn="auto">
              <a:spcAft>
                <a:spcPts val="0"/>
              </a:spcAft>
              <a:buFont typeface="Arial" pitchFamily="34" charset="0"/>
              <a:buNone/>
              <a:defRPr/>
            </a:pPr>
            <a:r>
              <a:rPr lang="en-US" sz="2400" dirty="0" smtClean="0">
                <a:solidFill>
                  <a:schemeClr val="tx1"/>
                </a:solidFill>
              </a:rPr>
              <a:t>Sam Munger, COWS, UW-Madison</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81000"/>
            <a:ext cx="8229600" cy="715963"/>
          </a:xfrm>
        </p:spPr>
        <p:txBody>
          <a:bodyPr/>
          <a:lstStyle/>
          <a:p>
            <a:pPr eaLnBrk="1" hangingPunct="1"/>
            <a:r>
              <a:rPr lang="en-US" sz="2800" smtClean="0">
                <a:solidFill>
                  <a:srgbClr val="A50021"/>
                </a:solidFill>
              </a:rPr>
              <a:t>ND Banks Had Higher Loan to Asset Ratios</a:t>
            </a:r>
          </a:p>
        </p:txBody>
      </p:sp>
      <p:sp>
        <p:nvSpPr>
          <p:cNvPr id="20483" name="Content Placeholder 2"/>
          <p:cNvSpPr>
            <a:spLocks noGrp="1"/>
          </p:cNvSpPr>
          <p:nvPr>
            <p:ph idx="1"/>
          </p:nvPr>
        </p:nvSpPr>
        <p:spPr>
          <a:xfrm>
            <a:off x="457200" y="1219200"/>
            <a:ext cx="8229600" cy="1828800"/>
          </a:xfrm>
        </p:spPr>
        <p:txBody>
          <a:bodyPr/>
          <a:lstStyle/>
          <a:p>
            <a:pPr marL="168275" indent="-168275" eaLnBrk="1" hangingPunct="1"/>
            <a:r>
              <a:rPr lang="en-US" sz="2000" smtClean="0"/>
              <a:t>BND helped to sustain a loan to asset ratio for North Dakota banks – a key measure of direct economic impact – of roughly 4.4 to 12.4 percentage points greater than similarly-situated states</a:t>
            </a:r>
          </a:p>
        </p:txBody>
      </p:sp>
      <p:pic>
        <p:nvPicPr>
          <p:cNvPr id="20484" name="Chart 4"/>
          <p:cNvPicPr>
            <a:picLocks noChangeArrowheads="1"/>
          </p:cNvPicPr>
          <p:nvPr/>
        </p:nvPicPr>
        <p:blipFill>
          <a:blip r:embed="rId3" cstate="print"/>
          <a:srcRect/>
          <a:stretch>
            <a:fillRect/>
          </a:stretch>
        </p:blipFill>
        <p:spPr bwMode="auto">
          <a:xfrm>
            <a:off x="838200" y="2209800"/>
            <a:ext cx="7086600" cy="3962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381000"/>
            <a:ext cx="8229600" cy="715963"/>
          </a:xfrm>
        </p:spPr>
        <p:txBody>
          <a:bodyPr/>
          <a:lstStyle/>
          <a:p>
            <a:pPr eaLnBrk="1" hangingPunct="1"/>
            <a:r>
              <a:rPr lang="en-US" sz="2800" dirty="0" smtClean="0"/>
              <a:t>Less Decline in LTA During Recession</a:t>
            </a:r>
          </a:p>
        </p:txBody>
      </p:sp>
      <p:sp>
        <p:nvSpPr>
          <p:cNvPr id="35843" name="Content Placeholder 2"/>
          <p:cNvSpPr>
            <a:spLocks noGrp="1"/>
          </p:cNvSpPr>
          <p:nvPr>
            <p:ph idx="1"/>
          </p:nvPr>
        </p:nvSpPr>
        <p:spPr>
          <a:xfrm>
            <a:off x="457200" y="1219200"/>
            <a:ext cx="8229600" cy="1828800"/>
          </a:xfrm>
        </p:spPr>
        <p:txBody>
          <a:bodyPr/>
          <a:lstStyle/>
          <a:p>
            <a:pPr marL="168275" indent="-168275" eaLnBrk="1" hangingPunct="1"/>
            <a:r>
              <a:rPr lang="en-US" sz="2000" smtClean="0"/>
              <a:t>And loan to asset ratios in ND declined much less drastically as a result of the recession (which officially began in the 3</a:t>
            </a:r>
            <a:r>
              <a:rPr lang="en-US" sz="2000" baseline="30000" smtClean="0"/>
              <a:t>rd</a:t>
            </a:r>
            <a:r>
              <a:rPr lang="en-US" sz="2000" smtClean="0"/>
              <a:t> quarter of 2007)</a:t>
            </a:r>
          </a:p>
        </p:txBody>
      </p:sp>
      <p:pic>
        <p:nvPicPr>
          <p:cNvPr id="35844" name="Chart 1"/>
          <p:cNvPicPr>
            <a:picLocks noChangeArrowheads="1"/>
          </p:cNvPicPr>
          <p:nvPr/>
        </p:nvPicPr>
        <p:blipFill>
          <a:blip r:embed="rId3" cstate="print"/>
          <a:srcRect/>
          <a:stretch>
            <a:fillRect/>
          </a:stretch>
        </p:blipFill>
        <p:spPr bwMode="auto">
          <a:xfrm>
            <a:off x="1066800" y="2209800"/>
            <a:ext cx="7086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81000"/>
            <a:ext cx="8229600" cy="715963"/>
          </a:xfrm>
        </p:spPr>
        <p:txBody>
          <a:bodyPr/>
          <a:lstStyle/>
          <a:p>
            <a:pPr eaLnBrk="1" hangingPunct="1"/>
            <a:r>
              <a:rPr lang="en-US" sz="2800" smtClean="0">
                <a:solidFill>
                  <a:srgbClr val="A50021"/>
                </a:solidFill>
              </a:rPr>
              <a:t>And Higher Average Loans Per Capita</a:t>
            </a:r>
          </a:p>
        </p:txBody>
      </p:sp>
      <p:pic>
        <p:nvPicPr>
          <p:cNvPr id="21507" name="Chart 3"/>
          <p:cNvPicPr>
            <a:picLocks noChangeArrowheads="1"/>
          </p:cNvPicPr>
          <p:nvPr/>
        </p:nvPicPr>
        <p:blipFill>
          <a:blip r:embed="rId3" cstate="print"/>
          <a:srcRect b="-40"/>
          <a:stretch>
            <a:fillRect/>
          </a:stretch>
        </p:blipFill>
        <p:spPr bwMode="auto">
          <a:xfrm>
            <a:off x="838200" y="1295400"/>
            <a:ext cx="7696200" cy="4953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81000"/>
            <a:ext cx="8229600" cy="715963"/>
          </a:xfrm>
        </p:spPr>
        <p:txBody>
          <a:bodyPr/>
          <a:lstStyle/>
          <a:p>
            <a:pPr eaLnBrk="1" hangingPunct="1"/>
            <a:r>
              <a:rPr lang="en-US" sz="2800" smtClean="0">
                <a:solidFill>
                  <a:srgbClr val="A50021"/>
                </a:solidFill>
              </a:rPr>
              <a:t>And Fewer Loans in Default, On Average</a:t>
            </a:r>
          </a:p>
        </p:txBody>
      </p:sp>
      <p:pic>
        <p:nvPicPr>
          <p:cNvPr id="22532" name="Chart 4"/>
          <p:cNvPicPr>
            <a:picLocks noChangeArrowheads="1"/>
          </p:cNvPicPr>
          <p:nvPr/>
        </p:nvPicPr>
        <p:blipFill>
          <a:blip r:embed="rId3" cstate="print"/>
          <a:srcRect/>
          <a:stretch>
            <a:fillRect/>
          </a:stretch>
        </p:blipFill>
        <p:spPr bwMode="auto">
          <a:xfrm>
            <a:off x="152400" y="1066800"/>
            <a:ext cx="4343400" cy="3124200"/>
          </a:xfrm>
          <a:prstGeom prst="rect">
            <a:avLst/>
          </a:prstGeom>
          <a:noFill/>
          <a:ln w="9525">
            <a:noFill/>
            <a:miter lim="800000"/>
            <a:headEnd/>
            <a:tailEnd/>
          </a:ln>
        </p:spPr>
      </p:pic>
      <p:pic>
        <p:nvPicPr>
          <p:cNvPr id="22533" name="Chart 5"/>
          <p:cNvPicPr>
            <a:picLocks noChangeArrowheads="1"/>
          </p:cNvPicPr>
          <p:nvPr/>
        </p:nvPicPr>
        <p:blipFill>
          <a:blip r:embed="rId4" cstate="print"/>
          <a:srcRect/>
          <a:stretch>
            <a:fillRect/>
          </a:stretch>
        </p:blipFill>
        <p:spPr bwMode="auto">
          <a:xfrm>
            <a:off x="4556125" y="3124200"/>
            <a:ext cx="4587875" cy="313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p:txBody>
          <a:bodyPr/>
          <a:lstStyle/>
          <a:p>
            <a:pPr eaLnBrk="1" hangingPunct="1"/>
            <a:r>
              <a:rPr lang="en-US" dirty="0" smtClean="0"/>
              <a:t>Modeling a State Bank in Other States (OR, WA, ME, MD, HI)</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533400"/>
            <a:ext cx="8229600" cy="685800"/>
          </a:xfrm>
        </p:spPr>
        <p:txBody>
          <a:bodyPr/>
          <a:lstStyle/>
          <a:p>
            <a:pPr eaLnBrk="1" hangingPunct="1"/>
            <a:r>
              <a:rPr lang="en-US" sz="2800" dirty="0" smtClean="0">
                <a:solidFill>
                  <a:srgbClr val="A50021"/>
                </a:solidFill>
              </a:rPr>
              <a:t>Example: Modeling an Oregon State Bank </a:t>
            </a:r>
          </a:p>
        </p:txBody>
      </p:sp>
      <p:sp>
        <p:nvSpPr>
          <p:cNvPr id="23555" name="Content Placeholder 2"/>
          <p:cNvSpPr>
            <a:spLocks noGrp="1"/>
          </p:cNvSpPr>
          <p:nvPr>
            <p:ph idx="1"/>
          </p:nvPr>
        </p:nvSpPr>
        <p:spPr>
          <a:xfrm>
            <a:off x="533400" y="1524000"/>
            <a:ext cx="8153400" cy="4267200"/>
          </a:xfrm>
        </p:spPr>
        <p:txBody>
          <a:bodyPr/>
          <a:lstStyle/>
          <a:p>
            <a:pPr eaLnBrk="1" hangingPunct="1">
              <a:lnSpc>
                <a:spcPct val="114000"/>
              </a:lnSpc>
            </a:pPr>
            <a:r>
              <a:rPr lang="en-US" sz="2400" dirty="0" smtClean="0"/>
              <a:t>Compares the fiscal health of North Dakota small and medium sized banks with the equivalent banks in the comparable states (based on geography, population size and density) of Montana, South Dakota, and Wyoming</a:t>
            </a:r>
          </a:p>
          <a:p>
            <a:pPr eaLnBrk="1" hangingPunct="1">
              <a:lnSpc>
                <a:spcPct val="114000"/>
              </a:lnSpc>
            </a:pPr>
            <a:r>
              <a:rPr lang="en-US" sz="2400" dirty="0" smtClean="0"/>
              <a:t>Effect a state bank might have on the state banking industry by helping to provide liquidity and stability, using lending rates as a proxy</a:t>
            </a:r>
          </a:p>
          <a:p>
            <a:pPr eaLnBrk="1" hangingPunct="1">
              <a:lnSpc>
                <a:spcPct val="114000"/>
              </a:lnSpc>
            </a:pPr>
            <a:r>
              <a:rPr lang="en-US" sz="2400" dirty="0" smtClean="0"/>
              <a:t>Effects of increase in lending rates on state job creation/retention</a:t>
            </a:r>
          </a:p>
          <a:p>
            <a:pPr eaLnBrk="1" hangingPunct="1">
              <a:lnSpc>
                <a:spcPct val="114000"/>
              </a:lnSpc>
            </a:pPr>
            <a:r>
              <a:rPr lang="en-US" sz="2400" dirty="0" smtClean="0"/>
              <a:t>Estimates Bank ROA and returns to the state</a:t>
            </a:r>
          </a:p>
          <a:p>
            <a:pPr eaLnBrk="1" hangingPunct="1"/>
            <a:endParaRPr lang="en-US" sz="24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81000"/>
            <a:ext cx="8229600" cy="715963"/>
          </a:xfrm>
        </p:spPr>
        <p:txBody>
          <a:bodyPr/>
          <a:lstStyle/>
          <a:p>
            <a:pPr eaLnBrk="1" hangingPunct="1"/>
            <a:r>
              <a:rPr lang="en-US" sz="2800" smtClean="0">
                <a:solidFill>
                  <a:srgbClr val="A50021"/>
                </a:solidFill>
              </a:rPr>
              <a:t>L to A Ratios Between 4 and 12 Points Higher</a:t>
            </a:r>
          </a:p>
        </p:txBody>
      </p:sp>
      <p:sp>
        <p:nvSpPr>
          <p:cNvPr id="24579" name="Content Placeholder 2"/>
          <p:cNvSpPr>
            <a:spLocks noGrp="1"/>
          </p:cNvSpPr>
          <p:nvPr>
            <p:ph idx="1"/>
          </p:nvPr>
        </p:nvSpPr>
        <p:spPr>
          <a:xfrm>
            <a:off x="457200" y="1219200"/>
            <a:ext cx="8229600" cy="1828800"/>
          </a:xfrm>
        </p:spPr>
        <p:txBody>
          <a:bodyPr/>
          <a:lstStyle/>
          <a:p>
            <a:pPr marL="168275" indent="-168275" eaLnBrk="1" hangingPunct="1"/>
            <a:r>
              <a:rPr lang="en-US" sz="2000" smtClean="0"/>
              <a:t>BND helped to sustain a loan to asset ratio for North Dakota banks – a key measure of direct economic impact – of roughly 4.4 to 12.4 percentage points greater than similarly-situated states</a:t>
            </a:r>
          </a:p>
        </p:txBody>
      </p:sp>
      <p:pic>
        <p:nvPicPr>
          <p:cNvPr id="24580" name="Chart 4"/>
          <p:cNvPicPr>
            <a:picLocks noChangeArrowheads="1"/>
          </p:cNvPicPr>
          <p:nvPr/>
        </p:nvPicPr>
        <p:blipFill>
          <a:blip r:embed="rId3" cstate="print"/>
          <a:srcRect/>
          <a:stretch>
            <a:fillRect/>
          </a:stretch>
        </p:blipFill>
        <p:spPr bwMode="auto">
          <a:xfrm>
            <a:off x="838200" y="2209800"/>
            <a:ext cx="7086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381000"/>
            <a:ext cx="8229600" cy="715963"/>
          </a:xfrm>
        </p:spPr>
        <p:txBody>
          <a:bodyPr/>
          <a:lstStyle/>
          <a:p>
            <a:pPr eaLnBrk="1" hangingPunct="1"/>
            <a:r>
              <a:rPr lang="en-US" sz="2800" smtClean="0"/>
              <a:t>Less Decline During Recession</a:t>
            </a:r>
          </a:p>
        </p:txBody>
      </p:sp>
      <p:sp>
        <p:nvSpPr>
          <p:cNvPr id="41987" name="Content Placeholder 2"/>
          <p:cNvSpPr>
            <a:spLocks noGrp="1"/>
          </p:cNvSpPr>
          <p:nvPr>
            <p:ph idx="1"/>
          </p:nvPr>
        </p:nvSpPr>
        <p:spPr>
          <a:xfrm>
            <a:off x="457200" y="1219200"/>
            <a:ext cx="8229600" cy="1828800"/>
          </a:xfrm>
        </p:spPr>
        <p:txBody>
          <a:bodyPr/>
          <a:lstStyle/>
          <a:p>
            <a:pPr marL="168275" indent="-168275" eaLnBrk="1" hangingPunct="1"/>
            <a:r>
              <a:rPr lang="en-US" sz="2000" smtClean="0"/>
              <a:t>And loan to asset ratios in ND declined much less drastically as a result of the recession (which officially began in the 3</a:t>
            </a:r>
            <a:r>
              <a:rPr lang="en-US" sz="2000" baseline="30000" smtClean="0"/>
              <a:t>rd</a:t>
            </a:r>
            <a:r>
              <a:rPr lang="en-US" sz="2000" smtClean="0"/>
              <a:t> quarter of 2007)</a:t>
            </a:r>
          </a:p>
        </p:txBody>
      </p:sp>
      <p:pic>
        <p:nvPicPr>
          <p:cNvPr id="41988" name="Chart 1"/>
          <p:cNvPicPr>
            <a:picLocks noChangeArrowheads="1"/>
          </p:cNvPicPr>
          <p:nvPr/>
        </p:nvPicPr>
        <p:blipFill>
          <a:blip r:embed="rId3" cstate="print"/>
          <a:srcRect/>
          <a:stretch>
            <a:fillRect/>
          </a:stretch>
        </p:blipFill>
        <p:spPr bwMode="auto">
          <a:xfrm>
            <a:off x="1066800" y="2209800"/>
            <a:ext cx="7086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81000"/>
            <a:ext cx="8229600" cy="715963"/>
          </a:xfrm>
        </p:spPr>
        <p:txBody>
          <a:bodyPr/>
          <a:lstStyle/>
          <a:p>
            <a:pPr eaLnBrk="1" hangingPunct="1"/>
            <a:r>
              <a:rPr lang="en-US" sz="2800" smtClean="0"/>
              <a:t>Less Decline During Recession</a:t>
            </a:r>
          </a:p>
        </p:txBody>
      </p:sp>
      <p:sp>
        <p:nvSpPr>
          <p:cNvPr id="43011" name="Content Placeholder 2"/>
          <p:cNvSpPr>
            <a:spLocks noGrp="1"/>
          </p:cNvSpPr>
          <p:nvPr>
            <p:ph idx="1"/>
          </p:nvPr>
        </p:nvSpPr>
        <p:spPr>
          <a:xfrm>
            <a:off x="457200" y="1066800"/>
            <a:ext cx="8229600" cy="1828800"/>
          </a:xfrm>
        </p:spPr>
        <p:txBody>
          <a:bodyPr/>
          <a:lstStyle/>
          <a:p>
            <a:pPr marL="168275" indent="-168275" eaLnBrk="1" hangingPunct="1"/>
            <a:r>
              <a:rPr lang="en-US" sz="2000" dirty="0" smtClean="0"/>
              <a:t>Imputing the slope of ND’s loan to asset ratio to Oregon, a state bank would have sustained loan to asset ratios 6 to 8 points higher</a:t>
            </a:r>
          </a:p>
        </p:txBody>
      </p:sp>
      <p:pic>
        <p:nvPicPr>
          <p:cNvPr id="59394" name="Chart 1"/>
          <p:cNvPicPr>
            <a:picLocks noChangeAspect="1" noChangeArrowheads="1"/>
          </p:cNvPicPr>
          <p:nvPr/>
        </p:nvPicPr>
        <p:blipFill>
          <a:blip r:embed="rId3" cstate="print"/>
          <a:srcRect/>
          <a:stretch>
            <a:fillRect/>
          </a:stretch>
        </p:blipFill>
        <p:spPr bwMode="auto">
          <a:xfrm>
            <a:off x="685800" y="1828800"/>
            <a:ext cx="7641512" cy="4498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p:txBody>
          <a:bodyPr/>
          <a:lstStyle/>
          <a:p>
            <a:pPr eaLnBrk="1" hangingPunct="1"/>
            <a:r>
              <a:rPr lang="en-US" smtClean="0"/>
              <a:t>Key Effects – Increased Lending, Job Creation, Revenue to State</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sz="4000" dirty="0" smtClean="0"/>
              <a:t>Background on the Bank of North Dakota</a:t>
            </a:r>
          </a:p>
        </p:txBody>
      </p:sp>
      <p:sp>
        <p:nvSpPr>
          <p:cNvPr id="3" name="Subtitle 2"/>
          <p:cNvSpPr>
            <a:spLocks noGrp="1"/>
          </p:cNvSpPr>
          <p:nvPr>
            <p:ph type="subTitle" idx="1"/>
          </p:nvPr>
        </p:nvSpPr>
        <p:spPr/>
        <p:txBody>
          <a:bodyPr/>
          <a:lstStyle/>
          <a:p>
            <a:pPr>
              <a:defRPr/>
            </a:pP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28600"/>
            <a:ext cx="8229600" cy="914400"/>
          </a:xfrm>
        </p:spPr>
        <p:txBody>
          <a:bodyPr/>
          <a:lstStyle/>
          <a:p>
            <a:pPr eaLnBrk="1" hangingPunct="1"/>
            <a:r>
              <a:rPr lang="en-US" sz="2800" smtClean="0">
                <a:solidFill>
                  <a:srgbClr val="A50021"/>
                </a:solidFill>
              </a:rPr>
              <a:t>Oregon State Bank – Job Creation</a:t>
            </a:r>
          </a:p>
        </p:txBody>
      </p:sp>
      <p:sp>
        <p:nvSpPr>
          <p:cNvPr id="25603" name="Content Placeholder 2"/>
          <p:cNvSpPr>
            <a:spLocks noGrp="1"/>
          </p:cNvSpPr>
          <p:nvPr>
            <p:ph idx="1"/>
          </p:nvPr>
        </p:nvSpPr>
        <p:spPr>
          <a:xfrm>
            <a:off x="685800" y="990600"/>
            <a:ext cx="7924800" cy="2133600"/>
          </a:xfrm>
        </p:spPr>
        <p:txBody>
          <a:bodyPr/>
          <a:lstStyle/>
          <a:p>
            <a:pPr marL="168275" indent="-168275" eaLnBrk="1" hangingPunct="1">
              <a:lnSpc>
                <a:spcPct val="114000"/>
              </a:lnSpc>
            </a:pPr>
            <a:r>
              <a:rPr lang="en-US" sz="2000" smtClean="0"/>
              <a:t>A state bank could help create or retain an estimated 4,800-13,500 additional small business jobs in Oregon</a:t>
            </a:r>
          </a:p>
          <a:p>
            <a:pPr marL="168275" indent="-168275" eaLnBrk="1" hangingPunct="1">
              <a:lnSpc>
                <a:spcPct val="114000"/>
              </a:lnSpc>
            </a:pPr>
            <a:r>
              <a:rPr lang="en-US" sz="2000" smtClean="0"/>
              <a:t>An estimated 6,700 additional jobs would have been supported due to increased loan activity through bank participation loans from a state bank at full lending capacity</a:t>
            </a:r>
          </a:p>
        </p:txBody>
      </p:sp>
      <p:pic>
        <p:nvPicPr>
          <p:cNvPr id="25604" name="Picture 1"/>
          <p:cNvPicPr>
            <a:picLocks noChangeAspect="1" noChangeArrowheads="1"/>
          </p:cNvPicPr>
          <p:nvPr/>
        </p:nvPicPr>
        <p:blipFill>
          <a:blip r:embed="rId3" cstate="print"/>
          <a:srcRect/>
          <a:stretch>
            <a:fillRect/>
          </a:stretch>
        </p:blipFill>
        <p:spPr bwMode="auto">
          <a:xfrm>
            <a:off x="-914400" y="2819400"/>
            <a:ext cx="9799638" cy="3886200"/>
          </a:xfrm>
          <a:prstGeom prst="rect">
            <a:avLst/>
          </a:prstGeom>
          <a:noFill/>
          <a:ln w="9525">
            <a:noFill/>
            <a:miter lim="800000"/>
            <a:headEnd/>
            <a:tailEnd/>
          </a:ln>
        </p:spPr>
      </p:pic>
      <p:sp>
        <p:nvSpPr>
          <p:cNvPr id="5" name="Rectangle 4"/>
          <p:cNvSpPr/>
          <p:nvPr/>
        </p:nvSpPr>
        <p:spPr>
          <a:xfrm>
            <a:off x="1981200" y="6096000"/>
            <a:ext cx="3962400" cy="381000"/>
          </a:xfrm>
          <a:prstGeom prst="rect">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57200"/>
            <a:ext cx="8229600" cy="609600"/>
          </a:xfrm>
        </p:spPr>
        <p:txBody>
          <a:bodyPr/>
          <a:lstStyle/>
          <a:p>
            <a:pPr eaLnBrk="1" hangingPunct="1"/>
            <a:r>
              <a:rPr lang="en-US" sz="2800" smtClean="0">
                <a:solidFill>
                  <a:srgbClr val="A50021"/>
                </a:solidFill>
              </a:rPr>
              <a:t>Oregon State Bank – Real Return to the State</a:t>
            </a:r>
          </a:p>
        </p:txBody>
      </p:sp>
      <p:sp>
        <p:nvSpPr>
          <p:cNvPr id="26627" name="Content Placeholder 2"/>
          <p:cNvSpPr>
            <a:spLocks noGrp="1"/>
          </p:cNvSpPr>
          <p:nvPr>
            <p:ph idx="1"/>
          </p:nvPr>
        </p:nvSpPr>
        <p:spPr>
          <a:xfrm>
            <a:off x="609600" y="1143000"/>
            <a:ext cx="8229600" cy="1066800"/>
          </a:xfrm>
        </p:spPr>
        <p:txBody>
          <a:bodyPr/>
          <a:lstStyle/>
          <a:p>
            <a:pPr marL="168275" indent="-168275" eaLnBrk="1" hangingPunct="1"/>
            <a:r>
              <a:rPr lang="en-US" sz="2000" smtClean="0"/>
              <a:t>An Oregon State Bank would have a positive Return on Equity (ROE) of real profits to the state within 4 years with prudent banking practices and a state dividend that returns at least 64% of state bank profits back to the state</a:t>
            </a:r>
          </a:p>
        </p:txBody>
      </p:sp>
      <p:pic>
        <p:nvPicPr>
          <p:cNvPr id="26628" name="Chart 19"/>
          <p:cNvPicPr>
            <a:picLocks noChangeArrowheads="1"/>
          </p:cNvPicPr>
          <p:nvPr/>
        </p:nvPicPr>
        <p:blipFill>
          <a:blip r:embed="rId3" cstate="print"/>
          <a:srcRect/>
          <a:stretch>
            <a:fillRect/>
          </a:stretch>
        </p:blipFill>
        <p:spPr bwMode="auto">
          <a:xfrm>
            <a:off x="1219200" y="2286000"/>
            <a:ext cx="7086600" cy="4114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304800"/>
            <a:ext cx="8229600" cy="639763"/>
          </a:xfrm>
        </p:spPr>
        <p:txBody>
          <a:bodyPr/>
          <a:lstStyle/>
          <a:p>
            <a:pPr eaLnBrk="1" hangingPunct="1"/>
            <a:r>
              <a:rPr lang="en-US" sz="2800" smtClean="0">
                <a:solidFill>
                  <a:srgbClr val="A50021"/>
                </a:solidFill>
              </a:rPr>
              <a:t>Oregon State Bank – New State Revenue</a:t>
            </a:r>
          </a:p>
        </p:txBody>
      </p:sp>
      <p:sp>
        <p:nvSpPr>
          <p:cNvPr id="28675" name="Content Placeholder 2"/>
          <p:cNvSpPr>
            <a:spLocks noGrp="1"/>
          </p:cNvSpPr>
          <p:nvPr>
            <p:ph idx="1"/>
          </p:nvPr>
        </p:nvSpPr>
        <p:spPr>
          <a:xfrm>
            <a:off x="533400" y="914400"/>
            <a:ext cx="8229600" cy="1600200"/>
          </a:xfrm>
        </p:spPr>
        <p:txBody>
          <a:bodyPr/>
          <a:lstStyle/>
          <a:p>
            <a:pPr marL="168275" indent="-168275" eaLnBrk="1" hangingPunct="1">
              <a:lnSpc>
                <a:spcPct val="114000"/>
              </a:lnSpc>
            </a:pPr>
            <a:r>
              <a:rPr lang="en-US" sz="2000" smtClean="0"/>
              <a:t>Oregon State Bank could generate dividends for the state starting in year 3</a:t>
            </a:r>
          </a:p>
          <a:p>
            <a:pPr marL="168275" indent="-168275" eaLnBrk="1" hangingPunct="1">
              <a:lnSpc>
                <a:spcPct val="114000"/>
              </a:lnSpc>
            </a:pPr>
            <a:r>
              <a:rPr lang="en-US" sz="2000" smtClean="0"/>
              <a:t>A bank capitalized at $200M could pay total accumulated dividends to the state’s General Fund of $65M after 10 years, $208M after 20 years, $579M after 30 years, and $1.16B after 40 years </a:t>
            </a:r>
          </a:p>
        </p:txBody>
      </p:sp>
      <p:pic>
        <p:nvPicPr>
          <p:cNvPr id="28676" name="Chart 9"/>
          <p:cNvPicPr>
            <a:picLocks noChangeArrowheads="1"/>
          </p:cNvPicPr>
          <p:nvPr/>
        </p:nvPicPr>
        <p:blipFill>
          <a:blip r:embed="rId3" cstate="print"/>
          <a:srcRect b="-102"/>
          <a:stretch>
            <a:fillRect/>
          </a:stretch>
        </p:blipFill>
        <p:spPr bwMode="auto">
          <a:xfrm>
            <a:off x="1295400" y="2590800"/>
            <a:ext cx="6629400" cy="3886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656267"/>
            <a:ext cx="9144000" cy="22017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3406" y="3332700"/>
            <a:ext cx="9143999" cy="1200329"/>
          </a:xfrm>
          <a:prstGeom prst="rect">
            <a:avLst/>
          </a:prstGeom>
          <a:noFill/>
        </p:spPr>
        <p:txBody>
          <a:bodyPr wrap="square" rtlCol="0">
            <a:spAutoFit/>
          </a:bodyPr>
          <a:lstStyle/>
          <a:p>
            <a:pPr algn="ctr"/>
            <a:r>
              <a:rPr lang="en-US" sz="3600" b="1" smtClean="0"/>
              <a:t>alicelaw.org – mention model leg</a:t>
            </a:r>
            <a:r>
              <a:rPr lang="en-US" sz="3600" b="1" dirty="0" smtClean="0"/>
              <a:t>				</a:t>
            </a:r>
            <a:r>
              <a:rPr lang="en-US" sz="3600" b="1" dirty="0" err="1" smtClean="0"/>
              <a:t>alice@alicelaw.org</a:t>
            </a:r>
            <a:endParaRPr lang="en-US" sz="3600" b="1" dirty="0"/>
          </a:p>
        </p:txBody>
      </p:sp>
      <p:pic>
        <p:nvPicPr>
          <p:cNvPr id="11" name="Picture 2" descr="C:\Users\jrogers\Downloads\ALICE logo fina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31796" y="683568"/>
            <a:ext cx="4572000" cy="2743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02742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rtlCol="0">
            <a:normAutofit/>
          </a:bodyPr>
          <a:lstStyle/>
          <a:p>
            <a:pPr eaLnBrk="1" fontAlgn="auto" hangingPunct="1">
              <a:spcAft>
                <a:spcPts val="0"/>
              </a:spcAft>
              <a:defRPr/>
            </a:pPr>
            <a:r>
              <a:rPr lang="en-US" sz="4000" dirty="0" smtClean="0"/>
              <a:t>Additional slides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639763"/>
          </a:xfrm>
        </p:spPr>
        <p:txBody>
          <a:bodyPr/>
          <a:lstStyle/>
          <a:p>
            <a:pPr eaLnBrk="1" hangingPunct="1"/>
            <a:r>
              <a:rPr lang="en-US" sz="2800" dirty="0" smtClean="0">
                <a:solidFill>
                  <a:srgbClr val="A50021"/>
                </a:solidFill>
              </a:rPr>
              <a:t>BND Primary Lending Activity</a:t>
            </a:r>
          </a:p>
        </p:txBody>
      </p:sp>
      <p:sp>
        <p:nvSpPr>
          <p:cNvPr id="16387" name="Content Placeholder 2"/>
          <p:cNvSpPr>
            <a:spLocks noGrp="1"/>
          </p:cNvSpPr>
          <p:nvPr>
            <p:ph idx="1"/>
          </p:nvPr>
        </p:nvSpPr>
        <p:spPr>
          <a:xfrm>
            <a:off x="685800" y="1600200"/>
            <a:ext cx="7848600" cy="4525963"/>
          </a:xfrm>
        </p:spPr>
        <p:txBody>
          <a:bodyPr/>
          <a:lstStyle/>
          <a:p>
            <a:pPr marL="115888" indent="-115888" eaLnBrk="1" hangingPunct="1">
              <a:lnSpc>
                <a:spcPct val="114000"/>
              </a:lnSpc>
            </a:pPr>
            <a:r>
              <a:rPr lang="en-US" sz="2000" dirty="0" smtClean="0"/>
              <a:t>Participates in loans originated by local banks and credit unions, either by increasing the total size of the loan, buying down the interest rate, or providing loan guarantees </a:t>
            </a:r>
          </a:p>
          <a:p>
            <a:pPr marL="115888" indent="-115888" eaLnBrk="1" hangingPunct="1">
              <a:lnSpc>
                <a:spcPct val="114000"/>
              </a:lnSpc>
            </a:pPr>
            <a:r>
              <a:rPr lang="en-US" sz="2000" dirty="0" smtClean="0"/>
              <a:t>Banker’s bank functions, including check clearing, bond accounting safekeeping, and providing fed funds lines with excess liquidity </a:t>
            </a:r>
          </a:p>
          <a:p>
            <a:pPr marL="115888" indent="-115888" eaLnBrk="1" hangingPunct="1">
              <a:lnSpc>
                <a:spcPct val="114000"/>
              </a:lnSpc>
            </a:pPr>
            <a:r>
              <a:rPr lang="en-US" sz="2000" dirty="0" smtClean="0"/>
              <a:t>Secondary market for residential loans</a:t>
            </a:r>
          </a:p>
          <a:p>
            <a:pPr marL="115888" indent="-115888" eaLnBrk="1" hangingPunct="1">
              <a:lnSpc>
                <a:spcPct val="114000"/>
              </a:lnSpc>
            </a:pPr>
            <a:r>
              <a:rPr lang="en-US" sz="2000" dirty="0" smtClean="0"/>
              <a:t>Direct lender for student loans</a:t>
            </a:r>
          </a:p>
          <a:p>
            <a:pPr marL="115888" indent="-115888" eaLnBrk="1" hangingPunct="1">
              <a:lnSpc>
                <a:spcPct val="114000"/>
              </a:lnSpc>
            </a:pPr>
            <a:r>
              <a:rPr lang="en-US" sz="2000" dirty="0" smtClean="0"/>
              <a:t>Makes capital available to local banks via direct bank stock lending, as well as by purchasing loans from their portfolios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04800"/>
            <a:ext cx="8229600" cy="639763"/>
          </a:xfrm>
        </p:spPr>
        <p:txBody>
          <a:bodyPr/>
          <a:lstStyle/>
          <a:p>
            <a:pPr eaLnBrk="1" hangingPunct="1"/>
            <a:r>
              <a:rPr lang="en-US" sz="2800" smtClean="0">
                <a:solidFill>
                  <a:srgbClr val="A50021"/>
                </a:solidFill>
              </a:rPr>
              <a:t>Yearly Return to State Would Ramp Up Gradually</a:t>
            </a:r>
          </a:p>
        </p:txBody>
      </p:sp>
      <p:sp>
        <p:nvSpPr>
          <p:cNvPr id="27651" name="Content Placeholder 2"/>
          <p:cNvSpPr>
            <a:spLocks noGrp="1"/>
          </p:cNvSpPr>
          <p:nvPr>
            <p:ph idx="1"/>
          </p:nvPr>
        </p:nvSpPr>
        <p:spPr>
          <a:xfrm>
            <a:off x="533400" y="1066800"/>
            <a:ext cx="8229600" cy="1600200"/>
          </a:xfrm>
        </p:spPr>
        <p:txBody>
          <a:bodyPr/>
          <a:lstStyle/>
          <a:p>
            <a:pPr marL="168275" indent="-168275" eaLnBrk="1" hangingPunct="1">
              <a:lnSpc>
                <a:spcPct val="114000"/>
              </a:lnSpc>
            </a:pPr>
            <a:r>
              <a:rPr lang="en-US" sz="2000" smtClean="0"/>
              <a:t>By % of profits returned to state</a:t>
            </a:r>
          </a:p>
        </p:txBody>
      </p:sp>
      <p:pic>
        <p:nvPicPr>
          <p:cNvPr id="27652" name="Picture 2"/>
          <p:cNvPicPr>
            <a:picLocks noChangeAspect="1" noChangeArrowheads="1"/>
          </p:cNvPicPr>
          <p:nvPr/>
        </p:nvPicPr>
        <p:blipFill>
          <a:blip r:embed="rId3" cstate="print"/>
          <a:srcRect/>
          <a:stretch>
            <a:fillRect/>
          </a:stretch>
        </p:blipFill>
        <p:spPr bwMode="auto">
          <a:xfrm>
            <a:off x="0" y="1447800"/>
            <a:ext cx="5026025" cy="3200400"/>
          </a:xfrm>
          <a:prstGeom prst="rect">
            <a:avLst/>
          </a:prstGeom>
          <a:noFill/>
          <a:ln w="9525">
            <a:noFill/>
            <a:miter lim="800000"/>
            <a:headEnd/>
            <a:tailEnd/>
          </a:ln>
        </p:spPr>
      </p:pic>
      <p:pic>
        <p:nvPicPr>
          <p:cNvPr id="27653" name="Picture 3"/>
          <p:cNvPicPr>
            <a:picLocks noChangeAspect="1" noChangeArrowheads="1"/>
          </p:cNvPicPr>
          <p:nvPr/>
        </p:nvPicPr>
        <p:blipFill>
          <a:blip r:embed="rId4" cstate="print"/>
          <a:srcRect/>
          <a:stretch>
            <a:fillRect/>
          </a:stretch>
        </p:blipFill>
        <p:spPr bwMode="auto">
          <a:xfrm>
            <a:off x="4248150" y="3429000"/>
            <a:ext cx="4895850" cy="30432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152400"/>
            <a:ext cx="8229600" cy="563563"/>
          </a:xfrm>
        </p:spPr>
        <p:txBody>
          <a:bodyPr/>
          <a:lstStyle/>
          <a:p>
            <a:pPr eaLnBrk="1" hangingPunct="1"/>
            <a:r>
              <a:rPr lang="en-US" sz="2800" smtClean="0">
                <a:solidFill>
                  <a:srgbClr val="A50021"/>
                </a:solidFill>
              </a:rPr>
              <a:t>Oregon State Bank – Fiscal Impact Calculator</a:t>
            </a:r>
          </a:p>
        </p:txBody>
      </p:sp>
      <p:graphicFrame>
        <p:nvGraphicFramePr>
          <p:cNvPr id="1026" name="Object 2"/>
          <p:cNvGraphicFramePr>
            <a:graphicFrameLocks noChangeAspect="1"/>
          </p:cNvGraphicFramePr>
          <p:nvPr/>
        </p:nvGraphicFramePr>
        <p:xfrm>
          <a:off x="1981200" y="762000"/>
          <a:ext cx="3959225" cy="5943600"/>
        </p:xfrm>
        <a:graphic>
          <a:graphicData uri="http://schemas.openxmlformats.org/presentationml/2006/ole">
            <p:oleObj spid="_x0000_s60418" name="Worksheet" r:id="rId4" imgW="3133620" imgH="5048340" progId="Excel.Sheet.8">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685800"/>
            <a:ext cx="7772400" cy="688975"/>
          </a:xfrm>
        </p:spPr>
        <p:txBody>
          <a:bodyPr/>
          <a:lstStyle/>
          <a:p>
            <a:pPr eaLnBrk="1" hangingPunct="1"/>
            <a:r>
              <a:rPr lang="en-US" sz="2800" smtClean="0">
                <a:solidFill>
                  <a:srgbClr val="A50021"/>
                </a:solidFill>
              </a:rPr>
              <a:t>BND Governance</a:t>
            </a:r>
          </a:p>
        </p:txBody>
      </p:sp>
      <p:sp>
        <p:nvSpPr>
          <p:cNvPr id="15363" name="Subtitle 2"/>
          <p:cNvSpPr>
            <a:spLocks noGrp="1"/>
          </p:cNvSpPr>
          <p:nvPr>
            <p:ph type="subTitle" idx="1"/>
          </p:nvPr>
        </p:nvSpPr>
        <p:spPr>
          <a:xfrm>
            <a:off x="1066800" y="1676400"/>
            <a:ext cx="7162800" cy="4343400"/>
          </a:xfrm>
        </p:spPr>
        <p:txBody>
          <a:bodyPr/>
          <a:lstStyle/>
          <a:p>
            <a:pPr marL="115888" indent="-115888" algn="l" eaLnBrk="1" hangingPunct="1">
              <a:lnSpc>
                <a:spcPct val="114000"/>
              </a:lnSpc>
              <a:buFont typeface="Arial" charset="0"/>
              <a:buChar char="•"/>
            </a:pPr>
            <a:r>
              <a:rPr lang="en-US" sz="2000" smtClean="0">
                <a:solidFill>
                  <a:schemeClr val="tx1"/>
                </a:solidFill>
              </a:rPr>
              <a:t>BND is governed by the state Industrial Commission</a:t>
            </a:r>
          </a:p>
          <a:p>
            <a:pPr marL="115888" indent="-115888" algn="l" eaLnBrk="1" hangingPunct="1">
              <a:lnSpc>
                <a:spcPct val="114000"/>
              </a:lnSpc>
              <a:buFont typeface="Arial" charset="0"/>
              <a:buChar char="•"/>
            </a:pPr>
            <a:r>
              <a:rPr lang="en-US" sz="2000" smtClean="0">
                <a:solidFill>
                  <a:schemeClr val="tx1"/>
                </a:solidFill>
              </a:rPr>
              <a:t>Commission made up of the Governor, Attorney General and Commissioner of Agriculture</a:t>
            </a:r>
          </a:p>
          <a:p>
            <a:pPr marL="115888" indent="-115888" algn="l" eaLnBrk="1" hangingPunct="1">
              <a:lnSpc>
                <a:spcPct val="114000"/>
              </a:lnSpc>
              <a:buFont typeface="Arial" charset="0"/>
              <a:buChar char="•"/>
            </a:pPr>
            <a:r>
              <a:rPr lang="en-US" sz="2000" smtClean="0">
                <a:solidFill>
                  <a:schemeClr val="tx1"/>
                </a:solidFill>
              </a:rPr>
              <a:t>A seven-member Advisory Board, appointed by the Governor, reviews the Bank's operations and makes recommendations to the Industrial Commission relating to the Bank's management, services, policies and procedures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State Partnership Banks</a:t>
            </a:r>
          </a:p>
        </p:txBody>
      </p:sp>
      <p:pic>
        <p:nvPicPr>
          <p:cNvPr id="21507" name="Chart 4"/>
          <p:cNvPicPr>
            <a:picLocks noGrp="1" noChangeArrowheads="1"/>
          </p:cNvPicPr>
          <p:nvPr>
            <p:ph idx="1"/>
          </p:nvPr>
        </p:nvPicPr>
        <p:blipFill>
          <a:blip r:embed="rId2" cstate="print"/>
          <a:srcRect/>
          <a:stretch>
            <a:fillRect/>
          </a:stretch>
        </p:blipFill>
        <p:spPr>
          <a:xfrm>
            <a:off x="152400" y="2590800"/>
            <a:ext cx="4319588" cy="3294063"/>
          </a:xfrm>
        </p:spPr>
      </p:pic>
      <p:pic>
        <p:nvPicPr>
          <p:cNvPr id="21508" name="Chart 5"/>
          <p:cNvPicPr>
            <a:picLocks noChangeArrowheads="1"/>
          </p:cNvPicPr>
          <p:nvPr/>
        </p:nvPicPr>
        <p:blipFill>
          <a:blip r:embed="rId3" cstate="print"/>
          <a:srcRect/>
          <a:stretch>
            <a:fillRect/>
          </a:stretch>
        </p:blipFill>
        <p:spPr bwMode="auto">
          <a:xfrm>
            <a:off x="4495800" y="2590800"/>
            <a:ext cx="4495800" cy="3276600"/>
          </a:xfrm>
          <a:prstGeom prst="rect">
            <a:avLst/>
          </a:prstGeom>
          <a:noFill/>
          <a:ln w="9525">
            <a:noFill/>
            <a:miter lim="800000"/>
            <a:headEnd/>
            <a:tailEnd/>
          </a:ln>
        </p:spPr>
      </p:pic>
      <p:sp>
        <p:nvSpPr>
          <p:cNvPr id="21509" name="TextBox 8"/>
          <p:cNvSpPr txBox="1">
            <a:spLocks noChangeArrowheads="1"/>
          </p:cNvSpPr>
          <p:nvPr/>
        </p:nvSpPr>
        <p:spPr bwMode="auto">
          <a:xfrm>
            <a:off x="304800" y="1219200"/>
            <a:ext cx="8458200" cy="1200150"/>
          </a:xfrm>
          <a:prstGeom prst="rect">
            <a:avLst/>
          </a:prstGeom>
          <a:noFill/>
          <a:ln w="9525">
            <a:noFill/>
            <a:miter lim="800000"/>
            <a:headEnd/>
            <a:tailEnd/>
          </a:ln>
        </p:spPr>
        <p:txBody>
          <a:bodyPr>
            <a:spAutoFit/>
          </a:bodyPr>
          <a:lstStyle/>
          <a:p>
            <a:r>
              <a:rPr lang="en-US" sz="2400" dirty="0">
                <a:solidFill>
                  <a:srgbClr val="000000"/>
                </a:solidFill>
                <a:latin typeface="Calibri" pitchFamily="34" charset="0"/>
              </a:rPr>
              <a:t>“Move Your Money” - Small and medium sized banks generally </a:t>
            </a:r>
            <a:r>
              <a:rPr lang="en-US" sz="2400" dirty="0" smtClean="0">
                <a:solidFill>
                  <a:srgbClr val="000000"/>
                </a:solidFill>
                <a:latin typeface="Calibri" pitchFamily="34" charset="0"/>
              </a:rPr>
              <a:t>lend at </a:t>
            </a:r>
            <a:r>
              <a:rPr lang="en-US" sz="2400" dirty="0">
                <a:solidFill>
                  <a:srgbClr val="000000"/>
                </a:solidFill>
                <a:latin typeface="Calibri" pitchFamily="34" charset="0"/>
              </a:rPr>
              <a:t>a higher rate and make a greater percentages of small business loans. For example: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The Bank of North Dakota</a:t>
            </a:r>
            <a:endParaRPr lang="en-US" dirty="0" smtClean="0"/>
          </a:p>
        </p:txBody>
      </p:sp>
      <p:sp>
        <p:nvSpPr>
          <p:cNvPr id="27651" name="Content Placeholder 2"/>
          <p:cNvSpPr>
            <a:spLocks noGrp="1"/>
          </p:cNvSpPr>
          <p:nvPr>
            <p:ph idx="1"/>
          </p:nvPr>
        </p:nvSpPr>
        <p:spPr>
          <a:xfrm>
            <a:off x="381000" y="1219200"/>
            <a:ext cx="8382000" cy="4906963"/>
          </a:xfrm>
        </p:spPr>
        <p:txBody>
          <a:bodyPr/>
          <a:lstStyle/>
          <a:p>
            <a:pPr marL="168275" indent="-168275" eaLnBrk="1" hangingPunct="1">
              <a:lnSpc>
                <a:spcPct val="114000"/>
              </a:lnSpc>
            </a:pPr>
            <a:r>
              <a:rPr lang="en-US" sz="2200" dirty="0" smtClean="0"/>
              <a:t>Formed in 1919 in response to the tightening of credit markets and agricultural crisis </a:t>
            </a:r>
            <a:endParaRPr lang="en-US" sz="2200" dirty="0" smtClean="0">
              <a:solidFill>
                <a:schemeClr val="tx1"/>
              </a:solidFill>
            </a:endParaRPr>
          </a:p>
          <a:p>
            <a:pPr marL="168275" indent="-168275" eaLnBrk="1" hangingPunct="1">
              <a:lnSpc>
                <a:spcPct val="114000"/>
              </a:lnSpc>
              <a:buNone/>
            </a:pPr>
            <a:r>
              <a:rPr lang="en-US" sz="2200" u="sng" dirty="0" smtClean="0">
                <a:solidFill>
                  <a:schemeClr val="tx1"/>
                </a:solidFill>
              </a:rPr>
              <a:t>BND Deposits</a:t>
            </a:r>
          </a:p>
          <a:p>
            <a:pPr marL="168275" indent="-168275" eaLnBrk="1" hangingPunct="1">
              <a:lnSpc>
                <a:spcPct val="114000"/>
              </a:lnSpc>
            </a:pPr>
            <a:r>
              <a:rPr lang="en-US" sz="2200" dirty="0" smtClean="0">
                <a:solidFill>
                  <a:schemeClr val="tx1"/>
                </a:solidFill>
              </a:rPr>
              <a:t>All </a:t>
            </a:r>
            <a:r>
              <a:rPr lang="en-US" sz="2200" dirty="0" smtClean="0">
                <a:solidFill>
                  <a:schemeClr val="tx1"/>
                </a:solidFill>
              </a:rPr>
              <a:t>state funds (state tax collections and fees, and for all funds of state institutions) are deposited with the Bank of North Dakota</a:t>
            </a:r>
          </a:p>
          <a:p>
            <a:pPr marL="568325" lvl="1" indent="-168275" eaLnBrk="1" hangingPunct="1">
              <a:lnSpc>
                <a:spcPct val="114000"/>
              </a:lnSpc>
            </a:pPr>
            <a:r>
              <a:rPr lang="en-US" sz="2000" dirty="0" smtClean="0">
                <a:solidFill>
                  <a:schemeClr val="tx1"/>
                </a:solidFill>
              </a:rPr>
              <a:t>This does not include pension funds or other trusts managed by the state</a:t>
            </a:r>
          </a:p>
          <a:p>
            <a:r>
              <a:rPr lang="en-US" sz="2200" dirty="0" smtClean="0"/>
              <a:t>Local governments may deposit funds at the bank but are not required to do so</a:t>
            </a:r>
          </a:p>
          <a:p>
            <a:r>
              <a:rPr lang="en-US" sz="2200" dirty="0" smtClean="0"/>
              <a:t>Bank allowed to receive deposits from any source, including the United States government, individuals, corporations, and other entities</a:t>
            </a:r>
          </a:p>
          <a:p>
            <a:r>
              <a:rPr lang="en-US" sz="2200" dirty="0" smtClean="0"/>
              <a:t>At the end of 2010, 86% of deposits from state &amp; local government and less than 3% from private individuals and businesses</a:t>
            </a:r>
          </a:p>
          <a:p>
            <a:endParaRPr lang="en-US" sz="2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Massachusetts Small Business Banking Partnership</a:t>
            </a:r>
          </a:p>
        </p:txBody>
      </p:sp>
      <p:sp>
        <p:nvSpPr>
          <p:cNvPr id="22531" name="Content Placeholder 4"/>
          <p:cNvSpPr>
            <a:spLocks noGrp="1"/>
          </p:cNvSpPr>
          <p:nvPr>
            <p:ph idx="1"/>
          </p:nvPr>
        </p:nvSpPr>
        <p:spPr>
          <a:xfrm>
            <a:off x="457200" y="1676400"/>
            <a:ext cx="8229600" cy="4297363"/>
          </a:xfrm>
        </p:spPr>
        <p:txBody>
          <a:bodyPr/>
          <a:lstStyle/>
          <a:p>
            <a:r>
              <a:rPr lang="en-US" smtClean="0"/>
              <a:t>Launched on May 5, 2011 by MA State Treasurer Steven Grossman</a:t>
            </a:r>
          </a:p>
          <a:p>
            <a:r>
              <a:rPr lang="en-US" smtClean="0"/>
              <a:t>Invests state reserve funds into Massachusetts community banks with the understanding that the financial institutions will use the deposits to make new loans to small credit-worthy businesses to help them expand and create new jobs</a:t>
            </a:r>
          </a:p>
          <a:p>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Massachusetts Small Business Banking Partnership</a:t>
            </a:r>
          </a:p>
        </p:txBody>
      </p:sp>
      <p:sp>
        <p:nvSpPr>
          <p:cNvPr id="23555" name="Content Placeholder 2"/>
          <p:cNvSpPr>
            <a:spLocks noGrp="1"/>
          </p:cNvSpPr>
          <p:nvPr>
            <p:ph idx="1"/>
          </p:nvPr>
        </p:nvSpPr>
        <p:spPr/>
        <p:txBody>
          <a:bodyPr/>
          <a:lstStyle/>
          <a:p>
            <a:pPr>
              <a:buFont typeface="Arial" charset="0"/>
              <a:buNone/>
            </a:pPr>
            <a:r>
              <a:rPr lang="en-US" smtClean="0"/>
              <a:t>Source of Funds:</a:t>
            </a:r>
          </a:p>
          <a:p>
            <a:r>
              <a:rPr lang="en-US" smtClean="0"/>
              <a:t>$100 million in state deposits under the control of the Treasurer</a:t>
            </a:r>
          </a:p>
          <a:p>
            <a:r>
              <a:rPr lang="en-US" smtClean="0"/>
              <a:t>Obtain competitive interest rates on the Commonwealth’s deposits</a:t>
            </a:r>
          </a:p>
          <a:p>
            <a:r>
              <a:rPr lang="en-US" smtClean="0"/>
              <a:t>Require that all funds are insured or collateralized to ensure that there is no risk to the taxpayer’s money</a:t>
            </a:r>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Massachusetts Small Business Banking Partnership</a:t>
            </a:r>
          </a:p>
        </p:txBody>
      </p:sp>
      <p:sp>
        <p:nvSpPr>
          <p:cNvPr id="24579" name="Content Placeholder 2"/>
          <p:cNvSpPr>
            <a:spLocks noGrp="1"/>
          </p:cNvSpPr>
          <p:nvPr>
            <p:ph idx="1"/>
          </p:nvPr>
        </p:nvSpPr>
        <p:spPr/>
        <p:txBody>
          <a:bodyPr/>
          <a:lstStyle/>
          <a:p>
            <a:pPr>
              <a:buFont typeface="Arial" charset="0"/>
              <a:buNone/>
            </a:pPr>
            <a:r>
              <a:rPr lang="en-US" sz="2800" dirty="0" smtClean="0"/>
              <a:t>Use of Funds:</a:t>
            </a:r>
          </a:p>
          <a:p>
            <a:r>
              <a:rPr lang="en-US" sz="2800" dirty="0" smtClean="0"/>
              <a:t>Promote small business growth by providing creditworthy enterprises with greater access to loans</a:t>
            </a:r>
          </a:p>
          <a:p>
            <a:r>
              <a:rPr lang="en-US" sz="2800" dirty="0" smtClean="0"/>
              <a:t>Provide capital support through cash deposits to banks with a strong record of small business lending</a:t>
            </a:r>
          </a:p>
          <a:p>
            <a:r>
              <a:rPr lang="en-US" sz="2800" dirty="0" smtClean="0"/>
              <a:t>Banks commit to using funds to increase loans to creditworthy small businesses or for commercial loans of $500,000 or less</a:t>
            </a:r>
          </a:p>
          <a:p>
            <a:r>
              <a:rPr lang="en-US" sz="2800" dirty="0" smtClean="0"/>
              <a:t>Banks make determinations of creditworthiness</a:t>
            </a:r>
          </a:p>
          <a:p>
            <a:endParaRPr lang="en-US" sz="2800" dirty="0" smtClean="0"/>
          </a:p>
          <a:p>
            <a:endParaRPr lang="en-US" sz="2800" dirty="0" smtClean="0"/>
          </a:p>
          <a:p>
            <a:endParaRPr lang="en-US"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74638"/>
            <a:ext cx="8458200" cy="1143000"/>
          </a:xfrm>
        </p:spPr>
        <p:txBody>
          <a:bodyPr/>
          <a:lstStyle/>
          <a:p>
            <a:pPr algn="l"/>
            <a:r>
              <a:rPr lang="en-US" b="1">
                <a:latin typeface="Verdana" pitchFamily="34" charset="0"/>
              </a:rPr>
              <a:t>Big banks, small business</a:t>
            </a:r>
          </a:p>
        </p:txBody>
      </p:sp>
      <p:pic>
        <p:nvPicPr>
          <p:cNvPr id="114691" name="Picture 3" descr="share-smbiz-lending_0"/>
          <p:cNvPicPr>
            <a:picLocks noGrp="1" noChangeAspect="1" noChangeArrowheads="1"/>
          </p:cNvPicPr>
          <p:nvPr>
            <p:ph type="body" idx="1"/>
          </p:nvPr>
        </p:nvPicPr>
        <p:blipFill>
          <a:blip r:embed="rId2" cstate="print"/>
          <a:srcRect/>
          <a:stretch>
            <a:fillRect/>
          </a:stretch>
        </p:blipFill>
        <p:spPr>
          <a:xfrm>
            <a:off x="511175" y="1600200"/>
            <a:ext cx="8175625" cy="4557713"/>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l"/>
            <a:r>
              <a:rPr lang="en-US" b="1">
                <a:latin typeface="Verdana" pitchFamily="34" charset="0"/>
              </a:rPr>
              <a:t>More powerful than ever</a:t>
            </a:r>
          </a:p>
        </p:txBody>
      </p:sp>
      <p:pic>
        <p:nvPicPr>
          <p:cNvPr id="95235" name="Picture 3" descr="cop-chart-consolidation"/>
          <p:cNvPicPr>
            <a:picLocks noGrp="1" noChangeAspect="1" noChangeArrowheads="1"/>
          </p:cNvPicPr>
          <p:nvPr>
            <p:ph type="body" idx="1"/>
          </p:nvPr>
        </p:nvPicPr>
        <p:blipFill>
          <a:blip r:embed="rId2" cstate="print"/>
          <a:srcRect/>
          <a:stretch>
            <a:fillRect/>
          </a:stretch>
        </p:blipFill>
        <p:spPr>
          <a:xfrm>
            <a:off x="609600" y="1447800"/>
            <a:ext cx="6883400" cy="5068888"/>
          </a:xfrm>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l"/>
            <a:r>
              <a:rPr lang="en-US" b="1">
                <a:latin typeface="Verdana" pitchFamily="34" charset="0"/>
              </a:rPr>
              <a:t>CA: bank consolidation</a:t>
            </a:r>
          </a:p>
        </p:txBody>
      </p:sp>
      <p:pic>
        <p:nvPicPr>
          <p:cNvPr id="109571" name="Picture 3"/>
          <p:cNvPicPr>
            <a:picLocks noGrp="1" noChangeAspect="1" noChangeArrowheads="1"/>
          </p:cNvPicPr>
          <p:nvPr>
            <p:ph type="body" idx="1"/>
          </p:nvPr>
        </p:nvPicPr>
        <p:blipFill>
          <a:blip r:embed="rId2" cstate="print"/>
          <a:srcRect/>
          <a:stretch>
            <a:fillRect/>
          </a:stretch>
        </p:blipFill>
        <p:spPr>
          <a:xfrm>
            <a:off x="914400" y="1447800"/>
            <a:ext cx="7543800" cy="5148263"/>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381000"/>
            <a:ext cx="8382000" cy="1143000"/>
          </a:xfrm>
        </p:spPr>
        <p:txBody>
          <a:bodyPr/>
          <a:lstStyle/>
          <a:p>
            <a:pPr algn="l"/>
            <a:r>
              <a:rPr lang="en-US" b="1">
                <a:latin typeface="Verdana" pitchFamily="34" charset="0"/>
              </a:rPr>
              <a:t>CA: BofA’s small business lending, 2005 - 09</a:t>
            </a:r>
          </a:p>
        </p:txBody>
      </p:sp>
      <p:pic>
        <p:nvPicPr>
          <p:cNvPr id="112646" name="Picture 6"/>
          <p:cNvPicPr>
            <a:picLocks noGrp="1" noChangeAspect="1" noChangeArrowheads="1"/>
          </p:cNvPicPr>
          <p:nvPr>
            <p:ph type="body" idx="1"/>
          </p:nvPr>
        </p:nvPicPr>
        <p:blipFill>
          <a:blip r:embed="rId2" cstate="print"/>
          <a:srcRect/>
          <a:stretch>
            <a:fillRect/>
          </a:stretch>
        </p:blipFill>
        <p:spPr>
          <a:xfrm>
            <a:off x="685800" y="1638300"/>
            <a:ext cx="7315200" cy="4991100"/>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l"/>
            <a:r>
              <a:rPr lang="en-US" b="1">
                <a:latin typeface="Verdana" pitchFamily="34" charset="0"/>
              </a:rPr>
              <a:t>Good policy, good politics</a:t>
            </a:r>
          </a:p>
        </p:txBody>
      </p:sp>
      <p:sp>
        <p:nvSpPr>
          <p:cNvPr id="116739" name="Rectangle 3"/>
          <p:cNvSpPr>
            <a:spLocks noGrp="1" noChangeArrowheads="1"/>
          </p:cNvSpPr>
          <p:nvPr>
            <p:ph type="body" idx="1"/>
          </p:nvPr>
        </p:nvSpPr>
        <p:spPr>
          <a:xfrm>
            <a:off x="457200" y="1485900"/>
            <a:ext cx="8229600" cy="5181600"/>
          </a:xfrm>
        </p:spPr>
        <p:txBody>
          <a:bodyPr/>
          <a:lstStyle/>
          <a:p>
            <a:pPr>
              <a:lnSpc>
                <a:spcPct val="80000"/>
              </a:lnSpc>
              <a:buFontTx/>
              <a:buNone/>
            </a:pPr>
            <a:r>
              <a:rPr lang="en-US" sz="2400">
                <a:latin typeface="Verdana" pitchFamily="34" charset="0"/>
              </a:rPr>
              <a:t>	Q: The state of Maryland keeps billions in tax dollars in big out-of-state banks like Bank of America and M&amp;T. Would you favor or oppose the state using these funds to create a public bank that will keep Maryland tax dollars at home, create more local jobs and support local banks that provide credit to small businesses in Maryland?</a:t>
            </a:r>
          </a:p>
          <a:p>
            <a:pPr>
              <a:lnSpc>
                <a:spcPct val="80000"/>
              </a:lnSpc>
              <a:buFontTx/>
              <a:buNone/>
            </a:pPr>
            <a:endParaRPr lang="en-US" sz="2400">
              <a:latin typeface="Verdana" pitchFamily="34" charset="0"/>
            </a:endParaRPr>
          </a:p>
          <a:p>
            <a:pPr>
              <a:lnSpc>
                <a:spcPct val="80000"/>
              </a:lnSpc>
              <a:buFontTx/>
              <a:buNone/>
            </a:pPr>
            <a:r>
              <a:rPr lang="en-US" sz="2400">
                <a:latin typeface="Verdana" pitchFamily="34" charset="0"/>
              </a:rPr>
              <a:t>	Strongly favor 43%</a:t>
            </a:r>
          </a:p>
          <a:p>
            <a:pPr>
              <a:lnSpc>
                <a:spcPct val="80000"/>
              </a:lnSpc>
              <a:buFontTx/>
              <a:buNone/>
            </a:pPr>
            <a:r>
              <a:rPr lang="en-US" sz="2400">
                <a:latin typeface="Verdana" pitchFamily="34" charset="0"/>
              </a:rPr>
              <a:t>	Somewhat favor 23%</a:t>
            </a:r>
            <a:endParaRPr lang="en-US" sz="2400" b="1">
              <a:latin typeface="Verdana" pitchFamily="34" charset="0"/>
            </a:endParaRPr>
          </a:p>
          <a:p>
            <a:pPr>
              <a:lnSpc>
                <a:spcPct val="80000"/>
              </a:lnSpc>
              <a:buFontTx/>
              <a:buNone/>
            </a:pPr>
            <a:r>
              <a:rPr lang="en-US" sz="2400" b="1">
                <a:latin typeface="Verdana" pitchFamily="34" charset="0"/>
              </a:rPr>
              <a:t>	Total favor 67%</a:t>
            </a:r>
            <a:endParaRPr lang="en-US" sz="2400">
              <a:latin typeface="Verdana" pitchFamily="34" charset="0"/>
            </a:endParaRPr>
          </a:p>
          <a:p>
            <a:pPr>
              <a:lnSpc>
                <a:spcPct val="80000"/>
              </a:lnSpc>
              <a:buFontTx/>
              <a:buNone/>
            </a:pPr>
            <a:r>
              <a:rPr lang="en-US" sz="2400">
                <a:latin typeface="Verdana" pitchFamily="34" charset="0"/>
              </a:rPr>
              <a:t>	Somewhat oppose 9%</a:t>
            </a:r>
          </a:p>
          <a:p>
            <a:pPr>
              <a:lnSpc>
                <a:spcPct val="80000"/>
              </a:lnSpc>
              <a:buFontTx/>
              <a:buNone/>
            </a:pPr>
            <a:r>
              <a:rPr lang="en-US" sz="2400">
                <a:latin typeface="Verdana" pitchFamily="34" charset="0"/>
              </a:rPr>
              <a:t>	Strongly oppose 10%</a:t>
            </a:r>
            <a:endParaRPr lang="en-US" sz="2400" b="1">
              <a:latin typeface="Verdana" pitchFamily="34" charset="0"/>
            </a:endParaRPr>
          </a:p>
          <a:p>
            <a:pPr>
              <a:lnSpc>
                <a:spcPct val="80000"/>
              </a:lnSpc>
              <a:buFontTx/>
              <a:buNone/>
            </a:pPr>
            <a:r>
              <a:rPr lang="en-US" sz="2400" b="1">
                <a:latin typeface="Verdana" pitchFamily="34" charset="0"/>
              </a:rPr>
              <a:t>	Total oppose 19%</a:t>
            </a:r>
          </a:p>
        </p:txBody>
      </p:sp>
      <p:sp>
        <p:nvSpPr>
          <p:cNvPr id="116740" name="Rectangle 4"/>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en-US" sz="4400">
              <a:solidFill>
                <a:schemeClr val="tx2"/>
              </a:solidFill>
            </a:endParaRPr>
          </a:p>
        </p:txBody>
      </p:sp>
      <p:sp>
        <p:nvSpPr>
          <p:cNvPr id="116741" name="Rectangle 5"/>
          <p:cNvSpPr>
            <a:spLocks noChangeArrowheads="1"/>
          </p:cNvSpPr>
          <p:nvPr/>
        </p:nvSpPr>
        <p:spPr bwMode="auto">
          <a:xfrm>
            <a:off x="457200" y="1630363"/>
            <a:ext cx="8229600" cy="4525962"/>
          </a:xfrm>
          <a:prstGeom prst="rect">
            <a:avLst/>
          </a:prstGeom>
          <a:noFill/>
          <a:ln w="9525">
            <a:noFill/>
            <a:miter lim="800000"/>
            <a:headEnd/>
            <a:tailEnd/>
          </a:ln>
          <a:effectLst/>
        </p:spPr>
        <p:txBody>
          <a:bodyPr/>
          <a:lstStyle/>
          <a:p>
            <a:pPr marL="609600" indent="-609600">
              <a:spcBef>
                <a:spcPct val="20000"/>
              </a:spcBef>
              <a:buFont typeface="Wingdings" pitchFamily="2" charset="2"/>
              <a:buNone/>
            </a:pPr>
            <a:endParaRPr lang="en-US" sz="2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0"/>
          </p:nvPr>
        </p:nvSpPr>
        <p:spPr>
          <a:noFill/>
        </p:spPr>
        <p:txBody>
          <a:bodyPr/>
          <a:lstStyle/>
          <a:p>
            <a:fld id="{CDF645EB-E4FC-4405-A77D-D0FFAFA81B98}" type="slidenum">
              <a:rPr lang="es-ES" smtClean="0"/>
              <a:pPr/>
              <a:t>38</a:t>
            </a:fld>
            <a:endParaRPr lang="es-ES" smtClean="0"/>
          </a:p>
        </p:txBody>
      </p:sp>
      <p:sp>
        <p:nvSpPr>
          <p:cNvPr id="28675" name="Text Box 2"/>
          <p:cNvSpPr txBox="1">
            <a:spLocks noChangeArrowheads="1"/>
          </p:cNvSpPr>
          <p:nvPr/>
        </p:nvSpPr>
        <p:spPr bwMode="auto">
          <a:xfrm>
            <a:off x="468313" y="266700"/>
            <a:ext cx="8675687" cy="6019800"/>
          </a:xfrm>
          <a:prstGeom prst="rect">
            <a:avLst/>
          </a:prstGeom>
          <a:noFill/>
          <a:ln w="9525">
            <a:noFill/>
            <a:miter lim="800000"/>
            <a:headEnd/>
            <a:tailEnd/>
          </a:ln>
        </p:spPr>
        <p:txBody>
          <a:bodyPr>
            <a:spAutoFit/>
          </a:bodyPr>
          <a:lstStyle/>
          <a:p>
            <a:pPr marL="361950" indent="-361950" algn="ctr">
              <a:lnSpc>
                <a:spcPct val="110000"/>
              </a:lnSpc>
              <a:defRPr/>
            </a:pPr>
            <a:r>
              <a:rPr lang="es-CL" sz="2400" dirty="0"/>
              <a:t>AGENDA</a:t>
            </a:r>
          </a:p>
          <a:p>
            <a:pPr marL="361950" indent="-361950" algn="ctr">
              <a:lnSpc>
                <a:spcPct val="110000"/>
              </a:lnSpc>
              <a:defRPr/>
            </a:pPr>
            <a:endParaRPr lang="es-CL" sz="3200" dirty="0"/>
          </a:p>
          <a:p>
            <a:pPr marL="361950" indent="-361950" algn="ctr">
              <a:lnSpc>
                <a:spcPct val="110000"/>
              </a:lnSpc>
              <a:defRPr/>
            </a:pPr>
            <a:endParaRPr lang="es-CL" sz="3200" dirty="0"/>
          </a:p>
          <a:p>
            <a:pPr marL="457200" indent="-457200">
              <a:lnSpc>
                <a:spcPct val="110000"/>
              </a:lnSpc>
              <a:buFontTx/>
              <a:buAutoNum type="romanUcPeriod"/>
              <a:defRPr/>
            </a:pPr>
            <a:r>
              <a:rPr lang="es-CL" sz="2400" dirty="0" err="1"/>
              <a:t>Institutional</a:t>
            </a:r>
            <a:r>
              <a:rPr lang="es-CL" sz="2400" dirty="0"/>
              <a:t> and </a:t>
            </a:r>
            <a:r>
              <a:rPr lang="es-CL" sz="2400" dirty="0" err="1"/>
              <a:t>macroeconomic</a:t>
            </a:r>
            <a:r>
              <a:rPr lang="es-CL" sz="2400" dirty="0"/>
              <a:t> </a:t>
            </a:r>
            <a:r>
              <a:rPr lang="es-CL" sz="2400" dirty="0" err="1"/>
              <a:t>framework</a:t>
            </a:r>
            <a:endParaRPr lang="es-CL" sz="2400" dirty="0"/>
          </a:p>
          <a:p>
            <a:pPr marL="457200" indent="-457200">
              <a:lnSpc>
                <a:spcPct val="110000"/>
              </a:lnSpc>
              <a:defRPr/>
            </a:pPr>
            <a:endParaRPr lang="es-CL" sz="2400" dirty="0"/>
          </a:p>
          <a:p>
            <a:pPr marL="457200" indent="-457200">
              <a:lnSpc>
                <a:spcPct val="110000"/>
              </a:lnSpc>
              <a:defRPr/>
            </a:pPr>
            <a:r>
              <a:rPr lang="es-CL" sz="2400" dirty="0"/>
              <a:t>II. 	</a:t>
            </a:r>
            <a:r>
              <a:rPr lang="es-CL" sz="2400" dirty="0" err="1"/>
              <a:t>Institutional</a:t>
            </a:r>
            <a:r>
              <a:rPr lang="es-CL" sz="2400" dirty="0"/>
              <a:t> </a:t>
            </a:r>
            <a:r>
              <a:rPr lang="es-CL" sz="2400" dirty="0" err="1"/>
              <a:t>design</a:t>
            </a:r>
            <a:endParaRPr lang="es-CL" sz="2400" dirty="0"/>
          </a:p>
          <a:p>
            <a:pPr marL="457200" indent="-457200">
              <a:lnSpc>
                <a:spcPct val="110000"/>
              </a:lnSpc>
              <a:defRPr/>
            </a:pPr>
            <a:endParaRPr lang="es-CL" sz="2400" dirty="0"/>
          </a:p>
          <a:p>
            <a:pPr marL="457200" indent="-457200">
              <a:lnSpc>
                <a:spcPct val="110000"/>
              </a:lnSpc>
              <a:defRPr/>
            </a:pPr>
            <a:r>
              <a:rPr lang="es-CL" sz="2400" dirty="0"/>
              <a:t>III.	</a:t>
            </a:r>
            <a:r>
              <a:rPr lang="es-CL" sz="2400" dirty="0" err="1"/>
              <a:t>BancoEstado</a:t>
            </a:r>
            <a:r>
              <a:rPr lang="es-CL" sz="2400" dirty="0"/>
              <a:t>: </a:t>
            </a:r>
            <a:r>
              <a:rPr lang="es-CL" sz="2400" dirty="0" err="1"/>
              <a:t>its</a:t>
            </a:r>
            <a:r>
              <a:rPr lang="es-CL" sz="2400" dirty="0"/>
              <a:t> </a:t>
            </a:r>
            <a:r>
              <a:rPr lang="es-CL" sz="2400" dirty="0" err="1"/>
              <a:t>financial</a:t>
            </a:r>
            <a:r>
              <a:rPr lang="es-CL" sz="2400" dirty="0"/>
              <a:t> </a:t>
            </a:r>
            <a:r>
              <a:rPr lang="es-CL" sz="2400" dirty="0" err="1"/>
              <a:t>inclusion</a:t>
            </a:r>
            <a:r>
              <a:rPr lang="es-CL" sz="2400" dirty="0"/>
              <a:t> </a:t>
            </a:r>
            <a:r>
              <a:rPr lang="es-CL" sz="2400" dirty="0" err="1"/>
              <a:t>strategy</a:t>
            </a:r>
            <a:endParaRPr lang="es-CL" sz="2400" dirty="0"/>
          </a:p>
          <a:p>
            <a:pPr marL="457200" indent="-457200">
              <a:lnSpc>
                <a:spcPct val="110000"/>
              </a:lnSpc>
              <a:defRPr/>
            </a:pPr>
            <a:endParaRPr lang="es-CL" sz="2400" dirty="0"/>
          </a:p>
          <a:p>
            <a:pPr marL="457200" indent="-457200">
              <a:lnSpc>
                <a:spcPct val="110000"/>
              </a:lnSpc>
              <a:defRPr/>
            </a:pPr>
            <a:r>
              <a:rPr lang="es-CL" sz="2400" dirty="0"/>
              <a:t>IV. </a:t>
            </a:r>
            <a:r>
              <a:rPr lang="es-CL" sz="2400" dirty="0" err="1"/>
              <a:t>BancoEstado</a:t>
            </a:r>
            <a:r>
              <a:rPr lang="es-CL" sz="2400" dirty="0"/>
              <a:t>: </a:t>
            </a:r>
            <a:r>
              <a:rPr lang="es-CL" sz="2400" dirty="0" err="1"/>
              <a:t>its</a:t>
            </a:r>
            <a:r>
              <a:rPr lang="es-CL" sz="2400" dirty="0"/>
              <a:t> </a:t>
            </a:r>
            <a:r>
              <a:rPr lang="es-CL" sz="2400" dirty="0" err="1"/>
              <a:t>counter-cyclic</a:t>
            </a:r>
            <a:r>
              <a:rPr lang="es-CL" sz="2400" dirty="0"/>
              <a:t> </a:t>
            </a:r>
            <a:r>
              <a:rPr lang="es-CL" sz="2400" dirty="0" err="1"/>
              <a:t>strategy</a:t>
            </a:r>
            <a:endParaRPr lang="es-CL" sz="2400" dirty="0"/>
          </a:p>
          <a:p>
            <a:pPr marL="457200" indent="-457200">
              <a:lnSpc>
                <a:spcPct val="110000"/>
              </a:lnSpc>
              <a:buFontTx/>
              <a:buAutoNum type="romanUcPeriod"/>
              <a:defRPr/>
            </a:pPr>
            <a:endParaRPr lang="es-CL" sz="2400" dirty="0"/>
          </a:p>
          <a:p>
            <a:pPr marL="457200" indent="-457200">
              <a:lnSpc>
                <a:spcPct val="110000"/>
              </a:lnSpc>
              <a:buFontTx/>
              <a:buAutoNum type="romanUcPeriod" startAt="5"/>
              <a:defRPr/>
            </a:pPr>
            <a:r>
              <a:rPr lang="es-CL" sz="2400" dirty="0" err="1"/>
              <a:t>Strategical</a:t>
            </a:r>
            <a:r>
              <a:rPr lang="es-CL" sz="2400" dirty="0"/>
              <a:t> </a:t>
            </a:r>
            <a:r>
              <a:rPr lang="es-CL" sz="2400" dirty="0" err="1"/>
              <a:t>guidelines</a:t>
            </a:r>
            <a:r>
              <a:rPr lang="es-CL" sz="2400" dirty="0"/>
              <a:t> 2012 -2014</a:t>
            </a:r>
          </a:p>
          <a:p>
            <a:pPr marL="457200" indent="-457200">
              <a:lnSpc>
                <a:spcPct val="110000"/>
              </a:lnSpc>
              <a:defRPr/>
            </a:pPr>
            <a:endParaRPr lang="es-CL" sz="2400" dirty="0"/>
          </a:p>
          <a:p>
            <a:pPr marL="457200" indent="-457200">
              <a:lnSpc>
                <a:spcPct val="110000"/>
              </a:lnSpc>
              <a:buFontTx/>
              <a:buAutoNum type="romanUcPeriod" startAt="5"/>
              <a:defRPr/>
            </a:pPr>
            <a:r>
              <a:rPr lang="es-CL" sz="2400" dirty="0"/>
              <a:t>Final </a:t>
            </a:r>
            <a:r>
              <a:rPr lang="es-CL" sz="2400" dirty="0" err="1"/>
              <a:t>reflexion</a:t>
            </a:r>
            <a:r>
              <a:rPr lang="es-CL" sz="2400" dirty="0"/>
              <a:t> </a:t>
            </a:r>
          </a:p>
        </p:txBody>
      </p:sp>
      <p:sp>
        <p:nvSpPr>
          <p:cNvPr id="28676" name="Rectangle 3"/>
          <p:cNvSpPr>
            <a:spLocks noChangeArrowheads="1"/>
          </p:cNvSpPr>
          <p:nvPr/>
        </p:nvSpPr>
        <p:spPr bwMode="auto">
          <a:xfrm>
            <a:off x="395288" y="4071938"/>
            <a:ext cx="8208962" cy="647700"/>
          </a:xfrm>
          <a:prstGeom prst="rect">
            <a:avLst/>
          </a:prstGeom>
          <a:noFill/>
          <a:ln w="41275">
            <a:solidFill>
              <a:srgbClr val="990033"/>
            </a:solidFill>
            <a:miter lim="800000"/>
            <a:headEnd/>
            <a:tailEnd/>
          </a:ln>
        </p:spPr>
        <p:txBody>
          <a:bodyPr wrap="none" anchor="ctr"/>
          <a:lstStyle/>
          <a:p>
            <a:endParaRPr lang="es-CL"/>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0"/>
          </p:nvPr>
        </p:nvSpPr>
        <p:spPr>
          <a:noFill/>
        </p:spPr>
        <p:txBody>
          <a:bodyPr/>
          <a:lstStyle/>
          <a:p>
            <a:fld id="{AB5F9685-CCD7-40A7-9DED-5AEEE8143ED5}" type="slidenum">
              <a:rPr lang="es-ES" smtClean="0"/>
              <a:pPr/>
              <a:t>39</a:t>
            </a:fld>
            <a:endParaRPr lang="es-ES" smtClean="0"/>
          </a:p>
        </p:txBody>
      </p:sp>
      <p:sp>
        <p:nvSpPr>
          <p:cNvPr id="29699" name="Rectangle 2"/>
          <p:cNvSpPr>
            <a:spLocks noGrp="1" noChangeArrowheads="1"/>
          </p:cNvSpPr>
          <p:nvPr>
            <p:ph type="title"/>
          </p:nvPr>
        </p:nvSpPr>
        <p:spPr bwMode="auto">
          <a:xfrm>
            <a:off x="428625" y="928688"/>
            <a:ext cx="8362950" cy="50006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CL" sz="2800" i="0" smtClean="0"/>
              <a:t>The “sudden stop” of private offer of credit</a:t>
            </a:r>
          </a:p>
        </p:txBody>
      </p:sp>
      <p:sp>
        <p:nvSpPr>
          <p:cNvPr id="29700" name="Text Box 3"/>
          <p:cNvSpPr txBox="1">
            <a:spLocks noChangeArrowheads="1"/>
          </p:cNvSpPr>
          <p:nvPr/>
        </p:nvSpPr>
        <p:spPr bwMode="auto">
          <a:xfrm>
            <a:off x="2643188" y="2000250"/>
            <a:ext cx="4214812" cy="276225"/>
          </a:xfrm>
          <a:prstGeom prst="rect">
            <a:avLst/>
          </a:prstGeom>
          <a:noFill/>
          <a:ln w="9525">
            <a:noFill/>
            <a:miter lim="800000"/>
            <a:headEnd/>
            <a:tailEnd/>
          </a:ln>
        </p:spPr>
        <p:txBody>
          <a:bodyPr>
            <a:spAutoFit/>
          </a:bodyPr>
          <a:lstStyle/>
          <a:p>
            <a:pPr>
              <a:spcBef>
                <a:spcPct val="50000"/>
              </a:spcBef>
            </a:pPr>
            <a:r>
              <a:rPr lang="es-CL" sz="1200"/>
              <a:t>Net Total Credit Flow Private Banking and BE (in MMUS$)</a:t>
            </a:r>
          </a:p>
        </p:txBody>
      </p:sp>
      <p:sp>
        <p:nvSpPr>
          <p:cNvPr id="29701" name="Text Box 6"/>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a:spcBef>
                <a:spcPct val="50000"/>
              </a:spcBef>
            </a:pPr>
            <a:endParaRPr lang="es-CL"/>
          </a:p>
        </p:txBody>
      </p:sp>
      <p:sp>
        <p:nvSpPr>
          <p:cNvPr id="29702" name="Rectangle 2"/>
          <p:cNvSpPr>
            <a:spLocks noChangeArrowheads="1"/>
          </p:cNvSpPr>
          <p:nvPr/>
        </p:nvSpPr>
        <p:spPr bwMode="auto">
          <a:xfrm>
            <a:off x="0" y="0"/>
            <a:ext cx="9144000" cy="692150"/>
          </a:xfrm>
          <a:prstGeom prst="rect">
            <a:avLst/>
          </a:prstGeom>
          <a:solidFill>
            <a:srgbClr val="FFCC99">
              <a:alpha val="45097"/>
            </a:srgbClr>
          </a:solidFill>
          <a:ln w="9525">
            <a:noFill/>
            <a:miter lim="800000"/>
            <a:headEnd/>
            <a:tailEnd/>
          </a:ln>
        </p:spPr>
        <p:txBody>
          <a:bodyPr wrap="none" anchor="ctr"/>
          <a:lstStyle/>
          <a:p>
            <a:endParaRPr lang="es-CL"/>
          </a:p>
        </p:txBody>
      </p:sp>
      <p:sp>
        <p:nvSpPr>
          <p:cNvPr id="29703" name="Text Box 8"/>
          <p:cNvSpPr txBox="1">
            <a:spLocks noChangeArrowheads="1"/>
          </p:cNvSpPr>
          <p:nvPr/>
        </p:nvSpPr>
        <p:spPr bwMode="auto">
          <a:xfrm>
            <a:off x="6156325" y="0"/>
            <a:ext cx="2987675" cy="366713"/>
          </a:xfrm>
          <a:prstGeom prst="rect">
            <a:avLst/>
          </a:prstGeom>
          <a:noFill/>
          <a:ln w="9525">
            <a:noFill/>
            <a:miter lim="800000"/>
            <a:headEnd/>
            <a:tailEnd/>
          </a:ln>
        </p:spPr>
        <p:txBody>
          <a:bodyPr>
            <a:spAutoFit/>
          </a:bodyPr>
          <a:lstStyle/>
          <a:p>
            <a:pPr>
              <a:spcBef>
                <a:spcPct val="50000"/>
              </a:spcBef>
            </a:pPr>
            <a:endParaRPr lang="es-CL"/>
          </a:p>
        </p:txBody>
      </p:sp>
      <p:sp>
        <p:nvSpPr>
          <p:cNvPr id="29704" name="Text Box 6"/>
          <p:cNvSpPr txBox="1">
            <a:spLocks noChangeArrowheads="1"/>
          </p:cNvSpPr>
          <p:nvPr/>
        </p:nvSpPr>
        <p:spPr bwMode="auto">
          <a:xfrm>
            <a:off x="5929313" y="0"/>
            <a:ext cx="3714750" cy="708025"/>
          </a:xfrm>
          <a:prstGeom prst="rect">
            <a:avLst/>
          </a:prstGeom>
          <a:noFill/>
          <a:ln w="9525">
            <a:noFill/>
            <a:miter lim="800000"/>
            <a:headEnd/>
            <a:tailEnd/>
          </a:ln>
        </p:spPr>
        <p:txBody>
          <a:bodyPr>
            <a:spAutoFit/>
          </a:bodyPr>
          <a:lstStyle/>
          <a:p>
            <a:pPr>
              <a:spcBef>
                <a:spcPct val="50000"/>
              </a:spcBef>
            </a:pPr>
            <a:r>
              <a:rPr lang="es-CL" sz="2000" b="1">
                <a:solidFill>
                  <a:srgbClr val="990000"/>
                </a:solidFill>
              </a:rPr>
              <a:t>Counter-Cyclic Strategy: Base Diagnosis</a:t>
            </a:r>
            <a:endParaRPr lang="es-CL" sz="2000"/>
          </a:p>
        </p:txBody>
      </p:sp>
      <p:pic>
        <p:nvPicPr>
          <p:cNvPr id="29705" name="Picture 10"/>
          <p:cNvPicPr>
            <a:picLocks noChangeAspect="1" noChangeArrowheads="1"/>
          </p:cNvPicPr>
          <p:nvPr/>
        </p:nvPicPr>
        <p:blipFill>
          <a:blip r:embed="rId2" cstate="print"/>
          <a:srcRect/>
          <a:stretch>
            <a:fillRect/>
          </a:stretch>
        </p:blipFill>
        <p:spPr bwMode="auto">
          <a:xfrm>
            <a:off x="1114425" y="2357438"/>
            <a:ext cx="6915150"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More on Deposits</a:t>
            </a:r>
          </a:p>
        </p:txBody>
      </p:sp>
      <p:sp>
        <p:nvSpPr>
          <p:cNvPr id="28675" name="Content Placeholder 2"/>
          <p:cNvSpPr>
            <a:spLocks noGrp="1"/>
          </p:cNvSpPr>
          <p:nvPr>
            <p:ph idx="1"/>
          </p:nvPr>
        </p:nvSpPr>
        <p:spPr/>
        <p:txBody>
          <a:bodyPr/>
          <a:lstStyle/>
          <a:p>
            <a:r>
              <a:rPr lang="en-US" dirty="0" smtClean="0"/>
              <a:t>Not a member of the FDIC and its deposits are not FDIC-insured</a:t>
            </a:r>
          </a:p>
          <a:p>
            <a:r>
              <a:rPr lang="en-US" dirty="0" smtClean="0"/>
              <a:t>All deposits are guaranteed by the full faith and credit of the State of North Dakota</a:t>
            </a:r>
          </a:p>
          <a:p>
            <a:r>
              <a:rPr lang="en-US" dirty="0" smtClean="0"/>
              <a:t>North Dakota law exempts all deposits from state, county, and municipal taxes</a:t>
            </a: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0"/>
          </p:nvPr>
        </p:nvSpPr>
        <p:spPr>
          <a:noFill/>
        </p:spPr>
        <p:txBody>
          <a:bodyPr/>
          <a:lstStyle/>
          <a:p>
            <a:fld id="{BA685230-C145-464E-9E8D-E97AE5188BBF}" type="slidenum">
              <a:rPr lang="es-ES" smtClean="0"/>
              <a:pPr/>
              <a:t>40</a:t>
            </a:fld>
            <a:endParaRPr lang="es-ES" smtClean="0"/>
          </a:p>
        </p:txBody>
      </p:sp>
      <p:sp>
        <p:nvSpPr>
          <p:cNvPr id="30723" name="Text Box 7"/>
          <p:cNvSpPr txBox="1">
            <a:spLocks noChangeArrowheads="1"/>
          </p:cNvSpPr>
          <p:nvPr/>
        </p:nvSpPr>
        <p:spPr bwMode="auto">
          <a:xfrm>
            <a:off x="714375" y="6381750"/>
            <a:ext cx="6191250" cy="369888"/>
          </a:xfrm>
          <a:prstGeom prst="rect">
            <a:avLst/>
          </a:prstGeom>
          <a:noFill/>
          <a:ln w="9525" algn="ctr">
            <a:noFill/>
            <a:miter lim="800000"/>
            <a:headEnd/>
            <a:tailEnd/>
          </a:ln>
        </p:spPr>
        <p:txBody>
          <a:bodyPr lIns="0" tIns="0" rIns="0" bIns="0">
            <a:spAutoFit/>
          </a:bodyPr>
          <a:lstStyle/>
          <a:p>
            <a:pPr marL="623888" indent="-623888" eaLnBrk="0" hangingPunct="0"/>
            <a:r>
              <a:rPr lang="es-CL" sz="1200" b="1">
                <a:solidFill>
                  <a:srgbClr val="666699"/>
                </a:solidFill>
              </a:rPr>
              <a:t>Source: 	SBIF</a:t>
            </a:r>
          </a:p>
          <a:p>
            <a:pPr marL="623888" indent="-623888" eaLnBrk="0" hangingPunct="0"/>
            <a:r>
              <a:rPr lang="es-CL" sz="1200" b="1">
                <a:solidFill>
                  <a:srgbClr val="666699"/>
                </a:solidFill>
              </a:rPr>
              <a:t>	</a:t>
            </a:r>
            <a:endParaRPr lang="es-CL" sz="1200">
              <a:solidFill>
                <a:srgbClr val="666699"/>
              </a:solidFill>
            </a:endParaRPr>
          </a:p>
        </p:txBody>
      </p:sp>
      <p:sp>
        <p:nvSpPr>
          <p:cNvPr id="30724" name="Text Box 3"/>
          <p:cNvSpPr txBox="1">
            <a:spLocks noChangeArrowheads="1"/>
          </p:cNvSpPr>
          <p:nvPr/>
        </p:nvSpPr>
        <p:spPr bwMode="auto">
          <a:xfrm>
            <a:off x="1258888" y="1844675"/>
            <a:ext cx="6481762" cy="338138"/>
          </a:xfrm>
          <a:prstGeom prst="rect">
            <a:avLst/>
          </a:prstGeom>
          <a:noFill/>
          <a:ln w="9525">
            <a:noFill/>
            <a:miter lim="800000"/>
            <a:headEnd/>
            <a:tailEnd/>
          </a:ln>
        </p:spPr>
        <p:txBody>
          <a:bodyPr>
            <a:spAutoFit/>
          </a:bodyPr>
          <a:lstStyle/>
          <a:p>
            <a:pPr algn="ctr">
              <a:spcBef>
                <a:spcPct val="50000"/>
              </a:spcBef>
            </a:pPr>
            <a:r>
              <a:rPr lang="en-US" sz="1600"/>
              <a:t>Monthly real growth in bank credit and Basel Index</a:t>
            </a:r>
            <a:endParaRPr lang="es-CL" sz="1600"/>
          </a:p>
        </p:txBody>
      </p:sp>
      <p:sp>
        <p:nvSpPr>
          <p:cNvPr id="30725" name="Text Box 4"/>
          <p:cNvSpPr txBox="1">
            <a:spLocks noChangeArrowheads="1"/>
          </p:cNvSpPr>
          <p:nvPr/>
        </p:nvSpPr>
        <p:spPr bwMode="auto">
          <a:xfrm>
            <a:off x="0" y="836613"/>
            <a:ext cx="9144000" cy="862012"/>
          </a:xfrm>
          <a:prstGeom prst="rect">
            <a:avLst/>
          </a:prstGeom>
          <a:noFill/>
          <a:ln w="9525">
            <a:noFill/>
            <a:miter lim="800000"/>
            <a:headEnd/>
            <a:tailEnd/>
          </a:ln>
        </p:spPr>
        <p:txBody>
          <a:bodyPr>
            <a:spAutoFit/>
          </a:bodyPr>
          <a:lstStyle/>
          <a:p>
            <a:pPr algn="ctr">
              <a:spcBef>
                <a:spcPct val="50000"/>
              </a:spcBef>
            </a:pPr>
            <a:r>
              <a:rPr lang="en-US" sz="2500"/>
              <a:t>During capital constraint BE contributed to unlock the credit channel, while Private Banking increased capital gaps</a:t>
            </a:r>
            <a:endParaRPr lang="es-CL" sz="2500"/>
          </a:p>
        </p:txBody>
      </p:sp>
      <p:sp>
        <p:nvSpPr>
          <p:cNvPr id="30726" name="Text Box 7"/>
          <p:cNvSpPr txBox="1">
            <a:spLocks noChangeArrowheads="1"/>
          </p:cNvSpPr>
          <p:nvPr/>
        </p:nvSpPr>
        <p:spPr bwMode="auto">
          <a:xfrm>
            <a:off x="-92075" y="-7938"/>
            <a:ext cx="9236075" cy="366713"/>
          </a:xfrm>
          <a:prstGeom prst="rect">
            <a:avLst/>
          </a:prstGeom>
          <a:noFill/>
          <a:ln w="9525">
            <a:noFill/>
            <a:miter lim="800000"/>
            <a:headEnd/>
            <a:tailEnd/>
          </a:ln>
        </p:spPr>
        <p:txBody>
          <a:bodyPr>
            <a:spAutoFit/>
          </a:bodyPr>
          <a:lstStyle/>
          <a:p>
            <a:endParaRPr lang="es-CL"/>
          </a:p>
        </p:txBody>
      </p:sp>
      <p:sp>
        <p:nvSpPr>
          <p:cNvPr id="30727" name="Rectangle 2"/>
          <p:cNvSpPr>
            <a:spLocks noChangeArrowheads="1"/>
          </p:cNvSpPr>
          <p:nvPr/>
        </p:nvSpPr>
        <p:spPr bwMode="auto">
          <a:xfrm>
            <a:off x="0" y="0"/>
            <a:ext cx="9144000" cy="692150"/>
          </a:xfrm>
          <a:prstGeom prst="rect">
            <a:avLst/>
          </a:prstGeom>
          <a:solidFill>
            <a:srgbClr val="FFCC99">
              <a:alpha val="45097"/>
            </a:srgbClr>
          </a:solidFill>
          <a:ln w="9525">
            <a:noFill/>
            <a:miter lim="800000"/>
            <a:headEnd/>
            <a:tailEnd/>
          </a:ln>
        </p:spPr>
        <p:txBody>
          <a:bodyPr wrap="none" anchor="ctr"/>
          <a:lstStyle/>
          <a:p>
            <a:endParaRPr lang="es-CL"/>
          </a:p>
        </p:txBody>
      </p:sp>
      <p:sp>
        <p:nvSpPr>
          <p:cNvPr id="30728" name="Text Box 9"/>
          <p:cNvSpPr txBox="1">
            <a:spLocks noChangeArrowheads="1"/>
          </p:cNvSpPr>
          <p:nvPr/>
        </p:nvSpPr>
        <p:spPr bwMode="auto">
          <a:xfrm>
            <a:off x="6443663" y="0"/>
            <a:ext cx="2700337" cy="366713"/>
          </a:xfrm>
          <a:prstGeom prst="rect">
            <a:avLst/>
          </a:prstGeom>
          <a:noFill/>
          <a:ln w="9525">
            <a:noFill/>
            <a:miter lim="800000"/>
            <a:headEnd/>
            <a:tailEnd/>
          </a:ln>
        </p:spPr>
        <p:txBody>
          <a:bodyPr>
            <a:spAutoFit/>
          </a:bodyPr>
          <a:lstStyle/>
          <a:p>
            <a:pPr>
              <a:spcBef>
                <a:spcPct val="50000"/>
              </a:spcBef>
            </a:pPr>
            <a:endParaRPr lang="es-CL" b="1">
              <a:solidFill>
                <a:srgbClr val="990000"/>
              </a:solidFill>
            </a:endParaRPr>
          </a:p>
        </p:txBody>
      </p:sp>
      <p:sp>
        <p:nvSpPr>
          <p:cNvPr id="30729" name="Text Box 6"/>
          <p:cNvSpPr txBox="1">
            <a:spLocks noChangeArrowheads="1"/>
          </p:cNvSpPr>
          <p:nvPr/>
        </p:nvSpPr>
        <p:spPr bwMode="auto">
          <a:xfrm>
            <a:off x="6000750" y="0"/>
            <a:ext cx="3714750" cy="708025"/>
          </a:xfrm>
          <a:prstGeom prst="rect">
            <a:avLst/>
          </a:prstGeom>
          <a:noFill/>
          <a:ln w="9525">
            <a:noFill/>
            <a:miter lim="800000"/>
            <a:headEnd/>
            <a:tailEnd/>
          </a:ln>
        </p:spPr>
        <p:txBody>
          <a:bodyPr>
            <a:spAutoFit/>
          </a:bodyPr>
          <a:lstStyle/>
          <a:p>
            <a:pPr>
              <a:spcBef>
                <a:spcPct val="50000"/>
              </a:spcBef>
            </a:pPr>
            <a:r>
              <a:rPr lang="es-CL" sz="2000" b="1">
                <a:solidFill>
                  <a:srgbClr val="990000"/>
                </a:solidFill>
              </a:rPr>
              <a:t>Counter-Cyclic Strategy: Capital Constraint</a:t>
            </a:r>
            <a:endParaRPr lang="es-CL" sz="2000"/>
          </a:p>
        </p:txBody>
      </p:sp>
      <p:pic>
        <p:nvPicPr>
          <p:cNvPr id="30730" name="Picture 11"/>
          <p:cNvPicPr>
            <a:picLocks noChangeAspect="1" noChangeArrowheads="1"/>
          </p:cNvPicPr>
          <p:nvPr/>
        </p:nvPicPr>
        <p:blipFill>
          <a:blip r:embed="rId3" cstate="print"/>
          <a:srcRect/>
          <a:stretch>
            <a:fillRect/>
          </a:stretch>
        </p:blipFill>
        <p:spPr bwMode="auto">
          <a:xfrm>
            <a:off x="923925" y="2286000"/>
            <a:ext cx="7296150"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0"/>
          </p:nvPr>
        </p:nvSpPr>
        <p:spPr>
          <a:noFill/>
        </p:spPr>
        <p:txBody>
          <a:bodyPr/>
          <a:lstStyle/>
          <a:p>
            <a:fld id="{5DD43BC2-12B1-44D3-9109-6191779B1C9C}" type="slidenum">
              <a:rPr lang="es-ES" smtClean="0"/>
              <a:pPr/>
              <a:t>41</a:t>
            </a:fld>
            <a:endParaRPr lang="es-ES" smtClean="0"/>
          </a:p>
        </p:txBody>
      </p:sp>
      <p:sp>
        <p:nvSpPr>
          <p:cNvPr id="31747" name="Rectangle 2"/>
          <p:cNvSpPr>
            <a:spLocks noGrp="1" noChangeArrowheads="1"/>
          </p:cNvSpPr>
          <p:nvPr>
            <p:ph type="title"/>
          </p:nvPr>
        </p:nvSpPr>
        <p:spPr bwMode="auto">
          <a:xfrm>
            <a:off x="0" y="836613"/>
            <a:ext cx="9144000" cy="10795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2800" i="0" smtClean="0"/>
              <a:t>BE also acted in line with the regional public banks </a:t>
            </a:r>
            <a:br>
              <a:rPr lang="en-US" sz="2800" i="0" smtClean="0"/>
            </a:br>
            <a:r>
              <a:rPr lang="en-US" sz="2800" i="0" smtClean="0"/>
              <a:t>to keep lending channel transmission </a:t>
            </a:r>
            <a:endParaRPr lang="es-CL" sz="2800" i="0" smtClean="0"/>
          </a:p>
        </p:txBody>
      </p:sp>
      <p:sp>
        <p:nvSpPr>
          <p:cNvPr id="31748" name="Text Box 5"/>
          <p:cNvSpPr txBox="1">
            <a:spLocks noChangeArrowheads="1"/>
          </p:cNvSpPr>
          <p:nvPr/>
        </p:nvSpPr>
        <p:spPr bwMode="auto">
          <a:xfrm>
            <a:off x="-92075" y="-7938"/>
            <a:ext cx="9236075" cy="366713"/>
          </a:xfrm>
          <a:prstGeom prst="rect">
            <a:avLst/>
          </a:prstGeom>
          <a:noFill/>
          <a:ln w="9525">
            <a:noFill/>
            <a:miter lim="800000"/>
            <a:headEnd/>
            <a:tailEnd/>
          </a:ln>
        </p:spPr>
        <p:txBody>
          <a:bodyPr>
            <a:spAutoFit/>
          </a:bodyPr>
          <a:lstStyle/>
          <a:p>
            <a:endParaRPr lang="es-CL"/>
          </a:p>
        </p:txBody>
      </p:sp>
      <p:sp>
        <p:nvSpPr>
          <p:cNvPr id="31749" name="Rectangle 2"/>
          <p:cNvSpPr>
            <a:spLocks noChangeArrowheads="1"/>
          </p:cNvSpPr>
          <p:nvPr/>
        </p:nvSpPr>
        <p:spPr bwMode="auto">
          <a:xfrm>
            <a:off x="0" y="0"/>
            <a:ext cx="9144000" cy="692150"/>
          </a:xfrm>
          <a:prstGeom prst="rect">
            <a:avLst/>
          </a:prstGeom>
          <a:solidFill>
            <a:srgbClr val="FFCC99">
              <a:alpha val="45097"/>
            </a:srgbClr>
          </a:solidFill>
          <a:ln w="9525">
            <a:noFill/>
            <a:miter lim="800000"/>
            <a:headEnd/>
            <a:tailEnd/>
          </a:ln>
        </p:spPr>
        <p:txBody>
          <a:bodyPr wrap="none" anchor="ctr"/>
          <a:lstStyle/>
          <a:p>
            <a:endParaRPr lang="es-CL"/>
          </a:p>
        </p:txBody>
      </p:sp>
      <p:sp>
        <p:nvSpPr>
          <p:cNvPr id="31750" name="Text Box 7"/>
          <p:cNvSpPr txBox="1">
            <a:spLocks noChangeArrowheads="1"/>
          </p:cNvSpPr>
          <p:nvPr/>
        </p:nvSpPr>
        <p:spPr bwMode="auto">
          <a:xfrm>
            <a:off x="6588125" y="0"/>
            <a:ext cx="2555875" cy="366713"/>
          </a:xfrm>
          <a:prstGeom prst="rect">
            <a:avLst/>
          </a:prstGeom>
          <a:noFill/>
          <a:ln w="9525">
            <a:noFill/>
            <a:miter lim="800000"/>
            <a:headEnd/>
            <a:tailEnd/>
          </a:ln>
        </p:spPr>
        <p:txBody>
          <a:bodyPr>
            <a:spAutoFit/>
          </a:bodyPr>
          <a:lstStyle/>
          <a:p>
            <a:pPr>
              <a:spcBef>
                <a:spcPct val="50000"/>
              </a:spcBef>
            </a:pPr>
            <a:endParaRPr lang="es-CL"/>
          </a:p>
        </p:txBody>
      </p:sp>
      <p:sp>
        <p:nvSpPr>
          <p:cNvPr id="31751" name="Text Box 6"/>
          <p:cNvSpPr txBox="1">
            <a:spLocks noChangeArrowheads="1"/>
          </p:cNvSpPr>
          <p:nvPr/>
        </p:nvSpPr>
        <p:spPr bwMode="auto">
          <a:xfrm>
            <a:off x="6143625" y="0"/>
            <a:ext cx="3714750" cy="708025"/>
          </a:xfrm>
          <a:prstGeom prst="rect">
            <a:avLst/>
          </a:prstGeom>
          <a:noFill/>
          <a:ln w="9525">
            <a:noFill/>
            <a:miter lim="800000"/>
            <a:headEnd/>
            <a:tailEnd/>
          </a:ln>
        </p:spPr>
        <p:txBody>
          <a:bodyPr>
            <a:spAutoFit/>
          </a:bodyPr>
          <a:lstStyle/>
          <a:p>
            <a:pPr>
              <a:spcBef>
                <a:spcPct val="50000"/>
              </a:spcBef>
            </a:pPr>
            <a:r>
              <a:rPr lang="es-CL" sz="2000" b="1">
                <a:solidFill>
                  <a:srgbClr val="990000"/>
                </a:solidFill>
              </a:rPr>
              <a:t>Counter-Cyclic Strategy: Relative Momentum (I)</a:t>
            </a:r>
            <a:endParaRPr lang="es-CL" sz="2000"/>
          </a:p>
        </p:txBody>
      </p:sp>
      <p:pic>
        <p:nvPicPr>
          <p:cNvPr id="31752" name="Picture 9"/>
          <p:cNvPicPr>
            <a:picLocks noChangeAspect="1" noChangeArrowheads="1"/>
          </p:cNvPicPr>
          <p:nvPr/>
        </p:nvPicPr>
        <p:blipFill>
          <a:blip r:embed="rId2" cstate="print"/>
          <a:srcRect/>
          <a:stretch>
            <a:fillRect/>
          </a:stretch>
        </p:blipFill>
        <p:spPr bwMode="auto">
          <a:xfrm>
            <a:off x="500063" y="1857375"/>
            <a:ext cx="7847012"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2 Marcador de número de diapositiva"/>
          <p:cNvSpPr txBox="1">
            <a:spLocks noGrp="1"/>
          </p:cNvSpPr>
          <p:nvPr/>
        </p:nvSpPr>
        <p:spPr bwMode="auto">
          <a:xfrm>
            <a:off x="7010400" y="6381750"/>
            <a:ext cx="2133600" cy="476250"/>
          </a:xfrm>
          <a:prstGeom prst="rect">
            <a:avLst/>
          </a:prstGeom>
          <a:noFill/>
          <a:ln>
            <a:miter lim="800000"/>
            <a:headEnd/>
            <a:tailEnd/>
          </a:ln>
        </p:spPr>
        <p:txBody>
          <a:bodyPr/>
          <a:lstStyle/>
          <a:p>
            <a:pPr algn="r" eaLnBrk="0" hangingPunct="0">
              <a:defRPr/>
            </a:pPr>
            <a:fld id="{8798226C-67E4-43B6-8E7A-41A9FD2FF615}" type="slidenum">
              <a:rPr lang="es-CL" sz="1600" b="1">
                <a:solidFill>
                  <a:srgbClr val="000000"/>
                </a:solidFill>
                <a:latin typeface="+mn-lt"/>
              </a:rPr>
              <a:pPr algn="r" eaLnBrk="0" hangingPunct="0">
                <a:defRPr/>
              </a:pPr>
              <a:t>42</a:t>
            </a:fld>
            <a:endParaRPr lang="es-CL" sz="1600" b="1">
              <a:solidFill>
                <a:srgbClr val="000000"/>
              </a:solidFill>
              <a:latin typeface="+mn-lt"/>
            </a:endParaRPr>
          </a:p>
        </p:txBody>
      </p:sp>
      <p:sp>
        <p:nvSpPr>
          <p:cNvPr id="32771" name="Text Box 7"/>
          <p:cNvSpPr txBox="1">
            <a:spLocks noChangeArrowheads="1"/>
          </p:cNvSpPr>
          <p:nvPr/>
        </p:nvSpPr>
        <p:spPr bwMode="auto">
          <a:xfrm>
            <a:off x="323850" y="1773238"/>
            <a:ext cx="3455988" cy="487362"/>
          </a:xfrm>
          <a:prstGeom prst="rect">
            <a:avLst/>
          </a:prstGeom>
          <a:noFill/>
          <a:ln w="9525">
            <a:noFill/>
            <a:miter lim="800000"/>
            <a:headEnd/>
            <a:tailEnd/>
          </a:ln>
        </p:spPr>
        <p:txBody>
          <a:bodyPr>
            <a:spAutoFit/>
          </a:bodyPr>
          <a:lstStyle/>
          <a:p>
            <a:pPr algn="ctr"/>
            <a:r>
              <a:rPr lang="es-CL" sz="1400">
                <a:solidFill>
                  <a:srgbClr val="000000"/>
                </a:solidFill>
              </a:rPr>
              <a:t>Financiamiento Empresas</a:t>
            </a:r>
          </a:p>
          <a:p>
            <a:pPr algn="ctr"/>
            <a:r>
              <a:rPr lang="es-CL" sz="1200">
                <a:solidFill>
                  <a:srgbClr val="000000"/>
                </a:solidFill>
              </a:rPr>
              <a:t>(flujos netos en millones de US$ a mayo 2009)</a:t>
            </a:r>
          </a:p>
        </p:txBody>
      </p:sp>
      <p:sp>
        <p:nvSpPr>
          <p:cNvPr id="32772" name="Rectangle 8"/>
          <p:cNvSpPr>
            <a:spLocks noChangeArrowheads="1"/>
          </p:cNvSpPr>
          <p:nvPr/>
        </p:nvSpPr>
        <p:spPr bwMode="auto">
          <a:xfrm>
            <a:off x="581025" y="6000750"/>
            <a:ext cx="2705100" cy="153988"/>
          </a:xfrm>
          <a:prstGeom prst="rect">
            <a:avLst/>
          </a:prstGeom>
          <a:noFill/>
          <a:ln w="9525">
            <a:noFill/>
            <a:miter lim="800000"/>
            <a:headEnd/>
            <a:tailEnd/>
          </a:ln>
        </p:spPr>
        <p:txBody>
          <a:bodyPr wrap="none" lIns="0" tIns="0" rIns="0" bIns="0">
            <a:spAutoFit/>
          </a:bodyPr>
          <a:lstStyle/>
          <a:p>
            <a:r>
              <a:rPr lang="es-CL" sz="1000">
                <a:solidFill>
                  <a:srgbClr val="000000"/>
                </a:solidFill>
              </a:rPr>
              <a:t>A) Includes private and public companies debt</a:t>
            </a:r>
            <a:endParaRPr lang="es-CL">
              <a:solidFill>
                <a:srgbClr val="FFFFFF"/>
              </a:solidFill>
            </a:endParaRPr>
          </a:p>
        </p:txBody>
      </p:sp>
      <p:sp>
        <p:nvSpPr>
          <p:cNvPr id="32773" name="Text Box 7"/>
          <p:cNvSpPr txBox="1">
            <a:spLocks noChangeArrowheads="1"/>
          </p:cNvSpPr>
          <p:nvPr/>
        </p:nvSpPr>
        <p:spPr bwMode="auto">
          <a:xfrm>
            <a:off x="323850" y="692150"/>
            <a:ext cx="8569325" cy="954088"/>
          </a:xfrm>
          <a:prstGeom prst="rect">
            <a:avLst/>
          </a:prstGeom>
          <a:noFill/>
          <a:ln w="9525">
            <a:noFill/>
            <a:miter lim="800000"/>
            <a:headEnd/>
            <a:tailEnd/>
          </a:ln>
        </p:spPr>
        <p:txBody>
          <a:bodyPr>
            <a:spAutoFit/>
          </a:bodyPr>
          <a:lstStyle/>
          <a:p>
            <a:pPr algn="ctr">
              <a:spcBef>
                <a:spcPct val="50000"/>
              </a:spcBef>
            </a:pPr>
            <a:r>
              <a:rPr lang="en-US" sz="2800">
                <a:solidFill>
                  <a:schemeClr val="tx2"/>
                </a:solidFill>
              </a:rPr>
              <a:t>Other internal and external credit suppliers           validated the credit risk strategy of BE</a:t>
            </a:r>
            <a:endParaRPr lang="es-CL" sz="2800">
              <a:solidFill>
                <a:schemeClr val="tx2"/>
              </a:solidFill>
            </a:endParaRPr>
          </a:p>
        </p:txBody>
      </p:sp>
      <p:pic>
        <p:nvPicPr>
          <p:cNvPr id="32774" name="Picture 8"/>
          <p:cNvPicPr>
            <a:picLocks noChangeAspect="1" noChangeArrowheads="1"/>
          </p:cNvPicPr>
          <p:nvPr/>
        </p:nvPicPr>
        <p:blipFill>
          <a:blip r:embed="rId3" cstate="print"/>
          <a:srcRect/>
          <a:stretch>
            <a:fillRect/>
          </a:stretch>
        </p:blipFill>
        <p:spPr bwMode="auto">
          <a:xfrm>
            <a:off x="5219700" y="2349500"/>
            <a:ext cx="3924300" cy="3671888"/>
          </a:xfrm>
          <a:prstGeom prst="rect">
            <a:avLst/>
          </a:prstGeom>
          <a:noFill/>
          <a:ln w="9525">
            <a:noFill/>
            <a:miter lim="800000"/>
            <a:headEnd/>
            <a:tailEnd/>
          </a:ln>
        </p:spPr>
      </p:pic>
      <p:sp>
        <p:nvSpPr>
          <p:cNvPr id="32775" name="Text Box 9"/>
          <p:cNvSpPr txBox="1">
            <a:spLocks noChangeArrowheads="1"/>
          </p:cNvSpPr>
          <p:nvPr/>
        </p:nvSpPr>
        <p:spPr bwMode="auto">
          <a:xfrm>
            <a:off x="5364163" y="1700213"/>
            <a:ext cx="3779837" cy="630237"/>
          </a:xfrm>
          <a:prstGeom prst="rect">
            <a:avLst/>
          </a:prstGeom>
          <a:noFill/>
          <a:ln w="9525">
            <a:noFill/>
            <a:miter lim="800000"/>
            <a:headEnd/>
            <a:tailEnd/>
          </a:ln>
        </p:spPr>
        <p:txBody>
          <a:bodyPr>
            <a:spAutoFit/>
          </a:bodyPr>
          <a:lstStyle/>
          <a:p>
            <a:pPr algn="ctr">
              <a:spcBef>
                <a:spcPct val="50000"/>
              </a:spcBef>
            </a:pPr>
            <a:r>
              <a:rPr lang="es-CL" sz="1400"/>
              <a:t>Corporative Bonds traded in Chile </a:t>
            </a:r>
          </a:p>
          <a:p>
            <a:pPr algn="ctr">
              <a:spcBef>
                <a:spcPct val="50000"/>
              </a:spcBef>
            </a:pPr>
            <a:r>
              <a:rPr lang="es-CL" sz="1400"/>
              <a:t>(in Billion $)</a:t>
            </a:r>
          </a:p>
        </p:txBody>
      </p:sp>
      <p:sp>
        <p:nvSpPr>
          <p:cNvPr id="32776" name="Text Box 12"/>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endParaRPr lang="es-CL"/>
          </a:p>
        </p:txBody>
      </p:sp>
      <p:sp>
        <p:nvSpPr>
          <p:cNvPr id="32777" name="Rectangle 2"/>
          <p:cNvSpPr>
            <a:spLocks noChangeArrowheads="1"/>
          </p:cNvSpPr>
          <p:nvPr/>
        </p:nvSpPr>
        <p:spPr bwMode="auto">
          <a:xfrm>
            <a:off x="0" y="0"/>
            <a:ext cx="9144000" cy="692150"/>
          </a:xfrm>
          <a:prstGeom prst="rect">
            <a:avLst/>
          </a:prstGeom>
          <a:solidFill>
            <a:srgbClr val="FFCC99">
              <a:alpha val="45097"/>
            </a:srgbClr>
          </a:solidFill>
          <a:ln w="9525">
            <a:noFill/>
            <a:miter lim="800000"/>
            <a:headEnd/>
            <a:tailEnd/>
          </a:ln>
        </p:spPr>
        <p:txBody>
          <a:bodyPr wrap="none" anchor="ctr"/>
          <a:lstStyle/>
          <a:p>
            <a:endParaRPr lang="es-CL"/>
          </a:p>
        </p:txBody>
      </p:sp>
      <p:sp>
        <p:nvSpPr>
          <p:cNvPr id="32778" name="Text Box 6"/>
          <p:cNvSpPr txBox="1">
            <a:spLocks noChangeArrowheads="1"/>
          </p:cNvSpPr>
          <p:nvPr/>
        </p:nvSpPr>
        <p:spPr bwMode="auto">
          <a:xfrm>
            <a:off x="6000750" y="0"/>
            <a:ext cx="3714750" cy="708025"/>
          </a:xfrm>
          <a:prstGeom prst="rect">
            <a:avLst/>
          </a:prstGeom>
          <a:noFill/>
          <a:ln w="9525">
            <a:noFill/>
            <a:miter lim="800000"/>
            <a:headEnd/>
            <a:tailEnd/>
          </a:ln>
        </p:spPr>
        <p:txBody>
          <a:bodyPr>
            <a:spAutoFit/>
          </a:bodyPr>
          <a:lstStyle/>
          <a:p>
            <a:pPr>
              <a:spcBef>
                <a:spcPct val="50000"/>
              </a:spcBef>
            </a:pPr>
            <a:r>
              <a:rPr lang="es-CL" sz="2000" b="1">
                <a:solidFill>
                  <a:srgbClr val="990000"/>
                </a:solidFill>
              </a:rPr>
              <a:t>Counter-Cyclic Strategy: Relative Momentum (II)</a:t>
            </a:r>
            <a:endParaRPr lang="es-CL" sz="2000"/>
          </a:p>
        </p:txBody>
      </p:sp>
      <p:pic>
        <p:nvPicPr>
          <p:cNvPr id="32779" name="Picture 14"/>
          <p:cNvPicPr>
            <a:picLocks noChangeAspect="1" noChangeArrowheads="1"/>
          </p:cNvPicPr>
          <p:nvPr/>
        </p:nvPicPr>
        <p:blipFill>
          <a:blip r:embed="rId4" cstate="print"/>
          <a:srcRect/>
          <a:stretch>
            <a:fillRect/>
          </a:stretch>
        </p:blipFill>
        <p:spPr bwMode="auto">
          <a:xfrm>
            <a:off x="428625" y="1728788"/>
            <a:ext cx="4838700" cy="4200525"/>
          </a:xfrm>
          <a:prstGeom prst="rect">
            <a:avLst/>
          </a:prstGeom>
          <a:noFill/>
          <a:ln w="9525">
            <a:noFill/>
            <a:miter lim="800000"/>
            <a:headEnd/>
            <a:tailEnd/>
          </a:ln>
        </p:spPr>
      </p:pic>
      <p:sp>
        <p:nvSpPr>
          <p:cNvPr id="32780" name="14 Rectángulo"/>
          <p:cNvSpPr>
            <a:spLocks noChangeArrowheads="1"/>
          </p:cNvSpPr>
          <p:nvPr/>
        </p:nvSpPr>
        <p:spPr bwMode="auto">
          <a:xfrm>
            <a:off x="500063" y="6172200"/>
            <a:ext cx="4929187" cy="400050"/>
          </a:xfrm>
          <a:prstGeom prst="rect">
            <a:avLst/>
          </a:prstGeom>
          <a:noFill/>
          <a:ln w="9525">
            <a:noFill/>
            <a:miter lim="800000"/>
            <a:headEnd/>
            <a:tailEnd/>
          </a:ln>
        </p:spPr>
        <p:txBody>
          <a:bodyPr>
            <a:spAutoFit/>
          </a:bodyPr>
          <a:lstStyle/>
          <a:p>
            <a:r>
              <a:rPr lang="en-US" sz="1000"/>
              <a:t>B) Includes short-term and long-term debt of non-financial companies plus accrued interest to April 2009</a:t>
            </a:r>
            <a:endParaRPr lang="es-ES" sz="1000"/>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0"/>
          </p:nvPr>
        </p:nvSpPr>
        <p:spPr>
          <a:noFill/>
        </p:spPr>
        <p:txBody>
          <a:bodyPr/>
          <a:lstStyle/>
          <a:p>
            <a:fld id="{2370DBB3-5087-4316-85C9-A7A1631327B5}" type="slidenum">
              <a:rPr lang="es-ES" smtClean="0"/>
              <a:pPr/>
              <a:t>43</a:t>
            </a:fld>
            <a:endParaRPr lang="es-ES" smtClean="0"/>
          </a:p>
        </p:txBody>
      </p:sp>
      <p:sp>
        <p:nvSpPr>
          <p:cNvPr id="33795" name="Rectangle 3"/>
          <p:cNvSpPr>
            <a:spLocks noChangeArrowheads="1"/>
          </p:cNvSpPr>
          <p:nvPr/>
        </p:nvSpPr>
        <p:spPr bwMode="auto">
          <a:xfrm>
            <a:off x="0" y="1557338"/>
            <a:ext cx="9144000" cy="5170487"/>
          </a:xfrm>
          <a:prstGeom prst="rect">
            <a:avLst/>
          </a:prstGeom>
          <a:noFill/>
          <a:ln w="9525">
            <a:noFill/>
            <a:miter lim="800000"/>
            <a:headEnd/>
            <a:tailEnd/>
          </a:ln>
        </p:spPr>
        <p:txBody>
          <a:bodyPr>
            <a:spAutoFit/>
          </a:bodyPr>
          <a:lstStyle/>
          <a:p>
            <a:pPr marL="720725" lvl="1" indent="-187325">
              <a:tabLst>
                <a:tab pos="361950" algn="l"/>
              </a:tabLst>
            </a:pPr>
            <a:endParaRPr lang="es-CL" sz="2200"/>
          </a:p>
          <a:p>
            <a:pPr marL="720725" lvl="1" indent="-187325">
              <a:buFont typeface="Wingdings" pitchFamily="2" charset="2"/>
              <a:buChar char="Ø"/>
              <a:tabLst>
                <a:tab pos="361950" algn="l"/>
              </a:tabLst>
            </a:pPr>
            <a:r>
              <a:rPr lang="en-US" sz="2200"/>
              <a:t>Attractive credit offer at very competitive prices, anticipating even the Monetary Policy Rate r</a:t>
            </a:r>
            <a:r>
              <a:rPr lang="es-CL" sz="2200"/>
              <a:t>eductions;</a:t>
            </a:r>
          </a:p>
          <a:p>
            <a:pPr marL="720725" lvl="1" indent="-187325">
              <a:buFont typeface="Wingdings" pitchFamily="2" charset="2"/>
              <a:buChar char="Ø"/>
              <a:tabLst>
                <a:tab pos="361950" algn="l"/>
              </a:tabLst>
            </a:pPr>
            <a:endParaRPr lang="es-CL" sz="2200"/>
          </a:p>
          <a:p>
            <a:pPr marL="720725" lvl="1" indent="-187325">
              <a:buFont typeface="Wingdings" pitchFamily="2" charset="2"/>
              <a:buChar char="Ø"/>
              <a:tabLst>
                <a:tab pos="361950" algn="l"/>
              </a:tabLst>
            </a:pPr>
            <a:r>
              <a:rPr lang="en-US" sz="2200"/>
              <a:t>Unique focus in loan growth;</a:t>
            </a:r>
            <a:endParaRPr lang="es-CL" sz="2200"/>
          </a:p>
          <a:p>
            <a:pPr marL="720725" lvl="1" indent="-187325">
              <a:buFont typeface="Wingdings" pitchFamily="2" charset="2"/>
              <a:buNone/>
              <a:tabLst>
                <a:tab pos="361950" algn="l"/>
              </a:tabLst>
            </a:pPr>
            <a:endParaRPr lang="es-CL" sz="2200"/>
          </a:p>
          <a:p>
            <a:pPr marL="720725" lvl="1" indent="-187325">
              <a:buFont typeface="Wingdings" pitchFamily="2" charset="2"/>
              <a:buChar char="Ø"/>
              <a:tabLst>
                <a:tab pos="361950" algn="l"/>
              </a:tabLst>
            </a:pPr>
            <a:r>
              <a:rPr lang="es-CL" sz="2200"/>
              <a:t> </a:t>
            </a:r>
            <a:r>
              <a:rPr lang="en-US" sz="2200"/>
              <a:t>We provide financial support to viable businesses of all sizes and people of all levels; </a:t>
            </a:r>
            <a:endParaRPr lang="es-CL" sz="2200"/>
          </a:p>
          <a:p>
            <a:pPr marL="720725" lvl="1" indent="-187325">
              <a:tabLst>
                <a:tab pos="361950" algn="l"/>
              </a:tabLst>
            </a:pPr>
            <a:endParaRPr lang="es-CL" sz="2200"/>
          </a:p>
          <a:p>
            <a:pPr marL="720725" lvl="1" indent="-187325">
              <a:buFont typeface="Wingdings" pitchFamily="2" charset="2"/>
              <a:buChar char="Ø"/>
              <a:tabLst>
                <a:tab pos="361950" algn="l"/>
              </a:tabLst>
            </a:pPr>
            <a:r>
              <a:rPr lang="en-US" sz="2200"/>
              <a:t>We work closely with customers by establishing alliances with real estate agents (72 hours) and unions;</a:t>
            </a:r>
            <a:endParaRPr lang="es-CL" sz="2200"/>
          </a:p>
          <a:p>
            <a:pPr marL="720725" lvl="1" indent="-187325">
              <a:tabLst>
                <a:tab pos="361950" algn="l"/>
              </a:tabLst>
            </a:pPr>
            <a:endParaRPr lang="es-CL" sz="2200"/>
          </a:p>
          <a:p>
            <a:pPr marL="720725" lvl="1" indent="-187325">
              <a:buFont typeface="Wingdings" pitchFamily="2" charset="2"/>
              <a:buChar char="Ø"/>
              <a:tabLst>
                <a:tab pos="361950" algn="l"/>
              </a:tabLst>
            </a:pPr>
            <a:r>
              <a:rPr lang="en-US" sz="2200"/>
              <a:t>We use all available state guarantees, and</a:t>
            </a:r>
            <a:endParaRPr lang="es-CL" sz="2200"/>
          </a:p>
          <a:p>
            <a:pPr marL="720725" lvl="1" indent="-187325">
              <a:tabLst>
                <a:tab pos="361950" algn="l"/>
              </a:tabLst>
            </a:pPr>
            <a:endParaRPr lang="es-CL" sz="2200"/>
          </a:p>
          <a:p>
            <a:pPr marL="720725" lvl="1" indent="-187325">
              <a:buFont typeface="Wingdings" pitchFamily="2" charset="2"/>
              <a:buChar char="Ø"/>
              <a:tabLst>
                <a:tab pos="361950" algn="l"/>
              </a:tabLst>
            </a:pPr>
            <a:r>
              <a:rPr lang="es-CL" sz="2200"/>
              <a:t> </a:t>
            </a:r>
            <a:r>
              <a:rPr lang="en-US" sz="2200"/>
              <a:t>We carry out campaigns, fairs and open on Saturdays</a:t>
            </a:r>
            <a:endParaRPr lang="es-CL" sz="2200"/>
          </a:p>
        </p:txBody>
      </p:sp>
      <p:sp>
        <p:nvSpPr>
          <p:cNvPr id="33796" name="Text Box 5"/>
          <p:cNvSpPr txBox="1">
            <a:spLocks noChangeArrowheads="1"/>
          </p:cNvSpPr>
          <p:nvPr/>
        </p:nvSpPr>
        <p:spPr bwMode="auto">
          <a:xfrm>
            <a:off x="752475" y="765175"/>
            <a:ext cx="7391400" cy="954088"/>
          </a:xfrm>
          <a:prstGeom prst="rect">
            <a:avLst/>
          </a:prstGeom>
          <a:noFill/>
          <a:ln w="9525">
            <a:noFill/>
            <a:miter lim="800000"/>
            <a:headEnd/>
            <a:tailEnd/>
          </a:ln>
        </p:spPr>
        <p:txBody>
          <a:bodyPr>
            <a:spAutoFit/>
          </a:bodyPr>
          <a:lstStyle/>
          <a:p>
            <a:pPr algn="ctr">
              <a:spcBef>
                <a:spcPct val="50000"/>
              </a:spcBef>
            </a:pPr>
            <a:r>
              <a:rPr lang="en-US" sz="2800"/>
              <a:t>We design and apply an innovative strategy to address the uncertain economic situation</a:t>
            </a:r>
            <a:endParaRPr lang="es-CL" sz="2800"/>
          </a:p>
        </p:txBody>
      </p:sp>
      <p:sp>
        <p:nvSpPr>
          <p:cNvPr id="33797" name="Text Box 6"/>
          <p:cNvSpPr txBox="1">
            <a:spLocks noChangeArrowheads="1"/>
          </p:cNvSpPr>
          <p:nvPr/>
        </p:nvSpPr>
        <p:spPr bwMode="auto">
          <a:xfrm>
            <a:off x="-38100" y="260350"/>
            <a:ext cx="9182100" cy="366713"/>
          </a:xfrm>
          <a:prstGeom prst="rect">
            <a:avLst/>
          </a:prstGeom>
          <a:noFill/>
          <a:ln w="9525">
            <a:noFill/>
            <a:miter lim="800000"/>
            <a:headEnd/>
            <a:tailEnd/>
          </a:ln>
        </p:spPr>
        <p:txBody>
          <a:bodyPr>
            <a:spAutoFit/>
          </a:bodyPr>
          <a:lstStyle/>
          <a:p>
            <a:pPr>
              <a:spcBef>
                <a:spcPct val="50000"/>
              </a:spcBef>
            </a:pPr>
            <a:endParaRPr lang="es-CL"/>
          </a:p>
        </p:txBody>
      </p:sp>
      <p:sp>
        <p:nvSpPr>
          <p:cNvPr id="33798" name="Text Box 7"/>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a:spcBef>
                <a:spcPct val="50000"/>
              </a:spcBef>
            </a:pPr>
            <a:endParaRPr lang="es-CL"/>
          </a:p>
        </p:txBody>
      </p:sp>
      <p:sp>
        <p:nvSpPr>
          <p:cNvPr id="33799" name="Rectangle 2"/>
          <p:cNvSpPr>
            <a:spLocks noChangeArrowheads="1"/>
          </p:cNvSpPr>
          <p:nvPr/>
        </p:nvSpPr>
        <p:spPr bwMode="auto">
          <a:xfrm>
            <a:off x="0" y="0"/>
            <a:ext cx="9144000" cy="692150"/>
          </a:xfrm>
          <a:prstGeom prst="rect">
            <a:avLst/>
          </a:prstGeom>
          <a:solidFill>
            <a:srgbClr val="FFCC99">
              <a:alpha val="45097"/>
            </a:srgbClr>
          </a:solidFill>
          <a:ln w="9525">
            <a:noFill/>
            <a:miter lim="800000"/>
            <a:headEnd/>
            <a:tailEnd/>
          </a:ln>
        </p:spPr>
        <p:txBody>
          <a:bodyPr wrap="none" anchor="ctr"/>
          <a:lstStyle/>
          <a:p>
            <a:endParaRPr lang="es-CL"/>
          </a:p>
        </p:txBody>
      </p:sp>
      <p:sp>
        <p:nvSpPr>
          <p:cNvPr id="33800" name="Text Box 6"/>
          <p:cNvSpPr txBox="1">
            <a:spLocks noChangeArrowheads="1"/>
          </p:cNvSpPr>
          <p:nvPr/>
        </p:nvSpPr>
        <p:spPr bwMode="auto">
          <a:xfrm>
            <a:off x="6072188" y="0"/>
            <a:ext cx="3714750" cy="708025"/>
          </a:xfrm>
          <a:prstGeom prst="rect">
            <a:avLst/>
          </a:prstGeom>
          <a:noFill/>
          <a:ln w="9525">
            <a:noFill/>
            <a:miter lim="800000"/>
            <a:headEnd/>
            <a:tailEnd/>
          </a:ln>
        </p:spPr>
        <p:txBody>
          <a:bodyPr>
            <a:spAutoFit/>
          </a:bodyPr>
          <a:lstStyle/>
          <a:p>
            <a:pPr>
              <a:spcBef>
                <a:spcPct val="50000"/>
              </a:spcBef>
            </a:pPr>
            <a:r>
              <a:rPr lang="es-CL" sz="2000" b="1">
                <a:solidFill>
                  <a:srgbClr val="990000"/>
                </a:solidFill>
              </a:rPr>
              <a:t>Counter-Cyclic Strategy: Specific Actions</a:t>
            </a:r>
            <a:endParaRPr lang="es-CL" sz="20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0"/>
          </p:nvPr>
        </p:nvSpPr>
        <p:spPr>
          <a:noFill/>
        </p:spPr>
        <p:txBody>
          <a:bodyPr/>
          <a:lstStyle/>
          <a:p>
            <a:fld id="{753798B6-09AD-4B38-8AA6-6B3F705FF98A}" type="slidenum">
              <a:rPr lang="es-ES" smtClean="0"/>
              <a:pPr/>
              <a:t>44</a:t>
            </a:fld>
            <a:endParaRPr lang="es-ES" smtClean="0"/>
          </a:p>
        </p:txBody>
      </p:sp>
      <p:sp>
        <p:nvSpPr>
          <p:cNvPr id="34819" name="Text Box 2"/>
          <p:cNvSpPr txBox="1">
            <a:spLocks noChangeArrowheads="1"/>
          </p:cNvSpPr>
          <p:nvPr/>
        </p:nvSpPr>
        <p:spPr bwMode="auto">
          <a:xfrm>
            <a:off x="754063" y="1525588"/>
            <a:ext cx="7889875" cy="3617912"/>
          </a:xfrm>
          <a:prstGeom prst="rect">
            <a:avLst/>
          </a:prstGeom>
          <a:noFill/>
          <a:ln w="9525">
            <a:noFill/>
            <a:miter lim="800000"/>
            <a:headEnd/>
            <a:tailEnd/>
          </a:ln>
        </p:spPr>
        <p:txBody>
          <a:bodyPr>
            <a:spAutoFit/>
          </a:bodyPr>
          <a:lstStyle/>
          <a:p>
            <a:pPr algn="ctr">
              <a:lnSpc>
                <a:spcPct val="90000"/>
              </a:lnSpc>
              <a:spcBef>
                <a:spcPct val="50000"/>
              </a:spcBef>
            </a:pPr>
            <a:r>
              <a:rPr lang="es-CL" sz="2800" b="1"/>
              <a:t>Strategic Priorities</a:t>
            </a:r>
          </a:p>
          <a:p>
            <a:pPr algn="ctr">
              <a:lnSpc>
                <a:spcPct val="90000"/>
              </a:lnSpc>
              <a:spcBef>
                <a:spcPct val="50000"/>
              </a:spcBef>
            </a:pPr>
            <a:endParaRPr lang="es-CL" sz="2800"/>
          </a:p>
          <a:p>
            <a:pPr>
              <a:lnSpc>
                <a:spcPct val="90000"/>
              </a:lnSpc>
            </a:pPr>
            <a:endParaRPr lang="es-CL" sz="1500"/>
          </a:p>
          <a:p>
            <a:pPr marL="361950" lvl="1" indent="-182563">
              <a:lnSpc>
                <a:spcPct val="90000"/>
              </a:lnSpc>
              <a:buFontTx/>
              <a:buChar char="•"/>
            </a:pPr>
            <a:r>
              <a:rPr lang="es-CL" sz="2400"/>
              <a:t>Increase credits in 11% </a:t>
            </a:r>
            <a:r>
              <a:rPr lang="es-CL" sz="2400">
                <a:sym typeface="Wingdings" pitchFamily="2" charset="2"/>
              </a:rPr>
              <a:t> additional offer of US$ 2.000 millons respect to 2008</a:t>
            </a:r>
          </a:p>
          <a:p>
            <a:pPr marL="361950" lvl="1" indent="-182563">
              <a:lnSpc>
                <a:spcPct val="90000"/>
              </a:lnSpc>
              <a:buFontTx/>
              <a:buChar char="•"/>
            </a:pPr>
            <a:endParaRPr lang="es-CL" sz="2400">
              <a:sym typeface="Wingdings" pitchFamily="2" charset="2"/>
            </a:endParaRPr>
          </a:p>
          <a:p>
            <a:pPr marL="361950" lvl="1" indent="-182563">
              <a:lnSpc>
                <a:spcPct val="90000"/>
              </a:lnSpc>
              <a:buFontTx/>
              <a:buChar char="•"/>
            </a:pPr>
            <a:r>
              <a:rPr lang="es-CL" sz="2400">
                <a:sym typeface="Wingdings" pitchFamily="2" charset="2"/>
              </a:rPr>
              <a:t>Increase our market share in 1%</a:t>
            </a:r>
          </a:p>
          <a:p>
            <a:pPr marL="361950" lvl="1" indent="-182563">
              <a:lnSpc>
                <a:spcPct val="90000"/>
              </a:lnSpc>
              <a:buFontTx/>
              <a:buChar char="•"/>
            </a:pPr>
            <a:endParaRPr lang="es-CL" sz="2400">
              <a:sym typeface="Wingdings" pitchFamily="2" charset="2"/>
            </a:endParaRPr>
          </a:p>
          <a:p>
            <a:pPr marL="361950" lvl="1" indent="-182563">
              <a:lnSpc>
                <a:spcPct val="90000"/>
              </a:lnSpc>
              <a:buFontTx/>
              <a:buChar char="•"/>
            </a:pPr>
            <a:r>
              <a:rPr lang="en-US" sz="2400">
                <a:sym typeface="Wingdings" pitchFamily="2" charset="2"/>
              </a:rPr>
              <a:t>Maintain the level of credit risk under control via intensive relievers</a:t>
            </a:r>
            <a:endParaRPr lang="es-CL" sz="2400"/>
          </a:p>
        </p:txBody>
      </p:sp>
      <p:sp>
        <p:nvSpPr>
          <p:cNvPr id="34820" name="Rectangle 3"/>
          <p:cNvSpPr>
            <a:spLocks noChangeArrowheads="1"/>
          </p:cNvSpPr>
          <p:nvPr/>
        </p:nvSpPr>
        <p:spPr bwMode="auto">
          <a:xfrm>
            <a:off x="0" y="0"/>
            <a:ext cx="9144000" cy="692150"/>
          </a:xfrm>
          <a:prstGeom prst="rect">
            <a:avLst/>
          </a:prstGeom>
          <a:solidFill>
            <a:srgbClr val="FFCC99">
              <a:alpha val="45097"/>
            </a:srgbClr>
          </a:solidFill>
          <a:ln w="9525">
            <a:noFill/>
            <a:miter lim="800000"/>
            <a:headEnd/>
            <a:tailEnd/>
          </a:ln>
        </p:spPr>
        <p:txBody>
          <a:bodyPr wrap="none" anchor="ctr"/>
          <a:lstStyle/>
          <a:p>
            <a:endParaRPr lang="es-CL"/>
          </a:p>
        </p:txBody>
      </p:sp>
      <p:sp>
        <p:nvSpPr>
          <p:cNvPr id="34821" name="Text Box 6"/>
          <p:cNvSpPr txBox="1">
            <a:spLocks noChangeArrowheads="1"/>
          </p:cNvSpPr>
          <p:nvPr/>
        </p:nvSpPr>
        <p:spPr bwMode="auto">
          <a:xfrm>
            <a:off x="6000750" y="0"/>
            <a:ext cx="3286125" cy="708025"/>
          </a:xfrm>
          <a:prstGeom prst="rect">
            <a:avLst/>
          </a:prstGeom>
          <a:noFill/>
          <a:ln w="9525">
            <a:noFill/>
            <a:miter lim="800000"/>
            <a:headEnd/>
            <a:tailEnd/>
          </a:ln>
        </p:spPr>
        <p:txBody>
          <a:bodyPr>
            <a:spAutoFit/>
          </a:bodyPr>
          <a:lstStyle/>
          <a:p>
            <a:pPr>
              <a:spcBef>
                <a:spcPct val="50000"/>
              </a:spcBef>
            </a:pPr>
            <a:r>
              <a:rPr lang="es-CL" sz="2000" b="1">
                <a:solidFill>
                  <a:srgbClr val="990000"/>
                </a:solidFill>
              </a:rPr>
              <a:t>Counter-Cyclic Strategy: Overall goals</a:t>
            </a:r>
            <a:endParaRPr lang="es-CL" sz="20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0"/>
          </p:nvPr>
        </p:nvSpPr>
        <p:spPr>
          <a:noFill/>
        </p:spPr>
        <p:txBody>
          <a:bodyPr/>
          <a:lstStyle/>
          <a:p>
            <a:fld id="{49CEF51E-83FB-4EDE-981C-2DB4FF5FAB68}" type="slidenum">
              <a:rPr lang="es-ES" smtClean="0"/>
              <a:pPr/>
              <a:t>45</a:t>
            </a:fld>
            <a:endParaRPr lang="es-ES" smtClean="0"/>
          </a:p>
        </p:txBody>
      </p:sp>
      <p:sp>
        <p:nvSpPr>
          <p:cNvPr id="35843" name="Rectangle 2"/>
          <p:cNvSpPr>
            <a:spLocks noGrp="1" noChangeArrowheads="1"/>
          </p:cNvSpPr>
          <p:nvPr>
            <p:ph type="title"/>
          </p:nvPr>
        </p:nvSpPr>
        <p:spPr bwMode="auto">
          <a:xfrm>
            <a:off x="785813" y="836613"/>
            <a:ext cx="7643812" cy="5810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CL" sz="2400" i="0" smtClean="0"/>
              <a:t>The “FOGAPE” Fund (Small business guarantee fund) </a:t>
            </a:r>
            <a:r>
              <a:rPr lang="en-US" sz="2400" i="0" smtClean="0"/>
              <a:t>grew at record level, led by BE</a:t>
            </a:r>
            <a:endParaRPr lang="es-CL" sz="2400" i="0" smtClean="0"/>
          </a:p>
        </p:txBody>
      </p:sp>
      <p:sp>
        <p:nvSpPr>
          <p:cNvPr id="35844" name="Text Box 5"/>
          <p:cNvSpPr txBox="1">
            <a:spLocks noChangeArrowheads="1"/>
          </p:cNvSpPr>
          <p:nvPr/>
        </p:nvSpPr>
        <p:spPr bwMode="auto">
          <a:xfrm>
            <a:off x="2771775" y="4221163"/>
            <a:ext cx="7129463" cy="369887"/>
          </a:xfrm>
          <a:prstGeom prst="rect">
            <a:avLst/>
          </a:prstGeom>
          <a:noFill/>
          <a:ln w="9525">
            <a:noFill/>
            <a:miter lim="800000"/>
            <a:headEnd/>
            <a:tailEnd/>
          </a:ln>
        </p:spPr>
        <p:txBody>
          <a:bodyPr>
            <a:spAutoFit/>
          </a:bodyPr>
          <a:lstStyle/>
          <a:p>
            <a:pPr algn="ctr">
              <a:spcBef>
                <a:spcPct val="50000"/>
              </a:spcBef>
            </a:pPr>
            <a:r>
              <a:rPr lang="en-US"/>
              <a:t>Participation in number of operations</a:t>
            </a:r>
            <a:r>
              <a:rPr lang="es-CL"/>
              <a:t>, december 2009</a:t>
            </a:r>
          </a:p>
        </p:txBody>
      </p:sp>
      <p:pic>
        <p:nvPicPr>
          <p:cNvPr id="35845" name="Picture 6"/>
          <p:cNvPicPr>
            <a:picLocks noGrp="1" noChangeAspect="1" noChangeArrowheads="1"/>
          </p:cNvPicPr>
          <p:nvPr>
            <p:ph sz="quarter" idx="3"/>
          </p:nvPr>
        </p:nvPicPr>
        <p:blipFill>
          <a:blip r:embed="rId2" cstate="print"/>
          <a:srcRect/>
          <a:stretch>
            <a:fillRect/>
          </a:stretch>
        </p:blipFill>
        <p:spPr>
          <a:xfrm>
            <a:off x="539750" y="4221163"/>
            <a:ext cx="2916238" cy="1368425"/>
          </a:xfrm>
        </p:spPr>
      </p:pic>
      <p:sp>
        <p:nvSpPr>
          <p:cNvPr id="35846" name="Text Box 7"/>
          <p:cNvSpPr txBox="1">
            <a:spLocks noChangeArrowheads="1"/>
          </p:cNvSpPr>
          <p:nvPr/>
        </p:nvSpPr>
        <p:spPr bwMode="auto">
          <a:xfrm>
            <a:off x="546100" y="6072188"/>
            <a:ext cx="3311525" cy="369887"/>
          </a:xfrm>
          <a:prstGeom prst="rect">
            <a:avLst/>
          </a:prstGeom>
          <a:noFill/>
          <a:ln w="9525">
            <a:noFill/>
            <a:miter lim="800000"/>
            <a:headEnd/>
            <a:tailEnd/>
          </a:ln>
        </p:spPr>
        <p:txBody>
          <a:bodyPr>
            <a:spAutoFit/>
          </a:bodyPr>
          <a:lstStyle/>
          <a:p>
            <a:pPr>
              <a:spcBef>
                <a:spcPct val="50000"/>
              </a:spcBef>
            </a:pPr>
            <a:r>
              <a:rPr lang="es-CL"/>
              <a:t>Rebate in fees: 50%</a:t>
            </a:r>
          </a:p>
        </p:txBody>
      </p:sp>
      <p:sp>
        <p:nvSpPr>
          <p:cNvPr id="35847" name="Rectangle 8"/>
          <p:cNvSpPr>
            <a:spLocks noChangeArrowheads="1"/>
          </p:cNvSpPr>
          <p:nvPr/>
        </p:nvSpPr>
        <p:spPr bwMode="auto">
          <a:xfrm>
            <a:off x="395288" y="6021388"/>
            <a:ext cx="2663825" cy="503237"/>
          </a:xfrm>
          <a:prstGeom prst="rect">
            <a:avLst/>
          </a:prstGeom>
          <a:noFill/>
          <a:ln w="9525">
            <a:solidFill>
              <a:schemeClr val="tx1"/>
            </a:solidFill>
            <a:miter lim="800000"/>
            <a:headEnd/>
            <a:tailEnd/>
          </a:ln>
        </p:spPr>
        <p:txBody>
          <a:bodyPr wrap="none" anchor="ctr"/>
          <a:lstStyle/>
          <a:p>
            <a:endParaRPr lang="es-CL"/>
          </a:p>
        </p:txBody>
      </p:sp>
      <p:sp>
        <p:nvSpPr>
          <p:cNvPr id="35848" name="Text Box 11"/>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a:spcBef>
                <a:spcPct val="50000"/>
              </a:spcBef>
            </a:pPr>
            <a:endParaRPr lang="es-CL"/>
          </a:p>
        </p:txBody>
      </p:sp>
      <p:sp>
        <p:nvSpPr>
          <p:cNvPr id="35849" name="Rectangle 3"/>
          <p:cNvSpPr>
            <a:spLocks noChangeArrowheads="1"/>
          </p:cNvSpPr>
          <p:nvPr/>
        </p:nvSpPr>
        <p:spPr bwMode="auto">
          <a:xfrm>
            <a:off x="0" y="0"/>
            <a:ext cx="9144000" cy="692150"/>
          </a:xfrm>
          <a:prstGeom prst="rect">
            <a:avLst/>
          </a:prstGeom>
          <a:solidFill>
            <a:srgbClr val="FFCC99">
              <a:alpha val="45097"/>
            </a:srgbClr>
          </a:solidFill>
          <a:ln w="9525">
            <a:noFill/>
            <a:miter lim="800000"/>
            <a:headEnd/>
            <a:tailEnd/>
          </a:ln>
        </p:spPr>
        <p:txBody>
          <a:bodyPr wrap="none" anchor="ctr"/>
          <a:lstStyle/>
          <a:p>
            <a:endParaRPr lang="es-CL"/>
          </a:p>
        </p:txBody>
      </p:sp>
      <p:sp>
        <p:nvSpPr>
          <p:cNvPr id="35850" name="Text Box 6"/>
          <p:cNvSpPr txBox="1">
            <a:spLocks noChangeArrowheads="1"/>
          </p:cNvSpPr>
          <p:nvPr/>
        </p:nvSpPr>
        <p:spPr bwMode="auto">
          <a:xfrm>
            <a:off x="5072063" y="0"/>
            <a:ext cx="4071937" cy="708025"/>
          </a:xfrm>
          <a:prstGeom prst="rect">
            <a:avLst/>
          </a:prstGeom>
          <a:noFill/>
          <a:ln w="9525">
            <a:noFill/>
            <a:miter lim="800000"/>
            <a:headEnd/>
            <a:tailEnd/>
          </a:ln>
        </p:spPr>
        <p:txBody>
          <a:bodyPr>
            <a:spAutoFit/>
          </a:bodyPr>
          <a:lstStyle/>
          <a:p>
            <a:pPr>
              <a:spcBef>
                <a:spcPct val="50000"/>
              </a:spcBef>
            </a:pPr>
            <a:r>
              <a:rPr lang="es-CL" sz="2000" b="1">
                <a:solidFill>
                  <a:srgbClr val="990000"/>
                </a:solidFill>
              </a:rPr>
              <a:t>Counter-Cyclic Strategy: Credit guarantees for companies</a:t>
            </a:r>
            <a:endParaRPr lang="es-CL" sz="2000"/>
          </a:p>
        </p:txBody>
      </p:sp>
      <p:pic>
        <p:nvPicPr>
          <p:cNvPr id="35851" name="Picture 13"/>
          <p:cNvPicPr>
            <a:picLocks noChangeAspect="1" noChangeArrowheads="1"/>
          </p:cNvPicPr>
          <p:nvPr/>
        </p:nvPicPr>
        <p:blipFill>
          <a:blip r:embed="rId3" cstate="print"/>
          <a:srcRect/>
          <a:stretch>
            <a:fillRect/>
          </a:stretch>
        </p:blipFill>
        <p:spPr bwMode="auto">
          <a:xfrm>
            <a:off x="500063" y="1714500"/>
            <a:ext cx="8156575" cy="2286000"/>
          </a:xfrm>
          <a:prstGeom prst="rect">
            <a:avLst/>
          </a:prstGeom>
          <a:noFill/>
          <a:ln w="9525">
            <a:noFill/>
            <a:miter lim="800000"/>
            <a:headEnd/>
            <a:tailEnd/>
          </a:ln>
        </p:spPr>
      </p:pic>
      <p:pic>
        <p:nvPicPr>
          <p:cNvPr id="35852" name="Picture 14"/>
          <p:cNvPicPr>
            <a:picLocks noChangeAspect="1" noChangeArrowheads="1"/>
          </p:cNvPicPr>
          <p:nvPr/>
        </p:nvPicPr>
        <p:blipFill>
          <a:blip r:embed="rId4" cstate="print"/>
          <a:srcRect/>
          <a:stretch>
            <a:fillRect/>
          </a:stretch>
        </p:blipFill>
        <p:spPr bwMode="auto">
          <a:xfrm>
            <a:off x="3871913" y="4714875"/>
            <a:ext cx="4914900"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0"/>
          </p:nvPr>
        </p:nvSpPr>
        <p:spPr>
          <a:noFill/>
        </p:spPr>
        <p:txBody>
          <a:bodyPr/>
          <a:lstStyle/>
          <a:p>
            <a:fld id="{BDCD4418-4166-4383-A998-092B52DB6849}" type="slidenum">
              <a:rPr lang="es-ES" smtClean="0"/>
              <a:pPr/>
              <a:t>46</a:t>
            </a:fld>
            <a:endParaRPr lang="es-ES" smtClean="0"/>
          </a:p>
        </p:txBody>
      </p:sp>
      <p:sp>
        <p:nvSpPr>
          <p:cNvPr id="36867" name="Rectangle 2"/>
          <p:cNvSpPr>
            <a:spLocks noChangeArrowheads="1"/>
          </p:cNvSpPr>
          <p:nvPr/>
        </p:nvSpPr>
        <p:spPr bwMode="auto">
          <a:xfrm>
            <a:off x="0" y="0"/>
            <a:ext cx="9144000" cy="692150"/>
          </a:xfrm>
          <a:prstGeom prst="rect">
            <a:avLst/>
          </a:prstGeom>
          <a:solidFill>
            <a:srgbClr val="FFCC99">
              <a:alpha val="45097"/>
            </a:srgbClr>
          </a:solidFill>
          <a:ln w="9525">
            <a:noFill/>
            <a:miter lim="800000"/>
            <a:headEnd/>
            <a:tailEnd/>
          </a:ln>
        </p:spPr>
        <p:txBody>
          <a:bodyPr wrap="none" anchor="ctr"/>
          <a:lstStyle/>
          <a:p>
            <a:endParaRPr lang="es-CL"/>
          </a:p>
        </p:txBody>
      </p:sp>
      <p:sp>
        <p:nvSpPr>
          <p:cNvPr id="36868" name="Text Box 16"/>
          <p:cNvSpPr txBox="1">
            <a:spLocks noChangeArrowheads="1"/>
          </p:cNvSpPr>
          <p:nvPr/>
        </p:nvSpPr>
        <p:spPr bwMode="auto">
          <a:xfrm>
            <a:off x="0" y="765175"/>
            <a:ext cx="9144000" cy="1816100"/>
          </a:xfrm>
          <a:prstGeom prst="rect">
            <a:avLst/>
          </a:prstGeom>
          <a:noFill/>
          <a:ln w="9525">
            <a:noFill/>
            <a:miter lim="800000"/>
            <a:headEnd/>
            <a:tailEnd/>
          </a:ln>
        </p:spPr>
        <p:txBody>
          <a:bodyPr>
            <a:spAutoFit/>
          </a:bodyPr>
          <a:lstStyle/>
          <a:p>
            <a:pPr algn="ctr"/>
            <a:r>
              <a:rPr lang="en-US" sz="2800"/>
              <a:t>Largest percentage of guarantees, grants offer, and lower prices resulted in an increase of demand for these loans, concentrating supply in small size ones</a:t>
            </a:r>
          </a:p>
          <a:p>
            <a:pPr algn="ctr"/>
            <a:endParaRPr lang="es-CL" sz="2800"/>
          </a:p>
        </p:txBody>
      </p:sp>
      <p:sp>
        <p:nvSpPr>
          <p:cNvPr id="36869" name="Text Box 19"/>
          <p:cNvSpPr txBox="1">
            <a:spLocks noChangeArrowheads="1"/>
          </p:cNvSpPr>
          <p:nvPr/>
        </p:nvSpPr>
        <p:spPr bwMode="auto">
          <a:xfrm>
            <a:off x="250825" y="2781300"/>
            <a:ext cx="4535488" cy="784225"/>
          </a:xfrm>
          <a:prstGeom prst="rect">
            <a:avLst/>
          </a:prstGeom>
          <a:noFill/>
          <a:ln w="9525">
            <a:noFill/>
            <a:miter lim="800000"/>
            <a:headEnd/>
            <a:tailEnd/>
          </a:ln>
        </p:spPr>
        <p:txBody>
          <a:bodyPr>
            <a:spAutoFit/>
          </a:bodyPr>
          <a:lstStyle/>
          <a:p>
            <a:pPr>
              <a:spcBef>
                <a:spcPct val="50000"/>
              </a:spcBef>
            </a:pPr>
            <a:r>
              <a:rPr lang="es-CL"/>
              <a:t>     Participation by debt segment(%)</a:t>
            </a:r>
          </a:p>
          <a:p>
            <a:pPr>
              <a:spcBef>
                <a:spcPct val="50000"/>
              </a:spcBef>
            </a:pPr>
            <a:endParaRPr lang="es-CL"/>
          </a:p>
        </p:txBody>
      </p:sp>
      <p:sp>
        <p:nvSpPr>
          <p:cNvPr id="36870" name="Text Box 6"/>
          <p:cNvSpPr txBox="1">
            <a:spLocks noChangeArrowheads="1"/>
          </p:cNvSpPr>
          <p:nvPr/>
        </p:nvSpPr>
        <p:spPr bwMode="auto">
          <a:xfrm>
            <a:off x="5929313" y="0"/>
            <a:ext cx="3714750" cy="708025"/>
          </a:xfrm>
          <a:prstGeom prst="rect">
            <a:avLst/>
          </a:prstGeom>
          <a:noFill/>
          <a:ln w="9525">
            <a:noFill/>
            <a:miter lim="800000"/>
            <a:headEnd/>
            <a:tailEnd/>
          </a:ln>
        </p:spPr>
        <p:txBody>
          <a:bodyPr>
            <a:spAutoFit/>
          </a:bodyPr>
          <a:lstStyle/>
          <a:p>
            <a:pPr>
              <a:spcBef>
                <a:spcPct val="50000"/>
              </a:spcBef>
            </a:pPr>
            <a:r>
              <a:rPr lang="es-CL" sz="2000" b="1">
                <a:solidFill>
                  <a:srgbClr val="990000"/>
                </a:solidFill>
              </a:rPr>
              <a:t>Counter-Cyclic Strategy: Home credit guarantees</a:t>
            </a:r>
            <a:endParaRPr lang="es-CL" sz="2000"/>
          </a:p>
        </p:txBody>
      </p:sp>
      <p:pic>
        <p:nvPicPr>
          <p:cNvPr id="36871" name="Picture 10"/>
          <p:cNvPicPr>
            <a:picLocks noChangeAspect="1" noChangeArrowheads="1"/>
          </p:cNvPicPr>
          <p:nvPr/>
        </p:nvPicPr>
        <p:blipFill>
          <a:blip r:embed="rId3" cstate="print"/>
          <a:srcRect/>
          <a:stretch>
            <a:fillRect/>
          </a:stretch>
        </p:blipFill>
        <p:spPr bwMode="auto">
          <a:xfrm>
            <a:off x="419100" y="3286125"/>
            <a:ext cx="4438650" cy="3309938"/>
          </a:xfrm>
          <a:prstGeom prst="rect">
            <a:avLst/>
          </a:prstGeom>
          <a:noFill/>
          <a:ln w="9525">
            <a:noFill/>
            <a:miter lim="800000"/>
            <a:headEnd/>
            <a:tailEnd/>
          </a:ln>
        </p:spPr>
      </p:pic>
      <p:pic>
        <p:nvPicPr>
          <p:cNvPr id="36872" name="Picture 11"/>
          <p:cNvPicPr>
            <a:picLocks noChangeAspect="1" noChangeArrowheads="1"/>
          </p:cNvPicPr>
          <p:nvPr/>
        </p:nvPicPr>
        <p:blipFill>
          <a:blip r:embed="rId4" cstate="print"/>
          <a:srcRect/>
          <a:stretch>
            <a:fillRect/>
          </a:stretch>
        </p:blipFill>
        <p:spPr bwMode="auto">
          <a:xfrm>
            <a:off x="6500813" y="2071688"/>
            <a:ext cx="2286000" cy="2214562"/>
          </a:xfrm>
          <a:prstGeom prst="rect">
            <a:avLst/>
          </a:prstGeom>
          <a:noFill/>
          <a:ln w="9525">
            <a:noFill/>
            <a:miter lim="800000"/>
            <a:headEnd/>
            <a:tailEnd/>
          </a:ln>
        </p:spPr>
      </p:pic>
      <p:pic>
        <p:nvPicPr>
          <p:cNvPr id="36873" name="Picture 12"/>
          <p:cNvPicPr>
            <a:picLocks noChangeAspect="1" noChangeArrowheads="1"/>
          </p:cNvPicPr>
          <p:nvPr/>
        </p:nvPicPr>
        <p:blipFill>
          <a:blip r:embed="rId5" cstate="print"/>
          <a:srcRect/>
          <a:stretch>
            <a:fillRect/>
          </a:stretch>
        </p:blipFill>
        <p:spPr bwMode="auto">
          <a:xfrm>
            <a:off x="5957888" y="4071938"/>
            <a:ext cx="2971800"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0"/>
          </p:nvPr>
        </p:nvSpPr>
        <p:spPr>
          <a:noFill/>
        </p:spPr>
        <p:txBody>
          <a:bodyPr/>
          <a:lstStyle/>
          <a:p>
            <a:fld id="{53F30DCE-BA46-4458-BC55-904A82DD66A6}" type="slidenum">
              <a:rPr lang="es-ES" smtClean="0"/>
              <a:pPr/>
              <a:t>47</a:t>
            </a:fld>
            <a:endParaRPr lang="es-ES" smtClean="0"/>
          </a:p>
        </p:txBody>
      </p:sp>
      <p:pic>
        <p:nvPicPr>
          <p:cNvPr id="37891" name="Picture 3" descr="Avisos_PE1"/>
          <p:cNvPicPr>
            <a:picLocks noGrp="1" noChangeAspect="1" noChangeArrowheads="1"/>
          </p:cNvPicPr>
          <p:nvPr>
            <p:ph sz="half" idx="1"/>
          </p:nvPr>
        </p:nvPicPr>
        <p:blipFill>
          <a:blip r:embed="rId2" cstate="print"/>
          <a:srcRect/>
          <a:stretch>
            <a:fillRect/>
          </a:stretch>
        </p:blipFill>
        <p:spPr>
          <a:xfrm>
            <a:off x="468313" y="1674813"/>
            <a:ext cx="7747000" cy="4729162"/>
          </a:xfrm>
        </p:spPr>
      </p:pic>
      <p:sp>
        <p:nvSpPr>
          <p:cNvPr id="37892" name="Text Box 4"/>
          <p:cNvSpPr txBox="1">
            <a:spLocks noChangeArrowheads="1"/>
          </p:cNvSpPr>
          <p:nvPr/>
        </p:nvSpPr>
        <p:spPr bwMode="auto">
          <a:xfrm>
            <a:off x="539750" y="692150"/>
            <a:ext cx="8247063" cy="946150"/>
          </a:xfrm>
          <a:prstGeom prst="rect">
            <a:avLst/>
          </a:prstGeom>
          <a:noFill/>
          <a:ln w="9525">
            <a:noFill/>
            <a:miter lim="800000"/>
            <a:headEnd/>
            <a:tailEnd/>
          </a:ln>
        </p:spPr>
        <p:txBody>
          <a:bodyPr>
            <a:spAutoFit/>
          </a:bodyPr>
          <a:lstStyle/>
          <a:p>
            <a:pPr algn="ctr">
              <a:spcBef>
                <a:spcPct val="50000"/>
              </a:spcBef>
            </a:pPr>
            <a:r>
              <a:rPr lang="en-US" sz="2800"/>
              <a:t>We were aggressive in the supply of credit to SMEs and send clear signals to the competence</a:t>
            </a:r>
            <a:endParaRPr lang="es-CL" sz="2800"/>
          </a:p>
        </p:txBody>
      </p:sp>
      <p:sp>
        <p:nvSpPr>
          <p:cNvPr id="37893" name="Text Box 6"/>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a:spcBef>
                <a:spcPct val="50000"/>
              </a:spcBef>
            </a:pPr>
            <a:endParaRPr lang="es-CL"/>
          </a:p>
        </p:txBody>
      </p:sp>
      <p:sp>
        <p:nvSpPr>
          <p:cNvPr id="37894" name="Rectangle 2"/>
          <p:cNvSpPr>
            <a:spLocks noChangeArrowheads="1"/>
          </p:cNvSpPr>
          <p:nvPr/>
        </p:nvSpPr>
        <p:spPr bwMode="auto">
          <a:xfrm>
            <a:off x="0" y="0"/>
            <a:ext cx="9144000" cy="692150"/>
          </a:xfrm>
          <a:prstGeom prst="rect">
            <a:avLst/>
          </a:prstGeom>
          <a:solidFill>
            <a:srgbClr val="FFCC99">
              <a:alpha val="45097"/>
            </a:srgbClr>
          </a:solidFill>
          <a:ln w="9525">
            <a:noFill/>
            <a:miter lim="800000"/>
            <a:headEnd/>
            <a:tailEnd/>
          </a:ln>
        </p:spPr>
        <p:txBody>
          <a:bodyPr wrap="none" anchor="ctr"/>
          <a:lstStyle/>
          <a:p>
            <a:endParaRPr lang="es-CL"/>
          </a:p>
        </p:txBody>
      </p:sp>
      <p:sp>
        <p:nvSpPr>
          <p:cNvPr id="37895" name="Text Box 8"/>
          <p:cNvSpPr txBox="1">
            <a:spLocks noChangeArrowheads="1"/>
          </p:cNvSpPr>
          <p:nvPr/>
        </p:nvSpPr>
        <p:spPr bwMode="auto">
          <a:xfrm>
            <a:off x="6732588" y="0"/>
            <a:ext cx="2411412" cy="366713"/>
          </a:xfrm>
          <a:prstGeom prst="rect">
            <a:avLst/>
          </a:prstGeom>
          <a:noFill/>
          <a:ln w="9525">
            <a:noFill/>
            <a:miter lim="800000"/>
            <a:headEnd/>
            <a:tailEnd/>
          </a:ln>
        </p:spPr>
        <p:txBody>
          <a:bodyPr>
            <a:spAutoFit/>
          </a:bodyPr>
          <a:lstStyle/>
          <a:p>
            <a:pPr>
              <a:spcBef>
                <a:spcPct val="50000"/>
              </a:spcBef>
            </a:pPr>
            <a:endParaRPr lang="es-CL"/>
          </a:p>
        </p:txBody>
      </p:sp>
      <p:sp>
        <p:nvSpPr>
          <p:cNvPr id="37896" name="Text Box 6"/>
          <p:cNvSpPr txBox="1">
            <a:spLocks noChangeArrowheads="1"/>
          </p:cNvSpPr>
          <p:nvPr/>
        </p:nvSpPr>
        <p:spPr bwMode="auto">
          <a:xfrm>
            <a:off x="5929313" y="0"/>
            <a:ext cx="3714750" cy="708025"/>
          </a:xfrm>
          <a:prstGeom prst="rect">
            <a:avLst/>
          </a:prstGeom>
          <a:noFill/>
          <a:ln w="9525">
            <a:noFill/>
            <a:miter lim="800000"/>
            <a:headEnd/>
            <a:tailEnd/>
          </a:ln>
        </p:spPr>
        <p:txBody>
          <a:bodyPr>
            <a:spAutoFit/>
          </a:bodyPr>
          <a:lstStyle/>
          <a:p>
            <a:pPr>
              <a:spcBef>
                <a:spcPct val="50000"/>
              </a:spcBef>
            </a:pPr>
            <a:r>
              <a:rPr lang="es-CL" sz="2000" b="1">
                <a:solidFill>
                  <a:srgbClr val="990000"/>
                </a:solidFill>
              </a:rPr>
              <a:t>Counter-Cyclic Strategy: Signals to the market</a:t>
            </a:r>
            <a:endParaRPr lang="es-CL" sz="200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bwMode="auto">
          <a:xfrm>
            <a:off x="457200" y="765175"/>
            <a:ext cx="8229600" cy="576263"/>
          </a:xfrm>
          <a:noFill/>
          <a:ln>
            <a:miter lim="800000"/>
            <a:headEnd/>
            <a:tailEnd/>
          </a:ln>
        </p:spPr>
        <p:txBody>
          <a:bodyPr vert="horz" wrap="square" lIns="91440" tIns="45720" rIns="91440" bIns="45720" numCol="1" anchor="t" anchorCtr="0" compatLnSpc="1">
            <a:prstTxWarp prst="textNoShape">
              <a:avLst/>
            </a:prstTxWarp>
          </a:bodyPr>
          <a:lstStyle/>
          <a:p>
            <a:pPr algn="ctr"/>
            <a:r>
              <a:rPr lang="es-CL" sz="2800" i="0" smtClean="0"/>
              <a:t>Counter-Cyclic supply in all the products……</a:t>
            </a:r>
          </a:p>
        </p:txBody>
      </p:sp>
      <p:sp>
        <p:nvSpPr>
          <p:cNvPr id="38915" name="Text Box 7"/>
          <p:cNvSpPr txBox="1">
            <a:spLocks noChangeArrowheads="1"/>
          </p:cNvSpPr>
          <p:nvPr/>
        </p:nvSpPr>
        <p:spPr bwMode="auto">
          <a:xfrm>
            <a:off x="-92075" y="-7938"/>
            <a:ext cx="9236075" cy="366713"/>
          </a:xfrm>
          <a:prstGeom prst="rect">
            <a:avLst/>
          </a:prstGeom>
          <a:noFill/>
          <a:ln w="9525">
            <a:noFill/>
            <a:miter lim="800000"/>
            <a:headEnd/>
            <a:tailEnd/>
          </a:ln>
        </p:spPr>
        <p:txBody>
          <a:bodyPr>
            <a:spAutoFit/>
          </a:bodyPr>
          <a:lstStyle/>
          <a:p>
            <a:endParaRPr lang="es-CL"/>
          </a:p>
        </p:txBody>
      </p:sp>
      <p:sp>
        <p:nvSpPr>
          <p:cNvPr id="38916" name="Rectangle 3"/>
          <p:cNvSpPr>
            <a:spLocks noChangeArrowheads="1"/>
          </p:cNvSpPr>
          <p:nvPr/>
        </p:nvSpPr>
        <p:spPr bwMode="auto">
          <a:xfrm>
            <a:off x="0" y="0"/>
            <a:ext cx="9144000" cy="692150"/>
          </a:xfrm>
          <a:prstGeom prst="rect">
            <a:avLst/>
          </a:prstGeom>
          <a:solidFill>
            <a:srgbClr val="FFCC99">
              <a:alpha val="45097"/>
            </a:srgbClr>
          </a:solidFill>
          <a:ln w="9525">
            <a:noFill/>
            <a:miter lim="800000"/>
            <a:headEnd/>
            <a:tailEnd/>
          </a:ln>
        </p:spPr>
        <p:txBody>
          <a:bodyPr wrap="none" anchor="ctr"/>
          <a:lstStyle/>
          <a:p>
            <a:endParaRPr lang="es-CL"/>
          </a:p>
        </p:txBody>
      </p:sp>
      <p:sp>
        <p:nvSpPr>
          <p:cNvPr id="38917" name="Text Box 9"/>
          <p:cNvSpPr txBox="1">
            <a:spLocks noChangeArrowheads="1"/>
          </p:cNvSpPr>
          <p:nvPr/>
        </p:nvSpPr>
        <p:spPr bwMode="auto">
          <a:xfrm>
            <a:off x="6948488" y="260350"/>
            <a:ext cx="2195512" cy="366713"/>
          </a:xfrm>
          <a:prstGeom prst="rect">
            <a:avLst/>
          </a:prstGeom>
          <a:noFill/>
          <a:ln w="9525">
            <a:noFill/>
            <a:miter lim="800000"/>
            <a:headEnd/>
            <a:tailEnd/>
          </a:ln>
        </p:spPr>
        <p:txBody>
          <a:bodyPr>
            <a:spAutoFit/>
          </a:bodyPr>
          <a:lstStyle/>
          <a:p>
            <a:pPr>
              <a:spcBef>
                <a:spcPct val="50000"/>
              </a:spcBef>
            </a:pPr>
            <a:endParaRPr lang="es-CL"/>
          </a:p>
        </p:txBody>
      </p:sp>
      <p:sp>
        <p:nvSpPr>
          <p:cNvPr id="38918" name="Text Box 10"/>
          <p:cNvSpPr txBox="1">
            <a:spLocks noChangeArrowheads="1"/>
          </p:cNvSpPr>
          <p:nvPr/>
        </p:nvSpPr>
        <p:spPr bwMode="auto">
          <a:xfrm>
            <a:off x="6302375" y="0"/>
            <a:ext cx="2984500" cy="646113"/>
          </a:xfrm>
          <a:prstGeom prst="rect">
            <a:avLst/>
          </a:prstGeom>
          <a:noFill/>
          <a:ln w="9525">
            <a:noFill/>
            <a:miter lim="800000"/>
            <a:headEnd/>
            <a:tailEnd/>
          </a:ln>
        </p:spPr>
        <p:txBody>
          <a:bodyPr>
            <a:spAutoFit/>
          </a:bodyPr>
          <a:lstStyle/>
          <a:p>
            <a:pPr>
              <a:spcBef>
                <a:spcPct val="50000"/>
              </a:spcBef>
            </a:pPr>
            <a:r>
              <a:rPr lang="es-CL" b="1">
                <a:solidFill>
                  <a:srgbClr val="990000"/>
                </a:solidFill>
              </a:rPr>
              <a:t>Counter-Cyclic Strategy: Supply growth (I)</a:t>
            </a:r>
          </a:p>
        </p:txBody>
      </p:sp>
      <p:pic>
        <p:nvPicPr>
          <p:cNvPr id="38919" name="Picture 8"/>
          <p:cNvPicPr>
            <a:picLocks noChangeAspect="1" noChangeArrowheads="1"/>
          </p:cNvPicPr>
          <p:nvPr/>
        </p:nvPicPr>
        <p:blipFill>
          <a:blip r:embed="rId2" cstate="print"/>
          <a:srcRect/>
          <a:stretch>
            <a:fillRect/>
          </a:stretch>
        </p:blipFill>
        <p:spPr bwMode="auto">
          <a:xfrm>
            <a:off x="771525" y="1704975"/>
            <a:ext cx="7800975"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0"/>
          </p:nvPr>
        </p:nvSpPr>
        <p:spPr>
          <a:noFill/>
        </p:spPr>
        <p:txBody>
          <a:bodyPr/>
          <a:lstStyle/>
          <a:p>
            <a:fld id="{821E0041-6A17-40B2-B467-CD99449530D5}" type="slidenum">
              <a:rPr lang="es-ES" smtClean="0"/>
              <a:pPr/>
              <a:t>49</a:t>
            </a:fld>
            <a:endParaRPr lang="es-ES" smtClean="0"/>
          </a:p>
        </p:txBody>
      </p:sp>
      <p:sp>
        <p:nvSpPr>
          <p:cNvPr id="39939" name="Rectangle 2"/>
          <p:cNvSpPr>
            <a:spLocks noGrp="1" noChangeArrowheads="1"/>
          </p:cNvSpPr>
          <p:nvPr>
            <p:ph type="title"/>
          </p:nvPr>
        </p:nvSpPr>
        <p:spPr bwMode="auto">
          <a:xfrm>
            <a:off x="500063" y="785813"/>
            <a:ext cx="8229600" cy="99377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2700" i="0" smtClean="0"/>
              <a:t>We met the growth targets in all segments</a:t>
            </a:r>
            <a:endParaRPr lang="es-CL" sz="2700" i="0" smtClean="0">
              <a:solidFill>
                <a:srgbClr val="FF0000"/>
              </a:solidFill>
            </a:endParaRPr>
          </a:p>
        </p:txBody>
      </p:sp>
      <p:sp>
        <p:nvSpPr>
          <p:cNvPr id="39940" name="Rectangle 2"/>
          <p:cNvSpPr>
            <a:spLocks noChangeArrowheads="1"/>
          </p:cNvSpPr>
          <p:nvPr/>
        </p:nvSpPr>
        <p:spPr bwMode="auto">
          <a:xfrm>
            <a:off x="0" y="0"/>
            <a:ext cx="9144000" cy="692150"/>
          </a:xfrm>
          <a:prstGeom prst="rect">
            <a:avLst/>
          </a:prstGeom>
          <a:solidFill>
            <a:srgbClr val="FFCC99">
              <a:alpha val="45097"/>
            </a:srgbClr>
          </a:solidFill>
          <a:ln w="9525">
            <a:noFill/>
            <a:miter lim="800000"/>
            <a:headEnd/>
            <a:tailEnd/>
          </a:ln>
        </p:spPr>
        <p:txBody>
          <a:bodyPr wrap="none" anchor="ctr"/>
          <a:lstStyle/>
          <a:p>
            <a:endParaRPr lang="es-CL"/>
          </a:p>
        </p:txBody>
      </p:sp>
      <p:sp>
        <p:nvSpPr>
          <p:cNvPr id="39941" name="Text Box 6"/>
          <p:cNvSpPr txBox="1">
            <a:spLocks noChangeArrowheads="1"/>
          </p:cNvSpPr>
          <p:nvPr/>
        </p:nvSpPr>
        <p:spPr bwMode="auto">
          <a:xfrm>
            <a:off x="5929313" y="0"/>
            <a:ext cx="3714750" cy="708025"/>
          </a:xfrm>
          <a:prstGeom prst="rect">
            <a:avLst/>
          </a:prstGeom>
          <a:noFill/>
          <a:ln w="9525">
            <a:noFill/>
            <a:miter lim="800000"/>
            <a:headEnd/>
            <a:tailEnd/>
          </a:ln>
        </p:spPr>
        <p:txBody>
          <a:bodyPr>
            <a:spAutoFit/>
          </a:bodyPr>
          <a:lstStyle/>
          <a:p>
            <a:pPr>
              <a:spcBef>
                <a:spcPct val="50000"/>
              </a:spcBef>
            </a:pPr>
            <a:r>
              <a:rPr lang="es-CL" sz="2000" b="1">
                <a:solidFill>
                  <a:srgbClr val="990000"/>
                </a:solidFill>
              </a:rPr>
              <a:t>Counter-Cyclic Strategy: Supply growth (II)</a:t>
            </a:r>
          </a:p>
        </p:txBody>
      </p:sp>
      <p:pic>
        <p:nvPicPr>
          <p:cNvPr id="39942" name="Picture 7"/>
          <p:cNvPicPr>
            <a:picLocks noChangeAspect="1" noChangeArrowheads="1"/>
          </p:cNvPicPr>
          <p:nvPr/>
        </p:nvPicPr>
        <p:blipFill>
          <a:blip r:embed="rId2" cstate="print"/>
          <a:srcRect/>
          <a:stretch>
            <a:fillRect/>
          </a:stretch>
        </p:blipFill>
        <p:spPr bwMode="auto">
          <a:xfrm>
            <a:off x="1247775" y="1500188"/>
            <a:ext cx="718185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Bank of North Dakota</a:t>
            </a:r>
          </a:p>
        </p:txBody>
      </p:sp>
      <p:sp>
        <p:nvSpPr>
          <p:cNvPr id="29699" name="Content Placeholder 2"/>
          <p:cNvSpPr>
            <a:spLocks noGrp="1"/>
          </p:cNvSpPr>
          <p:nvPr>
            <p:ph idx="1"/>
          </p:nvPr>
        </p:nvSpPr>
        <p:spPr/>
        <p:txBody>
          <a:bodyPr/>
          <a:lstStyle/>
          <a:p>
            <a:pPr>
              <a:buFont typeface="Arial" charset="0"/>
              <a:buNone/>
            </a:pPr>
            <a:r>
              <a:rPr lang="en-US" sz="2800" dirty="0" smtClean="0"/>
              <a:t>Use of </a:t>
            </a:r>
            <a:r>
              <a:rPr lang="en-US" sz="2800" dirty="0" smtClean="0"/>
              <a:t>Funds – Primary Lending Activities:</a:t>
            </a:r>
            <a:endParaRPr lang="en-US" sz="2800" dirty="0" smtClean="0"/>
          </a:p>
          <a:p>
            <a:r>
              <a:rPr lang="en-US" sz="2800" dirty="0" smtClean="0"/>
              <a:t>Involved in direct lending and participation loans, or loans made with another financial institution</a:t>
            </a:r>
          </a:p>
          <a:p>
            <a:r>
              <a:rPr lang="en-US" sz="2800" dirty="0" smtClean="0"/>
              <a:t>Participant in secondary market for residential loans</a:t>
            </a:r>
          </a:p>
          <a:p>
            <a:r>
              <a:rPr lang="en-US" sz="2800" dirty="0" smtClean="0"/>
              <a:t>Performs banker’s bank functions</a:t>
            </a:r>
          </a:p>
          <a:p>
            <a:r>
              <a:rPr lang="en-US" sz="2800" dirty="0" smtClean="0"/>
              <a:t>Makes capital available to local banks via direct bank stock lending</a:t>
            </a:r>
          </a:p>
          <a:p>
            <a:r>
              <a:rPr lang="en-US" sz="2800" dirty="0" smtClean="0"/>
              <a:t>Majority of lending is with in-state customers</a:t>
            </a:r>
          </a:p>
          <a:p>
            <a:endParaRPr lang="en-US" sz="2800" dirty="0" smtClean="0"/>
          </a:p>
          <a:p>
            <a:endParaRPr lang="en-US" sz="2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0"/>
          </p:nvPr>
        </p:nvSpPr>
        <p:spPr>
          <a:noFill/>
        </p:spPr>
        <p:txBody>
          <a:bodyPr/>
          <a:lstStyle/>
          <a:p>
            <a:fld id="{BFBF33E2-6B18-48D0-A41B-7D82B92A57E6}" type="slidenum">
              <a:rPr lang="es-ES" smtClean="0"/>
              <a:pPr/>
              <a:t>50</a:t>
            </a:fld>
            <a:endParaRPr lang="es-ES" smtClean="0"/>
          </a:p>
        </p:txBody>
      </p:sp>
      <p:pic>
        <p:nvPicPr>
          <p:cNvPr id="40963" name="Object 10"/>
          <p:cNvPicPr>
            <a:picLocks noChangeAspect="1" noChangeArrowheads="1"/>
          </p:cNvPicPr>
          <p:nvPr/>
        </p:nvPicPr>
        <p:blipFill>
          <a:blip r:embed="rId3" cstate="print"/>
          <a:srcRect/>
          <a:stretch>
            <a:fillRect/>
          </a:stretch>
        </p:blipFill>
        <p:spPr bwMode="auto">
          <a:xfrm>
            <a:off x="1571625" y="1857375"/>
            <a:ext cx="6286500" cy="4303713"/>
          </a:xfrm>
          <a:prstGeom prst="rect">
            <a:avLst/>
          </a:prstGeom>
          <a:noFill/>
          <a:ln w="9525">
            <a:noFill/>
            <a:miter lim="800000"/>
            <a:headEnd/>
            <a:tailEnd/>
          </a:ln>
        </p:spPr>
      </p:pic>
      <p:sp>
        <p:nvSpPr>
          <p:cNvPr id="40964" name="Rectangle 2"/>
          <p:cNvSpPr>
            <a:spLocks noChangeArrowheads="1"/>
          </p:cNvSpPr>
          <p:nvPr/>
        </p:nvSpPr>
        <p:spPr bwMode="auto">
          <a:xfrm>
            <a:off x="0" y="0"/>
            <a:ext cx="9144000" cy="692150"/>
          </a:xfrm>
          <a:prstGeom prst="rect">
            <a:avLst/>
          </a:prstGeom>
          <a:solidFill>
            <a:srgbClr val="FFCC99">
              <a:alpha val="45097"/>
            </a:srgbClr>
          </a:solidFill>
          <a:ln w="9525">
            <a:noFill/>
            <a:miter lim="800000"/>
            <a:headEnd/>
            <a:tailEnd/>
          </a:ln>
        </p:spPr>
        <p:txBody>
          <a:bodyPr wrap="none" anchor="ctr"/>
          <a:lstStyle/>
          <a:p>
            <a:endParaRPr lang="es-CL"/>
          </a:p>
        </p:txBody>
      </p:sp>
      <p:sp>
        <p:nvSpPr>
          <p:cNvPr id="40965" name="Text Box 16"/>
          <p:cNvSpPr txBox="1">
            <a:spLocks noChangeArrowheads="1"/>
          </p:cNvSpPr>
          <p:nvPr/>
        </p:nvSpPr>
        <p:spPr bwMode="auto">
          <a:xfrm>
            <a:off x="2700338" y="2060575"/>
            <a:ext cx="4176712" cy="412750"/>
          </a:xfrm>
          <a:prstGeom prst="rect">
            <a:avLst/>
          </a:prstGeom>
          <a:noFill/>
          <a:ln w="9525">
            <a:noFill/>
            <a:miter lim="800000"/>
            <a:headEnd/>
            <a:tailEnd/>
          </a:ln>
        </p:spPr>
        <p:txBody>
          <a:bodyPr>
            <a:spAutoFit/>
          </a:bodyPr>
          <a:lstStyle/>
          <a:p>
            <a:pPr algn="ctr">
              <a:lnSpc>
                <a:spcPct val="80000"/>
              </a:lnSpc>
            </a:pPr>
            <a:r>
              <a:rPr lang="es-CL" sz="1400" b="1"/>
              <a:t>Loan loss provisions / Operational Income </a:t>
            </a:r>
          </a:p>
          <a:p>
            <a:pPr algn="ctr">
              <a:lnSpc>
                <a:spcPct val="80000"/>
              </a:lnSpc>
            </a:pPr>
            <a:r>
              <a:rPr lang="es-CL" sz="1200" b="1"/>
              <a:t>(%)</a:t>
            </a:r>
          </a:p>
        </p:txBody>
      </p:sp>
      <p:sp>
        <p:nvSpPr>
          <p:cNvPr id="40966" name="Rectangle 142"/>
          <p:cNvSpPr>
            <a:spLocks noChangeArrowheads="1"/>
          </p:cNvSpPr>
          <p:nvPr/>
        </p:nvSpPr>
        <p:spPr bwMode="auto">
          <a:xfrm>
            <a:off x="893763" y="1009650"/>
            <a:ext cx="7178675" cy="776288"/>
          </a:xfrm>
          <a:prstGeom prst="rect">
            <a:avLst/>
          </a:prstGeom>
          <a:noFill/>
          <a:ln w="9525" algn="ctr">
            <a:noFill/>
            <a:miter lim="800000"/>
            <a:headEnd/>
            <a:tailEnd/>
          </a:ln>
        </p:spPr>
        <p:txBody>
          <a:bodyPr lIns="0" tIns="0" rIns="0" bIns="0">
            <a:spAutoFit/>
          </a:bodyPr>
          <a:lstStyle/>
          <a:p>
            <a:pPr algn="ctr" eaLnBrk="0" hangingPunct="0">
              <a:lnSpc>
                <a:spcPct val="90000"/>
              </a:lnSpc>
              <a:spcBef>
                <a:spcPct val="50000"/>
              </a:spcBef>
            </a:pPr>
            <a:r>
              <a:rPr lang="en-US" sz="2800"/>
              <a:t>The maintenance of standards and use of guarantees keep risk under control</a:t>
            </a:r>
            <a:endParaRPr lang="es-CL" sz="2800"/>
          </a:p>
        </p:txBody>
      </p:sp>
      <p:sp>
        <p:nvSpPr>
          <p:cNvPr id="40967" name="Text Box 146"/>
          <p:cNvSpPr txBox="1">
            <a:spLocks noChangeArrowheads="1"/>
          </p:cNvSpPr>
          <p:nvPr/>
        </p:nvSpPr>
        <p:spPr bwMode="auto">
          <a:xfrm>
            <a:off x="3357563" y="6143625"/>
            <a:ext cx="2928937" cy="111125"/>
          </a:xfrm>
          <a:prstGeom prst="rect">
            <a:avLst/>
          </a:prstGeom>
          <a:noFill/>
          <a:ln w="9525" algn="ctr">
            <a:noFill/>
            <a:miter lim="800000"/>
            <a:headEnd/>
            <a:tailEnd/>
          </a:ln>
        </p:spPr>
        <p:txBody>
          <a:bodyPr lIns="0" tIns="0" rIns="0" bIns="0">
            <a:spAutoFit/>
          </a:bodyPr>
          <a:lstStyle/>
          <a:p>
            <a:pPr marL="711200" indent="-711200" eaLnBrk="0" hangingPunct="0">
              <a:lnSpc>
                <a:spcPct val="60000"/>
              </a:lnSpc>
              <a:spcBef>
                <a:spcPct val="50000"/>
              </a:spcBef>
            </a:pPr>
            <a:r>
              <a:rPr lang="es-CL" sz="1200" b="1"/>
              <a:t>Source: 	SBIF and BancoEstado</a:t>
            </a:r>
          </a:p>
        </p:txBody>
      </p:sp>
      <p:sp>
        <p:nvSpPr>
          <p:cNvPr id="40968" name="Text Box 6"/>
          <p:cNvSpPr txBox="1">
            <a:spLocks noChangeArrowheads="1"/>
          </p:cNvSpPr>
          <p:nvPr/>
        </p:nvSpPr>
        <p:spPr bwMode="auto">
          <a:xfrm>
            <a:off x="5929313" y="6350"/>
            <a:ext cx="3714750" cy="708025"/>
          </a:xfrm>
          <a:prstGeom prst="rect">
            <a:avLst/>
          </a:prstGeom>
          <a:noFill/>
          <a:ln w="9525">
            <a:noFill/>
            <a:miter lim="800000"/>
            <a:headEnd/>
            <a:tailEnd/>
          </a:ln>
        </p:spPr>
        <p:txBody>
          <a:bodyPr>
            <a:spAutoFit/>
          </a:bodyPr>
          <a:lstStyle/>
          <a:p>
            <a:pPr>
              <a:spcBef>
                <a:spcPct val="50000"/>
              </a:spcBef>
            </a:pPr>
            <a:r>
              <a:rPr lang="es-CL" sz="2000" b="1">
                <a:solidFill>
                  <a:srgbClr val="990000"/>
                </a:solidFill>
              </a:rPr>
              <a:t>Counter-Cyclic Strategy: Credit Risk</a:t>
            </a:r>
            <a:endParaRPr lang="es-CL" sz="20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0"/>
          </p:nvPr>
        </p:nvSpPr>
        <p:spPr>
          <a:noFill/>
        </p:spPr>
        <p:txBody>
          <a:bodyPr/>
          <a:lstStyle/>
          <a:p>
            <a:fld id="{B439006D-EFA9-4395-B9C8-4C9985E7FEBB}" type="slidenum">
              <a:rPr lang="es-ES" smtClean="0"/>
              <a:pPr/>
              <a:t>51</a:t>
            </a:fld>
            <a:endParaRPr lang="es-ES" smtClean="0"/>
          </a:p>
        </p:txBody>
      </p:sp>
      <p:pic>
        <p:nvPicPr>
          <p:cNvPr id="41987" name="Object 11"/>
          <p:cNvPicPr>
            <a:picLocks noChangeAspect="1" noChangeArrowheads="1"/>
          </p:cNvPicPr>
          <p:nvPr/>
        </p:nvPicPr>
        <p:blipFill>
          <a:blip r:embed="rId3" cstate="print"/>
          <a:srcRect/>
          <a:stretch>
            <a:fillRect/>
          </a:stretch>
        </p:blipFill>
        <p:spPr bwMode="auto">
          <a:xfrm>
            <a:off x="1544638" y="1714500"/>
            <a:ext cx="6384925" cy="4379913"/>
          </a:xfrm>
          <a:prstGeom prst="rect">
            <a:avLst/>
          </a:prstGeom>
          <a:noFill/>
          <a:ln w="9525">
            <a:noFill/>
            <a:miter lim="800000"/>
            <a:headEnd/>
            <a:tailEnd/>
          </a:ln>
        </p:spPr>
      </p:pic>
      <p:sp>
        <p:nvSpPr>
          <p:cNvPr id="41988" name="Rectangle 2"/>
          <p:cNvSpPr>
            <a:spLocks noChangeArrowheads="1"/>
          </p:cNvSpPr>
          <p:nvPr/>
        </p:nvSpPr>
        <p:spPr bwMode="auto">
          <a:xfrm>
            <a:off x="0" y="0"/>
            <a:ext cx="9144000" cy="692150"/>
          </a:xfrm>
          <a:prstGeom prst="rect">
            <a:avLst/>
          </a:prstGeom>
          <a:solidFill>
            <a:srgbClr val="FFCC99">
              <a:alpha val="45097"/>
            </a:srgbClr>
          </a:solidFill>
          <a:ln w="9525">
            <a:noFill/>
            <a:miter lim="800000"/>
            <a:headEnd/>
            <a:tailEnd/>
          </a:ln>
        </p:spPr>
        <p:txBody>
          <a:bodyPr wrap="none" anchor="ctr"/>
          <a:lstStyle/>
          <a:p>
            <a:endParaRPr lang="es-CL"/>
          </a:p>
        </p:txBody>
      </p:sp>
      <p:sp>
        <p:nvSpPr>
          <p:cNvPr id="41989" name="Text Box 16"/>
          <p:cNvSpPr txBox="1">
            <a:spLocks noChangeArrowheads="1"/>
          </p:cNvSpPr>
          <p:nvPr/>
        </p:nvSpPr>
        <p:spPr bwMode="auto">
          <a:xfrm>
            <a:off x="2924175" y="1952625"/>
            <a:ext cx="3384550" cy="436563"/>
          </a:xfrm>
          <a:prstGeom prst="rect">
            <a:avLst/>
          </a:prstGeom>
          <a:noFill/>
          <a:ln w="9525">
            <a:noFill/>
            <a:miter lim="800000"/>
            <a:headEnd/>
            <a:tailEnd/>
          </a:ln>
        </p:spPr>
        <p:txBody>
          <a:bodyPr>
            <a:spAutoFit/>
          </a:bodyPr>
          <a:lstStyle/>
          <a:p>
            <a:pPr algn="ctr">
              <a:lnSpc>
                <a:spcPct val="80000"/>
              </a:lnSpc>
            </a:pPr>
            <a:r>
              <a:rPr lang="es-CL" sz="1400" b="1"/>
              <a:t>ROE </a:t>
            </a:r>
          </a:p>
          <a:p>
            <a:pPr algn="ctr">
              <a:lnSpc>
                <a:spcPct val="80000"/>
              </a:lnSpc>
            </a:pPr>
            <a:r>
              <a:rPr lang="es-CL" sz="1400"/>
              <a:t>(results / capital plus reservs)</a:t>
            </a:r>
          </a:p>
        </p:txBody>
      </p:sp>
      <p:sp>
        <p:nvSpPr>
          <p:cNvPr id="41990" name="Text Box 146"/>
          <p:cNvSpPr txBox="1">
            <a:spLocks noChangeArrowheads="1"/>
          </p:cNvSpPr>
          <p:nvPr/>
        </p:nvSpPr>
        <p:spPr bwMode="auto">
          <a:xfrm>
            <a:off x="3265488" y="6286500"/>
            <a:ext cx="2520950" cy="111125"/>
          </a:xfrm>
          <a:prstGeom prst="rect">
            <a:avLst/>
          </a:prstGeom>
          <a:noFill/>
          <a:ln w="9525" algn="ctr">
            <a:noFill/>
            <a:miter lim="800000"/>
            <a:headEnd/>
            <a:tailEnd/>
          </a:ln>
        </p:spPr>
        <p:txBody>
          <a:bodyPr lIns="0" tIns="0" rIns="0" bIns="0">
            <a:spAutoFit/>
          </a:bodyPr>
          <a:lstStyle/>
          <a:p>
            <a:pPr marL="711200" indent="-711200" eaLnBrk="0" hangingPunct="0">
              <a:lnSpc>
                <a:spcPct val="60000"/>
              </a:lnSpc>
              <a:spcBef>
                <a:spcPct val="50000"/>
              </a:spcBef>
            </a:pPr>
            <a:r>
              <a:rPr lang="es-CL" sz="1200" b="1"/>
              <a:t>Source: 	SBIF and BancoEstado</a:t>
            </a:r>
          </a:p>
        </p:txBody>
      </p:sp>
      <p:sp>
        <p:nvSpPr>
          <p:cNvPr id="41991" name="Rectangle 142"/>
          <p:cNvSpPr>
            <a:spLocks noChangeArrowheads="1"/>
          </p:cNvSpPr>
          <p:nvPr/>
        </p:nvSpPr>
        <p:spPr bwMode="auto">
          <a:xfrm>
            <a:off x="0" y="981075"/>
            <a:ext cx="9144000" cy="387350"/>
          </a:xfrm>
          <a:prstGeom prst="rect">
            <a:avLst/>
          </a:prstGeom>
          <a:noFill/>
          <a:ln w="9525" algn="ctr">
            <a:noFill/>
            <a:miter lim="800000"/>
            <a:headEnd/>
            <a:tailEnd/>
          </a:ln>
        </p:spPr>
        <p:txBody>
          <a:bodyPr lIns="0" tIns="0" rIns="0" bIns="0">
            <a:spAutoFit/>
          </a:bodyPr>
          <a:lstStyle/>
          <a:p>
            <a:pPr algn="ctr" eaLnBrk="0" hangingPunct="0">
              <a:lnSpc>
                <a:spcPct val="90000"/>
              </a:lnSpc>
              <a:spcBef>
                <a:spcPct val="50000"/>
              </a:spcBef>
            </a:pPr>
            <a:r>
              <a:rPr lang="es-CL" sz="2800"/>
              <a:t>Limited profitability sacrifice with high growth</a:t>
            </a:r>
          </a:p>
        </p:txBody>
      </p:sp>
      <p:sp>
        <p:nvSpPr>
          <p:cNvPr id="41992" name="Text Box 6"/>
          <p:cNvSpPr txBox="1">
            <a:spLocks noChangeArrowheads="1"/>
          </p:cNvSpPr>
          <p:nvPr/>
        </p:nvSpPr>
        <p:spPr bwMode="auto">
          <a:xfrm>
            <a:off x="6000750" y="0"/>
            <a:ext cx="3714750" cy="708025"/>
          </a:xfrm>
          <a:prstGeom prst="rect">
            <a:avLst/>
          </a:prstGeom>
          <a:noFill/>
          <a:ln w="9525">
            <a:noFill/>
            <a:miter lim="800000"/>
            <a:headEnd/>
            <a:tailEnd/>
          </a:ln>
        </p:spPr>
        <p:txBody>
          <a:bodyPr>
            <a:spAutoFit/>
          </a:bodyPr>
          <a:lstStyle/>
          <a:p>
            <a:pPr>
              <a:spcBef>
                <a:spcPct val="50000"/>
              </a:spcBef>
            </a:pPr>
            <a:r>
              <a:rPr lang="es-CL" sz="2000" b="1">
                <a:solidFill>
                  <a:srgbClr val="990000"/>
                </a:solidFill>
              </a:rPr>
              <a:t>Counter-Cyclic Strategy: Profitability</a:t>
            </a:r>
            <a:endParaRPr lang="es-CL" sz="20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0"/>
          </p:nvPr>
        </p:nvSpPr>
        <p:spPr>
          <a:noFill/>
        </p:spPr>
        <p:txBody>
          <a:bodyPr/>
          <a:lstStyle/>
          <a:p>
            <a:fld id="{E83C687A-C259-4A13-A536-5148974AE7F3}" type="slidenum">
              <a:rPr lang="es-ES" smtClean="0"/>
              <a:pPr/>
              <a:t>52</a:t>
            </a:fld>
            <a:endParaRPr lang="es-ES" smtClean="0"/>
          </a:p>
        </p:txBody>
      </p:sp>
      <p:sp>
        <p:nvSpPr>
          <p:cNvPr id="43011" name="Rectangle 2"/>
          <p:cNvSpPr>
            <a:spLocks noGrp="1" noChangeArrowheads="1"/>
          </p:cNvSpPr>
          <p:nvPr>
            <p:ph type="title"/>
          </p:nvPr>
        </p:nvSpPr>
        <p:spPr bwMode="auto">
          <a:xfrm>
            <a:off x="1000125" y="971550"/>
            <a:ext cx="6929438" cy="131445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2800" i="0" smtClean="0"/>
              <a:t>The Capital injection in BE helped ensure its solvency and boost lending channel</a:t>
            </a:r>
            <a:endParaRPr lang="es-CL" sz="2800" i="0" smtClean="0"/>
          </a:p>
        </p:txBody>
      </p:sp>
      <p:sp>
        <p:nvSpPr>
          <p:cNvPr id="43012" name="3 Rectángulo"/>
          <p:cNvSpPr>
            <a:spLocks noChangeArrowheads="1"/>
          </p:cNvSpPr>
          <p:nvPr/>
        </p:nvSpPr>
        <p:spPr bwMode="auto">
          <a:xfrm>
            <a:off x="2286000" y="3105150"/>
            <a:ext cx="4572000" cy="1447800"/>
          </a:xfrm>
          <a:prstGeom prst="rect">
            <a:avLst/>
          </a:prstGeom>
          <a:noFill/>
          <a:ln w="9525">
            <a:noFill/>
            <a:miter lim="800000"/>
            <a:headEnd/>
            <a:tailEnd/>
          </a:ln>
        </p:spPr>
        <p:txBody>
          <a:bodyPr>
            <a:spAutoFit/>
          </a:bodyPr>
          <a:lstStyle/>
          <a:p>
            <a:r>
              <a:rPr lang="es-CL" sz="4400">
                <a:solidFill>
                  <a:srgbClr val="FF0000"/>
                </a:solidFill>
              </a:rPr>
              <a:t>Actualizar 2010 y 2011</a:t>
            </a:r>
          </a:p>
        </p:txBody>
      </p:sp>
      <p:pic>
        <p:nvPicPr>
          <p:cNvPr id="43013" name="Object 5"/>
          <p:cNvPicPr>
            <a:picLocks noChangeAspect="1" noChangeArrowheads="1"/>
          </p:cNvPicPr>
          <p:nvPr/>
        </p:nvPicPr>
        <p:blipFill>
          <a:blip r:embed="rId2" cstate="print"/>
          <a:srcRect/>
          <a:stretch>
            <a:fillRect/>
          </a:stretch>
        </p:blipFill>
        <p:spPr bwMode="auto">
          <a:xfrm>
            <a:off x="1554163" y="2571750"/>
            <a:ext cx="6232525" cy="3571875"/>
          </a:xfrm>
          <a:prstGeom prst="rect">
            <a:avLst/>
          </a:prstGeom>
          <a:noFill/>
          <a:ln w="9525">
            <a:noFill/>
            <a:miter lim="800000"/>
            <a:headEnd/>
            <a:tailEnd/>
          </a:ln>
        </p:spPr>
      </p:pic>
      <p:sp>
        <p:nvSpPr>
          <p:cNvPr id="43014" name="Text Box 16"/>
          <p:cNvSpPr txBox="1">
            <a:spLocks noChangeArrowheads="1"/>
          </p:cNvSpPr>
          <p:nvPr/>
        </p:nvSpPr>
        <p:spPr bwMode="auto">
          <a:xfrm>
            <a:off x="2928938" y="2163763"/>
            <a:ext cx="3384550" cy="265112"/>
          </a:xfrm>
          <a:prstGeom prst="rect">
            <a:avLst/>
          </a:prstGeom>
          <a:noFill/>
          <a:ln w="9525">
            <a:noFill/>
            <a:miter lim="800000"/>
            <a:headEnd/>
            <a:tailEnd/>
          </a:ln>
        </p:spPr>
        <p:txBody>
          <a:bodyPr>
            <a:spAutoFit/>
          </a:bodyPr>
          <a:lstStyle/>
          <a:p>
            <a:pPr algn="ctr">
              <a:lnSpc>
                <a:spcPct val="80000"/>
              </a:lnSpc>
            </a:pPr>
            <a:r>
              <a:rPr lang="es-CL" sz="1400" b="1"/>
              <a:t>Basel Index</a:t>
            </a:r>
          </a:p>
        </p:txBody>
      </p:sp>
      <p:sp>
        <p:nvSpPr>
          <p:cNvPr id="43015" name="Rectangle 2"/>
          <p:cNvSpPr>
            <a:spLocks noChangeArrowheads="1"/>
          </p:cNvSpPr>
          <p:nvPr/>
        </p:nvSpPr>
        <p:spPr bwMode="auto">
          <a:xfrm>
            <a:off x="0" y="0"/>
            <a:ext cx="9144000" cy="692150"/>
          </a:xfrm>
          <a:prstGeom prst="rect">
            <a:avLst/>
          </a:prstGeom>
          <a:solidFill>
            <a:srgbClr val="FFCC99">
              <a:alpha val="45097"/>
            </a:srgbClr>
          </a:solidFill>
          <a:ln w="9525">
            <a:noFill/>
            <a:miter lim="800000"/>
            <a:headEnd/>
            <a:tailEnd/>
          </a:ln>
        </p:spPr>
        <p:txBody>
          <a:bodyPr wrap="none" anchor="ctr"/>
          <a:lstStyle/>
          <a:p>
            <a:endParaRPr lang="es-CL"/>
          </a:p>
        </p:txBody>
      </p:sp>
      <p:sp>
        <p:nvSpPr>
          <p:cNvPr id="43016" name="Text Box 6"/>
          <p:cNvSpPr txBox="1">
            <a:spLocks noChangeArrowheads="1"/>
          </p:cNvSpPr>
          <p:nvPr/>
        </p:nvSpPr>
        <p:spPr bwMode="auto">
          <a:xfrm>
            <a:off x="6000750" y="0"/>
            <a:ext cx="3714750" cy="708025"/>
          </a:xfrm>
          <a:prstGeom prst="rect">
            <a:avLst/>
          </a:prstGeom>
          <a:noFill/>
          <a:ln w="9525">
            <a:noFill/>
            <a:miter lim="800000"/>
            <a:headEnd/>
            <a:tailEnd/>
          </a:ln>
        </p:spPr>
        <p:txBody>
          <a:bodyPr>
            <a:spAutoFit/>
          </a:bodyPr>
          <a:lstStyle/>
          <a:p>
            <a:pPr>
              <a:spcBef>
                <a:spcPct val="50000"/>
              </a:spcBef>
            </a:pPr>
            <a:r>
              <a:rPr lang="es-CL" sz="2000" b="1">
                <a:solidFill>
                  <a:srgbClr val="990000"/>
                </a:solidFill>
              </a:rPr>
              <a:t>Counter-Cyclic Strategy: Solvency</a:t>
            </a:r>
            <a:endParaRPr lang="es-CL" sz="20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0"/>
          </p:nvPr>
        </p:nvSpPr>
        <p:spPr>
          <a:noFill/>
        </p:spPr>
        <p:txBody>
          <a:bodyPr/>
          <a:lstStyle/>
          <a:p>
            <a:fld id="{4A473E7B-ACDD-4486-8F21-FFF75DCA4817}" type="slidenum">
              <a:rPr lang="es-ES" smtClean="0"/>
              <a:pPr/>
              <a:t>53</a:t>
            </a:fld>
            <a:endParaRPr lang="es-ES" smtClean="0"/>
          </a:p>
        </p:txBody>
      </p:sp>
      <p:sp>
        <p:nvSpPr>
          <p:cNvPr id="44035" name="Rectangle 2"/>
          <p:cNvSpPr>
            <a:spLocks noChangeArrowheads="1"/>
          </p:cNvSpPr>
          <p:nvPr/>
        </p:nvSpPr>
        <p:spPr bwMode="auto">
          <a:xfrm>
            <a:off x="0" y="0"/>
            <a:ext cx="9144000" cy="692150"/>
          </a:xfrm>
          <a:prstGeom prst="rect">
            <a:avLst/>
          </a:prstGeom>
          <a:solidFill>
            <a:srgbClr val="FFCC99">
              <a:alpha val="45097"/>
            </a:srgbClr>
          </a:solidFill>
          <a:ln w="9525">
            <a:noFill/>
            <a:miter lim="800000"/>
            <a:headEnd/>
            <a:tailEnd/>
          </a:ln>
        </p:spPr>
        <p:txBody>
          <a:bodyPr wrap="none" anchor="ctr"/>
          <a:lstStyle/>
          <a:p>
            <a:endParaRPr lang="es-CL"/>
          </a:p>
        </p:txBody>
      </p:sp>
      <p:sp>
        <p:nvSpPr>
          <p:cNvPr id="44036" name="Text Box 5"/>
          <p:cNvSpPr txBox="1">
            <a:spLocks noChangeArrowheads="1"/>
          </p:cNvSpPr>
          <p:nvPr/>
        </p:nvSpPr>
        <p:spPr bwMode="auto">
          <a:xfrm>
            <a:off x="2857500" y="1714500"/>
            <a:ext cx="3854450" cy="554038"/>
          </a:xfrm>
          <a:prstGeom prst="rect">
            <a:avLst/>
          </a:prstGeom>
          <a:noFill/>
          <a:ln w="9525">
            <a:noFill/>
            <a:miter lim="800000"/>
            <a:headEnd/>
            <a:tailEnd/>
          </a:ln>
        </p:spPr>
        <p:txBody>
          <a:bodyPr wrap="none">
            <a:spAutoFit/>
          </a:bodyPr>
          <a:lstStyle/>
          <a:p>
            <a:pPr algn="ctr"/>
            <a:r>
              <a:rPr lang="es-CL" sz="1600"/>
              <a:t>Credit Distribution by Economic Activity</a:t>
            </a:r>
          </a:p>
          <a:p>
            <a:pPr algn="ctr"/>
            <a:r>
              <a:rPr lang="es-CL" sz="1400"/>
              <a:t>(stocks in %)</a:t>
            </a:r>
          </a:p>
        </p:txBody>
      </p:sp>
      <p:sp>
        <p:nvSpPr>
          <p:cNvPr id="44037" name="Text Box 7"/>
          <p:cNvSpPr txBox="1">
            <a:spLocks noChangeArrowheads="1"/>
          </p:cNvSpPr>
          <p:nvPr/>
        </p:nvSpPr>
        <p:spPr bwMode="auto">
          <a:xfrm>
            <a:off x="468313" y="850900"/>
            <a:ext cx="8280400" cy="800100"/>
          </a:xfrm>
          <a:prstGeom prst="rect">
            <a:avLst/>
          </a:prstGeom>
          <a:noFill/>
          <a:ln w="9525">
            <a:noFill/>
            <a:miter lim="800000"/>
            <a:headEnd/>
            <a:tailEnd/>
          </a:ln>
        </p:spPr>
        <p:txBody>
          <a:bodyPr>
            <a:spAutoFit/>
          </a:bodyPr>
          <a:lstStyle/>
          <a:p>
            <a:pPr algn="ctr"/>
            <a:r>
              <a:rPr lang="en-US" sz="2300" b="1"/>
              <a:t>High historical importance of housing and the recent increase of Agriculture in BancoEstado portfolio </a:t>
            </a:r>
            <a:endParaRPr lang="es-CL" sz="2300" b="1"/>
          </a:p>
        </p:txBody>
      </p:sp>
      <p:sp>
        <p:nvSpPr>
          <p:cNvPr id="44038" name="Text Box 8"/>
          <p:cNvSpPr txBox="1">
            <a:spLocks noChangeArrowheads="1"/>
          </p:cNvSpPr>
          <p:nvPr/>
        </p:nvSpPr>
        <p:spPr bwMode="auto">
          <a:xfrm>
            <a:off x="5786438" y="142875"/>
            <a:ext cx="3403600" cy="430213"/>
          </a:xfrm>
          <a:prstGeom prst="rect">
            <a:avLst/>
          </a:prstGeom>
          <a:noFill/>
          <a:ln w="12700">
            <a:noFill/>
            <a:miter lim="800000"/>
            <a:headEnd/>
            <a:tailEnd/>
          </a:ln>
        </p:spPr>
        <p:txBody>
          <a:bodyPr wrap="none">
            <a:spAutoFit/>
          </a:bodyPr>
          <a:lstStyle/>
          <a:p>
            <a:r>
              <a:rPr lang="es-CL" sz="2200" b="1">
                <a:solidFill>
                  <a:srgbClr val="990000"/>
                </a:solidFill>
              </a:rPr>
              <a:t>Counter-Cyclic Strategy</a:t>
            </a:r>
          </a:p>
        </p:txBody>
      </p:sp>
      <p:pic>
        <p:nvPicPr>
          <p:cNvPr id="44039" name="Picture 8"/>
          <p:cNvPicPr>
            <a:picLocks noChangeAspect="1" noChangeArrowheads="1"/>
          </p:cNvPicPr>
          <p:nvPr/>
        </p:nvPicPr>
        <p:blipFill>
          <a:blip r:embed="rId3" cstate="print"/>
          <a:srcRect/>
          <a:stretch>
            <a:fillRect/>
          </a:stretch>
        </p:blipFill>
        <p:spPr bwMode="auto">
          <a:xfrm>
            <a:off x="1924050" y="2266950"/>
            <a:ext cx="5362575"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2800" smtClean="0">
                <a:solidFill>
                  <a:srgbClr val="A50021"/>
                </a:solidFill>
              </a:rPr>
              <a:t>BND Profits Returned to State</a:t>
            </a:r>
          </a:p>
        </p:txBody>
      </p:sp>
      <p:sp>
        <p:nvSpPr>
          <p:cNvPr id="17411" name="Content Placeholder 2"/>
          <p:cNvSpPr>
            <a:spLocks noGrp="1"/>
          </p:cNvSpPr>
          <p:nvPr>
            <p:ph idx="1"/>
          </p:nvPr>
        </p:nvSpPr>
        <p:spPr>
          <a:xfrm>
            <a:off x="990600" y="1600200"/>
            <a:ext cx="7239000" cy="4525963"/>
          </a:xfrm>
        </p:spPr>
        <p:txBody>
          <a:bodyPr/>
          <a:lstStyle/>
          <a:p>
            <a:pPr marL="168275" indent="-168275" eaLnBrk="1" hangingPunct="1">
              <a:lnSpc>
                <a:spcPct val="114000"/>
              </a:lnSpc>
            </a:pPr>
            <a:r>
              <a:rPr lang="en-US" sz="2400" dirty="0" smtClean="0"/>
              <a:t>BND returns a portion of its profits to the state general fund </a:t>
            </a:r>
          </a:p>
          <a:p>
            <a:pPr marL="168275" indent="-168275" eaLnBrk="1" hangingPunct="1">
              <a:lnSpc>
                <a:spcPct val="114000"/>
              </a:lnSpc>
            </a:pPr>
            <a:r>
              <a:rPr lang="en-US" sz="2400" dirty="0" smtClean="0"/>
              <a:t>The size of this “state dividend,” is set by negotiation between the Legislature and the bank’s Governing Board</a:t>
            </a:r>
          </a:p>
          <a:p>
            <a:pPr marL="168275" indent="-168275" eaLnBrk="1" hangingPunct="1">
              <a:lnSpc>
                <a:spcPct val="114000"/>
              </a:lnSpc>
            </a:pPr>
            <a:r>
              <a:rPr lang="en-US" sz="2400" dirty="0" smtClean="0"/>
              <a:t>The amount has varied from year to year (from as little as 0 in some years to up to $50 million in others), but over the past 10 years has averaged $29.4 million (about 72% of bank profits) and totaled almost $300 million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sz="4000" dirty="0" smtClean="0"/>
              <a:t>The Bank of North Dakota Has Contributed to a Healthier Banking Sector in North Dakota </a:t>
            </a:r>
          </a:p>
        </p:txBody>
      </p:sp>
      <p:sp>
        <p:nvSpPr>
          <p:cNvPr id="3" name="Subtitle 2"/>
          <p:cNvSpPr>
            <a:spLocks noGrp="1"/>
          </p:cNvSpPr>
          <p:nvPr>
            <p:ph type="subTitle" idx="1"/>
          </p:nvPr>
        </p:nvSpPr>
        <p:spPr/>
        <p:txBody>
          <a:bodyPr/>
          <a:lstStyle/>
          <a:p>
            <a:pP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57200"/>
            <a:ext cx="8229600" cy="609600"/>
          </a:xfrm>
        </p:spPr>
        <p:txBody>
          <a:bodyPr/>
          <a:lstStyle/>
          <a:p>
            <a:pPr eaLnBrk="1" hangingPunct="1"/>
            <a:r>
              <a:rPr lang="en-US" sz="2800" smtClean="0">
                <a:solidFill>
                  <a:srgbClr val="A50021"/>
                </a:solidFill>
              </a:rPr>
              <a:t>ND Banks Had More Offices Than Comparable States or the National Average</a:t>
            </a:r>
          </a:p>
        </p:txBody>
      </p:sp>
      <p:pic>
        <p:nvPicPr>
          <p:cNvPr id="18435" name="Chart 1"/>
          <p:cNvPicPr>
            <a:picLocks noChangeArrowheads="1"/>
          </p:cNvPicPr>
          <p:nvPr/>
        </p:nvPicPr>
        <p:blipFill>
          <a:blip r:embed="rId3" cstate="print"/>
          <a:srcRect/>
          <a:stretch>
            <a:fillRect/>
          </a:stretch>
        </p:blipFill>
        <p:spPr bwMode="auto">
          <a:xfrm>
            <a:off x="533400" y="1219200"/>
            <a:ext cx="8077200" cy="4953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57200"/>
            <a:ext cx="8229600" cy="609600"/>
          </a:xfrm>
        </p:spPr>
        <p:txBody>
          <a:bodyPr/>
          <a:lstStyle/>
          <a:p>
            <a:pPr eaLnBrk="1" hangingPunct="1"/>
            <a:r>
              <a:rPr lang="en-US" sz="2800" smtClean="0">
                <a:solidFill>
                  <a:srgbClr val="A50021"/>
                </a:solidFill>
              </a:rPr>
              <a:t>And Less Bank Market Concentration</a:t>
            </a:r>
          </a:p>
        </p:txBody>
      </p:sp>
      <p:pic>
        <p:nvPicPr>
          <p:cNvPr id="19459" name="Chart 2"/>
          <p:cNvPicPr>
            <a:picLocks noChangeArrowheads="1"/>
          </p:cNvPicPr>
          <p:nvPr/>
        </p:nvPicPr>
        <p:blipFill>
          <a:blip r:embed="rId3" cstate="print"/>
          <a:srcRect/>
          <a:stretch>
            <a:fillRect/>
          </a:stretch>
        </p:blipFill>
        <p:spPr bwMode="auto">
          <a:xfrm>
            <a:off x="152400" y="1066800"/>
            <a:ext cx="4500563" cy="2703513"/>
          </a:xfrm>
          <a:prstGeom prst="rect">
            <a:avLst/>
          </a:prstGeom>
          <a:noFill/>
          <a:ln w="9525">
            <a:noFill/>
            <a:miter lim="800000"/>
            <a:headEnd/>
            <a:tailEnd/>
          </a:ln>
        </p:spPr>
      </p:pic>
      <p:pic>
        <p:nvPicPr>
          <p:cNvPr id="19460" name="Chart 3"/>
          <p:cNvPicPr>
            <a:picLocks noChangeArrowheads="1"/>
          </p:cNvPicPr>
          <p:nvPr/>
        </p:nvPicPr>
        <p:blipFill>
          <a:blip r:embed="rId4" cstate="print"/>
          <a:srcRect/>
          <a:stretch>
            <a:fillRect/>
          </a:stretch>
        </p:blipFill>
        <p:spPr bwMode="auto">
          <a:xfrm>
            <a:off x="4495800" y="3581400"/>
            <a:ext cx="4525963" cy="27114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1971</Words>
  <Application>Microsoft Office PowerPoint</Application>
  <PresentationFormat>On-screen Show (4:3)</PresentationFormat>
  <Paragraphs>251</Paragraphs>
  <Slides>53</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Worksheet</vt:lpstr>
      <vt:lpstr>Modeling a State-Owned Public Bank Based on the Bank of North Dakota</vt:lpstr>
      <vt:lpstr>Background on the Bank of North Dakota</vt:lpstr>
      <vt:lpstr>The Bank of North Dakota</vt:lpstr>
      <vt:lpstr>More on Deposits</vt:lpstr>
      <vt:lpstr>Bank of North Dakota</vt:lpstr>
      <vt:lpstr>BND Profits Returned to State</vt:lpstr>
      <vt:lpstr>The Bank of North Dakota Has Contributed to a Healthier Banking Sector in North Dakota </vt:lpstr>
      <vt:lpstr>ND Banks Had More Offices Than Comparable States or the National Average</vt:lpstr>
      <vt:lpstr>And Less Bank Market Concentration</vt:lpstr>
      <vt:lpstr>ND Banks Had Higher Loan to Asset Ratios</vt:lpstr>
      <vt:lpstr>Less Decline in LTA During Recession</vt:lpstr>
      <vt:lpstr>And Higher Average Loans Per Capita</vt:lpstr>
      <vt:lpstr>And Fewer Loans in Default, On Average</vt:lpstr>
      <vt:lpstr>Modeling a State Bank in Other States (OR, WA, ME, MD, HI)</vt:lpstr>
      <vt:lpstr>Example: Modeling an Oregon State Bank </vt:lpstr>
      <vt:lpstr>L to A Ratios Between 4 and 12 Points Higher</vt:lpstr>
      <vt:lpstr>Less Decline During Recession</vt:lpstr>
      <vt:lpstr>Less Decline During Recession</vt:lpstr>
      <vt:lpstr>Key Effects – Increased Lending, Job Creation, Revenue to State</vt:lpstr>
      <vt:lpstr>Oregon State Bank – Job Creation</vt:lpstr>
      <vt:lpstr>Oregon State Bank – Real Return to the State</vt:lpstr>
      <vt:lpstr>Oregon State Bank – New State Revenue</vt:lpstr>
      <vt:lpstr>Slide 23</vt:lpstr>
      <vt:lpstr>Additional slides</vt:lpstr>
      <vt:lpstr>BND Primary Lending Activity</vt:lpstr>
      <vt:lpstr>Yearly Return to State Would Ramp Up Gradually</vt:lpstr>
      <vt:lpstr>Oregon State Bank – Fiscal Impact Calculator</vt:lpstr>
      <vt:lpstr>BND Governance</vt:lpstr>
      <vt:lpstr>State Partnership Banks</vt:lpstr>
      <vt:lpstr>Massachusetts Small Business Banking Partnership</vt:lpstr>
      <vt:lpstr>Massachusetts Small Business Banking Partnership</vt:lpstr>
      <vt:lpstr>Massachusetts Small Business Banking Partnership</vt:lpstr>
      <vt:lpstr>Big banks, small business</vt:lpstr>
      <vt:lpstr>More powerful than ever</vt:lpstr>
      <vt:lpstr>CA: bank consolidation</vt:lpstr>
      <vt:lpstr>CA: BofA’s small business lending, 2005 - 09</vt:lpstr>
      <vt:lpstr>Good policy, good politics</vt:lpstr>
      <vt:lpstr>Slide 38</vt:lpstr>
      <vt:lpstr>The “sudden stop” of private offer of credit</vt:lpstr>
      <vt:lpstr>Slide 40</vt:lpstr>
      <vt:lpstr>BE also acted in line with the regional public banks  to keep lending channel transmission </vt:lpstr>
      <vt:lpstr>Slide 42</vt:lpstr>
      <vt:lpstr>Slide 43</vt:lpstr>
      <vt:lpstr>Slide 44</vt:lpstr>
      <vt:lpstr>The “FOGAPE” Fund (Small business guarantee fund) grew at record level, led by BE</vt:lpstr>
      <vt:lpstr>Slide 46</vt:lpstr>
      <vt:lpstr>Slide 47</vt:lpstr>
      <vt:lpstr>Counter-Cyclic supply in all the products……</vt:lpstr>
      <vt:lpstr>We met the growth targets in all segments</vt:lpstr>
      <vt:lpstr>Slide 50</vt:lpstr>
      <vt:lpstr>Slide 51</vt:lpstr>
      <vt:lpstr>The Capital injection in BE helped ensure its solvency and boost lending channel</vt:lpstr>
      <vt:lpstr>Slide 53</vt:lpstr>
    </vt:vector>
  </TitlesOfParts>
  <Company>Univ of Wisc-Madison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Anthony Gad</dc:creator>
  <cp:lastModifiedBy>Sam&amp;Lisa</cp:lastModifiedBy>
  <cp:revision>87</cp:revision>
  <dcterms:created xsi:type="dcterms:W3CDTF">2010-11-11T16:15:10Z</dcterms:created>
  <dcterms:modified xsi:type="dcterms:W3CDTF">2014-05-27T05:13:41Z</dcterms:modified>
</cp:coreProperties>
</file>