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23.xml" ContentType="application/vnd.openxmlformats-officedocument.drawingml.chart+xml"/>
  <Override PartName="/ppt/drawings/drawing3.xml" ContentType="application/vnd.openxmlformats-officedocument.drawingml.chartshapes+xml"/>
  <Override PartName="/ppt/notesSlides/notesSlide27.xml" ContentType="application/vnd.openxmlformats-officedocument.presentationml.notesSlide+xml"/>
  <Override PartName="/ppt/charts/chart24.xml" ContentType="application/vnd.openxmlformats-officedocument.drawingml.chart+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6.xml" ContentType="application/vnd.openxmlformats-officedocument.drawingml.chart+xml"/>
  <Override PartName="/ppt/notesSlides/notesSlide31.xml" ContentType="application/vnd.openxmlformats-officedocument.presentationml.notesSlide+xml"/>
  <Override PartName="/ppt/charts/chart27.xml" ContentType="application/vnd.openxmlformats-officedocument.drawingml.chart+xml"/>
  <Override PartName="/ppt/notesSlides/notesSlide32.xml" ContentType="application/vnd.openxmlformats-officedocument.presentationml.notesSlide+xml"/>
  <Override PartName="/ppt/charts/chart28.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3"/>
  </p:notesMasterIdLst>
  <p:handoutMasterIdLst>
    <p:handoutMasterId r:id="rId44"/>
  </p:handoutMasterIdLst>
  <p:sldIdLst>
    <p:sldId id="882" r:id="rId2"/>
    <p:sldId id="885" r:id="rId3"/>
    <p:sldId id="886" r:id="rId4"/>
    <p:sldId id="887" r:id="rId5"/>
    <p:sldId id="947" r:id="rId6"/>
    <p:sldId id="791" r:id="rId7"/>
    <p:sldId id="949" r:id="rId8"/>
    <p:sldId id="951" r:id="rId9"/>
    <p:sldId id="923" r:id="rId10"/>
    <p:sldId id="924" r:id="rId11"/>
    <p:sldId id="925" r:id="rId12"/>
    <p:sldId id="888" r:id="rId13"/>
    <p:sldId id="795" r:id="rId14"/>
    <p:sldId id="798" r:id="rId15"/>
    <p:sldId id="869" r:id="rId16"/>
    <p:sldId id="919" r:id="rId17"/>
    <p:sldId id="889" r:id="rId18"/>
    <p:sldId id="896" r:id="rId19"/>
    <p:sldId id="928" r:id="rId20"/>
    <p:sldId id="929" r:id="rId21"/>
    <p:sldId id="926" r:id="rId22"/>
    <p:sldId id="945" r:id="rId23"/>
    <p:sldId id="927" r:id="rId24"/>
    <p:sldId id="804" r:id="rId25"/>
    <p:sldId id="805" r:id="rId26"/>
    <p:sldId id="788" r:id="rId27"/>
    <p:sldId id="894" r:id="rId28"/>
    <p:sldId id="917" r:id="rId29"/>
    <p:sldId id="842" r:id="rId30"/>
    <p:sldId id="843" r:id="rId31"/>
    <p:sldId id="866" r:id="rId32"/>
    <p:sldId id="909" r:id="rId33"/>
    <p:sldId id="903" r:id="rId34"/>
    <p:sldId id="806" r:id="rId35"/>
    <p:sldId id="807" r:id="rId36"/>
    <p:sldId id="811" r:id="rId37"/>
    <p:sldId id="952" r:id="rId38"/>
    <p:sldId id="953" r:id="rId39"/>
    <p:sldId id="955" r:id="rId40"/>
    <p:sldId id="956" r:id="rId41"/>
    <p:sldId id="922" r:id="rId42"/>
  </p:sldIdLst>
  <p:sldSz cx="9144000" cy="6858000" type="screen4x3"/>
  <p:notesSz cx="6858000" cy="9180513"/>
  <p:defaultTextStyle>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p:defaultTextStyle>
  <p:extLst>
    <p:ext uri="{EFAFB233-063F-42B5-8137-9DF3F51BA10A}">
      <p15:sldGuideLst xmlns:p15="http://schemas.microsoft.com/office/powerpoint/2012/main">
        <p15:guide id="1" orient="horz" pos="168" userDrawn="1">
          <p15:clr>
            <a:srgbClr val="A4A3A4"/>
          </p15:clr>
        </p15:guide>
        <p15:guide id="2" pos="384" userDrawn="1">
          <p15:clr>
            <a:srgbClr val="A4A3A4"/>
          </p15:clr>
        </p15:guide>
        <p15:guide id="3" pos="5352" userDrawn="1">
          <p15:clr>
            <a:srgbClr val="A4A3A4"/>
          </p15:clr>
        </p15:guide>
        <p15:guide id="4"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700"/>
    <a:srgbClr val="0082B4"/>
    <a:srgbClr val="AFDFFF"/>
    <a:srgbClr val="FFD28F"/>
    <a:srgbClr val="777777"/>
    <a:srgbClr val="FFB64B"/>
    <a:srgbClr val="FFC775"/>
    <a:srgbClr val="EAEAEA"/>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1" autoAdjust="0"/>
    <p:restoredTop sz="99880" autoAdjust="0"/>
  </p:normalViewPr>
  <p:slideViewPr>
    <p:cSldViewPr snapToGrid="0">
      <p:cViewPr varScale="1">
        <p:scale>
          <a:sx n="112" d="100"/>
          <a:sy n="112" d="100"/>
        </p:scale>
        <p:origin x="954" y="138"/>
      </p:cViewPr>
      <p:guideLst>
        <p:guide orient="horz" pos="168"/>
        <p:guide pos="384"/>
        <p:guide pos="5352"/>
        <p:guide pos="2928"/>
      </p:guideLst>
    </p:cSldViewPr>
  </p:slideViewPr>
  <p:notesTextViewPr>
    <p:cViewPr>
      <p:scale>
        <a:sx n="100" d="100"/>
        <a:sy n="100" d="100"/>
      </p:scale>
      <p:origin x="0" y="0"/>
    </p:cViewPr>
  </p:notesTextViewPr>
  <p:sorterViewPr>
    <p:cViewPr>
      <p:scale>
        <a:sx n="100" d="100"/>
        <a:sy n="100" d="100"/>
      </p:scale>
      <p:origin x="0" y="9096"/>
    </p:cViewPr>
  </p:sorter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64" b="0" i="0" u="none" strike="noStrike" baseline="0">
                <a:solidFill>
                  <a:srgbClr val="000000"/>
                </a:solidFill>
                <a:latin typeface="Calibri"/>
                <a:ea typeface="Calibri"/>
                <a:cs typeface="Calibri"/>
              </a:defRPr>
            </a:pPr>
            <a:r>
              <a:rPr lang="en-US" sz="1800" b="1" u="sng" dirty="0"/>
              <a:t>Favorability</a:t>
            </a:r>
          </a:p>
        </c:rich>
      </c:tx>
      <c:layout>
        <c:manualLayout>
          <c:xMode val="edge"/>
          <c:yMode val="edge"/>
          <c:x val="0.55308237538064198"/>
          <c:y val="0"/>
        </c:manualLayout>
      </c:layout>
      <c:overlay val="0"/>
      <c:spPr>
        <a:noFill/>
        <a:ln w="26555">
          <a:noFill/>
        </a:ln>
      </c:spPr>
    </c:title>
    <c:autoTitleDeleted val="0"/>
    <c:plotArea>
      <c:layout>
        <c:manualLayout>
          <c:layoutTarget val="inner"/>
          <c:xMode val="edge"/>
          <c:yMode val="edge"/>
          <c:x val="0.21333333333333299"/>
          <c:y val="0.1247165532879819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Sheet2!$A$2:$A$15</c:f>
              <c:strCache>
                <c:ptCount val="14"/>
                <c:pt idx="0">
                  <c:v>Credit Unions 2013</c:v>
                </c:pt>
                <c:pt idx="1">
                  <c:v>2014</c:v>
                </c:pt>
                <c:pt idx="3">
                  <c:v>Community Banks 2013</c:v>
                </c:pt>
                <c:pt idx="4">
                  <c:v>2014</c:v>
                </c:pt>
                <c:pt idx="6">
                  <c:v>The Financial Industry 2013</c:v>
                </c:pt>
                <c:pt idx="7">
                  <c:v>2014</c:v>
                </c:pt>
                <c:pt idx="9">
                  <c:v>Big Banks 2013</c:v>
                </c:pt>
                <c:pt idx="10">
                  <c:v>2014</c:v>
                </c:pt>
                <c:pt idx="12">
                  <c:v>Wall Street Financial Companies 2013</c:v>
                </c:pt>
                <c:pt idx="13">
                  <c:v>2014</c:v>
                </c:pt>
              </c:strCache>
            </c:strRef>
          </c:cat>
          <c:val>
            <c:numRef>
              <c:f>Sheet2!$C$2:$C$15</c:f>
              <c:numCache>
                <c:formatCode>General</c:formatCode>
                <c:ptCount val="14"/>
                <c:pt idx="0">
                  <c:v>82</c:v>
                </c:pt>
                <c:pt idx="1">
                  <c:v>83</c:v>
                </c:pt>
                <c:pt idx="3">
                  <c:v>83</c:v>
                </c:pt>
                <c:pt idx="4">
                  <c:v>81</c:v>
                </c:pt>
                <c:pt idx="6">
                  <c:v>44</c:v>
                </c:pt>
                <c:pt idx="7">
                  <c:v>43</c:v>
                </c:pt>
                <c:pt idx="9">
                  <c:v>42</c:v>
                </c:pt>
                <c:pt idx="10">
                  <c:v>42</c:v>
                </c:pt>
                <c:pt idx="12">
                  <c:v>28</c:v>
                </c:pt>
                <c:pt idx="13">
                  <c:v>30</c:v>
                </c:pt>
              </c:numCache>
            </c:numRef>
          </c:val>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Sheet2!$A$2:$A$15</c:f>
              <c:strCache>
                <c:ptCount val="14"/>
                <c:pt idx="0">
                  <c:v>Credit Unions 2013</c:v>
                </c:pt>
                <c:pt idx="1">
                  <c:v>2014</c:v>
                </c:pt>
                <c:pt idx="3">
                  <c:v>Community Banks 2013</c:v>
                </c:pt>
                <c:pt idx="4">
                  <c:v>2014</c:v>
                </c:pt>
                <c:pt idx="6">
                  <c:v>The Financial Industry 2013</c:v>
                </c:pt>
                <c:pt idx="7">
                  <c:v>2014</c:v>
                </c:pt>
                <c:pt idx="9">
                  <c:v>Big Banks 2013</c:v>
                </c:pt>
                <c:pt idx="10">
                  <c:v>2014</c:v>
                </c:pt>
                <c:pt idx="12">
                  <c:v>Wall Street Financial Companies 2013</c:v>
                </c:pt>
                <c:pt idx="13">
                  <c:v>2014</c:v>
                </c:pt>
              </c:strCache>
            </c:strRef>
          </c:cat>
          <c:val>
            <c:numRef>
              <c:f>Sheet2!$E$2:$E$15</c:f>
              <c:numCache>
                <c:formatCode>General</c:formatCode>
                <c:ptCount val="14"/>
                <c:pt idx="0">
                  <c:v>-8</c:v>
                </c:pt>
                <c:pt idx="1">
                  <c:v>-8</c:v>
                </c:pt>
                <c:pt idx="3">
                  <c:v>-6</c:v>
                </c:pt>
                <c:pt idx="4">
                  <c:v>-5</c:v>
                </c:pt>
                <c:pt idx="6">
                  <c:v>-43</c:v>
                </c:pt>
                <c:pt idx="7">
                  <c:v>-39</c:v>
                </c:pt>
                <c:pt idx="9">
                  <c:v>-49</c:v>
                </c:pt>
                <c:pt idx="10">
                  <c:v>-46</c:v>
                </c:pt>
                <c:pt idx="12">
                  <c:v>-51</c:v>
                </c:pt>
                <c:pt idx="13">
                  <c:v>-48</c:v>
                </c:pt>
              </c:numCache>
            </c:numRef>
          </c:val>
        </c:ser>
        <c:dLbls>
          <c:showLegendKey val="0"/>
          <c:showVal val="1"/>
          <c:showCatName val="0"/>
          <c:showSerName val="0"/>
          <c:showPercent val="0"/>
          <c:showBubbleSize val="0"/>
        </c:dLbls>
        <c:gapWidth val="40"/>
        <c:overlap val="100"/>
        <c:axId val="223254264"/>
        <c:axId val="223254656"/>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Sheet2!$A$2:$A$15</c:f>
              <c:strCache>
                <c:ptCount val="14"/>
                <c:pt idx="0">
                  <c:v>Credit Unions 2013</c:v>
                </c:pt>
                <c:pt idx="1">
                  <c:v>2014</c:v>
                </c:pt>
                <c:pt idx="3">
                  <c:v>Community Banks 2013</c:v>
                </c:pt>
                <c:pt idx="4">
                  <c:v>2014</c:v>
                </c:pt>
                <c:pt idx="6">
                  <c:v>The Financial Industry 2013</c:v>
                </c:pt>
                <c:pt idx="7">
                  <c:v>2014</c:v>
                </c:pt>
                <c:pt idx="9">
                  <c:v>Big Banks 2013</c:v>
                </c:pt>
                <c:pt idx="10">
                  <c:v>2014</c:v>
                </c:pt>
                <c:pt idx="12">
                  <c:v>Wall Street Financial Companies 2013</c:v>
                </c:pt>
                <c:pt idx="13">
                  <c:v>2014</c:v>
                </c:pt>
              </c:strCache>
            </c:strRef>
          </c:cat>
          <c:val>
            <c:numRef>
              <c:f>Sheet2!$B$2:$B$15</c:f>
              <c:numCache>
                <c:formatCode>General</c:formatCode>
                <c:ptCount val="14"/>
                <c:pt idx="0">
                  <c:v>48</c:v>
                </c:pt>
                <c:pt idx="1">
                  <c:v>54</c:v>
                </c:pt>
                <c:pt idx="3">
                  <c:v>45</c:v>
                </c:pt>
                <c:pt idx="4">
                  <c:v>46</c:v>
                </c:pt>
                <c:pt idx="6">
                  <c:v>12</c:v>
                </c:pt>
                <c:pt idx="7">
                  <c:v>15</c:v>
                </c:pt>
                <c:pt idx="9">
                  <c:v>16</c:v>
                </c:pt>
                <c:pt idx="10">
                  <c:v>17</c:v>
                </c:pt>
                <c:pt idx="12">
                  <c:v>7</c:v>
                </c:pt>
                <c:pt idx="13">
                  <c:v>10</c:v>
                </c:pt>
              </c:numCache>
            </c:numRef>
          </c:val>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numFmt formatCode="#,##0_);#,##0" sourceLinked="0"/>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Sheet2!$A$2:$A$15</c:f>
              <c:strCache>
                <c:ptCount val="14"/>
                <c:pt idx="0">
                  <c:v>Credit Unions 2013</c:v>
                </c:pt>
                <c:pt idx="1">
                  <c:v>2014</c:v>
                </c:pt>
                <c:pt idx="3">
                  <c:v>Community Banks 2013</c:v>
                </c:pt>
                <c:pt idx="4">
                  <c:v>2014</c:v>
                </c:pt>
                <c:pt idx="6">
                  <c:v>The Financial Industry 2013</c:v>
                </c:pt>
                <c:pt idx="7">
                  <c:v>2014</c:v>
                </c:pt>
                <c:pt idx="9">
                  <c:v>Big Banks 2013</c:v>
                </c:pt>
                <c:pt idx="10">
                  <c:v>2014</c:v>
                </c:pt>
                <c:pt idx="12">
                  <c:v>Wall Street Financial Companies 2013</c:v>
                </c:pt>
                <c:pt idx="13">
                  <c:v>2014</c:v>
                </c:pt>
              </c:strCache>
            </c:strRef>
          </c:cat>
          <c:val>
            <c:numRef>
              <c:f>Sheet2!$D$2:$D$15</c:f>
              <c:numCache>
                <c:formatCode>General</c:formatCode>
                <c:ptCount val="14"/>
                <c:pt idx="0">
                  <c:v>-4</c:v>
                </c:pt>
                <c:pt idx="1">
                  <c:v>-3</c:v>
                </c:pt>
                <c:pt idx="3">
                  <c:v>-2</c:v>
                </c:pt>
                <c:pt idx="4">
                  <c:v>-2</c:v>
                </c:pt>
                <c:pt idx="6">
                  <c:v>-19</c:v>
                </c:pt>
                <c:pt idx="7">
                  <c:v>-16</c:v>
                </c:pt>
                <c:pt idx="9">
                  <c:v>-25</c:v>
                </c:pt>
                <c:pt idx="10">
                  <c:v>-24</c:v>
                </c:pt>
                <c:pt idx="12">
                  <c:v>-27</c:v>
                </c:pt>
                <c:pt idx="13">
                  <c:v>-26</c:v>
                </c:pt>
              </c:numCache>
            </c:numRef>
          </c:val>
        </c:ser>
        <c:dLbls>
          <c:showLegendKey val="0"/>
          <c:showVal val="1"/>
          <c:showCatName val="0"/>
          <c:showSerName val="0"/>
          <c:showPercent val="0"/>
          <c:showBubbleSize val="0"/>
        </c:dLbls>
        <c:gapWidth val="40"/>
        <c:overlap val="100"/>
        <c:axId val="223255048"/>
        <c:axId val="223255440"/>
      </c:barChart>
      <c:catAx>
        <c:axId val="223254264"/>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223254656"/>
        <c:crosses val="autoZero"/>
        <c:auto val="1"/>
        <c:lblAlgn val="ctr"/>
        <c:lblOffset val="100"/>
        <c:tickLblSkip val="1"/>
        <c:tickMarkSkip val="1"/>
        <c:noMultiLvlLbl val="0"/>
      </c:catAx>
      <c:valAx>
        <c:axId val="223254656"/>
        <c:scaling>
          <c:orientation val="minMax"/>
          <c:min val="-70"/>
        </c:scaling>
        <c:delete val="1"/>
        <c:axPos val="t"/>
        <c:numFmt formatCode="General" sourceLinked="1"/>
        <c:majorTickMark val="out"/>
        <c:minorTickMark val="none"/>
        <c:tickLblPos val="nextTo"/>
        <c:crossAx val="223254264"/>
        <c:crosses val="autoZero"/>
        <c:crossBetween val="between"/>
      </c:valAx>
      <c:catAx>
        <c:axId val="223255048"/>
        <c:scaling>
          <c:orientation val="maxMin"/>
        </c:scaling>
        <c:delete val="1"/>
        <c:axPos val="l"/>
        <c:numFmt formatCode="General" sourceLinked="1"/>
        <c:majorTickMark val="out"/>
        <c:minorTickMark val="none"/>
        <c:tickLblPos val="nextTo"/>
        <c:crossAx val="223255440"/>
        <c:crosses val="autoZero"/>
        <c:auto val="1"/>
        <c:lblAlgn val="ctr"/>
        <c:lblOffset val="100"/>
        <c:noMultiLvlLbl val="0"/>
      </c:catAx>
      <c:valAx>
        <c:axId val="223255440"/>
        <c:scaling>
          <c:orientation val="minMax"/>
        </c:scaling>
        <c:delete val="1"/>
        <c:axPos val="b"/>
        <c:numFmt formatCode="General" sourceLinked="1"/>
        <c:majorTickMark val="out"/>
        <c:minorTickMark val="none"/>
        <c:tickLblPos val="nextTo"/>
        <c:crossAx val="223255048"/>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40" b="0" i="0" u="none" strike="noStrike" baseline="0">
                <a:solidFill>
                  <a:srgbClr val="000000"/>
                </a:solidFill>
                <a:latin typeface="Calibri"/>
                <a:ea typeface="Calibri"/>
                <a:cs typeface="Calibri"/>
              </a:defRPr>
            </a:pPr>
            <a:r>
              <a:rPr lang="en-US" sz="1800" b="1" u="sng" dirty="0" smtClean="0"/>
              <a:t>Tougher Rules for Financial</a:t>
            </a:r>
            <a:r>
              <a:rPr lang="en-US" sz="1800" b="1" u="sng" baseline="0" dirty="0" smtClean="0"/>
              <a:t> companies: 2013/2014</a:t>
            </a:r>
            <a:endParaRPr lang="en-US" sz="1800" b="1" u="sng" dirty="0"/>
          </a:p>
        </c:rich>
      </c:tx>
      <c:layout>
        <c:manualLayout>
          <c:xMode val="edge"/>
          <c:yMode val="edge"/>
          <c:x val="0.26959604029621798"/>
          <c:y val="0"/>
        </c:manualLayout>
      </c:layout>
      <c:overlay val="0"/>
      <c:spPr>
        <a:noFill/>
        <a:ln w="26119">
          <a:noFill/>
        </a:ln>
      </c:spPr>
    </c:title>
    <c:autoTitleDeleted val="0"/>
    <c:plotArea>
      <c:layout>
        <c:manualLayout>
          <c:layoutTarget val="inner"/>
          <c:xMode val="edge"/>
          <c:yMode val="edge"/>
          <c:x val="1.4430014430014401E-2"/>
          <c:y val="0.21052631578947401"/>
          <c:w val="0.97113997113997097"/>
          <c:h val="0.63434903047091395"/>
        </c:manualLayout>
      </c:layout>
      <c:barChart>
        <c:barDir val="col"/>
        <c:grouping val="clustered"/>
        <c:varyColors val="0"/>
        <c:ser>
          <c:idx val="0"/>
          <c:order val="0"/>
          <c:tx>
            <c:strRef>
              <c:f>Sheet2!$A$2</c:f>
              <c:strCache>
                <c:ptCount val="1"/>
                <c:pt idx="0">
                  <c:v>Total</c:v>
                </c:pt>
              </c:strCache>
            </c:strRef>
          </c:tx>
          <c:spPr>
            <a:solidFill>
              <a:srgbClr val="0085B4"/>
            </a:solidFill>
            <a:ln w="13059">
              <a:solidFill>
                <a:srgbClr val="FFFFFF"/>
              </a:solidFill>
              <a:prstDash val="solid"/>
            </a:ln>
          </c:spPr>
          <c:invertIfNegative val="0"/>
          <c:dPt>
            <c:idx val="1"/>
            <c:invertIfNegative val="0"/>
            <c:bubble3D val="0"/>
            <c:spPr>
              <a:solidFill>
                <a:schemeClr val="accent1"/>
              </a:solidFill>
              <a:ln w="13059">
                <a:solidFill>
                  <a:srgbClr val="FFFFFF"/>
                </a:solidFill>
                <a:prstDash val="solid"/>
              </a:ln>
            </c:spPr>
          </c:dPt>
          <c:dPt>
            <c:idx val="2"/>
            <c:invertIfNegative val="0"/>
            <c:bubble3D val="0"/>
            <c:spPr>
              <a:solidFill>
                <a:srgbClr val="777777"/>
              </a:solidFill>
              <a:ln w="13059">
                <a:solidFill>
                  <a:srgbClr val="FFFFFF"/>
                </a:solidFill>
                <a:prstDash val="solid"/>
              </a:ln>
            </c:spPr>
          </c:dPt>
          <c:dPt>
            <c:idx val="3"/>
            <c:invertIfNegative val="0"/>
            <c:bubble3D val="0"/>
            <c:spPr>
              <a:solidFill>
                <a:srgbClr val="777777"/>
              </a:solidFill>
              <a:ln w="13059">
                <a:solidFill>
                  <a:srgbClr val="FFFFFF"/>
                </a:solidFill>
                <a:prstDash val="solid"/>
              </a:ln>
            </c:spPr>
          </c:dPt>
          <c:dPt>
            <c:idx val="6"/>
            <c:invertIfNegative val="0"/>
            <c:bubble3D val="0"/>
            <c:spPr>
              <a:solidFill>
                <a:schemeClr val="accent1"/>
              </a:solidFill>
              <a:ln w="13059">
                <a:solidFill>
                  <a:srgbClr val="FFFFFF"/>
                </a:solidFill>
                <a:prstDash val="solid"/>
              </a:ln>
            </c:spPr>
          </c:dPt>
          <c:dPt>
            <c:idx val="7"/>
            <c:invertIfNegative val="0"/>
            <c:bubble3D val="0"/>
            <c:spPr>
              <a:solidFill>
                <a:srgbClr val="777777"/>
              </a:solidFill>
              <a:ln w="13059">
                <a:solidFill>
                  <a:srgbClr val="FFFFFF"/>
                </a:solidFill>
                <a:prstDash val="solid"/>
              </a:ln>
            </c:spPr>
          </c:dPt>
          <c:dPt>
            <c:idx val="8"/>
            <c:invertIfNegative val="0"/>
            <c:bubble3D val="0"/>
            <c:spPr>
              <a:solidFill>
                <a:srgbClr val="777777"/>
              </a:solidFill>
              <a:ln w="13059">
                <a:solidFill>
                  <a:srgbClr val="FFFFFF"/>
                </a:solidFill>
                <a:prstDash val="solid"/>
              </a:ln>
            </c:spPr>
          </c:dPt>
          <c:dLbls>
            <c:spPr>
              <a:noFill/>
              <a:ln w="26119">
                <a:noFill/>
              </a:ln>
            </c:spPr>
            <c:txPr>
              <a:bodyPr/>
              <a:lstStyle/>
              <a:p>
                <a:pPr>
                  <a:defRPr sz="2519"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Sheet2!$B$1:$J$1</c:f>
              <c:strCache>
                <c:ptCount val="9"/>
                <c:pt idx="0">
                  <c:v>Tougher Rules and Enforcement</c:v>
                </c:pt>
                <c:pt idx="1">
                  <c:v>Don't Need Futher Regulation</c:v>
                </c:pt>
                <c:pt idx="2">
                  <c:v>Neither</c:v>
                </c:pt>
                <c:pt idx="3">
                  <c:v>Don't Know</c:v>
                </c:pt>
                <c:pt idx="5">
                  <c:v>Tougher Rules and Enforcement</c:v>
                </c:pt>
                <c:pt idx="6">
                  <c:v>Don't Need Futher Regulation</c:v>
                </c:pt>
                <c:pt idx="7">
                  <c:v>Neither</c:v>
                </c:pt>
                <c:pt idx="8">
                  <c:v>Don't Know</c:v>
                </c:pt>
              </c:strCache>
            </c:strRef>
          </c:cat>
          <c:val>
            <c:numRef>
              <c:f>Sheet2!$B$2:$J$2</c:f>
              <c:numCache>
                <c:formatCode>General</c:formatCode>
                <c:ptCount val="9"/>
                <c:pt idx="0">
                  <c:v>83</c:v>
                </c:pt>
                <c:pt idx="1">
                  <c:v>9</c:v>
                </c:pt>
                <c:pt idx="2">
                  <c:v>2</c:v>
                </c:pt>
                <c:pt idx="3">
                  <c:v>6</c:v>
                </c:pt>
                <c:pt idx="5">
                  <c:v>78</c:v>
                </c:pt>
                <c:pt idx="6">
                  <c:v>11</c:v>
                </c:pt>
                <c:pt idx="7">
                  <c:v>4</c:v>
                </c:pt>
                <c:pt idx="8">
                  <c:v>7</c:v>
                </c:pt>
              </c:numCache>
            </c:numRef>
          </c:val>
        </c:ser>
        <c:dLbls>
          <c:showLegendKey val="0"/>
          <c:showVal val="1"/>
          <c:showCatName val="0"/>
          <c:showSerName val="0"/>
          <c:showPercent val="0"/>
          <c:showBubbleSize val="0"/>
        </c:dLbls>
        <c:gapWidth val="60"/>
        <c:axId val="225075928"/>
        <c:axId val="225076320"/>
      </c:barChart>
      <c:catAx>
        <c:axId val="225075928"/>
        <c:scaling>
          <c:orientation val="minMax"/>
        </c:scaling>
        <c:delete val="0"/>
        <c:axPos val="b"/>
        <c:numFmt formatCode="General" sourceLinked="1"/>
        <c:majorTickMark val="none"/>
        <c:minorTickMark val="none"/>
        <c:tickLblPos val="nextTo"/>
        <c:spPr>
          <a:ln w="3265">
            <a:solidFill>
              <a:srgbClr val="000000"/>
            </a:solidFill>
            <a:prstDash val="solid"/>
          </a:ln>
        </c:spPr>
        <c:txPr>
          <a:bodyPr rot="0" vert="horz"/>
          <a:lstStyle/>
          <a:p>
            <a:pPr>
              <a:defRPr sz="1440" b="0" i="0" u="none" strike="noStrike" baseline="0">
                <a:solidFill>
                  <a:srgbClr val="000000"/>
                </a:solidFill>
                <a:latin typeface="Calibri"/>
                <a:ea typeface="Calibri"/>
                <a:cs typeface="Calibri"/>
              </a:defRPr>
            </a:pPr>
            <a:endParaRPr lang="en-US"/>
          </a:p>
        </c:txPr>
        <c:crossAx val="225076320"/>
        <c:crosses val="autoZero"/>
        <c:auto val="1"/>
        <c:lblAlgn val="ctr"/>
        <c:lblOffset val="100"/>
        <c:tickLblSkip val="1"/>
        <c:tickMarkSkip val="1"/>
        <c:noMultiLvlLbl val="0"/>
      </c:catAx>
      <c:valAx>
        <c:axId val="225076320"/>
        <c:scaling>
          <c:orientation val="minMax"/>
        </c:scaling>
        <c:delete val="1"/>
        <c:axPos val="l"/>
        <c:numFmt formatCode="General" sourceLinked="1"/>
        <c:majorTickMark val="out"/>
        <c:minorTickMark val="none"/>
        <c:tickLblPos val="nextTo"/>
        <c:crossAx val="225075928"/>
        <c:crosses val="autoZero"/>
        <c:crossBetween val="between"/>
      </c:valAx>
      <c:spPr>
        <a:noFill/>
        <a:ln w="26119">
          <a:noFill/>
        </a:ln>
      </c:spPr>
    </c:plotArea>
    <c:plotVisOnly val="1"/>
    <c:dispBlanksAs val="gap"/>
    <c:showDLblsOverMax val="0"/>
  </c:chart>
  <c:spPr>
    <a:solidFill>
      <a:srgbClr val="FFFFFF"/>
    </a:solidFill>
    <a:ln>
      <a:noFill/>
    </a:ln>
  </c:spPr>
  <c:txPr>
    <a:bodyPr/>
    <a:lstStyle/>
    <a:p>
      <a:pPr>
        <a:defRPr sz="1388"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40" b="0" i="0" u="none" strike="noStrike" baseline="0">
                <a:solidFill>
                  <a:srgbClr val="000000"/>
                </a:solidFill>
                <a:latin typeface="Calibri"/>
                <a:ea typeface="Calibri"/>
                <a:cs typeface="Calibri"/>
              </a:defRPr>
            </a:pPr>
            <a:r>
              <a:rPr lang="en-US" sz="1800" b="1" u="sng" dirty="0" smtClean="0"/>
              <a:t>Effect of Tough Regulations on Wall Street</a:t>
            </a:r>
            <a:endParaRPr lang="en-US" sz="1800" b="1" u="sng" dirty="0"/>
          </a:p>
        </c:rich>
      </c:tx>
      <c:layout>
        <c:manualLayout>
          <c:xMode val="edge"/>
          <c:yMode val="edge"/>
          <c:x val="0.27600283943027698"/>
          <c:y val="0"/>
        </c:manualLayout>
      </c:layout>
      <c:overlay val="0"/>
      <c:spPr>
        <a:noFill/>
        <a:ln w="26119">
          <a:noFill/>
        </a:ln>
      </c:spPr>
    </c:title>
    <c:autoTitleDeleted val="0"/>
    <c:plotArea>
      <c:layout>
        <c:manualLayout>
          <c:layoutTarget val="inner"/>
          <c:xMode val="edge"/>
          <c:yMode val="edge"/>
          <c:x val="1.4430014430014401E-2"/>
          <c:y val="0.21052631578947401"/>
          <c:w val="0.97113997113997097"/>
          <c:h val="0.63434903047091395"/>
        </c:manualLayout>
      </c:layout>
      <c:barChart>
        <c:barDir val="col"/>
        <c:grouping val="clustered"/>
        <c:varyColors val="0"/>
        <c:ser>
          <c:idx val="0"/>
          <c:order val="0"/>
          <c:tx>
            <c:strRef>
              <c:f>Sheet2!$A$2</c:f>
              <c:strCache>
                <c:ptCount val="1"/>
                <c:pt idx="0">
                  <c:v>Total</c:v>
                </c:pt>
              </c:strCache>
            </c:strRef>
          </c:tx>
          <c:spPr>
            <a:solidFill>
              <a:srgbClr val="0085B4"/>
            </a:solidFill>
            <a:ln w="13059">
              <a:solidFill>
                <a:srgbClr val="FFFFFF"/>
              </a:solidFill>
              <a:prstDash val="solid"/>
            </a:ln>
          </c:spPr>
          <c:invertIfNegative val="0"/>
          <c:dPt>
            <c:idx val="1"/>
            <c:invertIfNegative val="0"/>
            <c:bubble3D val="0"/>
            <c:spPr>
              <a:solidFill>
                <a:srgbClr val="DE8400"/>
              </a:solidFill>
              <a:ln w="13059">
                <a:solidFill>
                  <a:srgbClr val="FFFFFF"/>
                </a:solidFill>
                <a:prstDash val="solid"/>
              </a:ln>
            </c:spPr>
          </c:dPt>
          <c:dPt>
            <c:idx val="2"/>
            <c:invertIfNegative val="0"/>
            <c:bubble3D val="0"/>
            <c:spPr>
              <a:solidFill>
                <a:srgbClr val="777777"/>
              </a:solidFill>
              <a:ln w="13059">
                <a:solidFill>
                  <a:srgbClr val="FFFFFF"/>
                </a:solidFill>
                <a:prstDash val="solid"/>
              </a:ln>
            </c:spPr>
          </c:dPt>
          <c:dLbls>
            <c:spPr>
              <a:noFill/>
              <a:ln w="26119">
                <a:noFill/>
              </a:ln>
            </c:spPr>
            <c:txPr>
              <a:bodyPr/>
              <a:lstStyle/>
              <a:p>
                <a:pPr>
                  <a:defRPr sz="2519"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Prevent Problems</c:v>
                </c:pt>
                <c:pt idx="1">
                  <c:v>Hurt Economy</c:v>
                </c:pt>
                <c:pt idx="2">
                  <c:v>Both/Neither/DK/Undecided/Ref</c:v>
                </c:pt>
              </c:strCache>
            </c:strRef>
          </c:cat>
          <c:val>
            <c:numRef>
              <c:f>Sheet2!$B$2:$D$2</c:f>
              <c:numCache>
                <c:formatCode>General</c:formatCode>
                <c:ptCount val="3"/>
                <c:pt idx="0">
                  <c:v>61</c:v>
                </c:pt>
                <c:pt idx="1">
                  <c:v>21</c:v>
                </c:pt>
                <c:pt idx="2">
                  <c:v>18</c:v>
                </c:pt>
              </c:numCache>
            </c:numRef>
          </c:val>
        </c:ser>
        <c:dLbls>
          <c:showLegendKey val="0"/>
          <c:showVal val="1"/>
          <c:showCatName val="0"/>
          <c:showSerName val="0"/>
          <c:showPercent val="0"/>
          <c:showBubbleSize val="0"/>
        </c:dLbls>
        <c:gapWidth val="60"/>
        <c:axId val="223682728"/>
        <c:axId val="223683512"/>
      </c:barChart>
      <c:catAx>
        <c:axId val="223682728"/>
        <c:scaling>
          <c:orientation val="minMax"/>
        </c:scaling>
        <c:delete val="0"/>
        <c:axPos val="b"/>
        <c:numFmt formatCode="General" sourceLinked="1"/>
        <c:majorTickMark val="none"/>
        <c:minorTickMark val="none"/>
        <c:tickLblPos val="nextTo"/>
        <c:spPr>
          <a:ln w="3265">
            <a:solidFill>
              <a:srgbClr val="000000"/>
            </a:solidFill>
            <a:prstDash val="solid"/>
          </a:ln>
        </c:spPr>
        <c:txPr>
          <a:bodyPr rot="0" vert="horz"/>
          <a:lstStyle/>
          <a:p>
            <a:pPr>
              <a:defRPr sz="1440" b="0" i="0" u="none" strike="noStrike" baseline="0">
                <a:solidFill>
                  <a:srgbClr val="000000"/>
                </a:solidFill>
                <a:latin typeface="Calibri"/>
                <a:ea typeface="Calibri"/>
                <a:cs typeface="Calibri"/>
              </a:defRPr>
            </a:pPr>
            <a:endParaRPr lang="en-US"/>
          </a:p>
        </c:txPr>
        <c:crossAx val="223683512"/>
        <c:crosses val="autoZero"/>
        <c:auto val="1"/>
        <c:lblAlgn val="ctr"/>
        <c:lblOffset val="100"/>
        <c:tickLblSkip val="1"/>
        <c:tickMarkSkip val="1"/>
        <c:noMultiLvlLbl val="0"/>
      </c:catAx>
      <c:valAx>
        <c:axId val="223683512"/>
        <c:scaling>
          <c:orientation val="minMax"/>
        </c:scaling>
        <c:delete val="1"/>
        <c:axPos val="l"/>
        <c:numFmt formatCode="General" sourceLinked="1"/>
        <c:majorTickMark val="out"/>
        <c:minorTickMark val="none"/>
        <c:tickLblPos val="nextTo"/>
        <c:crossAx val="223682728"/>
        <c:crosses val="autoZero"/>
        <c:crossBetween val="between"/>
      </c:valAx>
      <c:spPr>
        <a:noFill/>
        <a:ln w="26119">
          <a:noFill/>
        </a:ln>
      </c:spPr>
    </c:plotArea>
    <c:plotVisOnly val="1"/>
    <c:dispBlanksAs val="gap"/>
    <c:showDLblsOverMax val="0"/>
  </c:chart>
  <c:spPr>
    <a:solidFill>
      <a:srgbClr val="FFFFFF"/>
    </a:solidFill>
    <a:ln>
      <a:noFill/>
    </a:ln>
  </c:spPr>
  <c:txPr>
    <a:bodyPr/>
    <a:lstStyle/>
    <a:p>
      <a:pPr>
        <a:defRPr sz="1388"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sng" strike="noStrike" baseline="0">
                <a:solidFill>
                  <a:srgbClr val="000000"/>
                </a:solidFill>
                <a:latin typeface="Calibri"/>
                <a:ea typeface="Calibri"/>
                <a:cs typeface="Calibri"/>
              </a:defRPr>
            </a:pPr>
            <a:r>
              <a:rPr lang="en-US" sz="1800" b="1" u="sng" dirty="0" smtClean="0"/>
              <a:t>Wall Street Reform Law*: 2013/2014</a:t>
            </a:r>
            <a:endParaRPr lang="en-US" sz="1800" b="1" u="sng" dirty="0"/>
          </a:p>
        </c:rich>
      </c:tx>
      <c:layout>
        <c:manualLayout>
          <c:xMode val="edge"/>
          <c:yMode val="edge"/>
          <c:x val="0.28029375764993902"/>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Favor</c:v>
                </c:pt>
                <c:pt idx="1">
                  <c:v>Oppose</c:v>
                </c:pt>
                <c:pt idx="2">
                  <c:v>DK</c:v>
                </c:pt>
                <c:pt idx="4">
                  <c:v>Favor</c:v>
                </c:pt>
                <c:pt idx="5">
                  <c:v>Oppose</c:v>
                </c:pt>
                <c:pt idx="6">
                  <c:v>DK</c:v>
                </c:pt>
              </c:strCache>
            </c:strRef>
          </c:cat>
          <c:val>
            <c:numRef>
              <c:f>Sheet2!$B$4:$H$4</c:f>
              <c:numCache>
                <c:formatCode>General</c:formatCode>
                <c:ptCount val="7"/>
                <c:pt idx="0">
                  <c:v>78</c:v>
                </c:pt>
                <c:pt idx="1">
                  <c:v>16</c:v>
                </c:pt>
                <c:pt idx="2">
                  <c:v>6</c:v>
                </c:pt>
                <c:pt idx="4">
                  <c:v>76</c:v>
                </c:pt>
                <c:pt idx="5">
                  <c:v>19</c:v>
                </c:pt>
                <c:pt idx="6">
                  <c:v>5</c:v>
                </c:pt>
              </c:numCache>
            </c:numRef>
          </c:val>
        </c:ser>
        <c:dLbls>
          <c:showLegendKey val="0"/>
          <c:showVal val="1"/>
          <c:showCatName val="0"/>
          <c:showSerName val="0"/>
          <c:showPercent val="0"/>
          <c:showBubbleSize val="0"/>
        </c:dLbls>
        <c:gapWidth val="60"/>
        <c:axId val="223683904"/>
        <c:axId val="223684296"/>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dLbl>
              <c:idx val="1"/>
              <c:layout>
                <c:manualLayout>
                  <c:x val="0"/>
                  <c:y val="9.037542137171709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
                  <c:y val="0.106935490072931"/>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Favor</c:v>
                </c:pt>
                <c:pt idx="1">
                  <c:v>Oppose</c:v>
                </c:pt>
                <c:pt idx="2">
                  <c:v>DK</c:v>
                </c:pt>
                <c:pt idx="4">
                  <c:v>Favor</c:v>
                </c:pt>
                <c:pt idx="5">
                  <c:v>Oppose</c:v>
                </c:pt>
                <c:pt idx="6">
                  <c:v>DK</c:v>
                </c:pt>
              </c:strCache>
            </c:strRef>
          </c:cat>
          <c:val>
            <c:numRef>
              <c:f>Sheet2!$B$3:$H$3</c:f>
              <c:numCache>
                <c:formatCode>General</c:formatCode>
                <c:ptCount val="7"/>
                <c:pt idx="0">
                  <c:v>51</c:v>
                </c:pt>
                <c:pt idx="1">
                  <c:v>9</c:v>
                </c:pt>
                <c:pt idx="4">
                  <c:v>56</c:v>
                </c:pt>
                <c:pt idx="5">
                  <c:v>12</c:v>
                </c:pt>
              </c:numCache>
            </c:numRef>
          </c:val>
        </c:ser>
        <c:dLbls>
          <c:showLegendKey val="0"/>
          <c:showVal val="1"/>
          <c:showCatName val="0"/>
          <c:showSerName val="0"/>
          <c:showPercent val="0"/>
          <c:showBubbleSize val="0"/>
        </c:dLbls>
        <c:gapWidth val="60"/>
        <c:axId val="223684688"/>
        <c:axId val="223685080"/>
      </c:barChart>
      <c:catAx>
        <c:axId val="223683904"/>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3684296"/>
        <c:crosses val="autoZero"/>
        <c:auto val="1"/>
        <c:lblAlgn val="ctr"/>
        <c:lblOffset val="100"/>
        <c:tickLblSkip val="1"/>
        <c:tickMarkSkip val="1"/>
        <c:noMultiLvlLbl val="0"/>
      </c:catAx>
      <c:valAx>
        <c:axId val="223684296"/>
        <c:scaling>
          <c:orientation val="minMax"/>
        </c:scaling>
        <c:delete val="1"/>
        <c:axPos val="l"/>
        <c:numFmt formatCode="General" sourceLinked="1"/>
        <c:majorTickMark val="out"/>
        <c:minorTickMark val="none"/>
        <c:tickLblPos val="nextTo"/>
        <c:crossAx val="223683904"/>
        <c:crosses val="autoZero"/>
        <c:crossBetween val="between"/>
      </c:valAx>
      <c:catAx>
        <c:axId val="223684688"/>
        <c:scaling>
          <c:orientation val="minMax"/>
        </c:scaling>
        <c:delete val="1"/>
        <c:axPos val="b"/>
        <c:numFmt formatCode="General" sourceLinked="1"/>
        <c:majorTickMark val="out"/>
        <c:minorTickMark val="none"/>
        <c:tickLblPos val="nextTo"/>
        <c:crossAx val="223685080"/>
        <c:crosses val="autoZero"/>
        <c:auto val="1"/>
        <c:lblAlgn val="ctr"/>
        <c:lblOffset val="100"/>
        <c:noMultiLvlLbl val="0"/>
      </c:catAx>
      <c:valAx>
        <c:axId val="223685080"/>
        <c:scaling>
          <c:orientation val="minMax"/>
        </c:scaling>
        <c:delete val="1"/>
        <c:axPos val="r"/>
        <c:numFmt formatCode="General" sourceLinked="1"/>
        <c:majorTickMark val="out"/>
        <c:minorTickMark val="none"/>
        <c:tickLblPos val="nextTo"/>
        <c:crossAx val="223684688"/>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dirty="0" smtClean="0"/>
              <a:t>Trust</a:t>
            </a:r>
            <a:r>
              <a:rPr lang="en-US" sz="1800" b="1" u="sng" baseline="0" dirty="0" smtClean="0"/>
              <a:t> for Financial Services in 2013/2014: </a:t>
            </a:r>
          </a:p>
          <a:p>
            <a:pPr>
              <a:defRPr sz="1343" b="0" i="0" u="none" strike="noStrike" baseline="0">
                <a:solidFill>
                  <a:srgbClr val="000000"/>
                </a:solidFill>
                <a:latin typeface="Calibri"/>
                <a:ea typeface="Calibri"/>
                <a:cs typeface="Calibri"/>
              </a:defRPr>
            </a:pPr>
            <a:r>
              <a:rPr lang="en-US" sz="1800" b="1" u="sng" baseline="0" dirty="0" smtClean="0"/>
              <a:t>Banks/Credit Card Companies vs Federal Government*</a:t>
            </a:r>
            <a:endParaRPr lang="en-US" sz="1800" b="1" u="sng" dirty="0"/>
          </a:p>
        </c:rich>
      </c:tx>
      <c:layout>
        <c:manualLayout>
          <c:xMode val="edge"/>
          <c:yMode val="edge"/>
          <c:x val="0.112748936170213"/>
          <c:y val="0"/>
        </c:manualLayout>
      </c:layout>
      <c:overlay val="0"/>
      <c:spPr>
        <a:noFill/>
        <a:ln w="24364">
          <a:noFill/>
        </a:ln>
      </c:spPr>
    </c:title>
    <c:autoTitleDeleted val="0"/>
    <c:plotArea>
      <c:layout>
        <c:manualLayout>
          <c:layoutTarget val="inner"/>
          <c:xMode val="edge"/>
          <c:yMode val="edge"/>
          <c:x val="3.25106382978723E-3"/>
          <c:y val="0.25451626099625302"/>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Federal Government</c:v>
                </c:pt>
                <c:pt idx="1">
                  <c:v>Banks/Credit Card Companies</c:v>
                </c:pt>
                <c:pt idx="2">
                  <c:v>Both/Neither/DK</c:v>
                </c:pt>
                <c:pt idx="4">
                  <c:v>Federal Government</c:v>
                </c:pt>
                <c:pt idx="5">
                  <c:v>Banks/Credit Card Companies</c:v>
                </c:pt>
                <c:pt idx="6">
                  <c:v>Both/Neither/DK</c:v>
                </c:pt>
              </c:strCache>
            </c:strRef>
          </c:cat>
          <c:val>
            <c:numRef>
              <c:f>Sheet2!$B$4:$H$4</c:f>
              <c:numCache>
                <c:formatCode>General</c:formatCode>
                <c:ptCount val="7"/>
                <c:pt idx="0">
                  <c:v>36</c:v>
                </c:pt>
                <c:pt idx="1">
                  <c:v>27</c:v>
                </c:pt>
                <c:pt idx="2">
                  <c:v>37</c:v>
                </c:pt>
                <c:pt idx="4">
                  <c:v>34</c:v>
                </c:pt>
                <c:pt idx="5">
                  <c:v>31</c:v>
                </c:pt>
                <c:pt idx="6">
                  <c:v>35</c:v>
                </c:pt>
              </c:numCache>
            </c:numRef>
          </c:val>
        </c:ser>
        <c:dLbls>
          <c:showLegendKey val="0"/>
          <c:showVal val="1"/>
          <c:showCatName val="0"/>
          <c:showSerName val="0"/>
          <c:showPercent val="0"/>
          <c:showBubbleSize val="0"/>
        </c:dLbls>
        <c:gapWidth val="60"/>
        <c:axId val="226600344"/>
        <c:axId val="226600736"/>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Federal Government</c:v>
                </c:pt>
                <c:pt idx="1">
                  <c:v>Banks/Credit Card Companies</c:v>
                </c:pt>
                <c:pt idx="2">
                  <c:v>Both/Neither/DK</c:v>
                </c:pt>
                <c:pt idx="4">
                  <c:v>Federal Government</c:v>
                </c:pt>
                <c:pt idx="5">
                  <c:v>Banks/Credit Card Companies</c:v>
                </c:pt>
                <c:pt idx="6">
                  <c:v>Both/Neither/DK</c:v>
                </c:pt>
              </c:strCache>
            </c:strRef>
          </c:cat>
          <c:val>
            <c:numRef>
              <c:f>Sheet2!$B$3:$H$3</c:f>
              <c:numCache>
                <c:formatCode>General</c:formatCode>
                <c:ptCount val="7"/>
                <c:pt idx="0">
                  <c:v>17</c:v>
                </c:pt>
                <c:pt idx="1">
                  <c:v>16</c:v>
                </c:pt>
                <c:pt idx="4">
                  <c:v>20</c:v>
                </c:pt>
                <c:pt idx="5">
                  <c:v>19</c:v>
                </c:pt>
              </c:numCache>
            </c:numRef>
          </c:val>
        </c:ser>
        <c:dLbls>
          <c:showLegendKey val="0"/>
          <c:showVal val="1"/>
          <c:showCatName val="0"/>
          <c:showSerName val="0"/>
          <c:showPercent val="0"/>
          <c:showBubbleSize val="0"/>
        </c:dLbls>
        <c:gapWidth val="60"/>
        <c:axId val="226601128"/>
        <c:axId val="226601520"/>
      </c:barChart>
      <c:catAx>
        <c:axId val="226600344"/>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6600736"/>
        <c:crosses val="autoZero"/>
        <c:auto val="1"/>
        <c:lblAlgn val="ctr"/>
        <c:lblOffset val="100"/>
        <c:tickLblSkip val="1"/>
        <c:tickMarkSkip val="1"/>
        <c:noMultiLvlLbl val="0"/>
      </c:catAx>
      <c:valAx>
        <c:axId val="226600736"/>
        <c:scaling>
          <c:orientation val="minMax"/>
        </c:scaling>
        <c:delete val="1"/>
        <c:axPos val="l"/>
        <c:numFmt formatCode="General" sourceLinked="1"/>
        <c:majorTickMark val="out"/>
        <c:minorTickMark val="none"/>
        <c:tickLblPos val="nextTo"/>
        <c:crossAx val="226600344"/>
        <c:crosses val="autoZero"/>
        <c:crossBetween val="between"/>
      </c:valAx>
      <c:catAx>
        <c:axId val="226601128"/>
        <c:scaling>
          <c:orientation val="minMax"/>
        </c:scaling>
        <c:delete val="1"/>
        <c:axPos val="b"/>
        <c:numFmt formatCode="General" sourceLinked="1"/>
        <c:majorTickMark val="out"/>
        <c:minorTickMark val="none"/>
        <c:tickLblPos val="nextTo"/>
        <c:crossAx val="226601520"/>
        <c:crosses val="autoZero"/>
        <c:auto val="1"/>
        <c:lblAlgn val="ctr"/>
        <c:lblOffset val="100"/>
        <c:noMultiLvlLbl val="0"/>
      </c:catAx>
      <c:valAx>
        <c:axId val="226601520"/>
        <c:scaling>
          <c:orientation val="minMax"/>
        </c:scaling>
        <c:delete val="1"/>
        <c:axPos val="r"/>
        <c:numFmt formatCode="General" sourceLinked="1"/>
        <c:majorTickMark val="out"/>
        <c:minorTickMark val="none"/>
        <c:tickLblPos val="nextTo"/>
        <c:crossAx val="226601128"/>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dirty="0" smtClean="0"/>
              <a:t>Trust</a:t>
            </a:r>
            <a:r>
              <a:rPr lang="en-US" sz="1800" b="1" u="sng" baseline="0" dirty="0" smtClean="0"/>
              <a:t> for Financial Services in 2013/2014:</a:t>
            </a:r>
          </a:p>
          <a:p>
            <a:pPr>
              <a:defRPr sz="1343" b="0" i="0" u="none" strike="noStrike" baseline="0">
                <a:solidFill>
                  <a:srgbClr val="000000"/>
                </a:solidFill>
                <a:latin typeface="Calibri"/>
                <a:ea typeface="Calibri"/>
                <a:cs typeface="Calibri"/>
              </a:defRPr>
            </a:pPr>
            <a:r>
              <a:rPr lang="en-US" sz="1800" b="1" u="sng" baseline="0" dirty="0" smtClean="0"/>
              <a:t> Banks/Credit Card Companies vs CFPB*</a:t>
            </a:r>
            <a:endParaRPr lang="en-US" sz="1800" b="1" u="sng" dirty="0"/>
          </a:p>
        </c:rich>
      </c:tx>
      <c:layout>
        <c:manualLayout>
          <c:xMode val="edge"/>
          <c:yMode val="edge"/>
          <c:x val="0.20615325850226199"/>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CFPB</c:v>
                </c:pt>
                <c:pt idx="1">
                  <c:v>Banks/Credit Card Companies</c:v>
                </c:pt>
                <c:pt idx="2">
                  <c:v>Both/Neither/DK</c:v>
                </c:pt>
                <c:pt idx="4">
                  <c:v>CFPB</c:v>
                </c:pt>
                <c:pt idx="5">
                  <c:v>Banks/Credit Card Companies</c:v>
                </c:pt>
                <c:pt idx="6">
                  <c:v>Both/Neither/DK</c:v>
                </c:pt>
              </c:strCache>
            </c:strRef>
          </c:cat>
          <c:val>
            <c:numRef>
              <c:f>Sheet2!$B$4:$H$4</c:f>
              <c:numCache>
                <c:formatCode>General</c:formatCode>
                <c:ptCount val="7"/>
                <c:pt idx="0">
                  <c:v>53</c:v>
                </c:pt>
                <c:pt idx="1">
                  <c:v>18</c:v>
                </c:pt>
                <c:pt idx="2">
                  <c:v>29</c:v>
                </c:pt>
                <c:pt idx="4">
                  <c:v>55</c:v>
                </c:pt>
                <c:pt idx="5">
                  <c:v>17</c:v>
                </c:pt>
                <c:pt idx="6">
                  <c:v>27</c:v>
                </c:pt>
              </c:numCache>
            </c:numRef>
          </c:val>
        </c:ser>
        <c:dLbls>
          <c:showLegendKey val="0"/>
          <c:showVal val="1"/>
          <c:showCatName val="0"/>
          <c:showSerName val="0"/>
          <c:showPercent val="0"/>
          <c:showBubbleSize val="0"/>
        </c:dLbls>
        <c:gapWidth val="60"/>
        <c:axId val="226602304"/>
        <c:axId val="226602696"/>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CFPB</c:v>
                </c:pt>
                <c:pt idx="1">
                  <c:v>Banks/Credit Card Companies</c:v>
                </c:pt>
                <c:pt idx="2">
                  <c:v>Both/Neither/DK</c:v>
                </c:pt>
                <c:pt idx="4">
                  <c:v>CFPB</c:v>
                </c:pt>
                <c:pt idx="5">
                  <c:v>Banks/Credit Card Companies</c:v>
                </c:pt>
                <c:pt idx="6">
                  <c:v>Both/Neither/DK</c:v>
                </c:pt>
              </c:strCache>
            </c:strRef>
          </c:cat>
          <c:val>
            <c:numRef>
              <c:f>Sheet2!$B$3:$H$3</c:f>
              <c:numCache>
                <c:formatCode>General</c:formatCode>
                <c:ptCount val="7"/>
                <c:pt idx="0">
                  <c:v>32</c:v>
                </c:pt>
                <c:pt idx="1">
                  <c:v>11</c:v>
                </c:pt>
                <c:pt idx="4">
                  <c:v>35</c:v>
                </c:pt>
                <c:pt idx="5">
                  <c:v>12</c:v>
                </c:pt>
              </c:numCache>
            </c:numRef>
          </c:val>
        </c:ser>
        <c:dLbls>
          <c:showLegendKey val="0"/>
          <c:showVal val="1"/>
          <c:showCatName val="0"/>
          <c:showSerName val="0"/>
          <c:showPercent val="0"/>
          <c:showBubbleSize val="0"/>
        </c:dLbls>
        <c:gapWidth val="60"/>
        <c:axId val="226603088"/>
        <c:axId val="226603480"/>
      </c:barChart>
      <c:catAx>
        <c:axId val="226602304"/>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6602696"/>
        <c:crosses val="autoZero"/>
        <c:auto val="1"/>
        <c:lblAlgn val="ctr"/>
        <c:lblOffset val="100"/>
        <c:tickLblSkip val="1"/>
        <c:tickMarkSkip val="1"/>
        <c:noMultiLvlLbl val="0"/>
      </c:catAx>
      <c:valAx>
        <c:axId val="226602696"/>
        <c:scaling>
          <c:orientation val="minMax"/>
        </c:scaling>
        <c:delete val="1"/>
        <c:axPos val="l"/>
        <c:numFmt formatCode="General" sourceLinked="1"/>
        <c:majorTickMark val="out"/>
        <c:minorTickMark val="none"/>
        <c:tickLblPos val="nextTo"/>
        <c:crossAx val="226602304"/>
        <c:crosses val="autoZero"/>
        <c:crossBetween val="between"/>
      </c:valAx>
      <c:catAx>
        <c:axId val="226603088"/>
        <c:scaling>
          <c:orientation val="minMax"/>
        </c:scaling>
        <c:delete val="1"/>
        <c:axPos val="b"/>
        <c:numFmt formatCode="General" sourceLinked="1"/>
        <c:majorTickMark val="out"/>
        <c:minorTickMark val="none"/>
        <c:tickLblPos val="nextTo"/>
        <c:crossAx val="226603480"/>
        <c:crosses val="autoZero"/>
        <c:auto val="1"/>
        <c:lblAlgn val="ctr"/>
        <c:lblOffset val="100"/>
        <c:noMultiLvlLbl val="0"/>
      </c:catAx>
      <c:valAx>
        <c:axId val="226603480"/>
        <c:scaling>
          <c:orientation val="minMax"/>
        </c:scaling>
        <c:delete val="1"/>
        <c:axPos val="r"/>
        <c:numFmt formatCode="General" sourceLinked="1"/>
        <c:majorTickMark val="out"/>
        <c:minorTickMark val="none"/>
        <c:tickLblPos val="nextTo"/>
        <c:crossAx val="226603088"/>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64" b="0" i="0" u="none" strike="noStrike" baseline="0">
                <a:solidFill>
                  <a:srgbClr val="000000"/>
                </a:solidFill>
                <a:latin typeface="Calibri"/>
                <a:ea typeface="Calibri"/>
                <a:cs typeface="Calibri"/>
              </a:defRPr>
            </a:pPr>
            <a:r>
              <a:rPr lang="en-US" sz="1800" b="1" u="sng" dirty="0" smtClean="0"/>
              <a:t>Familiarity:</a:t>
            </a:r>
            <a:r>
              <a:rPr lang="en-US" sz="1800" b="1" u="sng" baseline="0" dirty="0" smtClean="0"/>
              <a:t> CFPB</a:t>
            </a:r>
            <a:endParaRPr lang="en-US" sz="1800" b="1" u="sng" dirty="0"/>
          </a:p>
        </c:rich>
      </c:tx>
      <c:layout>
        <c:manualLayout>
          <c:xMode val="edge"/>
          <c:yMode val="edge"/>
          <c:x val="0.400440840729888"/>
          <c:y val="2.2674884575200698E-3"/>
        </c:manualLayout>
      </c:layout>
      <c:overlay val="0"/>
      <c:spPr>
        <a:noFill/>
        <a:ln w="26555">
          <a:noFill/>
        </a:ln>
      </c:spPr>
    </c:title>
    <c:autoTitleDeleted val="0"/>
    <c:plotArea>
      <c:layout>
        <c:manualLayout>
          <c:layoutTarget val="inner"/>
          <c:xMode val="edge"/>
          <c:yMode val="edge"/>
          <c:x val="0.21333333333333299"/>
          <c:y val="0.12471655328798199"/>
          <c:w val="0.71544442177539702"/>
          <c:h val="0.85714285714285698"/>
        </c:manualLayout>
      </c:layout>
      <c:barChart>
        <c:barDir val="bar"/>
        <c:grouping val="clustered"/>
        <c:varyColors val="0"/>
        <c:ser>
          <c:idx val="1"/>
          <c:order val="1"/>
          <c:tx>
            <c:strRef>
              <c:f>Sheet2!$C$1</c:f>
              <c:strCache>
                <c:ptCount val="1"/>
                <c:pt idx="0">
                  <c:v>Total Favorable</c:v>
                </c:pt>
              </c:strCache>
            </c:strRef>
          </c:tx>
          <c:spPr>
            <a:solidFill>
              <a:schemeClr val="tx2"/>
            </a:solidFill>
            <a:ln w="3319">
              <a:solidFill>
                <a:srgbClr val="FFFFFF"/>
              </a:solidFill>
              <a:prstDash val="solid"/>
            </a:ln>
          </c:spPr>
          <c:invertIfNegative val="0"/>
          <c:dLbls>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Overall 2013</c:v>
                </c:pt>
                <c:pt idx="1">
                  <c:v>2014</c:v>
                </c:pt>
                <c:pt idx="3">
                  <c:v>Democrats 2013</c:v>
                </c:pt>
                <c:pt idx="4">
                  <c:v>2014</c:v>
                </c:pt>
                <c:pt idx="6">
                  <c:v>Independents 2013</c:v>
                </c:pt>
                <c:pt idx="7">
                  <c:v>2014</c:v>
                </c:pt>
                <c:pt idx="9">
                  <c:v>Republicans 2013</c:v>
                </c:pt>
                <c:pt idx="10">
                  <c:v>2014</c:v>
                </c:pt>
              </c:strCache>
            </c:strRef>
          </c:cat>
          <c:val>
            <c:numRef>
              <c:f>Sheet2!$C$2:$C$12</c:f>
              <c:numCache>
                <c:formatCode>General</c:formatCode>
                <c:ptCount val="11"/>
                <c:pt idx="0">
                  <c:v>63</c:v>
                </c:pt>
                <c:pt idx="1">
                  <c:v>58</c:v>
                </c:pt>
                <c:pt idx="3">
                  <c:v>61</c:v>
                </c:pt>
                <c:pt idx="4">
                  <c:v>68</c:v>
                </c:pt>
                <c:pt idx="6">
                  <c:v>70</c:v>
                </c:pt>
                <c:pt idx="7">
                  <c:v>53</c:v>
                </c:pt>
                <c:pt idx="9">
                  <c:v>58</c:v>
                </c:pt>
                <c:pt idx="10">
                  <c:v>52</c:v>
                </c:pt>
              </c:numCache>
            </c:numRef>
          </c:val>
        </c:ser>
        <c:ser>
          <c:idx val="3"/>
          <c:order val="3"/>
          <c:tx>
            <c:strRef>
              <c:f>Sheet2!$E$1</c:f>
              <c:strCache>
                <c:ptCount val="1"/>
                <c:pt idx="0">
                  <c:v>Total Unfavorable</c:v>
                </c:pt>
              </c:strCache>
            </c:strRef>
          </c:tx>
          <c:spPr>
            <a:solidFill>
              <a:schemeClr val="accent1"/>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Overall 2013</c:v>
                </c:pt>
                <c:pt idx="1">
                  <c:v>2014</c:v>
                </c:pt>
                <c:pt idx="3">
                  <c:v>Democrats 2013</c:v>
                </c:pt>
                <c:pt idx="4">
                  <c:v>2014</c:v>
                </c:pt>
                <c:pt idx="6">
                  <c:v>Independents 2013</c:v>
                </c:pt>
                <c:pt idx="7">
                  <c:v>2014</c:v>
                </c:pt>
                <c:pt idx="9">
                  <c:v>Republicans 2013</c:v>
                </c:pt>
                <c:pt idx="10">
                  <c:v>2014</c:v>
                </c:pt>
              </c:strCache>
            </c:strRef>
          </c:cat>
          <c:val>
            <c:numRef>
              <c:f>Sheet2!$E$2:$E$12</c:f>
              <c:numCache>
                <c:formatCode>General</c:formatCode>
                <c:ptCount val="11"/>
                <c:pt idx="0">
                  <c:v>-37</c:v>
                </c:pt>
                <c:pt idx="1">
                  <c:v>-42</c:v>
                </c:pt>
                <c:pt idx="3">
                  <c:v>-39</c:v>
                </c:pt>
                <c:pt idx="4">
                  <c:v>-32</c:v>
                </c:pt>
                <c:pt idx="6">
                  <c:v>-30</c:v>
                </c:pt>
                <c:pt idx="7">
                  <c:v>-48</c:v>
                </c:pt>
                <c:pt idx="9">
                  <c:v>-42</c:v>
                </c:pt>
                <c:pt idx="10">
                  <c:v>-48</c:v>
                </c:pt>
              </c:numCache>
            </c:numRef>
          </c:val>
        </c:ser>
        <c:dLbls>
          <c:showLegendKey val="0"/>
          <c:showVal val="1"/>
          <c:showCatName val="0"/>
          <c:showSerName val="0"/>
          <c:showPercent val="0"/>
          <c:showBubbleSize val="0"/>
        </c:dLbls>
        <c:gapWidth val="40"/>
        <c:overlap val="100"/>
        <c:axId val="226603872"/>
        <c:axId val="227255224"/>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dLbl>
              <c:idx val="3"/>
              <c:delete val="1"/>
              <c:extLst>
                <c:ext xmlns:c15="http://schemas.microsoft.com/office/drawing/2012/chart" uri="{CE6537A1-D6FC-4f65-9D91-7224C49458BB}"/>
              </c:extLst>
            </c:dLbl>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Overall 2013</c:v>
                </c:pt>
                <c:pt idx="1">
                  <c:v>2014</c:v>
                </c:pt>
                <c:pt idx="3">
                  <c:v>Democrats 2013</c:v>
                </c:pt>
                <c:pt idx="4">
                  <c:v>2014</c:v>
                </c:pt>
                <c:pt idx="6">
                  <c:v>Independents 2013</c:v>
                </c:pt>
                <c:pt idx="7">
                  <c:v>2014</c:v>
                </c:pt>
                <c:pt idx="9">
                  <c:v>Republicans 2013</c:v>
                </c:pt>
                <c:pt idx="10">
                  <c:v>2014</c:v>
                </c:pt>
              </c:strCache>
            </c:strRef>
          </c:cat>
          <c:val>
            <c:numRef>
              <c:f>Sheet2!$B$2:$B$12</c:f>
              <c:numCache>
                <c:formatCode>General</c:formatCode>
                <c:ptCount val="11"/>
              </c:numCache>
            </c:numRef>
          </c:val>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numFmt formatCode="#,##0_);#,##0" sourceLinked="0"/>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Sheet2!$A$2:$A$12</c:f>
              <c:strCache>
                <c:ptCount val="11"/>
                <c:pt idx="0">
                  <c:v>Overall 2013</c:v>
                </c:pt>
                <c:pt idx="1">
                  <c:v>2014</c:v>
                </c:pt>
                <c:pt idx="3">
                  <c:v>Democrats 2013</c:v>
                </c:pt>
                <c:pt idx="4">
                  <c:v>2014</c:v>
                </c:pt>
                <c:pt idx="6">
                  <c:v>Independents 2013</c:v>
                </c:pt>
                <c:pt idx="7">
                  <c:v>2014</c:v>
                </c:pt>
                <c:pt idx="9">
                  <c:v>Republicans 2013</c:v>
                </c:pt>
                <c:pt idx="10">
                  <c:v>2014</c:v>
                </c:pt>
              </c:strCache>
            </c:strRef>
          </c:cat>
          <c:val>
            <c:numRef>
              <c:f>Sheet2!$D$2:$D$12</c:f>
              <c:numCache>
                <c:formatCode>General</c:formatCode>
                <c:ptCount val="11"/>
              </c:numCache>
            </c:numRef>
          </c:val>
        </c:ser>
        <c:dLbls>
          <c:showLegendKey val="0"/>
          <c:showVal val="1"/>
          <c:showCatName val="0"/>
          <c:showSerName val="0"/>
          <c:showPercent val="0"/>
          <c:showBubbleSize val="0"/>
        </c:dLbls>
        <c:gapWidth val="40"/>
        <c:overlap val="100"/>
        <c:axId val="227255616"/>
        <c:axId val="227256008"/>
      </c:barChart>
      <c:catAx>
        <c:axId val="22660387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464" b="0" i="0" u="none" strike="noStrike" baseline="0">
                <a:solidFill>
                  <a:srgbClr val="000000"/>
                </a:solidFill>
                <a:latin typeface="Calibri"/>
                <a:ea typeface="Calibri"/>
                <a:cs typeface="Calibri"/>
              </a:defRPr>
            </a:pPr>
            <a:endParaRPr lang="en-US"/>
          </a:p>
        </c:txPr>
        <c:crossAx val="227255224"/>
        <c:crosses val="autoZero"/>
        <c:auto val="1"/>
        <c:lblAlgn val="ctr"/>
        <c:lblOffset val="100"/>
        <c:tickLblSkip val="1"/>
        <c:tickMarkSkip val="1"/>
        <c:noMultiLvlLbl val="0"/>
      </c:catAx>
      <c:valAx>
        <c:axId val="227255224"/>
        <c:scaling>
          <c:orientation val="minMax"/>
        </c:scaling>
        <c:delete val="1"/>
        <c:axPos val="t"/>
        <c:numFmt formatCode="General" sourceLinked="1"/>
        <c:majorTickMark val="out"/>
        <c:minorTickMark val="none"/>
        <c:tickLblPos val="nextTo"/>
        <c:crossAx val="226603872"/>
        <c:crosses val="autoZero"/>
        <c:crossBetween val="between"/>
      </c:valAx>
      <c:catAx>
        <c:axId val="227255616"/>
        <c:scaling>
          <c:orientation val="maxMin"/>
        </c:scaling>
        <c:delete val="1"/>
        <c:axPos val="l"/>
        <c:numFmt formatCode="General" sourceLinked="1"/>
        <c:majorTickMark val="out"/>
        <c:minorTickMark val="none"/>
        <c:tickLblPos val="nextTo"/>
        <c:crossAx val="227256008"/>
        <c:crosses val="autoZero"/>
        <c:auto val="1"/>
        <c:lblAlgn val="ctr"/>
        <c:lblOffset val="100"/>
        <c:noMultiLvlLbl val="0"/>
      </c:catAx>
      <c:valAx>
        <c:axId val="227256008"/>
        <c:scaling>
          <c:orientation val="minMax"/>
        </c:scaling>
        <c:delete val="1"/>
        <c:axPos val="b"/>
        <c:numFmt formatCode="General" sourceLinked="1"/>
        <c:majorTickMark val="out"/>
        <c:minorTickMark val="none"/>
        <c:tickLblPos val="nextTo"/>
        <c:crossAx val="227255616"/>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64" b="0" i="0" u="none" strike="noStrike" baseline="0">
                <a:solidFill>
                  <a:srgbClr val="000000"/>
                </a:solidFill>
                <a:latin typeface="Calibri"/>
                <a:ea typeface="Calibri"/>
                <a:cs typeface="Calibri"/>
              </a:defRPr>
            </a:pPr>
            <a:r>
              <a:rPr lang="en-US" sz="1800" b="1" u="sng" dirty="0" smtClean="0"/>
              <a:t>Favorability:</a:t>
            </a:r>
            <a:r>
              <a:rPr lang="en-US" sz="1800" b="1" u="sng" baseline="0" dirty="0" smtClean="0"/>
              <a:t> CFPB</a:t>
            </a:r>
            <a:endParaRPr lang="en-US" sz="1800" b="1" u="sng" dirty="0"/>
          </a:p>
        </c:rich>
      </c:tx>
      <c:layout>
        <c:manualLayout>
          <c:xMode val="edge"/>
          <c:yMode val="edge"/>
          <c:x val="0.400440840729888"/>
          <c:y val="2.2674884575200698E-3"/>
        </c:manualLayout>
      </c:layout>
      <c:overlay val="0"/>
      <c:spPr>
        <a:noFill/>
        <a:ln w="26555">
          <a:noFill/>
        </a:ln>
      </c:spPr>
    </c:title>
    <c:autoTitleDeleted val="0"/>
    <c:plotArea>
      <c:layout>
        <c:manualLayout>
          <c:layoutTarget val="inner"/>
          <c:xMode val="edge"/>
          <c:yMode val="edge"/>
          <c:x val="0.21333333333333299"/>
          <c:y val="0.1247165532879819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Overall 2013</c:v>
                </c:pt>
                <c:pt idx="1">
                  <c:v>2014</c:v>
                </c:pt>
                <c:pt idx="3">
                  <c:v>Democrats 2013</c:v>
                </c:pt>
                <c:pt idx="4">
                  <c:v>2014</c:v>
                </c:pt>
                <c:pt idx="6">
                  <c:v>Independents 2013</c:v>
                </c:pt>
                <c:pt idx="7">
                  <c:v>2014</c:v>
                </c:pt>
                <c:pt idx="9">
                  <c:v>Republicans 2013</c:v>
                </c:pt>
                <c:pt idx="10">
                  <c:v>2014</c:v>
                </c:pt>
              </c:strCache>
            </c:strRef>
          </c:cat>
          <c:val>
            <c:numRef>
              <c:f>Sheet2!$C$2:$C$12</c:f>
              <c:numCache>
                <c:formatCode>General</c:formatCode>
                <c:ptCount val="11"/>
                <c:pt idx="0">
                  <c:v>51</c:v>
                </c:pt>
                <c:pt idx="1">
                  <c:v>47</c:v>
                </c:pt>
                <c:pt idx="3">
                  <c:v>53</c:v>
                </c:pt>
                <c:pt idx="4">
                  <c:v>60</c:v>
                </c:pt>
                <c:pt idx="6">
                  <c:v>62</c:v>
                </c:pt>
                <c:pt idx="7">
                  <c:v>41</c:v>
                </c:pt>
                <c:pt idx="9">
                  <c:v>38</c:v>
                </c:pt>
                <c:pt idx="10">
                  <c:v>38</c:v>
                </c:pt>
              </c:numCache>
            </c:numRef>
          </c:val>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Overall 2013</c:v>
                </c:pt>
                <c:pt idx="1">
                  <c:v>2014</c:v>
                </c:pt>
                <c:pt idx="3">
                  <c:v>Democrats 2013</c:v>
                </c:pt>
                <c:pt idx="4">
                  <c:v>2014</c:v>
                </c:pt>
                <c:pt idx="6">
                  <c:v>Independents 2013</c:v>
                </c:pt>
                <c:pt idx="7">
                  <c:v>2014</c:v>
                </c:pt>
                <c:pt idx="9">
                  <c:v>Republicans 2013</c:v>
                </c:pt>
                <c:pt idx="10">
                  <c:v>2014</c:v>
                </c:pt>
              </c:strCache>
            </c:strRef>
          </c:cat>
          <c:val>
            <c:numRef>
              <c:f>Sheet2!$E$2:$E$12</c:f>
              <c:numCache>
                <c:formatCode>General</c:formatCode>
                <c:ptCount val="11"/>
                <c:pt idx="0">
                  <c:v>-12</c:v>
                </c:pt>
                <c:pt idx="1">
                  <c:v>-11</c:v>
                </c:pt>
                <c:pt idx="3">
                  <c:v>-8</c:v>
                </c:pt>
                <c:pt idx="4">
                  <c:v>-8</c:v>
                </c:pt>
                <c:pt idx="6">
                  <c:v>-7</c:v>
                </c:pt>
                <c:pt idx="7">
                  <c:v>-11</c:v>
                </c:pt>
                <c:pt idx="9">
                  <c:v>-21</c:v>
                </c:pt>
                <c:pt idx="10">
                  <c:v>-14</c:v>
                </c:pt>
              </c:numCache>
            </c:numRef>
          </c:val>
        </c:ser>
        <c:dLbls>
          <c:showLegendKey val="0"/>
          <c:showVal val="1"/>
          <c:showCatName val="0"/>
          <c:showSerName val="0"/>
          <c:showPercent val="0"/>
          <c:showBubbleSize val="0"/>
        </c:dLbls>
        <c:gapWidth val="40"/>
        <c:overlap val="100"/>
        <c:axId val="227257184"/>
        <c:axId val="227257576"/>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dLbl>
              <c:idx val="3"/>
              <c:delete val="1"/>
              <c:extLst>
                <c:ext xmlns:c15="http://schemas.microsoft.com/office/drawing/2012/chart" uri="{CE6537A1-D6FC-4f65-9D91-7224C49458BB}"/>
              </c:extLst>
            </c:dLbl>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Overall 2013</c:v>
                </c:pt>
                <c:pt idx="1">
                  <c:v>2014</c:v>
                </c:pt>
                <c:pt idx="3">
                  <c:v>Democrats 2013</c:v>
                </c:pt>
                <c:pt idx="4">
                  <c:v>2014</c:v>
                </c:pt>
                <c:pt idx="6">
                  <c:v>Independents 2013</c:v>
                </c:pt>
                <c:pt idx="7">
                  <c:v>2014</c:v>
                </c:pt>
                <c:pt idx="9">
                  <c:v>Republicans 2013</c:v>
                </c:pt>
                <c:pt idx="10">
                  <c:v>2014</c:v>
                </c:pt>
              </c:strCache>
            </c:strRef>
          </c:cat>
          <c:val>
            <c:numRef>
              <c:f>Sheet2!$B$2:$B$12</c:f>
              <c:numCache>
                <c:formatCode>General</c:formatCode>
                <c:ptCount val="11"/>
                <c:pt idx="0">
                  <c:v>23</c:v>
                </c:pt>
                <c:pt idx="1">
                  <c:v>22</c:v>
                </c:pt>
                <c:pt idx="3">
                  <c:v>24</c:v>
                </c:pt>
                <c:pt idx="4">
                  <c:v>32</c:v>
                </c:pt>
                <c:pt idx="6">
                  <c:v>30</c:v>
                </c:pt>
                <c:pt idx="7">
                  <c:v>21</c:v>
                </c:pt>
                <c:pt idx="9">
                  <c:v>15</c:v>
                </c:pt>
                <c:pt idx="10">
                  <c:v>24</c:v>
                </c:pt>
              </c:numCache>
            </c:numRef>
          </c:val>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numFmt formatCode="#,##0_);#,##0" sourceLinked="0"/>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Sheet2!$A$2:$A$12</c:f>
              <c:strCache>
                <c:ptCount val="11"/>
                <c:pt idx="0">
                  <c:v>Overall 2013</c:v>
                </c:pt>
                <c:pt idx="1">
                  <c:v>2014</c:v>
                </c:pt>
                <c:pt idx="3">
                  <c:v>Democrats 2013</c:v>
                </c:pt>
                <c:pt idx="4">
                  <c:v>2014</c:v>
                </c:pt>
                <c:pt idx="6">
                  <c:v>Independents 2013</c:v>
                </c:pt>
                <c:pt idx="7">
                  <c:v>2014</c:v>
                </c:pt>
                <c:pt idx="9">
                  <c:v>Republicans 2013</c:v>
                </c:pt>
                <c:pt idx="10">
                  <c:v>2014</c:v>
                </c:pt>
              </c:strCache>
            </c:strRef>
          </c:cat>
          <c:val>
            <c:numRef>
              <c:f>Sheet2!$D$2:$D$12</c:f>
              <c:numCache>
                <c:formatCode>General</c:formatCode>
                <c:ptCount val="11"/>
                <c:pt idx="0">
                  <c:v>-6</c:v>
                </c:pt>
                <c:pt idx="1">
                  <c:v>-6</c:v>
                </c:pt>
                <c:pt idx="3">
                  <c:v>-3</c:v>
                </c:pt>
                <c:pt idx="4">
                  <c:v>-2</c:v>
                </c:pt>
                <c:pt idx="6">
                  <c:v>-6</c:v>
                </c:pt>
                <c:pt idx="7">
                  <c:v>-9</c:v>
                </c:pt>
                <c:pt idx="9">
                  <c:v>-9</c:v>
                </c:pt>
                <c:pt idx="10">
                  <c:v>-7</c:v>
                </c:pt>
              </c:numCache>
            </c:numRef>
          </c:val>
        </c:ser>
        <c:dLbls>
          <c:showLegendKey val="0"/>
          <c:showVal val="1"/>
          <c:showCatName val="0"/>
          <c:showSerName val="0"/>
          <c:showPercent val="0"/>
          <c:showBubbleSize val="0"/>
        </c:dLbls>
        <c:gapWidth val="40"/>
        <c:overlap val="100"/>
        <c:axId val="227257968"/>
        <c:axId val="227258360"/>
      </c:barChart>
      <c:catAx>
        <c:axId val="227257184"/>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464" b="0" i="0" u="none" strike="noStrike" baseline="0">
                <a:solidFill>
                  <a:srgbClr val="000000"/>
                </a:solidFill>
                <a:latin typeface="Calibri"/>
                <a:ea typeface="Calibri"/>
                <a:cs typeface="Calibri"/>
              </a:defRPr>
            </a:pPr>
            <a:endParaRPr lang="en-US"/>
          </a:p>
        </c:txPr>
        <c:crossAx val="227257576"/>
        <c:crosses val="autoZero"/>
        <c:auto val="1"/>
        <c:lblAlgn val="ctr"/>
        <c:lblOffset val="100"/>
        <c:tickLblSkip val="1"/>
        <c:tickMarkSkip val="1"/>
        <c:noMultiLvlLbl val="0"/>
      </c:catAx>
      <c:valAx>
        <c:axId val="227257576"/>
        <c:scaling>
          <c:orientation val="minMax"/>
        </c:scaling>
        <c:delete val="1"/>
        <c:axPos val="t"/>
        <c:numFmt formatCode="General" sourceLinked="1"/>
        <c:majorTickMark val="out"/>
        <c:minorTickMark val="none"/>
        <c:tickLblPos val="nextTo"/>
        <c:crossAx val="227257184"/>
        <c:crosses val="autoZero"/>
        <c:crossBetween val="between"/>
      </c:valAx>
      <c:catAx>
        <c:axId val="227257968"/>
        <c:scaling>
          <c:orientation val="maxMin"/>
        </c:scaling>
        <c:delete val="1"/>
        <c:axPos val="l"/>
        <c:numFmt formatCode="General" sourceLinked="1"/>
        <c:majorTickMark val="out"/>
        <c:minorTickMark val="none"/>
        <c:tickLblPos val="nextTo"/>
        <c:crossAx val="227258360"/>
        <c:crosses val="autoZero"/>
        <c:auto val="1"/>
        <c:lblAlgn val="ctr"/>
        <c:lblOffset val="100"/>
        <c:noMultiLvlLbl val="0"/>
      </c:catAx>
      <c:valAx>
        <c:axId val="227258360"/>
        <c:scaling>
          <c:orientation val="minMax"/>
        </c:scaling>
        <c:delete val="1"/>
        <c:axPos val="b"/>
        <c:numFmt formatCode="General" sourceLinked="1"/>
        <c:majorTickMark val="out"/>
        <c:minorTickMark val="none"/>
        <c:tickLblPos val="nextTo"/>
        <c:crossAx val="227257968"/>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dirty="0" smtClean="0"/>
              <a:t>Consumer Financial Protection Bureau: </a:t>
            </a:r>
            <a:r>
              <a:rPr lang="en-US" sz="1800" b="1" u="sng" baseline="0" dirty="0" smtClean="0"/>
              <a:t>2013/2014</a:t>
            </a:r>
            <a:endParaRPr lang="en-US" sz="1800" b="1" u="sng" dirty="0"/>
          </a:p>
        </c:rich>
      </c:tx>
      <c:layout>
        <c:manualLayout>
          <c:xMode val="edge"/>
          <c:yMode val="edge"/>
          <c:x val="0.234336337745016"/>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Favor</c:v>
                </c:pt>
                <c:pt idx="1">
                  <c:v>Oppose</c:v>
                </c:pt>
                <c:pt idx="2">
                  <c:v>Don't Know</c:v>
                </c:pt>
                <c:pt idx="4">
                  <c:v>Favor</c:v>
                </c:pt>
                <c:pt idx="5">
                  <c:v>Oppose</c:v>
                </c:pt>
                <c:pt idx="6">
                  <c:v>Don't Know</c:v>
                </c:pt>
              </c:strCache>
            </c:strRef>
          </c:cat>
          <c:val>
            <c:numRef>
              <c:f>Sheet2!$B$4:$H$4</c:f>
              <c:numCache>
                <c:formatCode>General</c:formatCode>
                <c:ptCount val="7"/>
                <c:pt idx="0">
                  <c:v>80</c:v>
                </c:pt>
                <c:pt idx="1">
                  <c:v>13</c:v>
                </c:pt>
                <c:pt idx="2">
                  <c:v>8</c:v>
                </c:pt>
                <c:pt idx="4">
                  <c:v>75</c:v>
                </c:pt>
                <c:pt idx="5">
                  <c:v>15</c:v>
                </c:pt>
                <c:pt idx="6">
                  <c:v>11</c:v>
                </c:pt>
              </c:numCache>
            </c:numRef>
          </c:val>
        </c:ser>
        <c:dLbls>
          <c:showLegendKey val="0"/>
          <c:showVal val="1"/>
          <c:showCatName val="0"/>
          <c:showSerName val="0"/>
          <c:showPercent val="0"/>
          <c:showBubbleSize val="0"/>
        </c:dLbls>
        <c:gapWidth val="60"/>
        <c:axId val="226980256"/>
        <c:axId val="226980648"/>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dLbl>
              <c:idx val="1"/>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Favor</c:v>
                </c:pt>
                <c:pt idx="1">
                  <c:v>Oppose</c:v>
                </c:pt>
                <c:pt idx="2">
                  <c:v>Don't Know</c:v>
                </c:pt>
                <c:pt idx="4">
                  <c:v>Favor</c:v>
                </c:pt>
                <c:pt idx="5">
                  <c:v>Oppose</c:v>
                </c:pt>
                <c:pt idx="6">
                  <c:v>Don't Know</c:v>
                </c:pt>
              </c:strCache>
            </c:strRef>
          </c:cat>
          <c:val>
            <c:numRef>
              <c:f>Sheet2!$B$3:$H$3</c:f>
              <c:numCache>
                <c:formatCode>General</c:formatCode>
                <c:ptCount val="7"/>
                <c:pt idx="0">
                  <c:v>49</c:v>
                </c:pt>
                <c:pt idx="1">
                  <c:v>6</c:v>
                </c:pt>
                <c:pt idx="4">
                  <c:v>47</c:v>
                </c:pt>
                <c:pt idx="5">
                  <c:v>9</c:v>
                </c:pt>
              </c:numCache>
            </c:numRef>
          </c:val>
        </c:ser>
        <c:dLbls>
          <c:showLegendKey val="0"/>
          <c:showVal val="1"/>
          <c:showCatName val="0"/>
          <c:showSerName val="0"/>
          <c:showPercent val="0"/>
          <c:showBubbleSize val="0"/>
        </c:dLbls>
        <c:gapWidth val="60"/>
        <c:axId val="226981040"/>
        <c:axId val="226981432"/>
      </c:barChart>
      <c:catAx>
        <c:axId val="226980256"/>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6980648"/>
        <c:crosses val="autoZero"/>
        <c:auto val="1"/>
        <c:lblAlgn val="ctr"/>
        <c:lblOffset val="100"/>
        <c:tickLblSkip val="1"/>
        <c:tickMarkSkip val="1"/>
        <c:noMultiLvlLbl val="0"/>
      </c:catAx>
      <c:valAx>
        <c:axId val="226980648"/>
        <c:scaling>
          <c:orientation val="minMax"/>
        </c:scaling>
        <c:delete val="1"/>
        <c:axPos val="l"/>
        <c:numFmt formatCode="General" sourceLinked="1"/>
        <c:majorTickMark val="out"/>
        <c:minorTickMark val="none"/>
        <c:tickLblPos val="nextTo"/>
        <c:crossAx val="226980256"/>
        <c:crosses val="autoZero"/>
        <c:crossBetween val="between"/>
      </c:valAx>
      <c:catAx>
        <c:axId val="226981040"/>
        <c:scaling>
          <c:orientation val="minMax"/>
        </c:scaling>
        <c:delete val="1"/>
        <c:axPos val="b"/>
        <c:numFmt formatCode="General" sourceLinked="1"/>
        <c:majorTickMark val="out"/>
        <c:minorTickMark val="none"/>
        <c:tickLblPos val="nextTo"/>
        <c:crossAx val="226981432"/>
        <c:crosses val="autoZero"/>
        <c:auto val="1"/>
        <c:lblAlgn val="ctr"/>
        <c:lblOffset val="100"/>
        <c:noMultiLvlLbl val="0"/>
      </c:catAx>
      <c:valAx>
        <c:axId val="226981432"/>
        <c:scaling>
          <c:orientation val="minMax"/>
        </c:scaling>
        <c:delete val="1"/>
        <c:axPos val="r"/>
        <c:numFmt formatCode="General" sourceLinked="1"/>
        <c:majorTickMark val="out"/>
        <c:minorTickMark val="none"/>
        <c:tickLblPos val="nextTo"/>
        <c:crossAx val="226981040"/>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baseline="0" dirty="0" smtClean="0"/>
              <a:t>CFPB Head-to-Head</a:t>
            </a:r>
            <a:r>
              <a:rPr lang="en-US" sz="1800" b="1" u="sng" dirty="0" smtClean="0"/>
              <a:t>*</a:t>
            </a:r>
            <a:endParaRPr lang="en-US" sz="1800" b="1" u="sng" dirty="0"/>
          </a:p>
        </c:rich>
      </c:tx>
      <c:layout>
        <c:manualLayout>
          <c:xMode val="edge"/>
          <c:yMode val="edge"/>
          <c:x val="0.36998235680861302"/>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Sheet2!$B$2:$D$2</c:f>
              <c:strCache>
                <c:ptCount val="3"/>
                <c:pt idx="0">
                  <c:v>CFPB Works</c:v>
                </c:pt>
                <c:pt idx="1">
                  <c:v>Unaccountable Bureaucracy</c:v>
                </c:pt>
                <c:pt idx="2">
                  <c:v>Neither/Both/DK</c:v>
                </c:pt>
              </c:strCache>
            </c:strRef>
          </c:cat>
          <c:val>
            <c:numRef>
              <c:f>Sheet2!$B$4:$D$4</c:f>
              <c:numCache>
                <c:formatCode>General</c:formatCode>
                <c:ptCount val="3"/>
                <c:pt idx="0">
                  <c:v>55</c:v>
                </c:pt>
                <c:pt idx="1">
                  <c:v>30</c:v>
                </c:pt>
                <c:pt idx="2">
                  <c:v>15</c:v>
                </c:pt>
              </c:numCache>
            </c:numRef>
          </c:val>
        </c:ser>
        <c:dLbls>
          <c:showLegendKey val="0"/>
          <c:showVal val="1"/>
          <c:showCatName val="0"/>
          <c:showSerName val="0"/>
          <c:showPercent val="0"/>
          <c:showBubbleSize val="0"/>
        </c:dLbls>
        <c:gapWidth val="60"/>
        <c:axId val="226981824"/>
        <c:axId val="226982216"/>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Sheet2!$B$2:$D$2</c:f>
              <c:strCache>
                <c:ptCount val="3"/>
                <c:pt idx="0">
                  <c:v>CFPB Works</c:v>
                </c:pt>
                <c:pt idx="1">
                  <c:v>Unaccountable Bureaucracy</c:v>
                </c:pt>
                <c:pt idx="2">
                  <c:v>Neither/Both/DK</c:v>
                </c:pt>
              </c:strCache>
            </c:strRef>
          </c:cat>
          <c:val>
            <c:numRef>
              <c:f>Sheet2!$B$3:$D$3</c:f>
              <c:numCache>
                <c:formatCode>General</c:formatCode>
                <c:ptCount val="3"/>
                <c:pt idx="0">
                  <c:v>39</c:v>
                </c:pt>
                <c:pt idx="1">
                  <c:v>17</c:v>
                </c:pt>
              </c:numCache>
            </c:numRef>
          </c:val>
        </c:ser>
        <c:dLbls>
          <c:showLegendKey val="0"/>
          <c:showVal val="1"/>
          <c:showCatName val="0"/>
          <c:showSerName val="0"/>
          <c:showPercent val="0"/>
          <c:showBubbleSize val="0"/>
        </c:dLbls>
        <c:gapWidth val="60"/>
        <c:axId val="226982608"/>
        <c:axId val="226983000"/>
      </c:barChart>
      <c:catAx>
        <c:axId val="226981824"/>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900" b="0" i="0" u="none" strike="noStrike" baseline="0">
                <a:solidFill>
                  <a:srgbClr val="000000"/>
                </a:solidFill>
                <a:latin typeface="Calibri"/>
                <a:ea typeface="Calibri"/>
                <a:cs typeface="Calibri"/>
              </a:defRPr>
            </a:pPr>
            <a:endParaRPr lang="en-US"/>
          </a:p>
        </c:txPr>
        <c:crossAx val="226982216"/>
        <c:crosses val="autoZero"/>
        <c:auto val="1"/>
        <c:lblAlgn val="ctr"/>
        <c:lblOffset val="100"/>
        <c:tickLblSkip val="1"/>
        <c:tickMarkSkip val="1"/>
        <c:noMultiLvlLbl val="0"/>
      </c:catAx>
      <c:valAx>
        <c:axId val="226982216"/>
        <c:scaling>
          <c:orientation val="minMax"/>
        </c:scaling>
        <c:delete val="1"/>
        <c:axPos val="l"/>
        <c:numFmt formatCode="General" sourceLinked="1"/>
        <c:majorTickMark val="out"/>
        <c:minorTickMark val="none"/>
        <c:tickLblPos val="nextTo"/>
        <c:crossAx val="226981824"/>
        <c:crosses val="autoZero"/>
        <c:crossBetween val="between"/>
      </c:valAx>
      <c:catAx>
        <c:axId val="226982608"/>
        <c:scaling>
          <c:orientation val="minMax"/>
        </c:scaling>
        <c:delete val="1"/>
        <c:axPos val="b"/>
        <c:numFmt formatCode="General" sourceLinked="1"/>
        <c:majorTickMark val="out"/>
        <c:minorTickMark val="none"/>
        <c:tickLblPos val="nextTo"/>
        <c:crossAx val="226983000"/>
        <c:crosses val="autoZero"/>
        <c:auto val="1"/>
        <c:lblAlgn val="ctr"/>
        <c:lblOffset val="100"/>
        <c:noMultiLvlLbl val="0"/>
      </c:catAx>
      <c:valAx>
        <c:axId val="226983000"/>
        <c:scaling>
          <c:orientation val="minMax"/>
        </c:scaling>
        <c:delete val="1"/>
        <c:axPos val="r"/>
        <c:numFmt formatCode="General" sourceLinked="1"/>
        <c:majorTickMark val="out"/>
        <c:minorTickMark val="none"/>
        <c:tickLblPos val="nextTo"/>
        <c:crossAx val="226982608"/>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da-DK" sz="1800" b="1" i="0" u="sng" baseline="0" dirty="0" smtClean="0">
                <a:effectLst/>
              </a:rPr>
              <a:t>CFPB Head-to-Head*: 2013/2014</a:t>
            </a:r>
            <a:endParaRPr lang="da-DK" dirty="0">
              <a:effectLst/>
            </a:endParaRPr>
          </a:p>
        </c:rich>
      </c:tx>
      <c:layout>
        <c:manualLayout>
          <c:xMode val="edge"/>
          <c:yMode val="edge"/>
          <c:x val="0.28029375764993902"/>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Need rules</c:v>
                </c:pt>
                <c:pt idx="1">
                  <c:v>Unaccountable Bureaucracy</c:v>
                </c:pt>
                <c:pt idx="2">
                  <c:v>Neither/Both/DK</c:v>
                </c:pt>
                <c:pt idx="4">
                  <c:v>Need Rules</c:v>
                </c:pt>
                <c:pt idx="5">
                  <c:v>Unaccountable Bureaucracy</c:v>
                </c:pt>
                <c:pt idx="6">
                  <c:v>Neither/Both/DK</c:v>
                </c:pt>
              </c:strCache>
            </c:strRef>
          </c:cat>
          <c:val>
            <c:numRef>
              <c:f>Sheet2!$B$4:$H$4</c:f>
              <c:numCache>
                <c:formatCode>General</c:formatCode>
                <c:ptCount val="7"/>
                <c:pt idx="0">
                  <c:v>64</c:v>
                </c:pt>
                <c:pt idx="1">
                  <c:v>26</c:v>
                </c:pt>
                <c:pt idx="2">
                  <c:v>10</c:v>
                </c:pt>
                <c:pt idx="4">
                  <c:v>59</c:v>
                </c:pt>
                <c:pt idx="5">
                  <c:v>29</c:v>
                </c:pt>
                <c:pt idx="6">
                  <c:v>12</c:v>
                </c:pt>
              </c:numCache>
            </c:numRef>
          </c:val>
        </c:ser>
        <c:dLbls>
          <c:showLegendKey val="0"/>
          <c:showVal val="1"/>
          <c:showCatName val="0"/>
          <c:showSerName val="0"/>
          <c:showPercent val="0"/>
          <c:showBubbleSize val="0"/>
        </c:dLbls>
        <c:gapWidth val="60"/>
        <c:axId val="228470416"/>
        <c:axId val="228470808"/>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Need rules</c:v>
                </c:pt>
                <c:pt idx="1">
                  <c:v>Unaccountable Bureaucracy</c:v>
                </c:pt>
                <c:pt idx="2">
                  <c:v>Neither/Both/DK</c:v>
                </c:pt>
                <c:pt idx="4">
                  <c:v>Need Rules</c:v>
                </c:pt>
                <c:pt idx="5">
                  <c:v>Unaccountable Bureaucracy</c:v>
                </c:pt>
                <c:pt idx="6">
                  <c:v>Neither/Both/DK</c:v>
                </c:pt>
              </c:strCache>
            </c:strRef>
          </c:cat>
          <c:val>
            <c:numRef>
              <c:f>Sheet2!$B$3:$H$3</c:f>
              <c:numCache>
                <c:formatCode>General</c:formatCode>
                <c:ptCount val="7"/>
                <c:pt idx="0">
                  <c:v>49</c:v>
                </c:pt>
                <c:pt idx="1">
                  <c:v>13</c:v>
                </c:pt>
                <c:pt idx="4">
                  <c:v>45</c:v>
                </c:pt>
                <c:pt idx="5">
                  <c:v>14</c:v>
                </c:pt>
              </c:numCache>
            </c:numRef>
          </c:val>
        </c:ser>
        <c:dLbls>
          <c:showLegendKey val="0"/>
          <c:showVal val="1"/>
          <c:showCatName val="0"/>
          <c:showSerName val="0"/>
          <c:showPercent val="0"/>
          <c:showBubbleSize val="0"/>
        </c:dLbls>
        <c:gapWidth val="60"/>
        <c:axId val="228471200"/>
        <c:axId val="228471592"/>
      </c:barChart>
      <c:catAx>
        <c:axId val="228470416"/>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900" b="0" i="0" u="none" strike="noStrike" baseline="0">
                <a:solidFill>
                  <a:srgbClr val="000000"/>
                </a:solidFill>
                <a:latin typeface="Calibri"/>
                <a:ea typeface="Calibri"/>
                <a:cs typeface="Calibri"/>
              </a:defRPr>
            </a:pPr>
            <a:endParaRPr lang="en-US"/>
          </a:p>
        </c:txPr>
        <c:crossAx val="228470808"/>
        <c:crosses val="autoZero"/>
        <c:auto val="1"/>
        <c:lblAlgn val="ctr"/>
        <c:lblOffset val="100"/>
        <c:tickLblSkip val="1"/>
        <c:tickMarkSkip val="1"/>
        <c:noMultiLvlLbl val="0"/>
      </c:catAx>
      <c:valAx>
        <c:axId val="228470808"/>
        <c:scaling>
          <c:orientation val="minMax"/>
        </c:scaling>
        <c:delete val="1"/>
        <c:axPos val="l"/>
        <c:numFmt formatCode="General" sourceLinked="1"/>
        <c:majorTickMark val="out"/>
        <c:minorTickMark val="none"/>
        <c:tickLblPos val="nextTo"/>
        <c:crossAx val="228470416"/>
        <c:crosses val="autoZero"/>
        <c:crossBetween val="between"/>
      </c:valAx>
      <c:catAx>
        <c:axId val="228471200"/>
        <c:scaling>
          <c:orientation val="minMax"/>
        </c:scaling>
        <c:delete val="1"/>
        <c:axPos val="b"/>
        <c:numFmt formatCode="General" sourceLinked="1"/>
        <c:majorTickMark val="out"/>
        <c:minorTickMark val="none"/>
        <c:tickLblPos val="nextTo"/>
        <c:crossAx val="228471592"/>
        <c:crosses val="autoZero"/>
        <c:auto val="1"/>
        <c:lblAlgn val="ctr"/>
        <c:lblOffset val="100"/>
        <c:noMultiLvlLbl val="0"/>
      </c:catAx>
      <c:valAx>
        <c:axId val="228471592"/>
        <c:scaling>
          <c:orientation val="minMax"/>
        </c:scaling>
        <c:delete val="1"/>
        <c:axPos val="r"/>
        <c:numFmt formatCode="General" sourceLinked="1"/>
        <c:majorTickMark val="out"/>
        <c:minorTickMark val="none"/>
        <c:tickLblPos val="nextTo"/>
        <c:crossAx val="228471200"/>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64" b="0" i="0" u="none" strike="noStrike" baseline="0">
                <a:solidFill>
                  <a:srgbClr val="000000"/>
                </a:solidFill>
                <a:latin typeface="Calibri"/>
                <a:ea typeface="Calibri"/>
                <a:cs typeface="Calibri"/>
              </a:defRPr>
            </a:pPr>
            <a:r>
              <a:rPr lang="en-US" sz="1800" b="1" u="sng" dirty="0"/>
              <a:t>Favorability</a:t>
            </a:r>
          </a:p>
        </c:rich>
      </c:tx>
      <c:layout>
        <c:manualLayout>
          <c:xMode val="edge"/>
          <c:yMode val="edge"/>
          <c:x val="0.55308237538064198"/>
          <c:y val="0"/>
        </c:manualLayout>
      </c:layout>
      <c:overlay val="0"/>
      <c:spPr>
        <a:noFill/>
        <a:ln w="26555">
          <a:noFill/>
        </a:ln>
      </c:spPr>
    </c:title>
    <c:autoTitleDeleted val="0"/>
    <c:plotArea>
      <c:layout>
        <c:manualLayout>
          <c:layoutTarget val="inner"/>
          <c:xMode val="edge"/>
          <c:yMode val="edge"/>
          <c:x val="0.21333333333333299"/>
          <c:y val="0.1247165532879819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The FDIC 2013</c:v>
                </c:pt>
                <c:pt idx="1">
                  <c:v>2014</c:v>
                </c:pt>
                <c:pt idx="3">
                  <c:v>The Consumer Financial Protection Bureau* 2013</c:v>
                </c:pt>
                <c:pt idx="4">
                  <c:v>2014</c:v>
                </c:pt>
                <c:pt idx="6">
                  <c:v>The Consumer Financial Protection Bureau, created by the 2010 Wall Street Reform Law* 2013</c:v>
                </c:pt>
                <c:pt idx="7">
                  <c:v>2014</c:v>
                </c:pt>
              </c:strCache>
            </c:strRef>
          </c:cat>
          <c:val>
            <c:numRef>
              <c:f>Sheet2!$C$2:$C$9</c:f>
              <c:numCache>
                <c:formatCode>General</c:formatCode>
                <c:ptCount val="8"/>
                <c:pt idx="0">
                  <c:v>69</c:v>
                </c:pt>
                <c:pt idx="1">
                  <c:v>67</c:v>
                </c:pt>
                <c:pt idx="3">
                  <c:v>51</c:v>
                </c:pt>
                <c:pt idx="4">
                  <c:v>47</c:v>
                </c:pt>
                <c:pt idx="6">
                  <c:v>43</c:v>
                </c:pt>
                <c:pt idx="7">
                  <c:v>36</c:v>
                </c:pt>
              </c:numCache>
            </c:numRef>
          </c:val>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The FDIC 2013</c:v>
                </c:pt>
                <c:pt idx="1">
                  <c:v>2014</c:v>
                </c:pt>
                <c:pt idx="3">
                  <c:v>The Consumer Financial Protection Bureau* 2013</c:v>
                </c:pt>
                <c:pt idx="4">
                  <c:v>2014</c:v>
                </c:pt>
                <c:pt idx="6">
                  <c:v>The Consumer Financial Protection Bureau, created by the 2010 Wall Street Reform Law* 2013</c:v>
                </c:pt>
                <c:pt idx="7">
                  <c:v>2014</c:v>
                </c:pt>
              </c:strCache>
            </c:strRef>
          </c:cat>
          <c:val>
            <c:numRef>
              <c:f>Sheet2!$E$2:$E$9</c:f>
              <c:numCache>
                <c:formatCode>General</c:formatCode>
                <c:ptCount val="8"/>
                <c:pt idx="0">
                  <c:v>-12</c:v>
                </c:pt>
                <c:pt idx="1">
                  <c:v>-11</c:v>
                </c:pt>
                <c:pt idx="3">
                  <c:v>-12</c:v>
                </c:pt>
                <c:pt idx="4">
                  <c:v>-11</c:v>
                </c:pt>
                <c:pt idx="6">
                  <c:v>-17</c:v>
                </c:pt>
                <c:pt idx="7">
                  <c:v>-16</c:v>
                </c:pt>
              </c:numCache>
            </c:numRef>
          </c:val>
        </c:ser>
        <c:dLbls>
          <c:showLegendKey val="0"/>
          <c:showVal val="1"/>
          <c:showCatName val="0"/>
          <c:showSerName val="0"/>
          <c:showPercent val="0"/>
          <c:showBubbleSize val="0"/>
        </c:dLbls>
        <c:gapWidth val="40"/>
        <c:overlap val="100"/>
        <c:axId val="223256224"/>
        <c:axId val="223256616"/>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The FDIC 2013</c:v>
                </c:pt>
                <c:pt idx="1">
                  <c:v>2014</c:v>
                </c:pt>
                <c:pt idx="3">
                  <c:v>The Consumer Financial Protection Bureau* 2013</c:v>
                </c:pt>
                <c:pt idx="4">
                  <c:v>2014</c:v>
                </c:pt>
                <c:pt idx="6">
                  <c:v>The Consumer Financial Protection Bureau, created by the 2010 Wall Street Reform Law* 2013</c:v>
                </c:pt>
                <c:pt idx="7">
                  <c:v>2014</c:v>
                </c:pt>
              </c:strCache>
            </c:strRef>
          </c:cat>
          <c:val>
            <c:numRef>
              <c:f>Sheet2!$B$2:$B$9</c:f>
              <c:numCache>
                <c:formatCode>General</c:formatCode>
                <c:ptCount val="8"/>
                <c:pt idx="0">
                  <c:v>38</c:v>
                </c:pt>
                <c:pt idx="1">
                  <c:v>37</c:v>
                </c:pt>
                <c:pt idx="3">
                  <c:v>23</c:v>
                </c:pt>
                <c:pt idx="4">
                  <c:v>22</c:v>
                </c:pt>
                <c:pt idx="6">
                  <c:v>20</c:v>
                </c:pt>
                <c:pt idx="7">
                  <c:v>18</c:v>
                </c:pt>
              </c:numCache>
            </c:numRef>
          </c:val>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layout>
                <c:manualLayout>
                  <c:x val="-5.1362415132574703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9587026409815903E-2"/>
                  <c:y val="1.06086767214331E-16"/>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_);#,##0" sourceLinked="0"/>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Sheet2!$A$2:$A$9</c:f>
              <c:strCache>
                <c:ptCount val="8"/>
                <c:pt idx="0">
                  <c:v>The FDIC 2013</c:v>
                </c:pt>
                <c:pt idx="1">
                  <c:v>2014</c:v>
                </c:pt>
                <c:pt idx="3">
                  <c:v>The Consumer Financial Protection Bureau* 2013</c:v>
                </c:pt>
                <c:pt idx="4">
                  <c:v>2014</c:v>
                </c:pt>
                <c:pt idx="6">
                  <c:v>The Consumer Financial Protection Bureau, created by the 2010 Wall Street Reform Law* 2013</c:v>
                </c:pt>
                <c:pt idx="7">
                  <c:v>2014</c:v>
                </c:pt>
              </c:strCache>
            </c:strRef>
          </c:cat>
          <c:val>
            <c:numRef>
              <c:f>Sheet2!$D$2:$D$9</c:f>
              <c:numCache>
                <c:formatCode>General</c:formatCode>
                <c:ptCount val="8"/>
                <c:pt idx="0">
                  <c:v>-5</c:v>
                </c:pt>
                <c:pt idx="1">
                  <c:v>-6</c:v>
                </c:pt>
                <c:pt idx="3">
                  <c:v>-6</c:v>
                </c:pt>
                <c:pt idx="4">
                  <c:v>-6</c:v>
                </c:pt>
                <c:pt idx="6">
                  <c:v>-10</c:v>
                </c:pt>
                <c:pt idx="7">
                  <c:v>-10</c:v>
                </c:pt>
              </c:numCache>
            </c:numRef>
          </c:val>
        </c:ser>
        <c:dLbls>
          <c:showLegendKey val="0"/>
          <c:showVal val="1"/>
          <c:showCatName val="0"/>
          <c:showSerName val="0"/>
          <c:showPercent val="0"/>
          <c:showBubbleSize val="0"/>
        </c:dLbls>
        <c:gapWidth val="40"/>
        <c:overlap val="100"/>
        <c:axId val="223257008"/>
        <c:axId val="223257400"/>
      </c:barChart>
      <c:catAx>
        <c:axId val="223256224"/>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223256616"/>
        <c:crosses val="autoZero"/>
        <c:auto val="1"/>
        <c:lblAlgn val="ctr"/>
        <c:lblOffset val="100"/>
        <c:tickLblSkip val="1"/>
        <c:tickMarkSkip val="1"/>
        <c:noMultiLvlLbl val="0"/>
      </c:catAx>
      <c:valAx>
        <c:axId val="223256616"/>
        <c:scaling>
          <c:orientation val="minMax"/>
        </c:scaling>
        <c:delete val="1"/>
        <c:axPos val="t"/>
        <c:numFmt formatCode="General" sourceLinked="1"/>
        <c:majorTickMark val="out"/>
        <c:minorTickMark val="none"/>
        <c:tickLblPos val="nextTo"/>
        <c:crossAx val="223256224"/>
        <c:crosses val="autoZero"/>
        <c:crossBetween val="between"/>
      </c:valAx>
      <c:catAx>
        <c:axId val="223257008"/>
        <c:scaling>
          <c:orientation val="maxMin"/>
        </c:scaling>
        <c:delete val="1"/>
        <c:axPos val="l"/>
        <c:numFmt formatCode="General" sourceLinked="1"/>
        <c:majorTickMark val="out"/>
        <c:minorTickMark val="none"/>
        <c:tickLblPos val="nextTo"/>
        <c:crossAx val="223257400"/>
        <c:crosses val="autoZero"/>
        <c:auto val="1"/>
        <c:lblAlgn val="ctr"/>
        <c:lblOffset val="100"/>
        <c:noMultiLvlLbl val="0"/>
      </c:catAx>
      <c:valAx>
        <c:axId val="223257400"/>
        <c:scaling>
          <c:orientation val="minMax"/>
        </c:scaling>
        <c:delete val="1"/>
        <c:axPos val="b"/>
        <c:numFmt formatCode="General" sourceLinked="1"/>
        <c:majorTickMark val="out"/>
        <c:minorTickMark val="none"/>
        <c:tickLblPos val="nextTo"/>
        <c:crossAx val="223257008"/>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41" b="0" i="0" u="none" strike="noStrike" baseline="0">
                <a:solidFill>
                  <a:srgbClr val="000000"/>
                </a:solidFill>
                <a:latin typeface="Calibri"/>
                <a:ea typeface="Calibri"/>
                <a:cs typeface="Calibri"/>
              </a:defRPr>
            </a:pPr>
            <a:r>
              <a:rPr lang="en-US" sz="1800" b="1" u="sng" dirty="0" smtClean="0"/>
              <a:t>Accountability vs. </a:t>
            </a:r>
            <a:r>
              <a:rPr lang="en-US" sz="1800" b="1" u="sng" baseline="0" dirty="0" smtClean="0"/>
              <a:t>CFPB out of control</a:t>
            </a:r>
            <a:endParaRPr lang="en-US" sz="1800" b="1" u="sng" dirty="0"/>
          </a:p>
        </c:rich>
      </c:tx>
      <c:layout>
        <c:manualLayout>
          <c:xMode val="edge"/>
          <c:yMode val="edge"/>
          <c:x val="0.20936287701748199"/>
          <c:y val="0"/>
        </c:manualLayout>
      </c:layout>
      <c:overlay val="0"/>
      <c:spPr>
        <a:noFill/>
        <a:ln w="26153">
          <a:noFill/>
        </a:ln>
      </c:spPr>
    </c:title>
    <c:autoTitleDeleted val="0"/>
    <c:plotArea>
      <c:layout>
        <c:manualLayout>
          <c:layoutTarget val="inner"/>
          <c:xMode val="edge"/>
          <c:yMode val="edge"/>
          <c:x val="1.4430014430014401E-2"/>
          <c:y val="0.20424403183023901"/>
          <c:w val="0.97113997113997097"/>
          <c:h val="0.647214854111406"/>
        </c:manualLayout>
      </c:layout>
      <c:barChart>
        <c:barDir val="col"/>
        <c:grouping val="clustered"/>
        <c:varyColors val="0"/>
        <c:ser>
          <c:idx val="1"/>
          <c:order val="1"/>
          <c:tx>
            <c:strRef>
              <c:f>Sheet2!$A$3</c:f>
              <c:strCache>
                <c:ptCount val="1"/>
                <c:pt idx="0">
                  <c:v>Total</c:v>
                </c:pt>
              </c:strCache>
            </c:strRef>
          </c:tx>
          <c:spPr>
            <a:solidFill>
              <a:srgbClr val="AFDFFF"/>
            </a:solidFill>
            <a:ln w="3269">
              <a:solidFill>
                <a:srgbClr val="FFFFFF"/>
              </a:solidFill>
              <a:prstDash val="solid"/>
            </a:ln>
          </c:spPr>
          <c:invertIfNegative val="0"/>
          <c:dPt>
            <c:idx val="1"/>
            <c:invertIfNegative val="0"/>
            <c:bubble3D val="0"/>
            <c:spPr>
              <a:solidFill>
                <a:srgbClr val="FFC979"/>
              </a:solidFill>
              <a:ln w="3269">
                <a:solidFill>
                  <a:srgbClr val="FFFFFF"/>
                </a:solidFill>
                <a:prstDash val="solid"/>
              </a:ln>
            </c:spPr>
          </c:dPt>
          <c:dPt>
            <c:idx val="2"/>
            <c:invertIfNegative val="0"/>
            <c:bubble3D val="0"/>
            <c:spPr>
              <a:solidFill>
                <a:srgbClr val="777777"/>
              </a:solidFill>
              <a:ln w="3269">
                <a:solidFill>
                  <a:srgbClr val="FFFFFF"/>
                </a:solidFill>
                <a:prstDash val="solid"/>
              </a:ln>
            </c:spPr>
          </c:dPt>
          <c:dPt>
            <c:idx val="3"/>
            <c:invertIfNegative val="0"/>
            <c:bubble3D val="0"/>
            <c:spPr>
              <a:solidFill>
                <a:srgbClr val="C0C0C0"/>
              </a:solidFill>
              <a:ln w="3269">
                <a:solidFill>
                  <a:srgbClr val="FFFFFF"/>
                </a:solidFill>
                <a:prstDash val="solid"/>
              </a:ln>
            </c:spPr>
          </c:dPt>
          <c:dLbls>
            <c:spPr>
              <a:noFill/>
              <a:ln w="26153">
                <a:noFill/>
              </a:ln>
            </c:spPr>
            <c:txPr>
              <a:bodyPr/>
              <a:lstStyle/>
              <a:p>
                <a:pPr>
                  <a:defRPr sz="2523"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Companies should be accountable</c:v>
                </c:pt>
                <c:pt idx="1">
                  <c:v>CFPB out of control</c:v>
                </c:pt>
                <c:pt idx="2">
                  <c:v>Neither/Both/DK</c:v>
                </c:pt>
              </c:strCache>
            </c:strRef>
          </c:cat>
          <c:val>
            <c:numRef>
              <c:f>Sheet2!$B$3:$D$3</c:f>
              <c:numCache>
                <c:formatCode>General</c:formatCode>
                <c:ptCount val="3"/>
                <c:pt idx="0">
                  <c:v>66</c:v>
                </c:pt>
                <c:pt idx="1">
                  <c:v>21</c:v>
                </c:pt>
                <c:pt idx="2">
                  <c:v>13</c:v>
                </c:pt>
              </c:numCache>
            </c:numRef>
          </c:val>
        </c:ser>
        <c:dLbls>
          <c:showLegendKey val="0"/>
          <c:showVal val="1"/>
          <c:showCatName val="0"/>
          <c:showSerName val="0"/>
          <c:showPercent val="0"/>
          <c:showBubbleSize val="0"/>
        </c:dLbls>
        <c:gapWidth val="60"/>
        <c:axId val="228472376"/>
        <c:axId val="228472768"/>
      </c:barChart>
      <c:barChart>
        <c:barDir val="col"/>
        <c:grouping val="clustered"/>
        <c:varyColors val="0"/>
        <c:ser>
          <c:idx val="0"/>
          <c:order val="0"/>
          <c:tx>
            <c:strRef>
              <c:f>Sheet2!$A$2</c:f>
              <c:strCache>
                <c:ptCount val="1"/>
                <c:pt idx="0">
                  <c:v>Much</c:v>
                </c:pt>
              </c:strCache>
            </c:strRef>
          </c:tx>
          <c:spPr>
            <a:solidFill>
              <a:srgbClr val="0085B4"/>
            </a:solidFill>
            <a:ln w="13076">
              <a:solidFill>
                <a:srgbClr val="FFFFFF"/>
              </a:solidFill>
              <a:prstDash val="solid"/>
            </a:ln>
          </c:spPr>
          <c:invertIfNegative val="0"/>
          <c:dPt>
            <c:idx val="1"/>
            <c:invertIfNegative val="0"/>
            <c:bubble3D val="0"/>
            <c:spPr>
              <a:solidFill>
                <a:srgbClr val="DE8400"/>
              </a:solidFill>
              <a:ln w="13076">
                <a:solidFill>
                  <a:srgbClr val="FFFFFF"/>
                </a:solidFill>
                <a:prstDash val="solid"/>
              </a:ln>
            </c:spPr>
          </c:dPt>
          <c:dLbls>
            <c:dLbl>
              <c:idx val="1"/>
              <c:layout>
                <c:manualLayout>
                  <c:x val="0"/>
                  <c:y val="0.107878886273236"/>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6153">
                <a:noFill/>
              </a:ln>
            </c:spPr>
            <c:txPr>
              <a:bodyPr/>
              <a:lstStyle/>
              <a:p>
                <a:pPr>
                  <a:defRPr sz="2523"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Companies should be accountable</c:v>
                </c:pt>
                <c:pt idx="1">
                  <c:v>CFPB out of control</c:v>
                </c:pt>
                <c:pt idx="2">
                  <c:v>Neither/Both/DK</c:v>
                </c:pt>
              </c:strCache>
            </c:strRef>
          </c:cat>
          <c:val>
            <c:numRef>
              <c:f>Sheet2!$B$2:$D$2</c:f>
              <c:numCache>
                <c:formatCode>General</c:formatCode>
                <c:ptCount val="3"/>
                <c:pt idx="0">
                  <c:v>52</c:v>
                </c:pt>
                <c:pt idx="1">
                  <c:v>11</c:v>
                </c:pt>
              </c:numCache>
            </c:numRef>
          </c:val>
        </c:ser>
        <c:dLbls>
          <c:showLegendKey val="0"/>
          <c:showVal val="1"/>
          <c:showCatName val="0"/>
          <c:showSerName val="0"/>
          <c:showPercent val="0"/>
          <c:showBubbleSize val="0"/>
        </c:dLbls>
        <c:gapWidth val="60"/>
        <c:axId val="228473160"/>
        <c:axId val="228473552"/>
      </c:barChart>
      <c:catAx>
        <c:axId val="228472376"/>
        <c:scaling>
          <c:orientation val="minMax"/>
        </c:scaling>
        <c:delete val="0"/>
        <c:axPos val="b"/>
        <c:numFmt formatCode="General" sourceLinked="1"/>
        <c:majorTickMark val="none"/>
        <c:minorTickMark val="none"/>
        <c:tickLblPos val="nextTo"/>
        <c:spPr>
          <a:ln w="3269">
            <a:solidFill>
              <a:srgbClr val="000000"/>
            </a:solidFill>
            <a:prstDash val="solid"/>
          </a:ln>
        </c:spPr>
        <c:txPr>
          <a:bodyPr rot="0" vert="horz"/>
          <a:lstStyle/>
          <a:p>
            <a:pPr>
              <a:defRPr sz="1441" b="0" i="0" u="none" strike="noStrike" baseline="0">
                <a:solidFill>
                  <a:srgbClr val="000000"/>
                </a:solidFill>
                <a:latin typeface="Calibri"/>
                <a:ea typeface="Calibri"/>
                <a:cs typeface="Calibri"/>
              </a:defRPr>
            </a:pPr>
            <a:endParaRPr lang="en-US"/>
          </a:p>
        </c:txPr>
        <c:crossAx val="228472768"/>
        <c:crosses val="autoZero"/>
        <c:auto val="1"/>
        <c:lblAlgn val="ctr"/>
        <c:lblOffset val="100"/>
        <c:tickLblSkip val="1"/>
        <c:tickMarkSkip val="1"/>
        <c:noMultiLvlLbl val="0"/>
      </c:catAx>
      <c:valAx>
        <c:axId val="228472768"/>
        <c:scaling>
          <c:orientation val="minMax"/>
        </c:scaling>
        <c:delete val="1"/>
        <c:axPos val="l"/>
        <c:numFmt formatCode="General" sourceLinked="1"/>
        <c:majorTickMark val="out"/>
        <c:minorTickMark val="none"/>
        <c:tickLblPos val="nextTo"/>
        <c:crossAx val="228472376"/>
        <c:crosses val="autoZero"/>
        <c:crossBetween val="between"/>
      </c:valAx>
      <c:catAx>
        <c:axId val="228473160"/>
        <c:scaling>
          <c:orientation val="minMax"/>
        </c:scaling>
        <c:delete val="1"/>
        <c:axPos val="b"/>
        <c:numFmt formatCode="General" sourceLinked="1"/>
        <c:majorTickMark val="out"/>
        <c:minorTickMark val="none"/>
        <c:tickLblPos val="nextTo"/>
        <c:crossAx val="228473552"/>
        <c:crosses val="autoZero"/>
        <c:auto val="1"/>
        <c:lblAlgn val="ctr"/>
        <c:lblOffset val="100"/>
        <c:noMultiLvlLbl val="0"/>
      </c:catAx>
      <c:valAx>
        <c:axId val="228473552"/>
        <c:scaling>
          <c:orientation val="minMax"/>
        </c:scaling>
        <c:delete val="1"/>
        <c:axPos val="r"/>
        <c:numFmt formatCode="General" sourceLinked="1"/>
        <c:majorTickMark val="out"/>
        <c:minorTickMark val="none"/>
        <c:tickLblPos val="nextTo"/>
        <c:crossAx val="228473160"/>
        <c:crosses val="max"/>
        <c:crossBetween val="between"/>
      </c:valAx>
      <c:spPr>
        <a:noFill/>
        <a:ln w="26153">
          <a:noFill/>
        </a:ln>
      </c:spPr>
    </c:plotArea>
    <c:plotVisOnly val="1"/>
    <c:dispBlanksAs val="gap"/>
    <c:showDLblsOverMax val="0"/>
  </c:chart>
  <c:spPr>
    <a:solidFill>
      <a:srgbClr val="FFFFFF"/>
    </a:solidFill>
    <a:ln>
      <a:noFill/>
    </a:ln>
  </c:spPr>
  <c:txPr>
    <a:bodyPr/>
    <a:lstStyle/>
    <a:p>
      <a:pPr>
        <a:defRPr sz="1467" b="0" i="0" u="none" strike="noStrike" baseline="0">
          <a:solidFill>
            <a:srgbClr val="000000"/>
          </a:solidFill>
          <a:latin typeface="Calibri"/>
          <a:ea typeface="Calibri"/>
          <a:cs typeface="Calibri"/>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dirty="0" smtClean="0"/>
              <a:t>Need for Reform</a:t>
            </a:r>
            <a:endParaRPr lang="en-US" sz="1800" b="1" u="sng" dirty="0"/>
          </a:p>
        </c:rich>
      </c:tx>
      <c:layout>
        <c:manualLayout>
          <c:xMode val="edge"/>
          <c:yMode val="edge"/>
          <c:x val="0.40701088340548702"/>
          <c:y val="2.62627246692229E-2"/>
        </c:manualLayout>
      </c:layout>
      <c:overlay val="0"/>
      <c:spPr>
        <a:noFill/>
        <a:ln w="24375">
          <a:noFill/>
        </a:ln>
      </c:spPr>
    </c:title>
    <c:autoTitleDeleted val="0"/>
    <c:plotArea>
      <c:layout>
        <c:manualLayout>
          <c:layoutTarget val="inner"/>
          <c:xMode val="edge"/>
          <c:yMode val="edge"/>
          <c:x val="1.21654501216545E-2"/>
          <c:y val="0.25229357798165097"/>
          <c:w val="0.97810218978102204"/>
          <c:h val="0.56422018348623804"/>
        </c:manualLayout>
      </c:layout>
      <c:barChart>
        <c:barDir val="col"/>
        <c:grouping val="clustered"/>
        <c:varyColors val="0"/>
        <c:ser>
          <c:idx val="1"/>
          <c:order val="1"/>
          <c:tx>
            <c:strRef>
              <c:f>Sheet2!$A$4</c:f>
              <c:strCache>
                <c:ptCount val="1"/>
                <c:pt idx="0">
                  <c:v>Total</c:v>
                </c:pt>
              </c:strCache>
            </c:strRef>
          </c:tx>
          <c:spPr>
            <a:solidFill>
              <a:srgbClr val="AFDFFF"/>
            </a:solidFill>
            <a:ln w="3047">
              <a:solidFill>
                <a:srgbClr val="FFFFFF"/>
              </a:solidFill>
              <a:prstDash val="solid"/>
            </a:ln>
          </c:spPr>
          <c:invertIfNegative val="0"/>
          <c:dPt>
            <c:idx val="1"/>
            <c:invertIfNegative val="0"/>
            <c:bubble3D val="0"/>
            <c:spPr>
              <a:solidFill>
                <a:srgbClr val="FFC979"/>
              </a:solidFill>
              <a:ln w="3047">
                <a:solidFill>
                  <a:srgbClr val="FFFFFF"/>
                </a:solidFill>
                <a:prstDash val="solid"/>
              </a:ln>
            </c:spPr>
          </c:dPt>
          <c:dPt>
            <c:idx val="2"/>
            <c:invertIfNegative val="0"/>
            <c:bubble3D val="0"/>
            <c:spPr>
              <a:solidFill>
                <a:srgbClr val="777777"/>
              </a:solidFill>
              <a:ln w="3047">
                <a:solidFill>
                  <a:srgbClr val="FFFFFF"/>
                </a:solidFill>
                <a:prstDash val="solid"/>
              </a:ln>
            </c:spPr>
          </c:dPt>
          <c:dPt>
            <c:idx val="3"/>
            <c:invertIfNegative val="0"/>
            <c:bubble3D val="0"/>
            <c:spPr>
              <a:solidFill>
                <a:srgbClr val="C0C0C0"/>
              </a:solidFill>
              <a:ln w="3047">
                <a:solidFill>
                  <a:srgbClr val="FFFFFF"/>
                </a:solidFill>
                <a:prstDash val="solid"/>
              </a:ln>
            </c:spPr>
          </c:dPt>
          <c:dPt>
            <c:idx val="5"/>
            <c:invertIfNegative val="0"/>
            <c:bubble3D val="0"/>
            <c:spPr>
              <a:solidFill>
                <a:srgbClr val="FFC979"/>
              </a:solidFill>
              <a:ln w="3047">
                <a:solidFill>
                  <a:srgbClr val="FFFFFF"/>
                </a:solidFill>
                <a:prstDash val="solid"/>
              </a:ln>
            </c:spPr>
          </c:dPt>
          <c:dPt>
            <c:idx val="6"/>
            <c:invertIfNegative val="0"/>
            <c:bubble3D val="0"/>
            <c:spPr>
              <a:solidFill>
                <a:srgbClr val="777777"/>
              </a:solidFill>
              <a:ln w="3047">
                <a:solidFill>
                  <a:srgbClr val="FFFFFF"/>
                </a:solidFill>
                <a:prstDash val="solid"/>
              </a:ln>
            </c:spPr>
          </c:dPt>
          <c:dPt>
            <c:idx val="7"/>
            <c:invertIfNegative val="0"/>
            <c:bubble3D val="0"/>
          </c:dPt>
          <c:dPt>
            <c:idx val="8"/>
            <c:invertIfNegative val="0"/>
            <c:bubble3D val="0"/>
            <c:spPr>
              <a:solidFill>
                <a:srgbClr val="FFC979"/>
              </a:solidFill>
              <a:ln w="3047">
                <a:solidFill>
                  <a:srgbClr val="FFFFFF"/>
                </a:solidFill>
                <a:prstDash val="solid"/>
              </a:ln>
            </c:spPr>
          </c:dPt>
          <c:dLbls>
            <c:spPr>
              <a:noFill/>
              <a:ln w="24375">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Financial System Still Poses A Danger</c:v>
                </c:pt>
                <c:pt idx="1">
                  <c:v>We Have Done Enough</c:v>
                </c:pt>
                <c:pt idx="2">
                  <c:v>Both/Neither/DK/Ref</c:v>
                </c:pt>
                <c:pt idx="4">
                  <c:v>Financial System Still Poses A Danger</c:v>
                </c:pt>
                <c:pt idx="5">
                  <c:v>We Have Done Enough</c:v>
                </c:pt>
                <c:pt idx="7">
                  <c:v>Financial System Still Poses A Danger</c:v>
                </c:pt>
                <c:pt idx="8">
                  <c:v>We Have Done Enough</c:v>
                </c:pt>
              </c:strCache>
            </c:strRef>
          </c:cat>
          <c:val>
            <c:numRef>
              <c:f>Sheet2!$B$4:$J$4</c:f>
              <c:numCache>
                <c:formatCode>General</c:formatCode>
                <c:ptCount val="9"/>
                <c:pt idx="2">
                  <c:v>17</c:v>
                </c:pt>
              </c:numCache>
            </c:numRef>
          </c:val>
        </c:ser>
        <c:dLbls>
          <c:showLegendKey val="0"/>
          <c:showVal val="1"/>
          <c:showCatName val="0"/>
          <c:showSerName val="0"/>
          <c:showPercent val="0"/>
          <c:showBubbleSize val="0"/>
        </c:dLbls>
        <c:gapWidth val="60"/>
        <c:axId val="228765440"/>
        <c:axId val="228765832"/>
      </c:barChart>
      <c:barChart>
        <c:barDir val="col"/>
        <c:grouping val="clustered"/>
        <c:varyColors val="0"/>
        <c:ser>
          <c:idx val="0"/>
          <c:order val="0"/>
          <c:tx>
            <c:strRef>
              <c:f>Sheet2!$A$3</c:f>
              <c:strCache>
                <c:ptCount val="1"/>
                <c:pt idx="0">
                  <c:v>Much</c:v>
                </c:pt>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dPt>
          <c:dPt>
            <c:idx val="5"/>
            <c:invertIfNegative val="0"/>
            <c:bubble3D val="0"/>
            <c:spPr>
              <a:solidFill>
                <a:srgbClr val="DE8400"/>
              </a:solidFill>
              <a:ln w="12187">
                <a:solidFill>
                  <a:srgbClr val="FFFFFF"/>
                </a:solidFill>
                <a:prstDash val="solid"/>
              </a:ln>
            </c:spPr>
          </c:dPt>
          <c:dPt>
            <c:idx val="6"/>
            <c:invertIfNegative val="0"/>
            <c:bubble3D val="0"/>
            <c:spPr>
              <a:solidFill>
                <a:srgbClr val="DE8400"/>
              </a:solidFill>
              <a:ln w="12187">
                <a:solidFill>
                  <a:srgbClr val="FFFFFF"/>
                </a:solidFill>
                <a:prstDash val="solid"/>
              </a:ln>
            </c:spPr>
          </c:dPt>
          <c:dPt>
            <c:idx val="8"/>
            <c:invertIfNegative val="0"/>
            <c:bubble3D val="0"/>
            <c:spPr>
              <a:solidFill>
                <a:srgbClr val="DE8400"/>
              </a:solidFill>
              <a:ln w="12187">
                <a:solidFill>
                  <a:srgbClr val="FFFFFF"/>
                </a:solidFill>
                <a:prstDash val="solid"/>
              </a:ln>
            </c:spPr>
          </c:dPt>
          <c:dLbls>
            <c:spPr>
              <a:noFill/>
              <a:ln w="24375">
                <a:noFill/>
              </a:ln>
            </c:spPr>
            <c:txPr>
              <a:bodyPr/>
              <a:lstStyle/>
              <a:p>
                <a:pPr>
                  <a:defRPr sz="2351"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Financial System Still Poses A Danger</c:v>
                </c:pt>
                <c:pt idx="1">
                  <c:v>We Have Done Enough</c:v>
                </c:pt>
                <c:pt idx="2">
                  <c:v>Both/Neither/DK/Ref</c:v>
                </c:pt>
                <c:pt idx="4">
                  <c:v>Financial System Still Poses A Danger</c:v>
                </c:pt>
                <c:pt idx="5">
                  <c:v>We Have Done Enough</c:v>
                </c:pt>
                <c:pt idx="7">
                  <c:v>Financial System Still Poses A Danger</c:v>
                </c:pt>
                <c:pt idx="8">
                  <c:v>We Have Done Enough</c:v>
                </c:pt>
              </c:strCache>
            </c:strRef>
          </c:cat>
          <c:val>
            <c:numRef>
              <c:f>Sheet2!$B$3:$J$3</c:f>
              <c:numCache>
                <c:formatCode>General</c:formatCode>
                <c:ptCount val="9"/>
                <c:pt idx="0">
                  <c:v>60</c:v>
                </c:pt>
                <c:pt idx="1">
                  <c:v>22</c:v>
                </c:pt>
                <c:pt idx="4">
                  <c:v>60</c:v>
                </c:pt>
                <c:pt idx="5">
                  <c:v>22</c:v>
                </c:pt>
                <c:pt idx="7">
                  <c:v>60</c:v>
                </c:pt>
                <c:pt idx="8">
                  <c:v>23</c:v>
                </c:pt>
              </c:numCache>
            </c:numRef>
          </c:val>
        </c:ser>
        <c:dLbls>
          <c:showLegendKey val="0"/>
          <c:showVal val="1"/>
          <c:showCatName val="0"/>
          <c:showSerName val="0"/>
          <c:showPercent val="0"/>
          <c:showBubbleSize val="0"/>
        </c:dLbls>
        <c:gapWidth val="60"/>
        <c:axId val="228766224"/>
        <c:axId val="228766616"/>
      </c:barChart>
      <c:catAx>
        <c:axId val="228765440"/>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900" b="0" i="0" u="none" strike="noStrike" baseline="0">
                <a:solidFill>
                  <a:srgbClr val="000000"/>
                </a:solidFill>
                <a:latin typeface="Calibri"/>
                <a:ea typeface="Calibri"/>
                <a:cs typeface="Calibri"/>
              </a:defRPr>
            </a:pPr>
            <a:endParaRPr lang="en-US"/>
          </a:p>
        </c:txPr>
        <c:crossAx val="228765832"/>
        <c:crosses val="autoZero"/>
        <c:auto val="1"/>
        <c:lblAlgn val="ctr"/>
        <c:lblOffset val="100"/>
        <c:tickLblSkip val="1"/>
        <c:tickMarkSkip val="1"/>
        <c:noMultiLvlLbl val="0"/>
      </c:catAx>
      <c:valAx>
        <c:axId val="228765832"/>
        <c:scaling>
          <c:orientation val="minMax"/>
        </c:scaling>
        <c:delete val="1"/>
        <c:axPos val="l"/>
        <c:numFmt formatCode="General" sourceLinked="1"/>
        <c:majorTickMark val="out"/>
        <c:minorTickMark val="none"/>
        <c:tickLblPos val="nextTo"/>
        <c:crossAx val="228765440"/>
        <c:crosses val="autoZero"/>
        <c:crossBetween val="between"/>
      </c:valAx>
      <c:catAx>
        <c:axId val="228766224"/>
        <c:scaling>
          <c:orientation val="minMax"/>
        </c:scaling>
        <c:delete val="1"/>
        <c:axPos val="b"/>
        <c:numFmt formatCode="General" sourceLinked="1"/>
        <c:majorTickMark val="out"/>
        <c:minorTickMark val="none"/>
        <c:tickLblPos val="nextTo"/>
        <c:crossAx val="228766616"/>
        <c:crosses val="autoZero"/>
        <c:auto val="1"/>
        <c:lblAlgn val="ctr"/>
        <c:lblOffset val="100"/>
        <c:noMultiLvlLbl val="0"/>
      </c:catAx>
      <c:valAx>
        <c:axId val="228766616"/>
        <c:scaling>
          <c:orientation val="minMax"/>
        </c:scaling>
        <c:delete val="1"/>
        <c:axPos val="r"/>
        <c:numFmt formatCode="General" sourceLinked="1"/>
        <c:majorTickMark val="out"/>
        <c:minorTickMark val="none"/>
        <c:tickLblPos val="nextTo"/>
        <c:crossAx val="228766224"/>
        <c:crosses val="max"/>
        <c:crossBetween val="between"/>
      </c:valAx>
      <c:spPr>
        <a:noFill/>
        <a:ln w="24375">
          <a:noFill/>
        </a:ln>
      </c:spPr>
    </c:plotArea>
    <c:plotVisOnly val="1"/>
    <c:dispBlanksAs val="gap"/>
    <c:showDLblsOverMax val="0"/>
  </c:chart>
  <c:spPr>
    <a:solidFill>
      <a:srgbClr val="FFFFFF"/>
    </a:solidFill>
    <a:ln>
      <a:noFill/>
    </a:ln>
  </c:spPr>
  <c:txPr>
    <a:bodyPr/>
    <a:lstStyle/>
    <a:p>
      <a:pPr>
        <a:defRPr sz="1583" b="0" i="0" u="none" strike="noStrike" baseline="0">
          <a:solidFill>
            <a:srgbClr val="000000"/>
          </a:solidFill>
          <a:latin typeface="Calibri"/>
          <a:ea typeface="Calibri"/>
          <a:cs typeface="Calibri"/>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638922888617E-2"/>
          <c:y val="0.30723554835804301"/>
          <c:w val="0.97674418604651203"/>
          <c:h val="0.549212087951506"/>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Pt>
            <c:idx val="9"/>
            <c:invertIfNegative val="0"/>
            <c:bubble3D val="0"/>
            <c:spPr>
              <a:solidFill>
                <a:srgbClr val="FFD28F"/>
              </a:solidFill>
              <a:ln w="3046">
                <a:solidFill>
                  <a:srgbClr val="FFFFFF"/>
                </a:solidFill>
                <a:prstDash val="solid"/>
              </a:ln>
            </c:spPr>
          </c:dPt>
          <c:dPt>
            <c:idx val="10"/>
            <c:invertIfNegative val="0"/>
            <c:bubble3D val="0"/>
            <c:spPr>
              <a:solidFill>
                <a:srgbClr val="777777"/>
              </a:solidFill>
              <a:ln w="3046">
                <a:solidFill>
                  <a:srgbClr val="FFFFFF"/>
                </a:solidFill>
                <a:prstDash val="solid"/>
              </a:ln>
            </c:spPr>
          </c:dPt>
          <c:dPt>
            <c:idx val="13"/>
            <c:invertIfNegative val="0"/>
            <c:bubble3D val="0"/>
            <c:spPr>
              <a:solidFill>
                <a:srgbClr val="FFD28F"/>
              </a:solidFill>
              <a:ln w="3046">
                <a:solidFill>
                  <a:srgbClr val="FFFFFF"/>
                </a:solidFill>
                <a:prstDash val="solid"/>
              </a:ln>
            </c:spPr>
          </c:dPt>
          <c:dPt>
            <c:idx val="14"/>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Sheet2!$B$2:$P$2</c:f>
              <c:strCache>
                <c:ptCount val="15"/>
                <c:pt idx="0">
                  <c:v>Support</c:v>
                </c:pt>
                <c:pt idx="1">
                  <c:v>Oppose</c:v>
                </c:pt>
                <c:pt idx="2">
                  <c:v>Not Sure</c:v>
                </c:pt>
                <c:pt idx="4">
                  <c:v>Support</c:v>
                </c:pt>
                <c:pt idx="5">
                  <c:v>Oppose</c:v>
                </c:pt>
                <c:pt idx="6">
                  <c:v>Not Sure</c:v>
                </c:pt>
                <c:pt idx="8">
                  <c:v>Support</c:v>
                </c:pt>
                <c:pt idx="9">
                  <c:v>Oppose</c:v>
                </c:pt>
                <c:pt idx="10">
                  <c:v>Not Sure</c:v>
                </c:pt>
                <c:pt idx="12">
                  <c:v>Support</c:v>
                </c:pt>
                <c:pt idx="13">
                  <c:v>Oppose</c:v>
                </c:pt>
                <c:pt idx="14">
                  <c:v>Not Sure</c:v>
                </c:pt>
              </c:strCache>
            </c:strRef>
          </c:cat>
          <c:val>
            <c:numRef>
              <c:f>Sheet2!$B$4:$P$4</c:f>
              <c:numCache>
                <c:formatCode>General</c:formatCode>
                <c:ptCount val="15"/>
                <c:pt idx="0">
                  <c:v>89</c:v>
                </c:pt>
                <c:pt idx="1">
                  <c:v>8</c:v>
                </c:pt>
                <c:pt idx="2">
                  <c:v>2</c:v>
                </c:pt>
                <c:pt idx="4">
                  <c:v>88</c:v>
                </c:pt>
                <c:pt idx="5">
                  <c:v>8</c:v>
                </c:pt>
                <c:pt idx="6">
                  <c:v>4</c:v>
                </c:pt>
                <c:pt idx="8">
                  <c:v>89</c:v>
                </c:pt>
                <c:pt idx="9">
                  <c:v>7</c:v>
                </c:pt>
                <c:pt idx="10">
                  <c:v>4</c:v>
                </c:pt>
                <c:pt idx="12">
                  <c:v>88</c:v>
                </c:pt>
                <c:pt idx="13">
                  <c:v>9</c:v>
                </c:pt>
                <c:pt idx="14">
                  <c:v>3</c:v>
                </c:pt>
              </c:numCache>
            </c:numRef>
          </c:val>
        </c:ser>
        <c:dLbls>
          <c:showLegendKey val="0"/>
          <c:showVal val="1"/>
          <c:showCatName val="0"/>
          <c:showSerName val="0"/>
          <c:showPercent val="0"/>
          <c:showBubbleSize val="0"/>
        </c:dLbls>
        <c:gapWidth val="60"/>
        <c:axId val="228767400"/>
        <c:axId val="228767792"/>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Pt>
            <c:idx val="9"/>
            <c:invertIfNegative val="0"/>
            <c:bubble3D val="0"/>
            <c:spPr>
              <a:solidFill>
                <a:srgbClr val="E28700"/>
              </a:solidFill>
              <a:ln w="12182">
                <a:solidFill>
                  <a:srgbClr val="FFFFFF"/>
                </a:solidFill>
                <a:prstDash val="solid"/>
              </a:ln>
            </c:spPr>
          </c:dPt>
          <c:dPt>
            <c:idx val="13"/>
            <c:invertIfNegative val="0"/>
            <c:bubble3D val="0"/>
            <c:spPr>
              <a:solidFill>
                <a:srgbClr val="E28700"/>
              </a:solidFill>
              <a:ln w="12182">
                <a:solidFill>
                  <a:srgbClr val="FFFFFF"/>
                </a:solidFill>
                <a:prstDash val="solid"/>
              </a:ln>
            </c:spPr>
          </c:dPt>
          <c:dLbls>
            <c:dLbl>
              <c:idx val="1"/>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Sheet2!$B$2:$P$2</c:f>
              <c:strCache>
                <c:ptCount val="15"/>
                <c:pt idx="0">
                  <c:v>Support</c:v>
                </c:pt>
                <c:pt idx="1">
                  <c:v>Oppose</c:v>
                </c:pt>
                <c:pt idx="2">
                  <c:v>Not Sure</c:v>
                </c:pt>
                <c:pt idx="4">
                  <c:v>Support</c:v>
                </c:pt>
                <c:pt idx="5">
                  <c:v>Oppose</c:v>
                </c:pt>
                <c:pt idx="6">
                  <c:v>Not Sure</c:v>
                </c:pt>
                <c:pt idx="8">
                  <c:v>Support</c:v>
                </c:pt>
                <c:pt idx="9">
                  <c:v>Oppose</c:v>
                </c:pt>
                <c:pt idx="10">
                  <c:v>Not Sure</c:v>
                </c:pt>
                <c:pt idx="12">
                  <c:v>Support</c:v>
                </c:pt>
                <c:pt idx="13">
                  <c:v>Oppose</c:v>
                </c:pt>
                <c:pt idx="14">
                  <c:v>Not Sure</c:v>
                </c:pt>
              </c:strCache>
            </c:strRef>
          </c:cat>
          <c:val>
            <c:numRef>
              <c:f>Sheet2!$B$3:$P$3</c:f>
              <c:numCache>
                <c:formatCode>General</c:formatCode>
                <c:ptCount val="15"/>
                <c:pt idx="0">
                  <c:v>65</c:v>
                </c:pt>
                <c:pt idx="1">
                  <c:v>4</c:v>
                </c:pt>
                <c:pt idx="4">
                  <c:v>68</c:v>
                </c:pt>
                <c:pt idx="5">
                  <c:v>5</c:v>
                </c:pt>
                <c:pt idx="8">
                  <c:v>67</c:v>
                </c:pt>
                <c:pt idx="9">
                  <c:v>3</c:v>
                </c:pt>
                <c:pt idx="12">
                  <c:v>67</c:v>
                </c:pt>
                <c:pt idx="13">
                  <c:v>4</c:v>
                </c:pt>
              </c:numCache>
            </c:numRef>
          </c:val>
        </c:ser>
        <c:dLbls>
          <c:showLegendKey val="0"/>
          <c:showVal val="1"/>
          <c:showCatName val="0"/>
          <c:showSerName val="0"/>
          <c:showPercent val="0"/>
          <c:showBubbleSize val="0"/>
        </c:dLbls>
        <c:gapWidth val="60"/>
        <c:axId val="228768184"/>
        <c:axId val="228768576"/>
      </c:barChart>
      <c:catAx>
        <c:axId val="228767400"/>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8767792"/>
        <c:crosses val="autoZero"/>
        <c:auto val="1"/>
        <c:lblAlgn val="ctr"/>
        <c:lblOffset val="100"/>
        <c:tickLblSkip val="1"/>
        <c:tickMarkSkip val="1"/>
        <c:noMultiLvlLbl val="0"/>
      </c:catAx>
      <c:valAx>
        <c:axId val="228767792"/>
        <c:scaling>
          <c:orientation val="minMax"/>
        </c:scaling>
        <c:delete val="1"/>
        <c:axPos val="l"/>
        <c:numFmt formatCode="General" sourceLinked="1"/>
        <c:majorTickMark val="out"/>
        <c:minorTickMark val="none"/>
        <c:tickLblPos val="nextTo"/>
        <c:crossAx val="228767400"/>
        <c:crosses val="autoZero"/>
        <c:crossBetween val="between"/>
      </c:valAx>
      <c:catAx>
        <c:axId val="228768184"/>
        <c:scaling>
          <c:orientation val="minMax"/>
        </c:scaling>
        <c:delete val="1"/>
        <c:axPos val="b"/>
        <c:numFmt formatCode="General" sourceLinked="1"/>
        <c:majorTickMark val="out"/>
        <c:minorTickMark val="none"/>
        <c:tickLblPos val="nextTo"/>
        <c:crossAx val="228768576"/>
        <c:crosses val="autoZero"/>
        <c:auto val="1"/>
        <c:lblAlgn val="ctr"/>
        <c:lblOffset val="100"/>
        <c:noMultiLvlLbl val="0"/>
      </c:catAx>
      <c:valAx>
        <c:axId val="228768576"/>
        <c:scaling>
          <c:orientation val="minMax"/>
        </c:scaling>
        <c:delete val="1"/>
        <c:axPos val="r"/>
        <c:numFmt formatCode="General" sourceLinked="1"/>
        <c:majorTickMark val="out"/>
        <c:minorTickMark val="none"/>
        <c:tickLblPos val="nextTo"/>
        <c:crossAx val="228768184"/>
        <c:crosses val="max"/>
        <c:crossBetween val="between"/>
      </c:valAx>
      <c:spPr>
        <a:noFill/>
        <a:ln w="24364">
          <a:noFill/>
        </a:ln>
      </c:spPr>
    </c:plotArea>
    <c:plotVisOnly val="1"/>
    <c:dispBlanksAs val="gap"/>
    <c:showDLblsOverMax val="0"/>
  </c:chart>
  <c:spPr>
    <a:no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638922888617E-2"/>
          <c:y val="0.30723554835804301"/>
          <c:w val="0.97674418604651203"/>
          <c:h val="0.549212087951506"/>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Pt>
            <c:idx val="9"/>
            <c:invertIfNegative val="0"/>
            <c:bubble3D val="0"/>
            <c:spPr>
              <a:solidFill>
                <a:srgbClr val="FFD28F"/>
              </a:solidFill>
              <a:ln w="3046">
                <a:solidFill>
                  <a:srgbClr val="FFFFFF"/>
                </a:solidFill>
                <a:prstDash val="solid"/>
              </a:ln>
            </c:spPr>
          </c:dPt>
          <c:dPt>
            <c:idx val="10"/>
            <c:invertIfNegative val="0"/>
            <c:bubble3D val="0"/>
            <c:spPr>
              <a:solidFill>
                <a:srgbClr val="777777"/>
              </a:solidFill>
              <a:ln w="3046">
                <a:solidFill>
                  <a:srgbClr val="FFFFFF"/>
                </a:solidFill>
                <a:prstDash val="solid"/>
              </a:ln>
            </c:spPr>
          </c:dPt>
          <c:dPt>
            <c:idx val="13"/>
            <c:invertIfNegative val="0"/>
            <c:bubble3D val="0"/>
            <c:spPr>
              <a:solidFill>
                <a:srgbClr val="FFD28F"/>
              </a:solidFill>
              <a:ln w="3046">
                <a:solidFill>
                  <a:srgbClr val="FFFFFF"/>
                </a:solidFill>
                <a:prstDash val="solid"/>
              </a:ln>
            </c:spPr>
          </c:dPt>
          <c:dPt>
            <c:idx val="14"/>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Sheet2!$B$2:$P$2</c:f>
              <c:strCache>
                <c:ptCount val="15"/>
                <c:pt idx="0">
                  <c:v>Support</c:v>
                </c:pt>
                <c:pt idx="1">
                  <c:v>Oppose</c:v>
                </c:pt>
                <c:pt idx="2">
                  <c:v>Not Sure</c:v>
                </c:pt>
                <c:pt idx="4">
                  <c:v>Support</c:v>
                </c:pt>
                <c:pt idx="5">
                  <c:v>Oppose</c:v>
                </c:pt>
                <c:pt idx="6">
                  <c:v>Not Sure</c:v>
                </c:pt>
                <c:pt idx="8">
                  <c:v>Support</c:v>
                </c:pt>
                <c:pt idx="9">
                  <c:v>Oppose</c:v>
                </c:pt>
                <c:pt idx="10">
                  <c:v>Not Sure</c:v>
                </c:pt>
                <c:pt idx="12">
                  <c:v>Support</c:v>
                </c:pt>
                <c:pt idx="13">
                  <c:v>Oppose</c:v>
                </c:pt>
                <c:pt idx="14">
                  <c:v>Not Sure</c:v>
                </c:pt>
              </c:strCache>
            </c:strRef>
          </c:cat>
          <c:val>
            <c:numRef>
              <c:f>Sheet2!$B$4:$P$4</c:f>
              <c:numCache>
                <c:formatCode>General</c:formatCode>
                <c:ptCount val="15"/>
                <c:pt idx="0">
                  <c:v>66</c:v>
                </c:pt>
                <c:pt idx="1">
                  <c:v>28</c:v>
                </c:pt>
                <c:pt idx="2">
                  <c:v>5</c:v>
                </c:pt>
                <c:pt idx="4">
                  <c:v>65</c:v>
                </c:pt>
                <c:pt idx="5">
                  <c:v>29</c:v>
                </c:pt>
                <c:pt idx="6">
                  <c:v>6</c:v>
                </c:pt>
                <c:pt idx="8">
                  <c:v>86</c:v>
                </c:pt>
                <c:pt idx="9">
                  <c:v>10</c:v>
                </c:pt>
                <c:pt idx="10">
                  <c:v>4</c:v>
                </c:pt>
                <c:pt idx="12">
                  <c:v>83</c:v>
                </c:pt>
                <c:pt idx="13">
                  <c:v>15</c:v>
                </c:pt>
                <c:pt idx="14">
                  <c:v>2</c:v>
                </c:pt>
              </c:numCache>
            </c:numRef>
          </c:val>
        </c:ser>
        <c:dLbls>
          <c:showLegendKey val="0"/>
          <c:showVal val="1"/>
          <c:showCatName val="0"/>
          <c:showSerName val="0"/>
          <c:showPercent val="0"/>
          <c:showBubbleSize val="0"/>
        </c:dLbls>
        <c:gapWidth val="60"/>
        <c:axId val="227995656"/>
        <c:axId val="227996048"/>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Pt>
            <c:idx val="9"/>
            <c:invertIfNegative val="0"/>
            <c:bubble3D val="0"/>
            <c:spPr>
              <a:solidFill>
                <a:srgbClr val="E28700"/>
              </a:solidFill>
              <a:ln w="12182">
                <a:solidFill>
                  <a:srgbClr val="FFFFFF"/>
                </a:solidFill>
                <a:prstDash val="solid"/>
              </a:ln>
            </c:spPr>
          </c:dPt>
          <c:dPt>
            <c:idx val="13"/>
            <c:invertIfNegative val="0"/>
            <c:bubble3D val="0"/>
            <c:spPr>
              <a:solidFill>
                <a:srgbClr val="E28700"/>
              </a:solidFill>
              <a:ln w="12182">
                <a:solidFill>
                  <a:srgbClr val="FFFFFF"/>
                </a:solidFill>
                <a:prstDash val="solid"/>
              </a:ln>
            </c:spPr>
          </c:dPt>
          <c:dLbls>
            <c:dLbl>
              <c:idx val="5"/>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Sheet2!$B$2:$P$2</c:f>
              <c:strCache>
                <c:ptCount val="15"/>
                <c:pt idx="0">
                  <c:v>Support</c:v>
                </c:pt>
                <c:pt idx="1">
                  <c:v>Oppose</c:v>
                </c:pt>
                <c:pt idx="2">
                  <c:v>Not Sure</c:v>
                </c:pt>
                <c:pt idx="4">
                  <c:v>Support</c:v>
                </c:pt>
                <c:pt idx="5">
                  <c:v>Oppose</c:v>
                </c:pt>
                <c:pt idx="6">
                  <c:v>Not Sure</c:v>
                </c:pt>
                <c:pt idx="8">
                  <c:v>Support</c:v>
                </c:pt>
                <c:pt idx="9">
                  <c:v>Oppose</c:v>
                </c:pt>
                <c:pt idx="10">
                  <c:v>Not Sure</c:v>
                </c:pt>
                <c:pt idx="12">
                  <c:v>Support</c:v>
                </c:pt>
                <c:pt idx="13">
                  <c:v>Oppose</c:v>
                </c:pt>
                <c:pt idx="14">
                  <c:v>Not Sure</c:v>
                </c:pt>
              </c:strCache>
            </c:strRef>
          </c:cat>
          <c:val>
            <c:numRef>
              <c:f>Sheet2!$B$3:$P$3</c:f>
              <c:numCache>
                <c:formatCode>General</c:formatCode>
                <c:ptCount val="15"/>
                <c:pt idx="0">
                  <c:v>46</c:v>
                </c:pt>
                <c:pt idx="1">
                  <c:v>16</c:v>
                </c:pt>
                <c:pt idx="4">
                  <c:v>49</c:v>
                </c:pt>
                <c:pt idx="5">
                  <c:v>16</c:v>
                </c:pt>
                <c:pt idx="8">
                  <c:v>70</c:v>
                </c:pt>
                <c:pt idx="9">
                  <c:v>5</c:v>
                </c:pt>
                <c:pt idx="12">
                  <c:v>69</c:v>
                </c:pt>
                <c:pt idx="13">
                  <c:v>7</c:v>
                </c:pt>
              </c:numCache>
            </c:numRef>
          </c:val>
        </c:ser>
        <c:dLbls>
          <c:showLegendKey val="0"/>
          <c:showVal val="1"/>
          <c:showCatName val="0"/>
          <c:showSerName val="0"/>
          <c:showPercent val="0"/>
          <c:showBubbleSize val="0"/>
        </c:dLbls>
        <c:gapWidth val="60"/>
        <c:axId val="227996440"/>
        <c:axId val="227996832"/>
      </c:barChart>
      <c:catAx>
        <c:axId val="227995656"/>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7996048"/>
        <c:crosses val="autoZero"/>
        <c:auto val="1"/>
        <c:lblAlgn val="ctr"/>
        <c:lblOffset val="100"/>
        <c:tickLblSkip val="1"/>
        <c:tickMarkSkip val="1"/>
        <c:noMultiLvlLbl val="0"/>
      </c:catAx>
      <c:valAx>
        <c:axId val="227996048"/>
        <c:scaling>
          <c:orientation val="minMax"/>
        </c:scaling>
        <c:delete val="1"/>
        <c:axPos val="l"/>
        <c:numFmt formatCode="General" sourceLinked="1"/>
        <c:majorTickMark val="out"/>
        <c:minorTickMark val="none"/>
        <c:tickLblPos val="nextTo"/>
        <c:crossAx val="227995656"/>
        <c:crosses val="autoZero"/>
        <c:crossBetween val="between"/>
      </c:valAx>
      <c:catAx>
        <c:axId val="227996440"/>
        <c:scaling>
          <c:orientation val="minMax"/>
        </c:scaling>
        <c:delete val="1"/>
        <c:axPos val="b"/>
        <c:numFmt formatCode="General" sourceLinked="1"/>
        <c:majorTickMark val="out"/>
        <c:minorTickMark val="none"/>
        <c:tickLblPos val="nextTo"/>
        <c:crossAx val="227996832"/>
        <c:crosses val="autoZero"/>
        <c:auto val="1"/>
        <c:lblAlgn val="ctr"/>
        <c:lblOffset val="100"/>
        <c:noMultiLvlLbl val="0"/>
      </c:catAx>
      <c:valAx>
        <c:axId val="227996832"/>
        <c:scaling>
          <c:orientation val="minMax"/>
        </c:scaling>
        <c:delete val="1"/>
        <c:axPos val="r"/>
        <c:numFmt formatCode="General" sourceLinked="1"/>
        <c:majorTickMark val="out"/>
        <c:minorTickMark val="none"/>
        <c:tickLblPos val="nextTo"/>
        <c:crossAx val="227996440"/>
        <c:crosses val="max"/>
        <c:crossBetween val="between"/>
      </c:valAx>
      <c:spPr>
        <a:noFill/>
        <a:ln w="24364">
          <a:noFill/>
        </a:ln>
      </c:spPr>
    </c:plotArea>
    <c:plotVisOnly val="1"/>
    <c:dispBlanksAs val="gap"/>
    <c:showDLblsOverMax val="0"/>
  </c:chart>
  <c:spPr>
    <a:no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Support</c:v>
                </c:pt>
                <c:pt idx="1">
                  <c:v>Oppose</c:v>
                </c:pt>
                <c:pt idx="2">
                  <c:v>Not Sure</c:v>
                </c:pt>
                <c:pt idx="4">
                  <c:v>Support</c:v>
                </c:pt>
                <c:pt idx="5">
                  <c:v>Oppose</c:v>
                </c:pt>
                <c:pt idx="6">
                  <c:v>Not Sure</c:v>
                </c:pt>
              </c:strCache>
            </c:strRef>
          </c:cat>
          <c:val>
            <c:numRef>
              <c:f>Sheet2!$B$4:$H$4</c:f>
              <c:numCache>
                <c:formatCode>General</c:formatCode>
                <c:ptCount val="7"/>
                <c:pt idx="0">
                  <c:v>76</c:v>
                </c:pt>
                <c:pt idx="1">
                  <c:v>16</c:v>
                </c:pt>
                <c:pt idx="2">
                  <c:v>7</c:v>
                </c:pt>
                <c:pt idx="4">
                  <c:v>71</c:v>
                </c:pt>
                <c:pt idx="5">
                  <c:v>17</c:v>
                </c:pt>
                <c:pt idx="6">
                  <c:v>12</c:v>
                </c:pt>
              </c:numCache>
            </c:numRef>
          </c:val>
        </c:ser>
        <c:dLbls>
          <c:showLegendKey val="0"/>
          <c:showVal val="1"/>
          <c:showCatName val="0"/>
          <c:showSerName val="0"/>
          <c:showPercent val="0"/>
          <c:showBubbleSize val="0"/>
        </c:dLbls>
        <c:gapWidth val="60"/>
        <c:axId val="227998008"/>
        <c:axId val="227998400"/>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dLbl>
              <c:idx val="1"/>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Support</c:v>
                </c:pt>
                <c:pt idx="1">
                  <c:v>Oppose</c:v>
                </c:pt>
                <c:pt idx="2">
                  <c:v>Not Sure</c:v>
                </c:pt>
                <c:pt idx="4">
                  <c:v>Support</c:v>
                </c:pt>
                <c:pt idx="5">
                  <c:v>Oppose</c:v>
                </c:pt>
                <c:pt idx="6">
                  <c:v>Not Sure</c:v>
                </c:pt>
              </c:strCache>
            </c:strRef>
          </c:cat>
          <c:val>
            <c:numRef>
              <c:f>Sheet2!$B$3:$H$3</c:f>
              <c:numCache>
                <c:formatCode>General</c:formatCode>
                <c:ptCount val="7"/>
                <c:pt idx="0">
                  <c:v>56</c:v>
                </c:pt>
                <c:pt idx="1">
                  <c:v>8</c:v>
                </c:pt>
                <c:pt idx="4">
                  <c:v>46</c:v>
                </c:pt>
                <c:pt idx="5">
                  <c:v>8</c:v>
                </c:pt>
              </c:numCache>
            </c:numRef>
          </c:val>
        </c:ser>
        <c:dLbls>
          <c:showLegendKey val="0"/>
          <c:showVal val="1"/>
          <c:showCatName val="0"/>
          <c:showSerName val="0"/>
          <c:showPercent val="0"/>
          <c:showBubbleSize val="0"/>
        </c:dLbls>
        <c:gapWidth val="60"/>
        <c:axId val="227998792"/>
        <c:axId val="229588768"/>
      </c:barChart>
      <c:catAx>
        <c:axId val="227998008"/>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7998400"/>
        <c:crosses val="autoZero"/>
        <c:auto val="1"/>
        <c:lblAlgn val="ctr"/>
        <c:lblOffset val="100"/>
        <c:tickLblSkip val="1"/>
        <c:tickMarkSkip val="1"/>
        <c:noMultiLvlLbl val="0"/>
      </c:catAx>
      <c:valAx>
        <c:axId val="227998400"/>
        <c:scaling>
          <c:orientation val="minMax"/>
        </c:scaling>
        <c:delete val="1"/>
        <c:axPos val="l"/>
        <c:numFmt formatCode="General" sourceLinked="1"/>
        <c:majorTickMark val="out"/>
        <c:minorTickMark val="none"/>
        <c:tickLblPos val="nextTo"/>
        <c:crossAx val="227998008"/>
        <c:crosses val="autoZero"/>
        <c:crossBetween val="between"/>
      </c:valAx>
      <c:catAx>
        <c:axId val="227998792"/>
        <c:scaling>
          <c:orientation val="minMax"/>
        </c:scaling>
        <c:delete val="1"/>
        <c:axPos val="b"/>
        <c:numFmt formatCode="General" sourceLinked="1"/>
        <c:majorTickMark val="out"/>
        <c:minorTickMark val="none"/>
        <c:tickLblPos val="nextTo"/>
        <c:crossAx val="229588768"/>
        <c:crosses val="autoZero"/>
        <c:auto val="1"/>
        <c:lblAlgn val="ctr"/>
        <c:lblOffset val="100"/>
        <c:noMultiLvlLbl val="0"/>
      </c:catAx>
      <c:valAx>
        <c:axId val="229588768"/>
        <c:scaling>
          <c:orientation val="minMax"/>
        </c:scaling>
        <c:delete val="1"/>
        <c:axPos val="r"/>
        <c:numFmt formatCode="General" sourceLinked="1"/>
        <c:majorTickMark val="out"/>
        <c:minorTickMark val="none"/>
        <c:tickLblPos val="nextTo"/>
        <c:crossAx val="227998792"/>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638922888617E-2"/>
          <c:y val="0.30839682303229099"/>
          <c:w val="0.97674418604651203"/>
          <c:h val="0.54805078302857702"/>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dPt>
          <c:dPt>
            <c:idx val="7"/>
            <c:invertIfNegative val="0"/>
            <c:bubble3D val="0"/>
            <c:spPr>
              <a:solidFill>
                <a:srgbClr val="FFD28F"/>
              </a:solidFill>
              <a:ln w="3046">
                <a:solidFill>
                  <a:srgbClr val="FFFFFF"/>
                </a:solidFill>
                <a:prstDash val="solid"/>
              </a:ln>
            </c:spPr>
          </c:dPt>
          <c:dPt>
            <c:idx val="8"/>
            <c:invertIfNegative val="0"/>
            <c:bubble3D val="0"/>
            <c:spPr>
              <a:solidFill>
                <a:srgbClr val="777777"/>
              </a:solidFill>
              <a:ln w="3046">
                <a:solidFill>
                  <a:srgbClr val="FFFFFF"/>
                </a:solidFill>
                <a:prstDash val="solid"/>
              </a:ln>
            </c:spPr>
          </c:dPt>
          <c:dPt>
            <c:idx val="9"/>
            <c:invertIfNegative val="0"/>
            <c:bubble3D val="0"/>
            <c:spPr>
              <a:solidFill>
                <a:srgbClr val="FFD28F"/>
              </a:solidFill>
              <a:ln w="3046">
                <a:solidFill>
                  <a:srgbClr val="FFFFFF"/>
                </a:solidFill>
                <a:prstDash val="solid"/>
              </a:ln>
            </c:spPr>
          </c:dPt>
          <c:dPt>
            <c:idx val="10"/>
            <c:invertIfNegative val="0"/>
            <c:bubble3D val="0"/>
          </c:dPt>
          <c:dPt>
            <c:idx val="11"/>
            <c:invertIfNegative val="0"/>
            <c:bubble3D val="0"/>
            <c:spPr>
              <a:solidFill>
                <a:srgbClr val="FFD28F"/>
              </a:solidFill>
              <a:ln w="3046">
                <a:solidFill>
                  <a:srgbClr val="FFFFFF"/>
                </a:solidFill>
                <a:prstDash val="solid"/>
              </a:ln>
            </c:spPr>
          </c:dPt>
          <c:dPt>
            <c:idx val="12"/>
            <c:invertIfNegative val="0"/>
            <c:bubble3D val="0"/>
            <c:spPr>
              <a:solidFill>
                <a:srgbClr val="777777"/>
              </a:solidFill>
              <a:ln w="3046">
                <a:solidFill>
                  <a:srgbClr val="FFFFFF"/>
                </a:solidFill>
                <a:prstDash val="solid"/>
              </a:ln>
            </c:spPr>
          </c:dPt>
          <c:dPt>
            <c:idx val="13"/>
            <c:invertIfNegative val="0"/>
            <c:bubble3D val="0"/>
            <c:spPr>
              <a:solidFill>
                <a:srgbClr val="FFD28F"/>
              </a:solidFill>
              <a:ln w="3046">
                <a:solidFill>
                  <a:srgbClr val="FFFFFF"/>
                </a:solidFill>
                <a:prstDash val="solid"/>
              </a:ln>
            </c:spPr>
          </c:dPt>
          <c:dPt>
            <c:idx val="14"/>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Sheet2!$B$2:$N$2</c:f>
              <c:strCache>
                <c:ptCount val="13"/>
                <c:pt idx="0">
                  <c:v>Noticed Change</c:v>
                </c:pt>
                <c:pt idx="1">
                  <c:v>Not Noticed/Not Sure</c:v>
                </c:pt>
                <c:pt idx="3">
                  <c:v>Noticed Change</c:v>
                </c:pt>
                <c:pt idx="4">
                  <c:v>Not Noticed/Not Sure</c:v>
                </c:pt>
                <c:pt idx="6">
                  <c:v>Support</c:v>
                </c:pt>
                <c:pt idx="7">
                  <c:v>Oppose</c:v>
                </c:pt>
                <c:pt idx="8">
                  <c:v>Not Sure/Refuse</c:v>
                </c:pt>
                <c:pt idx="10">
                  <c:v>Support</c:v>
                </c:pt>
                <c:pt idx="11">
                  <c:v>Oppose</c:v>
                </c:pt>
                <c:pt idx="12">
                  <c:v>Not Sure/Refuse</c:v>
                </c:pt>
              </c:strCache>
            </c:strRef>
          </c:cat>
          <c:val>
            <c:numRef>
              <c:f>Sheet2!$B$4:$N$4</c:f>
              <c:numCache>
                <c:formatCode>General</c:formatCode>
                <c:ptCount val="13"/>
                <c:pt idx="6">
                  <c:v>93</c:v>
                </c:pt>
                <c:pt idx="7">
                  <c:v>4</c:v>
                </c:pt>
                <c:pt idx="8">
                  <c:v>2</c:v>
                </c:pt>
                <c:pt idx="10">
                  <c:v>91</c:v>
                </c:pt>
                <c:pt idx="11">
                  <c:v>5</c:v>
                </c:pt>
                <c:pt idx="12">
                  <c:v>4</c:v>
                </c:pt>
              </c:numCache>
            </c:numRef>
          </c:val>
        </c:ser>
        <c:dLbls>
          <c:showLegendKey val="0"/>
          <c:showVal val="1"/>
          <c:showCatName val="0"/>
          <c:showSerName val="0"/>
          <c:showPercent val="0"/>
          <c:showBubbleSize val="0"/>
        </c:dLbls>
        <c:gapWidth val="60"/>
        <c:axId val="229589944"/>
        <c:axId val="229590336"/>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2"/>
            <c:invertIfNegative val="0"/>
            <c:bubble3D val="0"/>
            <c:spPr>
              <a:solidFill>
                <a:srgbClr val="777777"/>
              </a:solidFill>
              <a:ln w="12182">
                <a:solidFill>
                  <a:srgbClr val="FFFFFF"/>
                </a:solidFill>
                <a:prstDash val="solid"/>
              </a:ln>
            </c:spPr>
          </c:dPt>
          <c:dPt>
            <c:idx val="4"/>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chemeClr val="tx2"/>
              </a:solidFill>
              <a:ln w="12182">
                <a:solidFill>
                  <a:srgbClr val="FFFFFF"/>
                </a:solidFill>
                <a:prstDash val="solid"/>
              </a:ln>
            </c:spPr>
          </c:dPt>
          <c:dPt>
            <c:idx val="7"/>
            <c:invertIfNegative val="0"/>
            <c:bubble3D val="0"/>
            <c:spPr>
              <a:solidFill>
                <a:srgbClr val="E28700"/>
              </a:solidFill>
              <a:ln w="12182">
                <a:solidFill>
                  <a:srgbClr val="FFFFFF"/>
                </a:solidFill>
                <a:prstDash val="solid"/>
              </a:ln>
            </c:spPr>
          </c:dPt>
          <c:dPt>
            <c:idx val="9"/>
            <c:invertIfNegative val="0"/>
            <c:bubble3D val="0"/>
            <c:spPr>
              <a:solidFill>
                <a:srgbClr val="E28700"/>
              </a:solidFill>
              <a:ln w="12182">
                <a:solidFill>
                  <a:srgbClr val="FFFFFF"/>
                </a:solidFill>
                <a:prstDash val="solid"/>
              </a:ln>
            </c:spPr>
          </c:dPt>
          <c:dPt>
            <c:idx val="10"/>
            <c:invertIfNegative val="0"/>
            <c:bubble3D val="0"/>
            <c:spPr>
              <a:solidFill>
                <a:schemeClr val="tx2"/>
              </a:solidFill>
              <a:ln w="12182">
                <a:solidFill>
                  <a:srgbClr val="FFFFFF"/>
                </a:solidFill>
                <a:prstDash val="solid"/>
              </a:ln>
            </c:spPr>
          </c:dPt>
          <c:dPt>
            <c:idx val="11"/>
            <c:invertIfNegative val="0"/>
            <c:bubble3D val="0"/>
            <c:spPr>
              <a:solidFill>
                <a:srgbClr val="E28700"/>
              </a:solidFill>
              <a:ln w="12182">
                <a:solidFill>
                  <a:srgbClr val="FFFFFF"/>
                </a:solidFill>
                <a:prstDash val="solid"/>
              </a:ln>
            </c:spPr>
          </c:dPt>
          <c:dPt>
            <c:idx val="13"/>
            <c:invertIfNegative val="0"/>
            <c:bubble3D val="0"/>
            <c:spPr>
              <a:solidFill>
                <a:srgbClr val="E28700"/>
              </a:solidFill>
              <a:ln w="12182">
                <a:solidFill>
                  <a:srgbClr val="FFFFFF"/>
                </a:solidFill>
                <a:prstDash val="solid"/>
              </a:ln>
            </c:spPr>
          </c:dPt>
          <c:dPt>
            <c:idx val="14"/>
            <c:invertIfNegative val="0"/>
            <c:bubble3D val="0"/>
            <c:spPr>
              <a:solidFill>
                <a:srgbClr val="777777"/>
              </a:solidFill>
              <a:ln w="12182">
                <a:solidFill>
                  <a:srgbClr val="FFFFFF"/>
                </a:solidFill>
                <a:prstDash val="solid"/>
              </a:ln>
            </c:spPr>
          </c:dPt>
          <c:dLbls>
            <c:dLbl>
              <c:idx val="0"/>
              <c:spPr>
                <a:noFill/>
                <a:ln w="24364">
                  <a:noFill/>
                </a:ln>
              </c:spPr>
              <c:txPr>
                <a:bodyPr/>
                <a:lstStyle/>
                <a:p>
                  <a:pPr>
                    <a:defRPr sz="2350"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dLbl>
            <c:dLbl>
              <c:idx val="1"/>
              <c:spPr>
                <a:noFill/>
                <a:ln w="24364">
                  <a:noFill/>
                </a:ln>
              </c:spPr>
              <c:txPr>
                <a:bodyPr/>
                <a:lstStyle/>
                <a:p>
                  <a:pPr>
                    <a:defRPr sz="2350"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dLbl>
            <c:dLbl>
              <c:idx val="2"/>
              <c:spPr>
                <a:noFill/>
                <a:ln w="24364">
                  <a:noFill/>
                </a:ln>
              </c:spPr>
              <c:txPr>
                <a:bodyPr/>
                <a:lstStyle/>
                <a:p>
                  <a:pPr>
                    <a:defRPr sz="2350"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dLbl>
            <c:dLbl>
              <c:idx val="3"/>
              <c:spPr>
                <a:noFill/>
                <a:ln w="24364">
                  <a:noFill/>
                </a:ln>
              </c:spPr>
              <c:txPr>
                <a:bodyPr/>
                <a:lstStyle/>
                <a:p>
                  <a:pPr>
                    <a:defRPr sz="2350"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dLbl>
            <c:dLbl>
              <c:idx val="4"/>
              <c:spPr>
                <a:noFill/>
                <a:ln w="24364">
                  <a:noFill/>
                </a:ln>
              </c:spPr>
              <c:txPr>
                <a:bodyPr/>
                <a:lstStyle/>
                <a:p>
                  <a:pPr>
                    <a:defRPr sz="2350"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dLbl>
            <c:dLbl>
              <c:idx val="5"/>
              <c:spPr>
                <a:noFill/>
                <a:ln w="24364">
                  <a:noFill/>
                </a:ln>
              </c:spPr>
              <c:txPr>
                <a:bodyPr/>
                <a:lstStyle/>
                <a:p>
                  <a:pPr>
                    <a:defRPr sz="2350" b="1"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dLbl>
            <c:dLbl>
              <c:idx val="6"/>
              <c:spPr>
                <a:noFill/>
                <a:ln w="24364">
                  <a:noFill/>
                </a:ln>
              </c:spPr>
              <c:txPr>
                <a:bodyPr/>
                <a:lstStyle/>
                <a:p>
                  <a:pPr>
                    <a:defRPr sz="2350" b="1" i="0" u="none" strike="noStrike" baseline="0">
                      <a:solidFill>
                        <a:schemeClr val="bg1"/>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LblPos val="ctr"/>
              <c:showLegendKey val="0"/>
              <c:showVal val="1"/>
              <c:showCatName val="0"/>
              <c:showSerName val="0"/>
              <c:showPercent val="0"/>
              <c:showBubbleSize val="0"/>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LblPos val="ctr"/>
              <c:showLegendKey val="0"/>
              <c:showVal val="1"/>
              <c:showCatName val="0"/>
              <c:showSerName val="0"/>
              <c:showPercent val="0"/>
              <c:showBubbleSize val="0"/>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LblPos val="ctr"/>
              <c:showLegendKey val="0"/>
              <c:showVal val="1"/>
              <c:showCatName val="0"/>
              <c:showSerName val="0"/>
              <c:showPercent val="0"/>
              <c:showBubbleSize val="0"/>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Sheet2!$B$2:$N$2</c:f>
              <c:strCache>
                <c:ptCount val="13"/>
                <c:pt idx="0">
                  <c:v>Noticed Change</c:v>
                </c:pt>
                <c:pt idx="1">
                  <c:v>Not Noticed/Not Sure</c:v>
                </c:pt>
                <c:pt idx="3">
                  <c:v>Noticed Change</c:v>
                </c:pt>
                <c:pt idx="4">
                  <c:v>Not Noticed/Not Sure</c:v>
                </c:pt>
                <c:pt idx="6">
                  <c:v>Support</c:v>
                </c:pt>
                <c:pt idx="7">
                  <c:v>Oppose</c:v>
                </c:pt>
                <c:pt idx="8">
                  <c:v>Not Sure/Refuse</c:v>
                </c:pt>
                <c:pt idx="10">
                  <c:v>Support</c:v>
                </c:pt>
                <c:pt idx="11">
                  <c:v>Oppose</c:v>
                </c:pt>
                <c:pt idx="12">
                  <c:v>Not Sure/Refuse</c:v>
                </c:pt>
              </c:strCache>
            </c:strRef>
          </c:cat>
          <c:val>
            <c:numRef>
              <c:f>Sheet2!$B$3:$N$3</c:f>
              <c:numCache>
                <c:formatCode>General</c:formatCode>
                <c:ptCount val="13"/>
                <c:pt idx="0">
                  <c:v>49</c:v>
                </c:pt>
                <c:pt idx="1">
                  <c:v>50</c:v>
                </c:pt>
                <c:pt idx="3">
                  <c:v>53</c:v>
                </c:pt>
                <c:pt idx="4">
                  <c:v>48</c:v>
                </c:pt>
                <c:pt idx="6">
                  <c:v>76</c:v>
                </c:pt>
                <c:pt idx="7">
                  <c:v>2</c:v>
                </c:pt>
                <c:pt idx="10">
                  <c:v>76</c:v>
                </c:pt>
                <c:pt idx="11">
                  <c:v>2</c:v>
                </c:pt>
              </c:numCache>
            </c:numRef>
          </c:val>
        </c:ser>
        <c:dLbls>
          <c:showLegendKey val="0"/>
          <c:showVal val="1"/>
          <c:showCatName val="0"/>
          <c:showSerName val="0"/>
          <c:showPercent val="0"/>
          <c:showBubbleSize val="0"/>
        </c:dLbls>
        <c:gapWidth val="60"/>
        <c:axId val="229590728"/>
        <c:axId val="229591120"/>
      </c:barChart>
      <c:catAx>
        <c:axId val="229589944"/>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900" b="0" i="0" u="none" strike="noStrike" baseline="0">
                <a:solidFill>
                  <a:srgbClr val="000000"/>
                </a:solidFill>
                <a:latin typeface="Calibri"/>
                <a:ea typeface="Calibri"/>
                <a:cs typeface="Calibri"/>
              </a:defRPr>
            </a:pPr>
            <a:endParaRPr lang="en-US"/>
          </a:p>
        </c:txPr>
        <c:crossAx val="229590336"/>
        <c:crosses val="autoZero"/>
        <c:auto val="1"/>
        <c:lblAlgn val="ctr"/>
        <c:lblOffset val="100"/>
        <c:tickLblSkip val="1"/>
        <c:tickMarkSkip val="1"/>
        <c:noMultiLvlLbl val="0"/>
      </c:catAx>
      <c:valAx>
        <c:axId val="229590336"/>
        <c:scaling>
          <c:orientation val="minMax"/>
        </c:scaling>
        <c:delete val="1"/>
        <c:axPos val="l"/>
        <c:numFmt formatCode="General" sourceLinked="1"/>
        <c:majorTickMark val="out"/>
        <c:minorTickMark val="none"/>
        <c:tickLblPos val="nextTo"/>
        <c:crossAx val="229589944"/>
        <c:crosses val="autoZero"/>
        <c:crossBetween val="between"/>
      </c:valAx>
      <c:catAx>
        <c:axId val="229590728"/>
        <c:scaling>
          <c:orientation val="minMax"/>
        </c:scaling>
        <c:delete val="1"/>
        <c:axPos val="b"/>
        <c:numFmt formatCode="General" sourceLinked="1"/>
        <c:majorTickMark val="out"/>
        <c:minorTickMark val="none"/>
        <c:tickLblPos val="nextTo"/>
        <c:crossAx val="229591120"/>
        <c:crosses val="autoZero"/>
        <c:auto val="1"/>
        <c:lblAlgn val="ctr"/>
        <c:lblOffset val="100"/>
        <c:noMultiLvlLbl val="0"/>
      </c:catAx>
      <c:valAx>
        <c:axId val="229591120"/>
        <c:scaling>
          <c:orientation val="minMax"/>
        </c:scaling>
        <c:delete val="1"/>
        <c:axPos val="r"/>
        <c:numFmt formatCode="General" sourceLinked="1"/>
        <c:majorTickMark val="out"/>
        <c:minorTickMark val="none"/>
        <c:tickLblPos val="nextTo"/>
        <c:crossAx val="229590728"/>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dirty="0" smtClean="0"/>
              <a:t>Views</a:t>
            </a:r>
            <a:r>
              <a:rPr lang="en-US" sz="1800" b="1" u="sng" baseline="0" dirty="0" smtClean="0"/>
              <a:t> on Loans</a:t>
            </a:r>
            <a:r>
              <a:rPr lang="en-US" sz="1800" b="1" u="sng" dirty="0" smtClean="0"/>
              <a:t>: 2013/2014</a:t>
            </a:r>
            <a:endParaRPr lang="en-US" sz="1800" b="1" u="sng" dirty="0"/>
          </a:p>
        </c:rich>
      </c:tx>
      <c:layout>
        <c:manualLayout>
          <c:xMode val="edge"/>
          <c:yMode val="edge"/>
          <c:x val="0.28029375764993902"/>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Lenders Need Rules</c:v>
                </c:pt>
                <c:pt idx="1">
                  <c:v>Personal Irresponsibility</c:v>
                </c:pt>
                <c:pt idx="2">
                  <c:v>Neither/Both/DK</c:v>
                </c:pt>
                <c:pt idx="4">
                  <c:v>Lenders Need Rules</c:v>
                </c:pt>
                <c:pt idx="5">
                  <c:v>Personal Irresponsibility</c:v>
                </c:pt>
                <c:pt idx="6">
                  <c:v>Neither/Both/DK</c:v>
                </c:pt>
              </c:strCache>
            </c:strRef>
          </c:cat>
          <c:val>
            <c:numRef>
              <c:f>Sheet2!$B$4:$H$4</c:f>
              <c:numCache>
                <c:formatCode>General</c:formatCode>
                <c:ptCount val="7"/>
                <c:pt idx="0">
                  <c:v>44</c:v>
                </c:pt>
                <c:pt idx="1">
                  <c:v>30</c:v>
                </c:pt>
                <c:pt idx="2">
                  <c:v>26</c:v>
                </c:pt>
                <c:pt idx="4">
                  <c:v>40</c:v>
                </c:pt>
                <c:pt idx="5">
                  <c:v>38</c:v>
                </c:pt>
                <c:pt idx="6">
                  <c:v>22</c:v>
                </c:pt>
              </c:numCache>
            </c:numRef>
          </c:val>
        </c:ser>
        <c:dLbls>
          <c:showLegendKey val="0"/>
          <c:showVal val="1"/>
          <c:showCatName val="0"/>
          <c:showSerName val="0"/>
          <c:showPercent val="0"/>
          <c:showBubbleSize val="0"/>
        </c:dLbls>
        <c:gapWidth val="60"/>
        <c:axId val="229592296"/>
        <c:axId val="230014760"/>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Lenders Need Rules</c:v>
                </c:pt>
                <c:pt idx="1">
                  <c:v>Personal Irresponsibility</c:v>
                </c:pt>
                <c:pt idx="2">
                  <c:v>Neither/Both/DK</c:v>
                </c:pt>
                <c:pt idx="4">
                  <c:v>Lenders Need Rules</c:v>
                </c:pt>
                <c:pt idx="5">
                  <c:v>Personal Irresponsibility</c:v>
                </c:pt>
                <c:pt idx="6">
                  <c:v>Neither/Both/DK</c:v>
                </c:pt>
              </c:strCache>
            </c:strRef>
          </c:cat>
          <c:val>
            <c:numRef>
              <c:f>Sheet2!$B$3:$H$3</c:f>
              <c:numCache>
                <c:formatCode>General</c:formatCode>
                <c:ptCount val="7"/>
                <c:pt idx="0">
                  <c:v>22</c:v>
                </c:pt>
                <c:pt idx="1">
                  <c:v>21</c:v>
                </c:pt>
                <c:pt idx="4">
                  <c:v>19</c:v>
                </c:pt>
                <c:pt idx="5">
                  <c:v>26</c:v>
                </c:pt>
              </c:numCache>
            </c:numRef>
          </c:val>
        </c:ser>
        <c:dLbls>
          <c:showLegendKey val="0"/>
          <c:showVal val="1"/>
          <c:showCatName val="0"/>
          <c:showSerName val="0"/>
          <c:showPercent val="0"/>
          <c:showBubbleSize val="0"/>
        </c:dLbls>
        <c:gapWidth val="60"/>
        <c:axId val="230015152"/>
        <c:axId val="230015544"/>
      </c:barChart>
      <c:catAx>
        <c:axId val="229592296"/>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900" b="0" i="0" u="none" strike="noStrike" baseline="0">
                <a:solidFill>
                  <a:srgbClr val="000000"/>
                </a:solidFill>
                <a:latin typeface="Calibri"/>
                <a:ea typeface="Calibri"/>
                <a:cs typeface="Calibri"/>
              </a:defRPr>
            </a:pPr>
            <a:endParaRPr lang="en-US"/>
          </a:p>
        </c:txPr>
        <c:crossAx val="230014760"/>
        <c:crosses val="autoZero"/>
        <c:auto val="1"/>
        <c:lblAlgn val="ctr"/>
        <c:lblOffset val="100"/>
        <c:tickLblSkip val="1"/>
        <c:tickMarkSkip val="1"/>
        <c:noMultiLvlLbl val="0"/>
      </c:catAx>
      <c:valAx>
        <c:axId val="230014760"/>
        <c:scaling>
          <c:orientation val="minMax"/>
        </c:scaling>
        <c:delete val="1"/>
        <c:axPos val="l"/>
        <c:numFmt formatCode="General" sourceLinked="1"/>
        <c:majorTickMark val="out"/>
        <c:minorTickMark val="none"/>
        <c:tickLblPos val="nextTo"/>
        <c:crossAx val="229592296"/>
        <c:crosses val="autoZero"/>
        <c:crossBetween val="between"/>
      </c:valAx>
      <c:catAx>
        <c:axId val="230015152"/>
        <c:scaling>
          <c:orientation val="minMax"/>
        </c:scaling>
        <c:delete val="1"/>
        <c:axPos val="b"/>
        <c:numFmt formatCode="General" sourceLinked="1"/>
        <c:majorTickMark val="out"/>
        <c:minorTickMark val="none"/>
        <c:tickLblPos val="nextTo"/>
        <c:crossAx val="230015544"/>
        <c:crosses val="autoZero"/>
        <c:auto val="1"/>
        <c:lblAlgn val="ctr"/>
        <c:lblOffset val="100"/>
        <c:noMultiLvlLbl val="0"/>
      </c:catAx>
      <c:valAx>
        <c:axId val="230015544"/>
        <c:scaling>
          <c:orientation val="minMax"/>
        </c:scaling>
        <c:delete val="1"/>
        <c:axPos val="r"/>
        <c:numFmt formatCode="General" sourceLinked="1"/>
        <c:majorTickMark val="out"/>
        <c:minorTickMark val="none"/>
        <c:tickLblPos val="nextTo"/>
        <c:crossAx val="230015152"/>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dirty="0" smtClean="0"/>
              <a:t>Payday Lenders: Predators vs. Resource</a:t>
            </a:r>
            <a:endParaRPr lang="en-US" sz="1800" b="1" u="sng" dirty="0"/>
          </a:p>
        </c:rich>
      </c:tx>
      <c:layout>
        <c:manualLayout>
          <c:xMode val="edge"/>
          <c:yMode val="edge"/>
          <c:x val="0.20922364727176501"/>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Sheet2!$B$2:$D$2</c:f>
              <c:strCache>
                <c:ptCount val="3"/>
                <c:pt idx="0">
                  <c:v>Payday Lenders Prey</c:v>
                </c:pt>
                <c:pt idx="1">
                  <c:v>Payday Lenders Are Resource</c:v>
                </c:pt>
                <c:pt idx="2">
                  <c:v>Neither/DK</c:v>
                </c:pt>
              </c:strCache>
            </c:strRef>
          </c:cat>
          <c:val>
            <c:numRef>
              <c:f>Sheet2!$B$4:$D$4</c:f>
              <c:numCache>
                <c:formatCode>General</c:formatCode>
                <c:ptCount val="3"/>
                <c:pt idx="0">
                  <c:v>56</c:v>
                </c:pt>
                <c:pt idx="1">
                  <c:v>27</c:v>
                </c:pt>
                <c:pt idx="2">
                  <c:v>17</c:v>
                </c:pt>
              </c:numCache>
            </c:numRef>
          </c:val>
        </c:ser>
        <c:dLbls>
          <c:showLegendKey val="0"/>
          <c:showVal val="1"/>
          <c:showCatName val="0"/>
          <c:showSerName val="0"/>
          <c:showPercent val="0"/>
          <c:showBubbleSize val="0"/>
        </c:dLbls>
        <c:gapWidth val="60"/>
        <c:axId val="230016720"/>
        <c:axId val="230016328"/>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Sheet2!$B$2:$D$2</c:f>
              <c:strCache>
                <c:ptCount val="3"/>
                <c:pt idx="0">
                  <c:v>Payday Lenders Prey</c:v>
                </c:pt>
                <c:pt idx="1">
                  <c:v>Payday Lenders Are Resource</c:v>
                </c:pt>
                <c:pt idx="2">
                  <c:v>Neither/DK</c:v>
                </c:pt>
              </c:strCache>
            </c:strRef>
          </c:cat>
          <c:val>
            <c:numRef>
              <c:f>Sheet2!$B$3:$C$3</c:f>
              <c:numCache>
                <c:formatCode>General</c:formatCode>
                <c:ptCount val="2"/>
                <c:pt idx="0">
                  <c:v>39</c:v>
                </c:pt>
                <c:pt idx="1">
                  <c:v>12</c:v>
                </c:pt>
              </c:numCache>
            </c:numRef>
          </c:val>
        </c:ser>
        <c:dLbls>
          <c:showLegendKey val="0"/>
          <c:showVal val="1"/>
          <c:showCatName val="0"/>
          <c:showSerName val="0"/>
          <c:showPercent val="0"/>
          <c:showBubbleSize val="0"/>
        </c:dLbls>
        <c:gapWidth val="60"/>
        <c:axId val="230015936"/>
        <c:axId val="230017112"/>
      </c:barChart>
      <c:catAx>
        <c:axId val="230016720"/>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30016328"/>
        <c:crosses val="autoZero"/>
        <c:auto val="1"/>
        <c:lblAlgn val="ctr"/>
        <c:lblOffset val="100"/>
        <c:tickLblSkip val="1"/>
        <c:tickMarkSkip val="1"/>
        <c:noMultiLvlLbl val="0"/>
      </c:catAx>
      <c:valAx>
        <c:axId val="230016328"/>
        <c:scaling>
          <c:orientation val="minMax"/>
        </c:scaling>
        <c:delete val="1"/>
        <c:axPos val="l"/>
        <c:numFmt formatCode="General" sourceLinked="1"/>
        <c:majorTickMark val="out"/>
        <c:minorTickMark val="none"/>
        <c:tickLblPos val="nextTo"/>
        <c:crossAx val="230016720"/>
        <c:crosses val="autoZero"/>
        <c:crossBetween val="between"/>
      </c:valAx>
      <c:catAx>
        <c:axId val="230015936"/>
        <c:scaling>
          <c:orientation val="minMax"/>
        </c:scaling>
        <c:delete val="1"/>
        <c:axPos val="b"/>
        <c:numFmt formatCode="General" sourceLinked="1"/>
        <c:majorTickMark val="out"/>
        <c:minorTickMark val="none"/>
        <c:tickLblPos val="nextTo"/>
        <c:crossAx val="230017112"/>
        <c:crosses val="autoZero"/>
        <c:auto val="1"/>
        <c:lblAlgn val="ctr"/>
        <c:lblOffset val="100"/>
        <c:noMultiLvlLbl val="0"/>
      </c:catAx>
      <c:valAx>
        <c:axId val="230017112"/>
        <c:scaling>
          <c:orientation val="minMax"/>
        </c:scaling>
        <c:delete val="1"/>
        <c:axPos val="r"/>
        <c:numFmt formatCode="General" sourceLinked="1"/>
        <c:majorTickMark val="out"/>
        <c:minorTickMark val="none"/>
        <c:tickLblPos val="nextTo"/>
        <c:crossAx val="230015936"/>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41" b="0" i="0" u="none" strike="noStrike" baseline="0">
                <a:solidFill>
                  <a:srgbClr val="000000"/>
                </a:solidFill>
                <a:latin typeface="Calibri"/>
                <a:ea typeface="Calibri"/>
                <a:cs typeface="Calibri"/>
              </a:defRPr>
            </a:pPr>
            <a:r>
              <a:rPr lang="en-US" sz="1600" b="1" i="0" u="none" strike="noStrike" baseline="0" dirty="0" smtClean="0">
                <a:effectLst/>
              </a:rPr>
              <a:t>“The federal government should be doing more to help those who are struggling with student loan debt.” </a:t>
            </a:r>
            <a:endParaRPr lang="en-US" sz="1600" b="1" u="none" dirty="0"/>
          </a:p>
        </c:rich>
      </c:tx>
      <c:layout>
        <c:manualLayout>
          <c:xMode val="edge"/>
          <c:yMode val="edge"/>
          <c:x val="0.14408032961416301"/>
          <c:y val="0"/>
        </c:manualLayout>
      </c:layout>
      <c:overlay val="0"/>
      <c:spPr>
        <a:noFill/>
        <a:ln w="26153">
          <a:noFill/>
        </a:ln>
      </c:spPr>
    </c:title>
    <c:autoTitleDeleted val="0"/>
    <c:plotArea>
      <c:layout>
        <c:manualLayout>
          <c:layoutTarget val="inner"/>
          <c:xMode val="edge"/>
          <c:yMode val="edge"/>
          <c:x val="1.4430014430014401E-2"/>
          <c:y val="0.20424403183023901"/>
          <c:w val="0.97113997113997097"/>
          <c:h val="0.647214854111406"/>
        </c:manualLayout>
      </c:layout>
      <c:barChart>
        <c:barDir val="col"/>
        <c:grouping val="clustered"/>
        <c:varyColors val="0"/>
        <c:ser>
          <c:idx val="1"/>
          <c:order val="1"/>
          <c:tx>
            <c:strRef>
              <c:f>Sheet2!$A$3</c:f>
              <c:strCache>
                <c:ptCount val="1"/>
                <c:pt idx="0">
                  <c:v>Total</c:v>
                </c:pt>
              </c:strCache>
            </c:strRef>
          </c:tx>
          <c:spPr>
            <a:solidFill>
              <a:srgbClr val="AFDFFF"/>
            </a:solidFill>
            <a:ln w="3269">
              <a:solidFill>
                <a:srgbClr val="FFFFFF"/>
              </a:solidFill>
              <a:prstDash val="solid"/>
            </a:ln>
          </c:spPr>
          <c:invertIfNegative val="0"/>
          <c:dPt>
            <c:idx val="1"/>
            <c:invertIfNegative val="0"/>
            <c:bubble3D val="0"/>
            <c:spPr>
              <a:solidFill>
                <a:srgbClr val="FFC979"/>
              </a:solidFill>
              <a:ln w="3269">
                <a:solidFill>
                  <a:srgbClr val="FFFFFF"/>
                </a:solidFill>
                <a:prstDash val="solid"/>
              </a:ln>
            </c:spPr>
          </c:dPt>
          <c:dPt>
            <c:idx val="2"/>
            <c:invertIfNegative val="0"/>
            <c:bubble3D val="0"/>
            <c:spPr>
              <a:solidFill>
                <a:srgbClr val="777777"/>
              </a:solidFill>
              <a:ln w="3269">
                <a:solidFill>
                  <a:srgbClr val="FFFFFF"/>
                </a:solidFill>
                <a:prstDash val="solid"/>
              </a:ln>
            </c:spPr>
          </c:dPt>
          <c:dPt>
            <c:idx val="3"/>
            <c:invertIfNegative val="0"/>
            <c:bubble3D val="0"/>
            <c:spPr>
              <a:solidFill>
                <a:srgbClr val="C0C0C0"/>
              </a:solidFill>
              <a:ln w="3269">
                <a:solidFill>
                  <a:srgbClr val="FFFFFF"/>
                </a:solidFill>
                <a:prstDash val="solid"/>
              </a:ln>
            </c:spPr>
          </c:dPt>
          <c:dLbls>
            <c:spPr>
              <a:noFill/>
              <a:ln w="26153">
                <a:noFill/>
              </a:ln>
            </c:spPr>
            <c:txPr>
              <a:bodyPr/>
              <a:lstStyle/>
              <a:p>
                <a:pPr>
                  <a:defRPr sz="2523"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Agree</c:v>
                </c:pt>
                <c:pt idx="1">
                  <c:v>Disagree</c:v>
                </c:pt>
                <c:pt idx="2">
                  <c:v>No Opinion/DK</c:v>
                </c:pt>
              </c:strCache>
            </c:strRef>
          </c:cat>
          <c:val>
            <c:numRef>
              <c:f>Sheet2!$B$3:$D$3</c:f>
              <c:numCache>
                <c:formatCode>General</c:formatCode>
                <c:ptCount val="3"/>
                <c:pt idx="0">
                  <c:v>70</c:v>
                </c:pt>
                <c:pt idx="1">
                  <c:v>25</c:v>
                </c:pt>
                <c:pt idx="2">
                  <c:v>4</c:v>
                </c:pt>
              </c:numCache>
            </c:numRef>
          </c:val>
        </c:ser>
        <c:dLbls>
          <c:showLegendKey val="0"/>
          <c:showVal val="1"/>
          <c:showCatName val="0"/>
          <c:showSerName val="0"/>
          <c:showPercent val="0"/>
          <c:showBubbleSize val="0"/>
        </c:dLbls>
        <c:gapWidth val="60"/>
        <c:axId val="230017896"/>
        <c:axId val="230018288"/>
      </c:barChart>
      <c:barChart>
        <c:barDir val="col"/>
        <c:grouping val="clustered"/>
        <c:varyColors val="0"/>
        <c:ser>
          <c:idx val="0"/>
          <c:order val="0"/>
          <c:tx>
            <c:strRef>
              <c:f>Sheet2!$A$2</c:f>
              <c:strCache>
                <c:ptCount val="1"/>
                <c:pt idx="0">
                  <c:v>Much</c:v>
                </c:pt>
              </c:strCache>
            </c:strRef>
          </c:tx>
          <c:spPr>
            <a:solidFill>
              <a:srgbClr val="0085B4"/>
            </a:solidFill>
            <a:ln w="13076">
              <a:solidFill>
                <a:srgbClr val="FFFFFF"/>
              </a:solidFill>
              <a:prstDash val="solid"/>
            </a:ln>
          </c:spPr>
          <c:invertIfNegative val="0"/>
          <c:dPt>
            <c:idx val="1"/>
            <c:invertIfNegative val="0"/>
            <c:bubble3D val="0"/>
            <c:spPr>
              <a:solidFill>
                <a:srgbClr val="DE8400"/>
              </a:solidFill>
              <a:ln w="13076">
                <a:solidFill>
                  <a:srgbClr val="FFFFFF"/>
                </a:solidFill>
                <a:prstDash val="solid"/>
              </a:ln>
            </c:spPr>
          </c:dPt>
          <c:dLbls>
            <c:spPr>
              <a:noFill/>
              <a:ln w="26153">
                <a:noFill/>
              </a:ln>
            </c:spPr>
            <c:txPr>
              <a:bodyPr/>
              <a:lstStyle/>
              <a:p>
                <a:pPr>
                  <a:defRPr sz="2523"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Agree</c:v>
                </c:pt>
                <c:pt idx="1">
                  <c:v>Disagree</c:v>
                </c:pt>
                <c:pt idx="2">
                  <c:v>No Opinion/DK</c:v>
                </c:pt>
              </c:strCache>
            </c:strRef>
          </c:cat>
          <c:val>
            <c:numRef>
              <c:f>Sheet2!$B$2:$D$2</c:f>
              <c:numCache>
                <c:formatCode>General</c:formatCode>
                <c:ptCount val="3"/>
                <c:pt idx="0">
                  <c:v>48</c:v>
                </c:pt>
                <c:pt idx="1">
                  <c:v>14</c:v>
                </c:pt>
              </c:numCache>
            </c:numRef>
          </c:val>
        </c:ser>
        <c:dLbls>
          <c:showLegendKey val="0"/>
          <c:showVal val="1"/>
          <c:showCatName val="0"/>
          <c:showSerName val="0"/>
          <c:showPercent val="0"/>
          <c:showBubbleSize val="0"/>
        </c:dLbls>
        <c:gapWidth val="60"/>
        <c:axId val="224688768"/>
        <c:axId val="223682336"/>
      </c:barChart>
      <c:catAx>
        <c:axId val="230017896"/>
        <c:scaling>
          <c:orientation val="minMax"/>
        </c:scaling>
        <c:delete val="0"/>
        <c:axPos val="b"/>
        <c:numFmt formatCode="General" sourceLinked="1"/>
        <c:majorTickMark val="none"/>
        <c:minorTickMark val="none"/>
        <c:tickLblPos val="nextTo"/>
        <c:spPr>
          <a:ln w="3269">
            <a:solidFill>
              <a:srgbClr val="000000"/>
            </a:solidFill>
            <a:prstDash val="solid"/>
          </a:ln>
        </c:spPr>
        <c:txPr>
          <a:bodyPr rot="0" vert="horz"/>
          <a:lstStyle/>
          <a:p>
            <a:pPr>
              <a:defRPr sz="1441" b="0" i="0" u="none" strike="noStrike" baseline="0">
                <a:solidFill>
                  <a:srgbClr val="000000"/>
                </a:solidFill>
                <a:latin typeface="Calibri"/>
                <a:ea typeface="Calibri"/>
                <a:cs typeface="Calibri"/>
              </a:defRPr>
            </a:pPr>
            <a:endParaRPr lang="en-US"/>
          </a:p>
        </c:txPr>
        <c:crossAx val="230018288"/>
        <c:crosses val="autoZero"/>
        <c:auto val="1"/>
        <c:lblAlgn val="ctr"/>
        <c:lblOffset val="100"/>
        <c:tickLblSkip val="1"/>
        <c:tickMarkSkip val="1"/>
        <c:noMultiLvlLbl val="0"/>
      </c:catAx>
      <c:valAx>
        <c:axId val="230018288"/>
        <c:scaling>
          <c:orientation val="minMax"/>
        </c:scaling>
        <c:delete val="1"/>
        <c:axPos val="l"/>
        <c:numFmt formatCode="General" sourceLinked="1"/>
        <c:majorTickMark val="out"/>
        <c:minorTickMark val="none"/>
        <c:tickLblPos val="nextTo"/>
        <c:crossAx val="230017896"/>
        <c:crosses val="autoZero"/>
        <c:crossBetween val="between"/>
      </c:valAx>
      <c:catAx>
        <c:axId val="224688768"/>
        <c:scaling>
          <c:orientation val="minMax"/>
        </c:scaling>
        <c:delete val="1"/>
        <c:axPos val="b"/>
        <c:numFmt formatCode="General" sourceLinked="1"/>
        <c:majorTickMark val="out"/>
        <c:minorTickMark val="none"/>
        <c:tickLblPos val="nextTo"/>
        <c:crossAx val="223682336"/>
        <c:crosses val="autoZero"/>
        <c:auto val="1"/>
        <c:lblAlgn val="ctr"/>
        <c:lblOffset val="100"/>
        <c:noMultiLvlLbl val="0"/>
      </c:catAx>
      <c:valAx>
        <c:axId val="223682336"/>
        <c:scaling>
          <c:orientation val="minMax"/>
        </c:scaling>
        <c:delete val="1"/>
        <c:axPos val="r"/>
        <c:numFmt formatCode="General" sourceLinked="1"/>
        <c:majorTickMark val="out"/>
        <c:minorTickMark val="none"/>
        <c:tickLblPos val="nextTo"/>
        <c:crossAx val="224688768"/>
        <c:crosses val="max"/>
        <c:crossBetween val="between"/>
      </c:valAx>
      <c:spPr>
        <a:noFill/>
        <a:ln w="26153">
          <a:noFill/>
        </a:ln>
      </c:spPr>
    </c:plotArea>
    <c:plotVisOnly val="1"/>
    <c:dispBlanksAs val="gap"/>
    <c:showDLblsOverMax val="0"/>
  </c:chart>
  <c:spPr>
    <a:solidFill>
      <a:srgbClr val="FFFFFF"/>
    </a:solidFill>
    <a:ln>
      <a:noFill/>
    </a:ln>
  </c:spPr>
  <c:txPr>
    <a:bodyPr/>
    <a:lstStyle/>
    <a:p>
      <a:pPr>
        <a:defRPr sz="1467" b="0" i="0" u="none" strike="noStrike" baseline="0">
          <a:solidFill>
            <a:srgbClr val="000000"/>
          </a:solidFill>
          <a:latin typeface="Calibri"/>
          <a:ea typeface="Calibri"/>
          <a:cs typeface="Calibri"/>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41" b="0" i="0" u="none" strike="noStrike" baseline="0">
                <a:solidFill>
                  <a:srgbClr val="000000"/>
                </a:solidFill>
                <a:latin typeface="Calibri"/>
                <a:ea typeface="Calibri"/>
                <a:cs typeface="Calibri"/>
              </a:defRPr>
            </a:pPr>
            <a:r>
              <a:rPr lang="en-US" sz="1800" b="1" u="sng" dirty="0" smtClean="0"/>
              <a:t>Political</a:t>
            </a:r>
            <a:r>
              <a:rPr lang="en-US" sz="1800" b="1" u="sng" baseline="0" dirty="0" smtClean="0"/>
              <a:t> </a:t>
            </a:r>
            <a:r>
              <a:rPr lang="en-US" sz="1800" b="1" u="sng" dirty="0" smtClean="0"/>
              <a:t>Influence of Wall Street Financial</a:t>
            </a:r>
            <a:r>
              <a:rPr lang="en-US" sz="1800" b="1" u="sng" baseline="0" dirty="0" smtClean="0"/>
              <a:t> Companies</a:t>
            </a:r>
            <a:endParaRPr lang="en-US" sz="1800" b="1" u="sng" dirty="0"/>
          </a:p>
        </c:rich>
      </c:tx>
      <c:layout>
        <c:manualLayout>
          <c:xMode val="edge"/>
          <c:yMode val="edge"/>
          <c:x val="0.18698755408578799"/>
          <c:y val="5.2777777777777798E-2"/>
        </c:manualLayout>
      </c:layout>
      <c:overlay val="0"/>
      <c:spPr>
        <a:noFill/>
        <a:ln w="26153">
          <a:noFill/>
        </a:ln>
      </c:spPr>
    </c:title>
    <c:autoTitleDeleted val="0"/>
    <c:plotArea>
      <c:layout>
        <c:manualLayout>
          <c:layoutTarget val="inner"/>
          <c:xMode val="edge"/>
          <c:yMode val="edge"/>
          <c:x val="1.4430014430014401E-2"/>
          <c:y val="0.20424403183023901"/>
          <c:w val="0.97113997113997097"/>
          <c:h val="0.647214854111406"/>
        </c:manualLayout>
      </c:layout>
      <c:barChart>
        <c:barDir val="col"/>
        <c:grouping val="clustered"/>
        <c:varyColors val="0"/>
        <c:ser>
          <c:idx val="1"/>
          <c:order val="1"/>
          <c:tx>
            <c:strRef>
              <c:f>Sheet2!$A$3</c:f>
              <c:strCache>
                <c:ptCount val="1"/>
                <c:pt idx="0">
                  <c:v>Total</c:v>
                </c:pt>
              </c:strCache>
            </c:strRef>
          </c:tx>
          <c:spPr>
            <a:solidFill>
              <a:srgbClr val="AFDFFF"/>
            </a:solidFill>
            <a:ln w="3269">
              <a:solidFill>
                <a:srgbClr val="FFFFFF"/>
              </a:solidFill>
              <a:prstDash val="solid"/>
            </a:ln>
          </c:spPr>
          <c:invertIfNegative val="0"/>
          <c:dPt>
            <c:idx val="1"/>
            <c:invertIfNegative val="0"/>
            <c:bubble3D val="0"/>
            <c:spPr>
              <a:solidFill>
                <a:srgbClr val="FFC979"/>
              </a:solidFill>
              <a:ln w="3269">
                <a:solidFill>
                  <a:srgbClr val="FFFFFF"/>
                </a:solidFill>
                <a:prstDash val="solid"/>
              </a:ln>
            </c:spPr>
          </c:dPt>
          <c:dPt>
            <c:idx val="2"/>
            <c:invertIfNegative val="0"/>
            <c:bubble3D val="0"/>
            <c:spPr>
              <a:solidFill>
                <a:srgbClr val="777777"/>
              </a:solidFill>
              <a:ln w="3269">
                <a:solidFill>
                  <a:srgbClr val="FFFFFF"/>
                </a:solidFill>
                <a:prstDash val="solid"/>
              </a:ln>
            </c:spPr>
          </c:dPt>
          <c:dPt>
            <c:idx val="3"/>
            <c:invertIfNegative val="0"/>
            <c:bubble3D val="0"/>
            <c:spPr>
              <a:solidFill>
                <a:srgbClr val="C0C0C0"/>
              </a:solidFill>
              <a:ln w="3269">
                <a:solidFill>
                  <a:srgbClr val="FFFFFF"/>
                </a:solidFill>
                <a:prstDash val="solid"/>
              </a:ln>
            </c:spPr>
          </c:dPt>
          <c:dLbls>
            <c:spPr>
              <a:noFill/>
              <a:ln w="26153">
                <a:noFill/>
              </a:ln>
            </c:spPr>
            <c:txPr>
              <a:bodyPr/>
              <a:lstStyle/>
              <a:p>
                <a:pPr>
                  <a:defRPr sz="2523"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Concerned</c:v>
                </c:pt>
                <c:pt idx="1">
                  <c:v>Not Concerned</c:v>
                </c:pt>
                <c:pt idx="2">
                  <c:v>DK/Refuse</c:v>
                </c:pt>
              </c:strCache>
            </c:strRef>
          </c:cat>
          <c:val>
            <c:numRef>
              <c:f>Sheet2!$B$3:$D$3</c:f>
              <c:numCache>
                <c:formatCode>General</c:formatCode>
                <c:ptCount val="3"/>
                <c:pt idx="0">
                  <c:v>80</c:v>
                </c:pt>
                <c:pt idx="1">
                  <c:v>18</c:v>
                </c:pt>
                <c:pt idx="2">
                  <c:v>2</c:v>
                </c:pt>
              </c:numCache>
            </c:numRef>
          </c:val>
        </c:ser>
        <c:dLbls>
          <c:showLegendKey val="0"/>
          <c:showVal val="1"/>
          <c:showCatName val="0"/>
          <c:showSerName val="0"/>
          <c:showPercent val="0"/>
          <c:showBubbleSize val="0"/>
        </c:dLbls>
        <c:gapWidth val="60"/>
        <c:axId val="230723784"/>
        <c:axId val="230724176"/>
      </c:barChart>
      <c:barChart>
        <c:barDir val="col"/>
        <c:grouping val="clustered"/>
        <c:varyColors val="0"/>
        <c:ser>
          <c:idx val="0"/>
          <c:order val="0"/>
          <c:tx>
            <c:strRef>
              <c:f>Sheet2!$A$2</c:f>
              <c:strCache>
                <c:ptCount val="1"/>
                <c:pt idx="0">
                  <c:v>Much</c:v>
                </c:pt>
              </c:strCache>
            </c:strRef>
          </c:tx>
          <c:spPr>
            <a:solidFill>
              <a:srgbClr val="0085B4"/>
            </a:solidFill>
            <a:ln w="13076">
              <a:solidFill>
                <a:srgbClr val="FFFFFF"/>
              </a:solidFill>
              <a:prstDash val="solid"/>
            </a:ln>
          </c:spPr>
          <c:invertIfNegative val="0"/>
          <c:dPt>
            <c:idx val="1"/>
            <c:invertIfNegative val="0"/>
            <c:bubble3D val="0"/>
            <c:spPr>
              <a:solidFill>
                <a:srgbClr val="DE8400"/>
              </a:solidFill>
              <a:ln w="13076">
                <a:solidFill>
                  <a:srgbClr val="FFFFFF"/>
                </a:solidFill>
                <a:prstDash val="solid"/>
              </a:ln>
            </c:spPr>
          </c:dPt>
          <c:dLbls>
            <c:spPr>
              <a:noFill/>
              <a:ln w="26153">
                <a:noFill/>
              </a:ln>
            </c:spPr>
            <c:txPr>
              <a:bodyPr/>
              <a:lstStyle/>
              <a:p>
                <a:pPr>
                  <a:defRPr sz="2523"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Concerned</c:v>
                </c:pt>
                <c:pt idx="1">
                  <c:v>Not Concerned</c:v>
                </c:pt>
                <c:pt idx="2">
                  <c:v>DK/Refuse</c:v>
                </c:pt>
              </c:strCache>
            </c:strRef>
          </c:cat>
          <c:val>
            <c:numRef>
              <c:f>Sheet2!$B$2:$D$2</c:f>
              <c:numCache>
                <c:formatCode>General</c:formatCode>
                <c:ptCount val="3"/>
                <c:pt idx="0">
                  <c:v>56</c:v>
                </c:pt>
                <c:pt idx="1">
                  <c:v>7</c:v>
                </c:pt>
              </c:numCache>
            </c:numRef>
          </c:val>
        </c:ser>
        <c:dLbls>
          <c:showLegendKey val="0"/>
          <c:showVal val="1"/>
          <c:showCatName val="0"/>
          <c:showSerName val="0"/>
          <c:showPercent val="0"/>
          <c:showBubbleSize val="0"/>
        </c:dLbls>
        <c:gapWidth val="60"/>
        <c:axId val="230724568"/>
        <c:axId val="230724960"/>
      </c:barChart>
      <c:catAx>
        <c:axId val="230723784"/>
        <c:scaling>
          <c:orientation val="minMax"/>
        </c:scaling>
        <c:delete val="0"/>
        <c:axPos val="b"/>
        <c:numFmt formatCode="General" sourceLinked="1"/>
        <c:majorTickMark val="none"/>
        <c:minorTickMark val="none"/>
        <c:tickLblPos val="nextTo"/>
        <c:spPr>
          <a:ln w="3269">
            <a:solidFill>
              <a:srgbClr val="000000"/>
            </a:solidFill>
            <a:prstDash val="solid"/>
          </a:ln>
        </c:spPr>
        <c:txPr>
          <a:bodyPr rot="0" vert="horz"/>
          <a:lstStyle/>
          <a:p>
            <a:pPr>
              <a:defRPr sz="1441" b="0" i="0" u="none" strike="noStrike" baseline="0">
                <a:solidFill>
                  <a:srgbClr val="000000"/>
                </a:solidFill>
                <a:latin typeface="Calibri"/>
                <a:ea typeface="Calibri"/>
                <a:cs typeface="Calibri"/>
              </a:defRPr>
            </a:pPr>
            <a:endParaRPr lang="en-US"/>
          </a:p>
        </c:txPr>
        <c:crossAx val="230724176"/>
        <c:crosses val="autoZero"/>
        <c:auto val="1"/>
        <c:lblAlgn val="ctr"/>
        <c:lblOffset val="100"/>
        <c:tickLblSkip val="1"/>
        <c:tickMarkSkip val="1"/>
        <c:noMultiLvlLbl val="0"/>
      </c:catAx>
      <c:valAx>
        <c:axId val="230724176"/>
        <c:scaling>
          <c:orientation val="minMax"/>
        </c:scaling>
        <c:delete val="1"/>
        <c:axPos val="l"/>
        <c:numFmt formatCode="General" sourceLinked="1"/>
        <c:majorTickMark val="out"/>
        <c:minorTickMark val="none"/>
        <c:tickLblPos val="nextTo"/>
        <c:crossAx val="230723784"/>
        <c:crosses val="autoZero"/>
        <c:crossBetween val="between"/>
      </c:valAx>
      <c:catAx>
        <c:axId val="230724568"/>
        <c:scaling>
          <c:orientation val="minMax"/>
        </c:scaling>
        <c:delete val="1"/>
        <c:axPos val="b"/>
        <c:numFmt formatCode="General" sourceLinked="1"/>
        <c:majorTickMark val="out"/>
        <c:minorTickMark val="none"/>
        <c:tickLblPos val="nextTo"/>
        <c:crossAx val="230724960"/>
        <c:crosses val="autoZero"/>
        <c:auto val="1"/>
        <c:lblAlgn val="ctr"/>
        <c:lblOffset val="100"/>
        <c:noMultiLvlLbl val="0"/>
      </c:catAx>
      <c:valAx>
        <c:axId val="230724960"/>
        <c:scaling>
          <c:orientation val="minMax"/>
        </c:scaling>
        <c:delete val="1"/>
        <c:axPos val="r"/>
        <c:numFmt formatCode="General" sourceLinked="1"/>
        <c:majorTickMark val="out"/>
        <c:minorTickMark val="none"/>
        <c:tickLblPos val="nextTo"/>
        <c:crossAx val="230724568"/>
        <c:crosses val="max"/>
        <c:crossBetween val="between"/>
      </c:valAx>
      <c:spPr>
        <a:noFill/>
        <a:ln w="26153">
          <a:noFill/>
        </a:ln>
      </c:spPr>
    </c:plotArea>
    <c:plotVisOnly val="1"/>
    <c:dispBlanksAs val="gap"/>
    <c:showDLblsOverMax val="0"/>
  </c:chart>
  <c:spPr>
    <a:solidFill>
      <a:srgbClr val="FFFFFF"/>
    </a:solidFill>
    <a:ln>
      <a:noFill/>
    </a:ln>
  </c:spPr>
  <c:txPr>
    <a:bodyPr/>
    <a:lstStyle/>
    <a:p>
      <a:pPr>
        <a:defRPr sz="1467"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64" b="0" i="0" u="none" strike="noStrike" baseline="0">
                <a:solidFill>
                  <a:srgbClr val="000000"/>
                </a:solidFill>
                <a:latin typeface="Calibri"/>
                <a:ea typeface="Calibri"/>
                <a:cs typeface="Calibri"/>
              </a:defRPr>
            </a:pPr>
            <a:r>
              <a:rPr lang="en-US" sz="1800" b="1" u="sng" dirty="0"/>
              <a:t>Favorability</a:t>
            </a:r>
          </a:p>
        </c:rich>
      </c:tx>
      <c:layout>
        <c:manualLayout>
          <c:xMode val="edge"/>
          <c:yMode val="edge"/>
          <c:x val="0.52227018074644804"/>
          <c:y val="0"/>
        </c:manualLayout>
      </c:layout>
      <c:overlay val="0"/>
      <c:spPr>
        <a:noFill/>
        <a:ln w="26555">
          <a:noFill/>
        </a:ln>
      </c:spPr>
    </c:title>
    <c:autoTitleDeleted val="0"/>
    <c:plotArea>
      <c:layout>
        <c:manualLayout>
          <c:layoutTarget val="inner"/>
          <c:xMode val="edge"/>
          <c:yMode val="edge"/>
          <c:x val="0.21333333333333299"/>
          <c:y val="0.1247165532879819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Pre-paid Cards 2013</c:v>
                </c:pt>
                <c:pt idx="1">
                  <c:v>2014</c:v>
                </c:pt>
                <c:pt idx="3">
                  <c:v>Credit-scoring Companies 2013</c:v>
                </c:pt>
                <c:pt idx="4">
                  <c:v>2014</c:v>
                </c:pt>
                <c:pt idx="6">
                  <c:v>Credit Card Companies 2013</c:v>
                </c:pt>
                <c:pt idx="7">
                  <c:v>2014</c:v>
                </c:pt>
              </c:strCache>
            </c:strRef>
          </c:cat>
          <c:val>
            <c:numRef>
              <c:f>Sheet2!$C$2:$C$9</c:f>
              <c:numCache>
                <c:formatCode>General</c:formatCode>
                <c:ptCount val="8"/>
                <c:pt idx="0">
                  <c:v>58</c:v>
                </c:pt>
                <c:pt idx="1">
                  <c:v>55</c:v>
                </c:pt>
                <c:pt idx="3">
                  <c:v>39</c:v>
                </c:pt>
                <c:pt idx="4">
                  <c:v>47</c:v>
                </c:pt>
                <c:pt idx="6">
                  <c:v>48</c:v>
                </c:pt>
                <c:pt idx="7">
                  <c:v>52</c:v>
                </c:pt>
              </c:numCache>
            </c:numRef>
          </c:val>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Pre-paid Cards 2013</c:v>
                </c:pt>
                <c:pt idx="1">
                  <c:v>2014</c:v>
                </c:pt>
                <c:pt idx="3">
                  <c:v>Credit-scoring Companies 2013</c:v>
                </c:pt>
                <c:pt idx="4">
                  <c:v>2014</c:v>
                </c:pt>
                <c:pt idx="6">
                  <c:v>Credit Card Companies 2013</c:v>
                </c:pt>
                <c:pt idx="7">
                  <c:v>2014</c:v>
                </c:pt>
              </c:strCache>
            </c:strRef>
          </c:cat>
          <c:val>
            <c:numRef>
              <c:f>Sheet2!$E$2:$E$9</c:f>
              <c:numCache>
                <c:formatCode>General</c:formatCode>
                <c:ptCount val="8"/>
                <c:pt idx="0">
                  <c:v>-21</c:v>
                </c:pt>
                <c:pt idx="1">
                  <c:v>-23</c:v>
                </c:pt>
                <c:pt idx="3">
                  <c:v>-38</c:v>
                </c:pt>
                <c:pt idx="4">
                  <c:v>-32</c:v>
                </c:pt>
                <c:pt idx="6">
                  <c:v>-46</c:v>
                </c:pt>
                <c:pt idx="7">
                  <c:v>-40</c:v>
                </c:pt>
              </c:numCache>
            </c:numRef>
          </c:val>
        </c:ser>
        <c:dLbls>
          <c:showLegendKey val="0"/>
          <c:showVal val="1"/>
          <c:showCatName val="0"/>
          <c:showSerName val="0"/>
          <c:showPercent val="0"/>
          <c:showBubbleSize val="0"/>
        </c:dLbls>
        <c:gapWidth val="40"/>
        <c:overlap val="100"/>
        <c:axId val="224355192"/>
        <c:axId val="224355584"/>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Sheet2!$A$2:$A$9</c:f>
              <c:strCache>
                <c:ptCount val="8"/>
                <c:pt idx="0">
                  <c:v>Pre-paid Cards 2013</c:v>
                </c:pt>
                <c:pt idx="1">
                  <c:v>2014</c:v>
                </c:pt>
                <c:pt idx="3">
                  <c:v>Credit-scoring Companies 2013</c:v>
                </c:pt>
                <c:pt idx="4">
                  <c:v>2014</c:v>
                </c:pt>
                <c:pt idx="6">
                  <c:v>Credit Card Companies 2013</c:v>
                </c:pt>
                <c:pt idx="7">
                  <c:v>2014</c:v>
                </c:pt>
              </c:strCache>
            </c:strRef>
          </c:cat>
          <c:val>
            <c:numRef>
              <c:f>Sheet2!$B$2:$B$9</c:f>
              <c:numCache>
                <c:formatCode>General</c:formatCode>
                <c:ptCount val="8"/>
                <c:pt idx="0">
                  <c:v>27</c:v>
                </c:pt>
                <c:pt idx="1">
                  <c:v>25</c:v>
                </c:pt>
                <c:pt idx="3">
                  <c:v>11</c:v>
                </c:pt>
                <c:pt idx="4">
                  <c:v>17</c:v>
                </c:pt>
                <c:pt idx="6">
                  <c:v>13</c:v>
                </c:pt>
                <c:pt idx="7">
                  <c:v>17</c:v>
                </c:pt>
              </c:numCache>
            </c:numRef>
          </c:val>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Sheet2!$A$2:$A$9</c:f>
              <c:strCache>
                <c:ptCount val="8"/>
                <c:pt idx="0">
                  <c:v>Pre-paid Cards 2013</c:v>
                </c:pt>
                <c:pt idx="1">
                  <c:v>2014</c:v>
                </c:pt>
                <c:pt idx="3">
                  <c:v>Credit-scoring Companies 2013</c:v>
                </c:pt>
                <c:pt idx="4">
                  <c:v>2014</c:v>
                </c:pt>
                <c:pt idx="6">
                  <c:v>Credit Card Companies 2013</c:v>
                </c:pt>
                <c:pt idx="7">
                  <c:v>2014</c:v>
                </c:pt>
              </c:strCache>
            </c:strRef>
          </c:cat>
          <c:val>
            <c:numRef>
              <c:f>Sheet2!$D$2:$D$9</c:f>
              <c:numCache>
                <c:formatCode>General</c:formatCode>
                <c:ptCount val="8"/>
                <c:pt idx="0">
                  <c:v>-10</c:v>
                </c:pt>
                <c:pt idx="1">
                  <c:v>-12</c:v>
                </c:pt>
                <c:pt idx="3">
                  <c:v>-18</c:v>
                </c:pt>
                <c:pt idx="4">
                  <c:v>-14</c:v>
                </c:pt>
                <c:pt idx="6">
                  <c:v>-21</c:v>
                </c:pt>
                <c:pt idx="7">
                  <c:v>-21</c:v>
                </c:pt>
              </c:numCache>
            </c:numRef>
          </c:val>
        </c:ser>
        <c:dLbls>
          <c:showLegendKey val="0"/>
          <c:showVal val="1"/>
          <c:showCatName val="0"/>
          <c:showSerName val="0"/>
          <c:showPercent val="0"/>
          <c:showBubbleSize val="0"/>
        </c:dLbls>
        <c:gapWidth val="40"/>
        <c:overlap val="100"/>
        <c:axId val="224355976"/>
        <c:axId val="224356368"/>
      </c:barChart>
      <c:catAx>
        <c:axId val="224355192"/>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224355584"/>
        <c:crosses val="autoZero"/>
        <c:auto val="1"/>
        <c:lblAlgn val="ctr"/>
        <c:lblOffset val="100"/>
        <c:tickLblSkip val="1"/>
        <c:tickMarkSkip val="1"/>
        <c:noMultiLvlLbl val="0"/>
      </c:catAx>
      <c:valAx>
        <c:axId val="224355584"/>
        <c:scaling>
          <c:orientation val="minMax"/>
          <c:min val="-60"/>
        </c:scaling>
        <c:delete val="1"/>
        <c:axPos val="t"/>
        <c:numFmt formatCode="General" sourceLinked="1"/>
        <c:majorTickMark val="out"/>
        <c:minorTickMark val="none"/>
        <c:tickLblPos val="nextTo"/>
        <c:crossAx val="224355192"/>
        <c:crosses val="autoZero"/>
        <c:crossBetween val="between"/>
      </c:valAx>
      <c:catAx>
        <c:axId val="224355976"/>
        <c:scaling>
          <c:orientation val="maxMin"/>
        </c:scaling>
        <c:delete val="1"/>
        <c:axPos val="l"/>
        <c:numFmt formatCode="General" sourceLinked="1"/>
        <c:majorTickMark val="out"/>
        <c:minorTickMark val="none"/>
        <c:tickLblPos val="nextTo"/>
        <c:crossAx val="224356368"/>
        <c:crosses val="autoZero"/>
        <c:auto val="1"/>
        <c:lblAlgn val="ctr"/>
        <c:lblOffset val="100"/>
        <c:noMultiLvlLbl val="0"/>
      </c:catAx>
      <c:valAx>
        <c:axId val="224356368"/>
        <c:scaling>
          <c:orientation val="minMax"/>
        </c:scaling>
        <c:delete val="1"/>
        <c:axPos val="b"/>
        <c:numFmt formatCode="General" sourceLinked="1"/>
        <c:majorTickMark val="out"/>
        <c:minorTickMark val="none"/>
        <c:tickLblPos val="nextTo"/>
        <c:crossAx val="224355976"/>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dirty="0" smtClean="0"/>
              <a:t>More/Less</a:t>
            </a:r>
            <a:r>
              <a:rPr lang="en-US" sz="1800" b="1" u="sng" baseline="0" dirty="0" smtClean="0"/>
              <a:t> Likely to Vote for a Candidate who…</a:t>
            </a:r>
            <a:endParaRPr lang="en-US" sz="1800" b="1" u="sng" dirty="0"/>
          </a:p>
        </c:rich>
      </c:tx>
      <c:layout>
        <c:manualLayout>
          <c:xMode val="edge"/>
          <c:yMode val="edge"/>
          <c:x val="0.26829982003244301"/>
          <c:y val="3.2930496556883203E-2"/>
        </c:manualLayout>
      </c:layout>
      <c:overlay val="0"/>
      <c:spPr>
        <a:noFill/>
        <a:ln w="24375">
          <a:noFill/>
        </a:ln>
      </c:spPr>
    </c:title>
    <c:autoTitleDeleted val="0"/>
    <c:plotArea>
      <c:layout>
        <c:manualLayout>
          <c:layoutTarget val="inner"/>
          <c:xMode val="edge"/>
          <c:yMode val="edge"/>
          <c:x val="1.21654501216545E-2"/>
          <c:y val="0.25229357798165097"/>
          <c:w val="0.97810218978102204"/>
          <c:h val="0.56422018348623804"/>
        </c:manualLayout>
      </c:layout>
      <c:barChart>
        <c:barDir val="col"/>
        <c:grouping val="clustered"/>
        <c:varyColors val="0"/>
        <c:ser>
          <c:idx val="1"/>
          <c:order val="1"/>
          <c:tx>
            <c:strRef>
              <c:f>Sheet2!$A$4</c:f>
              <c:strCache>
                <c:ptCount val="1"/>
                <c:pt idx="0">
                  <c:v>Total</c:v>
                </c:pt>
              </c:strCache>
            </c:strRef>
          </c:tx>
          <c:spPr>
            <a:solidFill>
              <a:srgbClr val="AFDFFF"/>
            </a:solidFill>
            <a:ln w="3047">
              <a:solidFill>
                <a:srgbClr val="FFFFFF"/>
              </a:solidFill>
              <a:prstDash val="solid"/>
            </a:ln>
          </c:spPr>
          <c:invertIfNegative val="0"/>
          <c:dPt>
            <c:idx val="1"/>
            <c:invertIfNegative val="0"/>
            <c:bubble3D val="0"/>
            <c:spPr>
              <a:solidFill>
                <a:srgbClr val="FFC979"/>
              </a:solidFill>
              <a:ln w="3047">
                <a:solidFill>
                  <a:srgbClr val="FFFFFF"/>
                </a:solidFill>
                <a:prstDash val="solid"/>
              </a:ln>
            </c:spPr>
          </c:dPt>
          <c:dPt>
            <c:idx val="2"/>
            <c:invertIfNegative val="0"/>
            <c:bubble3D val="0"/>
            <c:spPr>
              <a:solidFill>
                <a:srgbClr val="777777"/>
              </a:solidFill>
              <a:ln w="3047">
                <a:solidFill>
                  <a:srgbClr val="FFFFFF"/>
                </a:solidFill>
                <a:prstDash val="solid"/>
              </a:ln>
            </c:spPr>
          </c:dPt>
          <c:dPt>
            <c:idx val="3"/>
            <c:invertIfNegative val="0"/>
            <c:bubble3D val="0"/>
          </c:dPt>
          <c:dPt>
            <c:idx val="4"/>
            <c:invertIfNegative val="0"/>
            <c:bubble3D val="0"/>
            <c:spPr>
              <a:solidFill>
                <a:srgbClr val="FFD28F"/>
              </a:solidFill>
              <a:ln w="3047">
                <a:solidFill>
                  <a:srgbClr val="FFFFFF"/>
                </a:solidFill>
                <a:prstDash val="solid"/>
              </a:ln>
            </c:spPr>
          </c:dPt>
          <c:dPt>
            <c:idx val="5"/>
            <c:invertIfNegative val="0"/>
            <c:bubble3D val="0"/>
            <c:spPr>
              <a:solidFill>
                <a:srgbClr val="FFC979"/>
              </a:solidFill>
              <a:ln w="3047">
                <a:solidFill>
                  <a:srgbClr val="FFFFFF"/>
                </a:solidFill>
                <a:prstDash val="solid"/>
              </a:ln>
            </c:spPr>
          </c:dPt>
          <c:dPt>
            <c:idx val="6"/>
            <c:invertIfNegative val="0"/>
            <c:bubble3D val="0"/>
            <c:spPr>
              <a:solidFill>
                <a:srgbClr val="777777"/>
              </a:solidFill>
              <a:ln w="3047">
                <a:solidFill>
                  <a:srgbClr val="FFFFFF"/>
                </a:solidFill>
                <a:prstDash val="solid"/>
              </a:ln>
            </c:spPr>
          </c:dPt>
          <c:dPt>
            <c:idx val="7"/>
            <c:invertIfNegative val="0"/>
            <c:bubble3D val="0"/>
          </c:dPt>
          <c:dPt>
            <c:idx val="8"/>
            <c:invertIfNegative val="0"/>
            <c:bubble3D val="0"/>
            <c:spPr>
              <a:solidFill>
                <a:srgbClr val="FFC979"/>
              </a:solidFill>
              <a:ln w="3047">
                <a:solidFill>
                  <a:srgbClr val="FFFFFF"/>
                </a:solidFill>
                <a:prstDash val="solid"/>
              </a:ln>
            </c:spPr>
          </c:dPt>
          <c:dLbls>
            <c:spPr>
              <a:noFill/>
              <a:ln w="24375">
                <a:noFill/>
              </a:ln>
            </c:spPr>
            <c:txPr>
              <a:bodyPr/>
              <a:lstStyle/>
              <a:p>
                <a:pPr>
                  <a:defRPr sz="2351"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Sheet2!$F$2:$J$2</c:f>
              <c:strCache>
                <c:ptCount val="5"/>
                <c:pt idx="0">
                  <c:v>Less Likely</c:v>
                </c:pt>
                <c:pt idx="1">
                  <c:v>More Likely</c:v>
                </c:pt>
                <c:pt idx="3">
                  <c:v>More Likely</c:v>
                </c:pt>
                <c:pt idx="4">
                  <c:v>Less Likely</c:v>
                </c:pt>
              </c:strCache>
            </c:strRef>
          </c:cat>
          <c:val>
            <c:numRef>
              <c:f>Sheet2!$F$4:$J$4</c:f>
              <c:numCache>
                <c:formatCode>General</c:formatCode>
                <c:ptCount val="5"/>
                <c:pt idx="0">
                  <c:v>56</c:v>
                </c:pt>
                <c:pt idx="1">
                  <c:v>14</c:v>
                </c:pt>
                <c:pt idx="3">
                  <c:v>46</c:v>
                </c:pt>
                <c:pt idx="4">
                  <c:v>22</c:v>
                </c:pt>
              </c:numCache>
            </c:numRef>
          </c:val>
        </c:ser>
        <c:dLbls>
          <c:showLegendKey val="0"/>
          <c:showVal val="1"/>
          <c:showCatName val="0"/>
          <c:showSerName val="0"/>
          <c:showPercent val="0"/>
          <c:showBubbleSize val="0"/>
        </c:dLbls>
        <c:gapWidth val="60"/>
        <c:axId val="230726136"/>
        <c:axId val="230726528"/>
      </c:barChart>
      <c:barChart>
        <c:barDir val="col"/>
        <c:grouping val="clustered"/>
        <c:varyColors val="0"/>
        <c:ser>
          <c:idx val="0"/>
          <c:order val="0"/>
          <c:tx>
            <c:strRef>
              <c:f>Sheet2!$A$3</c:f>
              <c:strCache>
                <c:ptCount val="1"/>
                <c:pt idx="0">
                  <c:v>Much</c:v>
                </c:pt>
              </c:strCache>
            </c:strRef>
          </c:tx>
          <c:spPr>
            <a:solidFill>
              <a:srgbClr val="0085B4"/>
            </a:solidFill>
            <a:ln w="12187">
              <a:solidFill>
                <a:srgbClr val="FFFFFF"/>
              </a:solidFill>
              <a:prstDash val="solid"/>
            </a:ln>
          </c:spPr>
          <c:invertIfNegative val="0"/>
          <c:dPt>
            <c:idx val="1"/>
            <c:invertIfNegative val="0"/>
            <c:bubble3D val="0"/>
            <c:spPr>
              <a:solidFill>
                <a:srgbClr val="DE8400"/>
              </a:solidFill>
              <a:ln w="12187">
                <a:solidFill>
                  <a:srgbClr val="FFFFFF"/>
                </a:solidFill>
                <a:prstDash val="solid"/>
              </a:ln>
            </c:spPr>
          </c:dPt>
          <c:dPt>
            <c:idx val="4"/>
            <c:invertIfNegative val="0"/>
            <c:bubble3D val="0"/>
            <c:spPr>
              <a:solidFill>
                <a:srgbClr val="E28700"/>
              </a:solidFill>
              <a:ln w="12187">
                <a:solidFill>
                  <a:srgbClr val="FFFFFF"/>
                </a:solidFill>
                <a:prstDash val="solid"/>
              </a:ln>
            </c:spPr>
          </c:dPt>
          <c:dPt>
            <c:idx val="5"/>
            <c:invertIfNegative val="0"/>
            <c:bubble3D val="0"/>
            <c:spPr>
              <a:solidFill>
                <a:srgbClr val="DE8400"/>
              </a:solidFill>
              <a:ln w="12187">
                <a:solidFill>
                  <a:srgbClr val="FFFFFF"/>
                </a:solidFill>
                <a:prstDash val="solid"/>
              </a:ln>
            </c:spPr>
          </c:dPt>
          <c:dPt>
            <c:idx val="6"/>
            <c:invertIfNegative val="0"/>
            <c:bubble3D val="0"/>
            <c:spPr>
              <a:solidFill>
                <a:srgbClr val="DE8400"/>
              </a:solidFill>
              <a:ln w="12187">
                <a:solidFill>
                  <a:srgbClr val="FFFFFF"/>
                </a:solidFill>
                <a:prstDash val="solid"/>
              </a:ln>
            </c:spPr>
          </c:dPt>
          <c:dPt>
            <c:idx val="8"/>
            <c:invertIfNegative val="0"/>
            <c:bubble3D val="0"/>
            <c:spPr>
              <a:solidFill>
                <a:srgbClr val="DE8400"/>
              </a:solidFill>
              <a:ln w="12187">
                <a:solidFill>
                  <a:srgbClr val="FFFFFF"/>
                </a:solidFill>
                <a:prstDash val="solid"/>
              </a:ln>
            </c:spPr>
          </c:dPt>
          <c:dLbls>
            <c:dLbl>
              <c:idx val="1"/>
              <c:delete val="1"/>
              <c:extLst>
                <c:ext xmlns:c15="http://schemas.microsoft.com/office/drawing/2012/chart" uri="{CE6537A1-D6FC-4f65-9D91-7224C49458BB}"/>
              </c:extLst>
            </c:dLbl>
            <c:spPr>
              <a:noFill/>
              <a:ln w="24375">
                <a:noFill/>
              </a:ln>
            </c:spPr>
            <c:txPr>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Sheet2!$F$2:$J$2</c:f>
              <c:strCache>
                <c:ptCount val="5"/>
                <c:pt idx="0">
                  <c:v>Less Likely</c:v>
                </c:pt>
                <c:pt idx="1">
                  <c:v>More Likely</c:v>
                </c:pt>
                <c:pt idx="3">
                  <c:v>More Likely</c:v>
                </c:pt>
                <c:pt idx="4">
                  <c:v>Less Likely</c:v>
                </c:pt>
              </c:strCache>
            </c:strRef>
          </c:cat>
          <c:val>
            <c:numRef>
              <c:f>Sheet2!$F$3:$J$3</c:f>
              <c:numCache>
                <c:formatCode>General</c:formatCode>
                <c:ptCount val="5"/>
                <c:pt idx="0">
                  <c:v>37</c:v>
                </c:pt>
                <c:pt idx="1">
                  <c:v>7</c:v>
                </c:pt>
                <c:pt idx="3">
                  <c:v>27</c:v>
                </c:pt>
                <c:pt idx="4">
                  <c:v>13</c:v>
                </c:pt>
              </c:numCache>
            </c:numRef>
          </c:val>
        </c:ser>
        <c:dLbls>
          <c:showLegendKey val="0"/>
          <c:showVal val="1"/>
          <c:showCatName val="0"/>
          <c:showSerName val="0"/>
          <c:showPercent val="0"/>
          <c:showBubbleSize val="0"/>
        </c:dLbls>
        <c:gapWidth val="60"/>
        <c:axId val="230726920"/>
        <c:axId val="230899520"/>
      </c:barChart>
      <c:catAx>
        <c:axId val="23072613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152" b="0" i="0" u="none" strike="noStrike" baseline="0">
                <a:solidFill>
                  <a:srgbClr val="000000"/>
                </a:solidFill>
                <a:latin typeface="Calibri"/>
                <a:ea typeface="Calibri"/>
                <a:cs typeface="Calibri"/>
              </a:defRPr>
            </a:pPr>
            <a:endParaRPr lang="en-US"/>
          </a:p>
        </c:txPr>
        <c:crossAx val="230726528"/>
        <c:crosses val="autoZero"/>
        <c:auto val="1"/>
        <c:lblAlgn val="ctr"/>
        <c:lblOffset val="100"/>
        <c:tickLblSkip val="1"/>
        <c:tickMarkSkip val="1"/>
        <c:noMultiLvlLbl val="0"/>
      </c:catAx>
      <c:valAx>
        <c:axId val="230726528"/>
        <c:scaling>
          <c:orientation val="minMax"/>
        </c:scaling>
        <c:delete val="1"/>
        <c:axPos val="l"/>
        <c:numFmt formatCode="General" sourceLinked="1"/>
        <c:majorTickMark val="out"/>
        <c:minorTickMark val="none"/>
        <c:tickLblPos val="nextTo"/>
        <c:crossAx val="230726136"/>
        <c:crosses val="autoZero"/>
        <c:crossBetween val="between"/>
      </c:valAx>
      <c:catAx>
        <c:axId val="230726920"/>
        <c:scaling>
          <c:orientation val="minMax"/>
        </c:scaling>
        <c:delete val="1"/>
        <c:axPos val="b"/>
        <c:numFmt formatCode="General" sourceLinked="1"/>
        <c:majorTickMark val="out"/>
        <c:minorTickMark val="none"/>
        <c:tickLblPos val="nextTo"/>
        <c:crossAx val="230899520"/>
        <c:crosses val="autoZero"/>
        <c:auto val="1"/>
        <c:lblAlgn val="ctr"/>
        <c:lblOffset val="100"/>
        <c:noMultiLvlLbl val="0"/>
      </c:catAx>
      <c:valAx>
        <c:axId val="230899520"/>
        <c:scaling>
          <c:orientation val="minMax"/>
        </c:scaling>
        <c:delete val="1"/>
        <c:axPos val="r"/>
        <c:numFmt formatCode="General" sourceLinked="1"/>
        <c:majorTickMark val="out"/>
        <c:minorTickMark val="none"/>
        <c:tickLblPos val="nextTo"/>
        <c:crossAx val="230726920"/>
        <c:crosses val="max"/>
        <c:crossBetween val="between"/>
      </c:valAx>
      <c:spPr>
        <a:noFill/>
        <a:ln w="24375">
          <a:noFill/>
        </a:ln>
      </c:spPr>
    </c:plotArea>
    <c:plotVisOnly val="1"/>
    <c:dispBlanksAs val="gap"/>
    <c:showDLblsOverMax val="0"/>
  </c:chart>
  <c:spPr>
    <a:noFill/>
    <a:ln>
      <a:noFill/>
    </a:ln>
  </c:spPr>
  <c:txPr>
    <a:bodyPr/>
    <a:lstStyle/>
    <a:p>
      <a:pPr>
        <a:defRPr sz="1583" b="0" i="0" u="none" strike="noStrike" baseline="0">
          <a:solidFill>
            <a:srgbClr val="000000"/>
          </a:solidFill>
          <a:latin typeface="Calibri"/>
          <a:ea typeface="Calibri"/>
          <a:cs typeface="Calibri"/>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33333333333299"/>
          <c:y val="0.1247165532879819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Sheet2!$A$2:$A$8</c:f>
              <c:strCache>
                <c:ptCount val="7"/>
                <c:pt idx="0">
                  <c:v>Democrats</c:v>
                </c:pt>
                <c:pt idx="1">
                  <c:v>Independents</c:v>
                </c:pt>
                <c:pt idx="2">
                  <c:v>Republicans</c:v>
                </c:pt>
                <c:pt idx="4">
                  <c:v>Democrats</c:v>
                </c:pt>
                <c:pt idx="5">
                  <c:v>Independents</c:v>
                </c:pt>
                <c:pt idx="6">
                  <c:v>Republicans</c:v>
                </c:pt>
              </c:strCache>
            </c:strRef>
          </c:cat>
          <c:val>
            <c:numRef>
              <c:f>Sheet2!$C$2:$C$8</c:f>
              <c:numCache>
                <c:formatCode>General</c:formatCode>
                <c:ptCount val="7"/>
                <c:pt idx="0">
                  <c:v>62</c:v>
                </c:pt>
                <c:pt idx="1">
                  <c:v>55</c:v>
                </c:pt>
                <c:pt idx="2">
                  <c:v>49</c:v>
                </c:pt>
                <c:pt idx="4">
                  <c:v>60</c:v>
                </c:pt>
                <c:pt idx="5">
                  <c:v>45</c:v>
                </c:pt>
                <c:pt idx="6">
                  <c:v>31</c:v>
                </c:pt>
              </c:numCache>
            </c:numRef>
          </c:val>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Sheet2!$A$2:$A$8</c:f>
              <c:strCache>
                <c:ptCount val="7"/>
                <c:pt idx="0">
                  <c:v>Democrats</c:v>
                </c:pt>
                <c:pt idx="1">
                  <c:v>Independents</c:v>
                </c:pt>
                <c:pt idx="2">
                  <c:v>Republicans</c:v>
                </c:pt>
                <c:pt idx="4">
                  <c:v>Democrats</c:v>
                </c:pt>
                <c:pt idx="5">
                  <c:v>Independents</c:v>
                </c:pt>
                <c:pt idx="6">
                  <c:v>Republicans</c:v>
                </c:pt>
              </c:strCache>
            </c:strRef>
          </c:cat>
          <c:val>
            <c:numRef>
              <c:f>Sheet2!$E$2:$E$8</c:f>
              <c:numCache>
                <c:formatCode>General</c:formatCode>
                <c:ptCount val="7"/>
                <c:pt idx="0">
                  <c:v>-15</c:v>
                </c:pt>
                <c:pt idx="1">
                  <c:v>-14</c:v>
                </c:pt>
                <c:pt idx="2">
                  <c:v>-13</c:v>
                </c:pt>
                <c:pt idx="4">
                  <c:v>-17</c:v>
                </c:pt>
                <c:pt idx="5">
                  <c:v>-22</c:v>
                </c:pt>
                <c:pt idx="6">
                  <c:v>-26</c:v>
                </c:pt>
              </c:numCache>
            </c:numRef>
          </c:val>
        </c:ser>
        <c:dLbls>
          <c:showLegendKey val="0"/>
          <c:showVal val="1"/>
          <c:showCatName val="0"/>
          <c:showSerName val="0"/>
          <c:showPercent val="0"/>
          <c:showBubbleSize val="0"/>
        </c:dLbls>
        <c:gapWidth val="40"/>
        <c:overlap val="100"/>
        <c:axId val="230900304"/>
        <c:axId val="230900696"/>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spPr>
              <a:noFill/>
              <a:ln>
                <a:noFill/>
              </a:ln>
              <a:effectLst/>
            </c:spPr>
            <c:txPr>
              <a:bodyPr wrap="square" lIns="38100" tIns="19050" rIns="38100" bIns="19050" anchor="ctr">
                <a:spAutoFit/>
              </a:bodyPr>
              <a:lstStyle/>
              <a:p>
                <a:pPr>
                  <a:defRPr sz="2400" b="1">
                    <a:solidFill>
                      <a:schemeClr val="bg1"/>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Sheet2!$A$2:$A$8</c:f>
              <c:strCache>
                <c:ptCount val="7"/>
                <c:pt idx="0">
                  <c:v>Democrats</c:v>
                </c:pt>
                <c:pt idx="1">
                  <c:v>Independents</c:v>
                </c:pt>
                <c:pt idx="2">
                  <c:v>Republicans</c:v>
                </c:pt>
                <c:pt idx="4">
                  <c:v>Democrats</c:v>
                </c:pt>
                <c:pt idx="5">
                  <c:v>Independents</c:v>
                </c:pt>
                <c:pt idx="6">
                  <c:v>Republicans</c:v>
                </c:pt>
              </c:strCache>
            </c:strRef>
          </c:cat>
          <c:val>
            <c:numRef>
              <c:f>Sheet2!$B$2:$B$8</c:f>
              <c:numCache>
                <c:formatCode>General</c:formatCode>
                <c:ptCount val="7"/>
                <c:pt idx="0">
                  <c:v>41</c:v>
                </c:pt>
                <c:pt idx="1">
                  <c:v>41</c:v>
                </c:pt>
                <c:pt idx="2">
                  <c:v>30</c:v>
                </c:pt>
                <c:pt idx="4">
                  <c:v>39</c:v>
                </c:pt>
                <c:pt idx="5">
                  <c:v>29</c:v>
                </c:pt>
                <c:pt idx="6">
                  <c:v>15</c:v>
                </c:pt>
              </c:numCache>
            </c:numRef>
          </c:val>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Sheet2!$A$2:$A$8</c:f>
              <c:strCache>
                <c:ptCount val="7"/>
                <c:pt idx="0">
                  <c:v>Democrats</c:v>
                </c:pt>
                <c:pt idx="1">
                  <c:v>Independents</c:v>
                </c:pt>
                <c:pt idx="2">
                  <c:v>Republicans</c:v>
                </c:pt>
                <c:pt idx="4">
                  <c:v>Democrats</c:v>
                </c:pt>
                <c:pt idx="5">
                  <c:v>Independents</c:v>
                </c:pt>
                <c:pt idx="6">
                  <c:v>Republicans</c:v>
                </c:pt>
              </c:strCache>
            </c:strRef>
          </c:cat>
          <c:val>
            <c:numRef>
              <c:f>Sheet2!$D$2:$D$8</c:f>
              <c:numCache>
                <c:formatCode>General</c:formatCode>
                <c:ptCount val="7"/>
                <c:pt idx="0">
                  <c:v>-9</c:v>
                </c:pt>
                <c:pt idx="1">
                  <c:v>-7</c:v>
                </c:pt>
                <c:pt idx="2">
                  <c:v>-6</c:v>
                </c:pt>
                <c:pt idx="4">
                  <c:v>-9</c:v>
                </c:pt>
                <c:pt idx="5">
                  <c:v>-11</c:v>
                </c:pt>
                <c:pt idx="6">
                  <c:v>-17</c:v>
                </c:pt>
              </c:numCache>
            </c:numRef>
          </c:val>
        </c:ser>
        <c:dLbls>
          <c:showLegendKey val="0"/>
          <c:showVal val="1"/>
          <c:showCatName val="0"/>
          <c:showSerName val="0"/>
          <c:showPercent val="0"/>
          <c:showBubbleSize val="0"/>
        </c:dLbls>
        <c:gapWidth val="40"/>
        <c:overlap val="100"/>
        <c:axId val="230901088"/>
        <c:axId val="230901480"/>
      </c:barChart>
      <c:catAx>
        <c:axId val="230900304"/>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464" b="0" i="0" u="none" strike="noStrike" baseline="0">
                <a:solidFill>
                  <a:srgbClr val="000000"/>
                </a:solidFill>
                <a:latin typeface="Calibri"/>
                <a:ea typeface="Calibri"/>
                <a:cs typeface="Calibri"/>
              </a:defRPr>
            </a:pPr>
            <a:endParaRPr lang="en-US"/>
          </a:p>
        </c:txPr>
        <c:crossAx val="230900696"/>
        <c:crosses val="autoZero"/>
        <c:auto val="1"/>
        <c:lblAlgn val="ctr"/>
        <c:lblOffset val="100"/>
        <c:tickLblSkip val="1"/>
        <c:tickMarkSkip val="1"/>
        <c:noMultiLvlLbl val="0"/>
      </c:catAx>
      <c:valAx>
        <c:axId val="230900696"/>
        <c:scaling>
          <c:orientation val="minMax"/>
        </c:scaling>
        <c:delete val="1"/>
        <c:axPos val="t"/>
        <c:numFmt formatCode="General" sourceLinked="1"/>
        <c:majorTickMark val="out"/>
        <c:minorTickMark val="none"/>
        <c:tickLblPos val="nextTo"/>
        <c:crossAx val="230900304"/>
        <c:crosses val="autoZero"/>
        <c:crossBetween val="between"/>
      </c:valAx>
      <c:catAx>
        <c:axId val="230901088"/>
        <c:scaling>
          <c:orientation val="maxMin"/>
        </c:scaling>
        <c:delete val="1"/>
        <c:axPos val="l"/>
        <c:numFmt formatCode="General" sourceLinked="1"/>
        <c:majorTickMark val="out"/>
        <c:minorTickMark val="none"/>
        <c:tickLblPos val="nextTo"/>
        <c:crossAx val="230901480"/>
        <c:crosses val="autoZero"/>
        <c:auto val="1"/>
        <c:lblAlgn val="ctr"/>
        <c:lblOffset val="100"/>
        <c:noMultiLvlLbl val="0"/>
      </c:catAx>
      <c:valAx>
        <c:axId val="230901480"/>
        <c:scaling>
          <c:orientation val="minMax"/>
        </c:scaling>
        <c:delete val="1"/>
        <c:axPos val="b"/>
        <c:numFmt formatCode="General" sourceLinked="1"/>
        <c:majorTickMark val="out"/>
        <c:minorTickMark val="none"/>
        <c:tickLblPos val="nextTo"/>
        <c:crossAx val="230901088"/>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64" b="0" i="0" u="none" strike="noStrike" baseline="0">
                <a:solidFill>
                  <a:srgbClr val="000000"/>
                </a:solidFill>
                <a:latin typeface="Calibri"/>
                <a:ea typeface="Calibri"/>
                <a:cs typeface="Calibri"/>
              </a:defRPr>
            </a:pPr>
            <a:r>
              <a:rPr lang="en-US" sz="1800" b="1" u="sng" dirty="0"/>
              <a:t>Favorability</a:t>
            </a:r>
          </a:p>
        </c:rich>
      </c:tx>
      <c:layout>
        <c:manualLayout>
          <c:xMode val="edge"/>
          <c:yMode val="edge"/>
          <c:x val="0.62901225230226099"/>
          <c:y val="2.2674884575200698E-3"/>
        </c:manualLayout>
      </c:layout>
      <c:overlay val="0"/>
      <c:spPr>
        <a:noFill/>
        <a:ln w="26555">
          <a:noFill/>
        </a:ln>
      </c:spPr>
    </c:title>
    <c:autoTitleDeleted val="0"/>
    <c:plotArea>
      <c:layout>
        <c:manualLayout>
          <c:layoutTarget val="inner"/>
          <c:xMode val="edge"/>
          <c:yMode val="edge"/>
          <c:x val="0.21333333333333299"/>
          <c:y val="0.12471655328798199"/>
          <c:w val="0.77481481481481496"/>
          <c:h val="0.85714285714285698"/>
        </c:manualLayout>
      </c:layout>
      <c:barChart>
        <c:barDir val="bar"/>
        <c:grouping val="clustered"/>
        <c:varyColors val="0"/>
        <c:ser>
          <c:idx val="1"/>
          <c:order val="1"/>
          <c:tx>
            <c:strRef>
              <c:f>Sheet2!$C$1</c:f>
              <c:strCache>
                <c:ptCount val="1"/>
                <c:pt idx="0">
                  <c:v>Total Favorable</c:v>
                </c:pt>
              </c:strCache>
            </c:strRef>
          </c:tx>
          <c:spPr>
            <a:solidFill>
              <a:srgbClr val="AFDFFF"/>
            </a:solidFill>
            <a:ln w="3319">
              <a:solidFill>
                <a:srgbClr val="FFFFFF"/>
              </a:solidFill>
              <a:prstDash val="solid"/>
            </a:ln>
          </c:spPr>
          <c:invertIfNegative val="0"/>
          <c:dLbls>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Student Loans from the Federal Government* 2013</c:v>
                </c:pt>
                <c:pt idx="1">
                  <c:v>2014</c:v>
                </c:pt>
                <c:pt idx="3">
                  <c:v>Student Loans from Private Companies* 2013</c:v>
                </c:pt>
                <c:pt idx="4">
                  <c:v>2014</c:v>
                </c:pt>
                <c:pt idx="6">
                  <c:v>Debt Collectors 2013</c:v>
                </c:pt>
                <c:pt idx="7">
                  <c:v>2014</c:v>
                </c:pt>
                <c:pt idx="9">
                  <c:v>Payday Lenders 2013</c:v>
                </c:pt>
                <c:pt idx="10">
                  <c:v>2014</c:v>
                </c:pt>
              </c:strCache>
            </c:strRef>
          </c:cat>
          <c:val>
            <c:numRef>
              <c:f>Sheet2!$C$2:$C$12</c:f>
              <c:numCache>
                <c:formatCode>General</c:formatCode>
                <c:ptCount val="11"/>
                <c:pt idx="0">
                  <c:v>59</c:v>
                </c:pt>
                <c:pt idx="1">
                  <c:v>59</c:v>
                </c:pt>
                <c:pt idx="3">
                  <c:v>40</c:v>
                </c:pt>
                <c:pt idx="4">
                  <c:v>39</c:v>
                </c:pt>
                <c:pt idx="6">
                  <c:v>17</c:v>
                </c:pt>
                <c:pt idx="7">
                  <c:v>20</c:v>
                </c:pt>
                <c:pt idx="9">
                  <c:v>10</c:v>
                </c:pt>
                <c:pt idx="10">
                  <c:v>15</c:v>
                </c:pt>
              </c:numCache>
            </c:numRef>
          </c:val>
        </c:ser>
        <c:ser>
          <c:idx val="3"/>
          <c:order val="3"/>
          <c:tx>
            <c:strRef>
              <c:f>Sheet2!$E$1</c:f>
              <c:strCache>
                <c:ptCount val="1"/>
                <c:pt idx="0">
                  <c:v>Total Unfavorable</c:v>
                </c:pt>
              </c:strCache>
            </c:strRef>
          </c:tx>
          <c:spPr>
            <a:solidFill>
              <a:srgbClr val="FFC979"/>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Student Loans from the Federal Government* 2013</c:v>
                </c:pt>
                <c:pt idx="1">
                  <c:v>2014</c:v>
                </c:pt>
                <c:pt idx="3">
                  <c:v>Student Loans from Private Companies* 2013</c:v>
                </c:pt>
                <c:pt idx="4">
                  <c:v>2014</c:v>
                </c:pt>
                <c:pt idx="6">
                  <c:v>Debt Collectors 2013</c:v>
                </c:pt>
                <c:pt idx="7">
                  <c:v>2014</c:v>
                </c:pt>
                <c:pt idx="9">
                  <c:v>Payday Lenders 2013</c:v>
                </c:pt>
                <c:pt idx="10">
                  <c:v>2014</c:v>
                </c:pt>
              </c:strCache>
            </c:strRef>
          </c:cat>
          <c:val>
            <c:numRef>
              <c:f>Sheet2!$E$2:$E$12</c:f>
              <c:numCache>
                <c:formatCode>General</c:formatCode>
                <c:ptCount val="11"/>
                <c:pt idx="0">
                  <c:v>-28</c:v>
                </c:pt>
                <c:pt idx="1">
                  <c:v>-25</c:v>
                </c:pt>
                <c:pt idx="3">
                  <c:v>-33</c:v>
                </c:pt>
                <c:pt idx="4">
                  <c:v>-31</c:v>
                </c:pt>
                <c:pt idx="6">
                  <c:v>-64</c:v>
                </c:pt>
                <c:pt idx="7">
                  <c:v>-61</c:v>
                </c:pt>
                <c:pt idx="9">
                  <c:v>-72</c:v>
                </c:pt>
                <c:pt idx="10">
                  <c:v>-65</c:v>
                </c:pt>
              </c:numCache>
            </c:numRef>
          </c:val>
        </c:ser>
        <c:dLbls>
          <c:showLegendKey val="0"/>
          <c:showVal val="1"/>
          <c:showCatName val="0"/>
          <c:showSerName val="0"/>
          <c:showPercent val="0"/>
          <c:showBubbleSize val="0"/>
        </c:dLbls>
        <c:gapWidth val="40"/>
        <c:overlap val="100"/>
        <c:axId val="224357544"/>
        <c:axId val="224357936"/>
      </c:barChart>
      <c:barChart>
        <c:barDir val="bar"/>
        <c:grouping val="clustered"/>
        <c:varyColors val="0"/>
        <c:ser>
          <c:idx val="0"/>
          <c:order val="0"/>
          <c:tx>
            <c:strRef>
              <c:f>Sheet2!$B$1</c:f>
              <c:strCache>
                <c:ptCount val="1"/>
                <c:pt idx="0">
                  <c:v>Very Favorable</c:v>
                </c:pt>
              </c:strCache>
            </c:strRef>
          </c:tx>
          <c:spPr>
            <a:solidFill>
              <a:srgbClr val="0085B4"/>
            </a:solidFill>
            <a:ln w="13277">
              <a:solidFill>
                <a:srgbClr val="FFFFFF"/>
              </a:solidFill>
              <a:prstDash val="solid"/>
            </a:ln>
          </c:spPr>
          <c:invertIfNegative val="0"/>
          <c:dLbls>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Sheet2!$A$2:$A$12</c:f>
              <c:strCache>
                <c:ptCount val="11"/>
                <c:pt idx="0">
                  <c:v>Student Loans from the Federal Government* 2013</c:v>
                </c:pt>
                <c:pt idx="1">
                  <c:v>2014</c:v>
                </c:pt>
                <c:pt idx="3">
                  <c:v>Student Loans from Private Companies* 2013</c:v>
                </c:pt>
                <c:pt idx="4">
                  <c:v>2014</c:v>
                </c:pt>
                <c:pt idx="6">
                  <c:v>Debt Collectors 2013</c:v>
                </c:pt>
                <c:pt idx="7">
                  <c:v>2014</c:v>
                </c:pt>
                <c:pt idx="9">
                  <c:v>Payday Lenders 2013</c:v>
                </c:pt>
                <c:pt idx="10">
                  <c:v>2014</c:v>
                </c:pt>
              </c:strCache>
            </c:strRef>
          </c:cat>
          <c:val>
            <c:numRef>
              <c:f>Sheet2!$B$2:$B$12</c:f>
              <c:numCache>
                <c:formatCode>General</c:formatCode>
                <c:ptCount val="11"/>
                <c:pt idx="0">
                  <c:v>31</c:v>
                </c:pt>
                <c:pt idx="1">
                  <c:v>29</c:v>
                </c:pt>
                <c:pt idx="3">
                  <c:v>16</c:v>
                </c:pt>
                <c:pt idx="4">
                  <c:v>18</c:v>
                </c:pt>
                <c:pt idx="6">
                  <c:v>2</c:v>
                </c:pt>
                <c:pt idx="7">
                  <c:v>5</c:v>
                </c:pt>
                <c:pt idx="9">
                  <c:v>3</c:v>
                </c:pt>
                <c:pt idx="10">
                  <c:v>4</c:v>
                </c:pt>
              </c:numCache>
            </c:numRef>
          </c:val>
        </c:ser>
        <c:ser>
          <c:idx val="2"/>
          <c:order val="2"/>
          <c:tx>
            <c:strRef>
              <c:f>Sheet2!$D$1</c:f>
              <c:strCache>
                <c:ptCount val="1"/>
                <c:pt idx="0">
                  <c:v>Very Unfavorable</c:v>
                </c:pt>
              </c:strCache>
            </c:strRef>
          </c:tx>
          <c:spPr>
            <a:solidFill>
              <a:srgbClr val="DE8400"/>
            </a:solidFill>
            <a:ln w="13277">
              <a:solidFill>
                <a:srgbClr val="FFFFFF"/>
              </a:solidFill>
              <a:prstDash val="solid"/>
            </a:ln>
          </c:spPr>
          <c:invertIfNegative val="0"/>
          <c:dLbls>
            <c:numFmt formatCode="#,##0_);#,##0" sourceLinked="0"/>
            <c:spPr>
              <a:noFill/>
              <a:ln w="26555">
                <a:noFill/>
              </a:ln>
            </c:spPr>
            <c:txPr>
              <a:bodyPr/>
              <a:lstStyle/>
              <a:p>
                <a:pPr>
                  <a:defRPr sz="23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Sheet2!$A$2:$A$12</c:f>
              <c:strCache>
                <c:ptCount val="11"/>
                <c:pt idx="0">
                  <c:v>Student Loans from the Federal Government* 2013</c:v>
                </c:pt>
                <c:pt idx="1">
                  <c:v>2014</c:v>
                </c:pt>
                <c:pt idx="3">
                  <c:v>Student Loans from Private Companies* 2013</c:v>
                </c:pt>
                <c:pt idx="4">
                  <c:v>2014</c:v>
                </c:pt>
                <c:pt idx="6">
                  <c:v>Debt Collectors 2013</c:v>
                </c:pt>
                <c:pt idx="7">
                  <c:v>2014</c:v>
                </c:pt>
                <c:pt idx="9">
                  <c:v>Payday Lenders 2013</c:v>
                </c:pt>
                <c:pt idx="10">
                  <c:v>2014</c:v>
                </c:pt>
              </c:strCache>
            </c:strRef>
          </c:cat>
          <c:val>
            <c:numRef>
              <c:f>Sheet2!$D$2:$D$12</c:f>
              <c:numCache>
                <c:formatCode>General</c:formatCode>
                <c:ptCount val="11"/>
                <c:pt idx="0">
                  <c:v>-16</c:v>
                </c:pt>
                <c:pt idx="1">
                  <c:v>-12</c:v>
                </c:pt>
                <c:pt idx="3">
                  <c:v>-17</c:v>
                </c:pt>
                <c:pt idx="4">
                  <c:v>-18</c:v>
                </c:pt>
                <c:pt idx="6">
                  <c:v>-43</c:v>
                </c:pt>
                <c:pt idx="7">
                  <c:v>-40</c:v>
                </c:pt>
                <c:pt idx="9">
                  <c:v>-57</c:v>
                </c:pt>
                <c:pt idx="10">
                  <c:v>-49</c:v>
                </c:pt>
              </c:numCache>
            </c:numRef>
          </c:val>
        </c:ser>
        <c:dLbls>
          <c:showLegendKey val="0"/>
          <c:showVal val="1"/>
          <c:showCatName val="0"/>
          <c:showSerName val="0"/>
          <c:showPercent val="0"/>
          <c:showBubbleSize val="0"/>
        </c:dLbls>
        <c:gapWidth val="40"/>
        <c:overlap val="100"/>
        <c:axId val="224358328"/>
        <c:axId val="224358720"/>
      </c:barChart>
      <c:catAx>
        <c:axId val="224357544"/>
        <c:scaling>
          <c:orientation val="maxMin"/>
        </c:scaling>
        <c:delete val="0"/>
        <c:axPos val="l"/>
        <c:numFmt formatCode="General" sourceLinked="1"/>
        <c:majorTickMark val="none"/>
        <c:minorTickMark val="none"/>
        <c:tickLblPos val="low"/>
        <c:spPr>
          <a:ln w="3319">
            <a:solidFill>
              <a:srgbClr val="00000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224357936"/>
        <c:crosses val="autoZero"/>
        <c:auto val="1"/>
        <c:lblAlgn val="ctr"/>
        <c:lblOffset val="100"/>
        <c:tickLblSkip val="1"/>
        <c:tickMarkSkip val="1"/>
        <c:noMultiLvlLbl val="0"/>
      </c:catAx>
      <c:valAx>
        <c:axId val="224357936"/>
        <c:scaling>
          <c:orientation val="minMax"/>
          <c:max val="80"/>
          <c:min val="-90"/>
        </c:scaling>
        <c:delete val="1"/>
        <c:axPos val="t"/>
        <c:numFmt formatCode="General" sourceLinked="1"/>
        <c:majorTickMark val="out"/>
        <c:minorTickMark val="none"/>
        <c:tickLblPos val="nextTo"/>
        <c:crossAx val="224357544"/>
        <c:crosses val="autoZero"/>
        <c:crossBetween val="between"/>
      </c:valAx>
      <c:catAx>
        <c:axId val="224358328"/>
        <c:scaling>
          <c:orientation val="maxMin"/>
        </c:scaling>
        <c:delete val="1"/>
        <c:axPos val="l"/>
        <c:numFmt formatCode="General" sourceLinked="1"/>
        <c:majorTickMark val="out"/>
        <c:minorTickMark val="none"/>
        <c:tickLblPos val="nextTo"/>
        <c:crossAx val="224358720"/>
        <c:crosses val="autoZero"/>
        <c:auto val="1"/>
        <c:lblAlgn val="ctr"/>
        <c:lblOffset val="100"/>
        <c:noMultiLvlLbl val="0"/>
      </c:catAx>
      <c:valAx>
        <c:axId val="224358720"/>
        <c:scaling>
          <c:orientation val="minMax"/>
        </c:scaling>
        <c:delete val="1"/>
        <c:axPos val="b"/>
        <c:numFmt formatCode="General" sourceLinked="1"/>
        <c:majorTickMark val="out"/>
        <c:minorTickMark val="none"/>
        <c:tickLblPos val="nextTo"/>
        <c:crossAx val="224358328"/>
        <c:crosses val="max"/>
        <c:crossBetween val="between"/>
      </c:valAx>
      <c:spPr>
        <a:noFill/>
        <a:ln w="26555">
          <a:noFill/>
        </a:ln>
      </c:spPr>
    </c:plotArea>
    <c:plotVisOnly val="1"/>
    <c:dispBlanksAs val="gap"/>
    <c:showDLblsOverMax val="0"/>
  </c:chart>
  <c:spPr>
    <a:solidFill>
      <a:srgbClr val="FFFFFF"/>
    </a:solidFill>
    <a:ln>
      <a:noFill/>
    </a:ln>
  </c:spPr>
  <c:txPr>
    <a:bodyPr/>
    <a:lstStyle/>
    <a:p>
      <a:pPr>
        <a:defRPr sz="1098"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baseline="0" dirty="0" smtClean="0"/>
              <a:t>Mistreated by Financial Institutions: 2013 vs. 2014</a:t>
            </a:r>
            <a:endParaRPr lang="en-US" sz="1800" b="1" u="sng" dirty="0"/>
          </a:p>
        </c:rich>
      </c:tx>
      <c:layout>
        <c:manualLayout>
          <c:xMode val="edge"/>
          <c:yMode val="edge"/>
          <c:x val="0.234337644362172"/>
          <c:y val="4.3482375820277398E-2"/>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Sheet2!$B$2:$M$2</c:f>
              <c:strCache>
                <c:ptCount val="12"/>
                <c:pt idx="0">
                  <c:v>Yes</c:v>
                </c:pt>
                <c:pt idx="1">
                  <c:v>No</c:v>
                </c:pt>
                <c:pt idx="3">
                  <c:v>Yes</c:v>
                </c:pt>
                <c:pt idx="4">
                  <c:v>No</c:v>
                </c:pt>
                <c:pt idx="7">
                  <c:v>Yes</c:v>
                </c:pt>
                <c:pt idx="8">
                  <c:v>No</c:v>
                </c:pt>
                <c:pt idx="10">
                  <c:v>Yes</c:v>
                </c:pt>
                <c:pt idx="11">
                  <c:v>No</c:v>
                </c:pt>
              </c:strCache>
            </c:strRef>
          </c:cat>
          <c:val>
            <c:numRef>
              <c:f>Sheet2!$B$4:$M$4</c:f>
              <c:numCache>
                <c:formatCode>General</c:formatCode>
                <c:ptCount val="12"/>
              </c:numCache>
            </c:numRef>
          </c:val>
        </c:ser>
        <c:dLbls>
          <c:showLegendKey val="0"/>
          <c:showVal val="1"/>
          <c:showCatName val="0"/>
          <c:showSerName val="0"/>
          <c:showPercent val="0"/>
          <c:showBubbleSize val="0"/>
        </c:dLbls>
        <c:gapWidth val="60"/>
        <c:axId val="224686416"/>
        <c:axId val="224686808"/>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2"/>
            <c:invertIfNegative val="0"/>
            <c:bubble3D val="0"/>
            <c:spPr>
              <a:solidFill>
                <a:srgbClr val="777777"/>
              </a:solidFill>
              <a:ln w="12182">
                <a:solidFill>
                  <a:srgbClr val="FFFFFF"/>
                </a:solidFill>
                <a:prstDash val="solid"/>
              </a:ln>
            </c:spPr>
          </c:dPt>
          <c:dPt>
            <c:idx val="4"/>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777777"/>
              </a:solidFill>
              <a:ln w="12182">
                <a:solidFill>
                  <a:srgbClr val="FFFFFF"/>
                </a:solidFill>
                <a:prstDash val="solid"/>
              </a:ln>
            </c:spPr>
          </c:dPt>
          <c:dPt>
            <c:idx val="8"/>
            <c:invertIfNegative val="0"/>
            <c:bubble3D val="0"/>
            <c:spPr>
              <a:solidFill>
                <a:srgbClr val="E28700"/>
              </a:solidFill>
              <a:ln w="12182">
                <a:solidFill>
                  <a:srgbClr val="FFFFFF"/>
                </a:solidFill>
                <a:prstDash val="solid"/>
              </a:ln>
            </c:spPr>
          </c:dPt>
          <c:dPt>
            <c:idx val="9"/>
            <c:invertIfNegative val="0"/>
            <c:bubble3D val="0"/>
            <c:spPr>
              <a:solidFill>
                <a:srgbClr val="E28700"/>
              </a:solidFill>
              <a:ln w="12182">
                <a:solidFill>
                  <a:srgbClr val="FFFFFF"/>
                </a:solidFill>
                <a:prstDash val="solid"/>
              </a:ln>
            </c:spPr>
          </c:dPt>
          <c:dPt>
            <c:idx val="10"/>
            <c:invertIfNegative val="0"/>
            <c:bubble3D val="0"/>
            <c:spPr>
              <a:solidFill>
                <a:schemeClr val="tx2"/>
              </a:solidFill>
              <a:ln w="12182">
                <a:solidFill>
                  <a:srgbClr val="FFFFFF"/>
                </a:solidFill>
                <a:prstDash val="solid"/>
              </a:ln>
            </c:spPr>
          </c:dPt>
          <c:dPt>
            <c:idx val="11"/>
            <c:invertIfNegative val="0"/>
            <c:bubble3D val="0"/>
            <c:spPr>
              <a:solidFill>
                <a:srgbClr val="E28700"/>
              </a:solidFill>
              <a:ln w="12182">
                <a:solidFill>
                  <a:srgbClr val="FFFFFF"/>
                </a:solidFill>
                <a:prstDash val="solid"/>
              </a:ln>
            </c:spPr>
          </c:dPt>
          <c:dPt>
            <c:idx val="13"/>
            <c:invertIfNegative val="0"/>
            <c:bubble3D val="0"/>
            <c:spPr>
              <a:solidFill>
                <a:srgbClr val="E28700"/>
              </a:solidFill>
              <a:ln w="12182">
                <a:solidFill>
                  <a:srgbClr val="FFFFFF"/>
                </a:solidFill>
                <a:prstDash val="solid"/>
              </a:ln>
            </c:spPr>
          </c:dPt>
          <c:dPt>
            <c:idx val="14"/>
            <c:invertIfNegative val="0"/>
            <c:bubble3D val="0"/>
            <c:spPr>
              <a:solidFill>
                <a:srgbClr val="777777"/>
              </a:solidFill>
              <a:ln w="12182">
                <a:solidFill>
                  <a:srgbClr val="FFFFFF"/>
                </a:solidFill>
                <a:prstDash val="solid"/>
              </a:ln>
            </c:spPr>
          </c:dPt>
          <c:dLbls>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Sheet2!$B$2:$M$2</c:f>
              <c:strCache>
                <c:ptCount val="12"/>
                <c:pt idx="0">
                  <c:v>Yes</c:v>
                </c:pt>
                <c:pt idx="1">
                  <c:v>No</c:v>
                </c:pt>
                <c:pt idx="3">
                  <c:v>Yes</c:v>
                </c:pt>
                <c:pt idx="4">
                  <c:v>No</c:v>
                </c:pt>
                <c:pt idx="7">
                  <c:v>Yes</c:v>
                </c:pt>
                <c:pt idx="8">
                  <c:v>No</c:v>
                </c:pt>
                <c:pt idx="10">
                  <c:v>Yes</c:v>
                </c:pt>
                <c:pt idx="11">
                  <c:v>No</c:v>
                </c:pt>
              </c:strCache>
            </c:strRef>
          </c:cat>
          <c:val>
            <c:numRef>
              <c:f>Sheet2!$B$3:$M$3</c:f>
              <c:numCache>
                <c:formatCode>General</c:formatCode>
                <c:ptCount val="12"/>
                <c:pt idx="0">
                  <c:v>37</c:v>
                </c:pt>
                <c:pt idx="1">
                  <c:v>57</c:v>
                </c:pt>
                <c:pt idx="3">
                  <c:v>43</c:v>
                </c:pt>
                <c:pt idx="4">
                  <c:v>51</c:v>
                </c:pt>
                <c:pt idx="7">
                  <c:v>36</c:v>
                </c:pt>
                <c:pt idx="8">
                  <c:v>60</c:v>
                </c:pt>
                <c:pt idx="10">
                  <c:v>32</c:v>
                </c:pt>
                <c:pt idx="11">
                  <c:v>64</c:v>
                </c:pt>
              </c:numCache>
            </c:numRef>
          </c:val>
        </c:ser>
        <c:dLbls>
          <c:showLegendKey val="0"/>
          <c:showVal val="1"/>
          <c:showCatName val="0"/>
          <c:showSerName val="0"/>
          <c:showPercent val="0"/>
          <c:showBubbleSize val="0"/>
        </c:dLbls>
        <c:gapWidth val="60"/>
        <c:axId val="224687200"/>
        <c:axId val="224687592"/>
      </c:barChart>
      <c:catAx>
        <c:axId val="224686416"/>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224686808"/>
        <c:crosses val="autoZero"/>
        <c:auto val="1"/>
        <c:lblAlgn val="ctr"/>
        <c:lblOffset val="100"/>
        <c:tickLblSkip val="1"/>
        <c:tickMarkSkip val="1"/>
        <c:noMultiLvlLbl val="0"/>
      </c:catAx>
      <c:valAx>
        <c:axId val="224686808"/>
        <c:scaling>
          <c:orientation val="minMax"/>
        </c:scaling>
        <c:delete val="1"/>
        <c:axPos val="l"/>
        <c:numFmt formatCode="General" sourceLinked="1"/>
        <c:majorTickMark val="out"/>
        <c:minorTickMark val="none"/>
        <c:tickLblPos val="nextTo"/>
        <c:crossAx val="224686416"/>
        <c:crosses val="autoZero"/>
        <c:crossBetween val="between"/>
      </c:valAx>
      <c:catAx>
        <c:axId val="224687200"/>
        <c:scaling>
          <c:orientation val="minMax"/>
        </c:scaling>
        <c:delete val="1"/>
        <c:axPos val="b"/>
        <c:numFmt formatCode="General" sourceLinked="1"/>
        <c:majorTickMark val="out"/>
        <c:minorTickMark val="none"/>
        <c:tickLblPos val="nextTo"/>
        <c:crossAx val="224687592"/>
        <c:crosses val="autoZero"/>
        <c:auto val="1"/>
        <c:lblAlgn val="ctr"/>
        <c:lblOffset val="100"/>
        <c:noMultiLvlLbl val="0"/>
      </c:catAx>
      <c:valAx>
        <c:axId val="224687592"/>
        <c:scaling>
          <c:orientation val="minMax"/>
        </c:scaling>
        <c:delete val="1"/>
        <c:axPos val="r"/>
        <c:numFmt formatCode="General" sourceLinked="1"/>
        <c:majorTickMark val="out"/>
        <c:minorTickMark val="none"/>
        <c:tickLblPos val="nextTo"/>
        <c:crossAx val="224687200"/>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5" b="0" i="0" u="none" strike="noStrike" baseline="0">
                <a:solidFill>
                  <a:srgbClr val="000000"/>
                </a:solidFill>
                <a:latin typeface="Calibri"/>
                <a:ea typeface="Calibri"/>
                <a:cs typeface="Calibri"/>
              </a:defRPr>
            </a:pPr>
            <a:r>
              <a:rPr lang="en-US" sz="1800" b="1" u="sng" dirty="0" smtClean="0"/>
              <a:t>Overcharged/Treated Unfairly: 2013/2014</a:t>
            </a:r>
            <a:endParaRPr lang="en-US" sz="1800" b="1" u="sng" dirty="0"/>
          </a:p>
        </c:rich>
      </c:tx>
      <c:layout>
        <c:manualLayout>
          <c:xMode val="edge"/>
          <c:yMode val="edge"/>
          <c:x val="0.29836903796402803"/>
          <c:y val="1.7631469223606599E-2"/>
        </c:manualLayout>
      </c:layout>
      <c:overlay val="0"/>
      <c:spPr>
        <a:noFill/>
        <a:ln w="22648">
          <a:noFill/>
        </a:ln>
      </c:spPr>
    </c:title>
    <c:autoTitleDeleted val="0"/>
    <c:plotArea>
      <c:layout>
        <c:manualLayout>
          <c:layoutTarget val="inner"/>
          <c:xMode val="edge"/>
          <c:yMode val="edge"/>
          <c:x val="0.46331521739130399"/>
          <c:y val="0.11847672778561399"/>
          <c:w val="0.52989130434782605"/>
          <c:h val="0.88293370944992899"/>
        </c:manualLayout>
      </c:layout>
      <c:barChart>
        <c:barDir val="bar"/>
        <c:grouping val="clustered"/>
        <c:varyColors val="0"/>
        <c:ser>
          <c:idx val="0"/>
          <c:order val="0"/>
          <c:tx>
            <c:strRef>
              <c:f>Sheet1!$B$1</c:f>
              <c:strCache>
                <c:ptCount val="1"/>
                <c:pt idx="0">
                  <c:v>No</c:v>
                </c:pt>
              </c:strCache>
            </c:strRef>
          </c:tx>
          <c:spPr>
            <a:solidFill>
              <a:srgbClr val="DE8400"/>
            </a:solidFill>
            <a:ln w="22648">
              <a:noFill/>
            </a:ln>
          </c:spPr>
          <c:invertIfNegative val="0"/>
          <c:dLbls>
            <c:numFmt formatCode="0;0" sourceLinked="0"/>
            <c:spPr>
              <a:noFill/>
              <a:ln w="22648">
                <a:noFill/>
              </a:ln>
            </c:spPr>
            <c:txPr>
              <a:bodyPr/>
              <a:lstStyle/>
              <a:p>
                <a:pPr>
                  <a:defRPr sz="1605"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8"/>
                <c:pt idx="0">
                  <c:v>Total 2013</c:v>
                </c:pt>
                <c:pt idx="1">
                  <c:v>2014</c:v>
                </c:pt>
                <c:pt idx="4">
                  <c:v>Under 30 2013</c:v>
                </c:pt>
                <c:pt idx="5">
                  <c:v>2014</c:v>
                </c:pt>
                <c:pt idx="7">
                  <c:v>Age 30-39 2013</c:v>
                </c:pt>
                <c:pt idx="8">
                  <c:v>2014</c:v>
                </c:pt>
                <c:pt idx="10">
                  <c:v>Age 40-49 2013</c:v>
                </c:pt>
                <c:pt idx="11">
                  <c:v>2014</c:v>
                </c:pt>
                <c:pt idx="13">
                  <c:v>Age 50-64 2013</c:v>
                </c:pt>
                <c:pt idx="14">
                  <c:v>2014</c:v>
                </c:pt>
                <c:pt idx="16">
                  <c:v>Age 65+ 2013</c:v>
                </c:pt>
                <c:pt idx="17">
                  <c:v>2014</c:v>
                </c:pt>
              </c:strCache>
            </c:strRef>
          </c:cat>
          <c:val>
            <c:numRef>
              <c:f>Sheet1!$B$2:$B$20</c:f>
              <c:numCache>
                <c:formatCode>0</c:formatCode>
                <c:ptCount val="19"/>
                <c:pt idx="0">
                  <c:v>-58</c:v>
                </c:pt>
                <c:pt idx="1">
                  <c:v>-57</c:v>
                </c:pt>
                <c:pt idx="4">
                  <c:v>-59</c:v>
                </c:pt>
                <c:pt idx="5">
                  <c:v>-66</c:v>
                </c:pt>
                <c:pt idx="7">
                  <c:v>-62</c:v>
                </c:pt>
                <c:pt idx="8">
                  <c:v>-42</c:v>
                </c:pt>
                <c:pt idx="10">
                  <c:v>-50</c:v>
                </c:pt>
                <c:pt idx="11">
                  <c:v>-56</c:v>
                </c:pt>
                <c:pt idx="13">
                  <c:v>-55</c:v>
                </c:pt>
                <c:pt idx="14">
                  <c:v>-53</c:v>
                </c:pt>
                <c:pt idx="16">
                  <c:v>-68</c:v>
                </c:pt>
                <c:pt idx="17">
                  <c:v>-66</c:v>
                </c:pt>
              </c:numCache>
            </c:numRef>
          </c:val>
        </c:ser>
        <c:ser>
          <c:idx val="1"/>
          <c:order val="1"/>
          <c:tx>
            <c:strRef>
              <c:f>Sheet1!$C$1</c:f>
              <c:strCache>
                <c:ptCount val="1"/>
                <c:pt idx="0">
                  <c:v>Yes</c:v>
                </c:pt>
              </c:strCache>
            </c:strRef>
          </c:tx>
          <c:spPr>
            <a:solidFill>
              <a:srgbClr val="0082B4"/>
            </a:solidFill>
            <a:ln w="22648">
              <a:noFill/>
            </a:ln>
          </c:spPr>
          <c:invertIfNegative val="0"/>
          <c:dLbls>
            <c:spPr>
              <a:noFill/>
              <a:ln w="22648">
                <a:noFill/>
              </a:ln>
            </c:spPr>
            <c:txPr>
              <a:bodyPr/>
              <a:lstStyle/>
              <a:p>
                <a:pPr>
                  <a:defRPr sz="1605"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8"/>
                <c:pt idx="0">
                  <c:v>Total 2013</c:v>
                </c:pt>
                <c:pt idx="1">
                  <c:v>2014</c:v>
                </c:pt>
                <c:pt idx="4">
                  <c:v>Under 30 2013</c:v>
                </c:pt>
                <c:pt idx="5">
                  <c:v>2014</c:v>
                </c:pt>
                <c:pt idx="7">
                  <c:v>Age 30-39 2013</c:v>
                </c:pt>
                <c:pt idx="8">
                  <c:v>2014</c:v>
                </c:pt>
                <c:pt idx="10">
                  <c:v>Age 40-49 2013</c:v>
                </c:pt>
                <c:pt idx="11">
                  <c:v>2014</c:v>
                </c:pt>
                <c:pt idx="13">
                  <c:v>Age 50-64 2013</c:v>
                </c:pt>
                <c:pt idx="14">
                  <c:v>2014</c:v>
                </c:pt>
                <c:pt idx="16">
                  <c:v>Age 65+ 2013</c:v>
                </c:pt>
                <c:pt idx="17">
                  <c:v>2014</c:v>
                </c:pt>
              </c:strCache>
            </c:strRef>
          </c:cat>
          <c:val>
            <c:numRef>
              <c:f>Sheet1!$C$2:$C$20</c:f>
              <c:numCache>
                <c:formatCode>0</c:formatCode>
                <c:ptCount val="19"/>
                <c:pt idx="0">
                  <c:v>36</c:v>
                </c:pt>
                <c:pt idx="1">
                  <c:v>38</c:v>
                </c:pt>
                <c:pt idx="4">
                  <c:v>36</c:v>
                </c:pt>
                <c:pt idx="5">
                  <c:v>25</c:v>
                </c:pt>
                <c:pt idx="7">
                  <c:v>33</c:v>
                </c:pt>
                <c:pt idx="8">
                  <c:v>52</c:v>
                </c:pt>
                <c:pt idx="10">
                  <c:v>46</c:v>
                </c:pt>
                <c:pt idx="11">
                  <c:v>43</c:v>
                </c:pt>
                <c:pt idx="13">
                  <c:v>40</c:v>
                </c:pt>
                <c:pt idx="14">
                  <c:v>40</c:v>
                </c:pt>
                <c:pt idx="16">
                  <c:v>26</c:v>
                </c:pt>
                <c:pt idx="17">
                  <c:v>30</c:v>
                </c:pt>
              </c:numCache>
            </c:numRef>
          </c:val>
        </c:ser>
        <c:ser>
          <c:idx val="2"/>
          <c:order val="2"/>
          <c:tx>
            <c:strRef>
              <c:f>Sheet1!$D$1</c:f>
              <c:strCache>
                <c:ptCount val="1"/>
              </c:strCache>
            </c:strRef>
          </c:tx>
          <c:spPr>
            <a:noFill/>
            <a:ln w="22648">
              <a:noFill/>
            </a:ln>
          </c:spPr>
          <c:invertIfNegative val="0"/>
          <c:dLbls>
            <c:delete val="1"/>
          </c:dLbls>
          <c:cat>
            <c:strRef>
              <c:f>Sheet1!$A$2:$A$20</c:f>
              <c:strCache>
                <c:ptCount val="18"/>
                <c:pt idx="0">
                  <c:v>Total 2013</c:v>
                </c:pt>
                <c:pt idx="1">
                  <c:v>2014</c:v>
                </c:pt>
                <c:pt idx="4">
                  <c:v>Under 30 2013</c:v>
                </c:pt>
                <c:pt idx="5">
                  <c:v>2014</c:v>
                </c:pt>
                <c:pt idx="7">
                  <c:v>Age 30-39 2013</c:v>
                </c:pt>
                <c:pt idx="8">
                  <c:v>2014</c:v>
                </c:pt>
                <c:pt idx="10">
                  <c:v>Age 40-49 2013</c:v>
                </c:pt>
                <c:pt idx="11">
                  <c:v>2014</c:v>
                </c:pt>
                <c:pt idx="13">
                  <c:v>Age 50-64 2013</c:v>
                </c:pt>
                <c:pt idx="14">
                  <c:v>2014</c:v>
                </c:pt>
                <c:pt idx="16">
                  <c:v>Age 65+ 2013</c:v>
                </c:pt>
                <c:pt idx="17">
                  <c:v>2014</c:v>
                </c:pt>
              </c:strCache>
            </c:strRef>
          </c:cat>
          <c:val>
            <c:numRef>
              <c:f>Sheet1!$D$2:$D$20</c:f>
              <c:numCache>
                <c:formatCode>General</c:formatCode>
                <c:ptCount val="19"/>
              </c:numCache>
            </c:numRef>
          </c:val>
        </c:ser>
        <c:dLbls>
          <c:showLegendKey val="0"/>
          <c:showVal val="1"/>
          <c:showCatName val="0"/>
          <c:showSerName val="0"/>
          <c:showPercent val="0"/>
          <c:showBubbleSize val="0"/>
        </c:dLbls>
        <c:gapWidth val="30"/>
        <c:overlap val="100"/>
        <c:axId val="224689160"/>
        <c:axId val="224689552"/>
      </c:barChart>
      <c:catAx>
        <c:axId val="224689160"/>
        <c:scaling>
          <c:orientation val="maxMin"/>
        </c:scaling>
        <c:delete val="0"/>
        <c:axPos val="l"/>
        <c:numFmt formatCode="General" sourceLinked="1"/>
        <c:majorTickMark val="out"/>
        <c:minorTickMark val="none"/>
        <c:tickLblPos val="low"/>
        <c:spPr>
          <a:ln w="8493">
            <a:noFill/>
          </a:ln>
        </c:spPr>
        <c:txPr>
          <a:bodyPr rot="0" vert="horz"/>
          <a:lstStyle/>
          <a:p>
            <a:pPr>
              <a:defRPr sz="1605" b="0" i="0" u="none" strike="noStrike" baseline="0">
                <a:solidFill>
                  <a:srgbClr val="000000"/>
                </a:solidFill>
                <a:latin typeface="Calibri"/>
                <a:ea typeface="Calibri"/>
                <a:cs typeface="Calibri"/>
              </a:defRPr>
            </a:pPr>
            <a:endParaRPr lang="en-US"/>
          </a:p>
        </c:txPr>
        <c:crossAx val="224689552"/>
        <c:crosses val="autoZero"/>
        <c:auto val="0"/>
        <c:lblAlgn val="ctr"/>
        <c:lblOffset val="100"/>
        <c:tickLblSkip val="1"/>
        <c:tickMarkSkip val="1"/>
        <c:noMultiLvlLbl val="0"/>
      </c:catAx>
      <c:valAx>
        <c:axId val="224689552"/>
        <c:scaling>
          <c:orientation val="minMax"/>
          <c:max val="80"/>
        </c:scaling>
        <c:delete val="1"/>
        <c:axPos val="t"/>
        <c:numFmt formatCode="0" sourceLinked="1"/>
        <c:majorTickMark val="out"/>
        <c:minorTickMark val="none"/>
        <c:tickLblPos val="nextTo"/>
        <c:crossAx val="224689160"/>
        <c:crosses val="autoZero"/>
        <c:crossBetween val="between"/>
      </c:valAx>
      <c:spPr>
        <a:noFill/>
        <a:ln w="22648">
          <a:noFill/>
        </a:ln>
      </c:spPr>
    </c:plotArea>
    <c:legend>
      <c:legendPos val="r"/>
      <c:layout>
        <c:manualLayout>
          <c:xMode val="edge"/>
          <c:yMode val="edge"/>
          <c:x val="0.58692882001478297"/>
          <c:y val="0.204509623825579"/>
          <c:w val="0.41035210788641602"/>
          <c:h val="4.51339915373766E-2"/>
        </c:manualLayout>
      </c:layout>
      <c:overlay val="0"/>
      <c:spPr>
        <a:noFill/>
        <a:ln w="22648">
          <a:noFill/>
        </a:ln>
      </c:spPr>
      <c:txPr>
        <a:bodyPr/>
        <a:lstStyle/>
        <a:p>
          <a:pPr>
            <a:defRPr sz="1476"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892" b="1" i="0" u="none" strike="noStrike" baseline="0">
          <a:solidFill>
            <a:srgbClr val="000080"/>
          </a:solidFill>
          <a:latin typeface="Tahoma"/>
          <a:ea typeface="Tahoma"/>
          <a:cs typeface="Tahom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5" b="0" i="0" u="none" strike="noStrike" baseline="0">
                <a:solidFill>
                  <a:srgbClr val="000000"/>
                </a:solidFill>
                <a:latin typeface="Calibri"/>
                <a:ea typeface="Calibri"/>
                <a:cs typeface="Calibri"/>
              </a:defRPr>
            </a:pPr>
            <a:r>
              <a:rPr lang="en-US" sz="1800" b="1" u="sng" dirty="0" smtClean="0"/>
              <a:t>Overcharged/Treated Unfairly: 2013/2014</a:t>
            </a:r>
            <a:endParaRPr lang="en-US" sz="1800" b="1" u="sng" dirty="0"/>
          </a:p>
        </c:rich>
      </c:tx>
      <c:layout>
        <c:manualLayout>
          <c:xMode val="edge"/>
          <c:yMode val="edge"/>
          <c:x val="0.34782608695652201"/>
          <c:y val="1.9746121297602299E-2"/>
        </c:manualLayout>
      </c:layout>
      <c:overlay val="0"/>
      <c:spPr>
        <a:noFill/>
        <a:ln w="22648">
          <a:noFill/>
        </a:ln>
      </c:spPr>
    </c:title>
    <c:autoTitleDeleted val="0"/>
    <c:plotArea>
      <c:layout>
        <c:manualLayout>
          <c:layoutTarget val="inner"/>
          <c:xMode val="edge"/>
          <c:yMode val="edge"/>
          <c:x val="0.46331521739130399"/>
          <c:y val="0.11847672778561399"/>
          <c:w val="0.52989130434782605"/>
          <c:h val="0.88293370944992899"/>
        </c:manualLayout>
      </c:layout>
      <c:barChart>
        <c:barDir val="bar"/>
        <c:grouping val="clustered"/>
        <c:varyColors val="0"/>
        <c:ser>
          <c:idx val="0"/>
          <c:order val="0"/>
          <c:tx>
            <c:strRef>
              <c:f>Sheet1!$B$1</c:f>
              <c:strCache>
                <c:ptCount val="1"/>
                <c:pt idx="0">
                  <c:v>No</c:v>
                </c:pt>
              </c:strCache>
            </c:strRef>
          </c:tx>
          <c:spPr>
            <a:solidFill>
              <a:srgbClr val="DE8400"/>
            </a:solidFill>
            <a:ln w="22648">
              <a:noFill/>
            </a:ln>
          </c:spPr>
          <c:invertIfNegative val="0"/>
          <c:dLbls>
            <c:numFmt formatCode="0;0" sourceLinked="0"/>
            <c:spPr>
              <a:noFill/>
              <a:ln w="22648">
                <a:noFill/>
              </a:ln>
            </c:spPr>
            <c:txPr>
              <a:bodyPr/>
              <a:lstStyle/>
              <a:p>
                <a:pPr>
                  <a:defRPr sz="1605"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4"/>
                <c:pt idx="0">
                  <c:v>Total 2013</c:v>
                </c:pt>
                <c:pt idx="1">
                  <c:v>2014</c:v>
                </c:pt>
                <c:pt idx="4">
                  <c:v>White 2013</c:v>
                </c:pt>
                <c:pt idx="5">
                  <c:v>2014</c:v>
                </c:pt>
                <c:pt idx="7">
                  <c:v>African American 2013</c:v>
                </c:pt>
                <c:pt idx="8">
                  <c:v>2014</c:v>
                </c:pt>
                <c:pt idx="10">
                  <c:v>Latino 2013</c:v>
                </c:pt>
                <c:pt idx="11">
                  <c:v>2014</c:v>
                </c:pt>
                <c:pt idx="13">
                  <c:v>HHI Under $30k 2013</c:v>
                </c:pt>
                <c:pt idx="14">
                  <c:v>2014</c:v>
                </c:pt>
                <c:pt idx="16">
                  <c:v>HHI $30-50k 2013</c:v>
                </c:pt>
                <c:pt idx="17">
                  <c:v>2014</c:v>
                </c:pt>
                <c:pt idx="19">
                  <c:v>HHI $50-75k 2013</c:v>
                </c:pt>
                <c:pt idx="20">
                  <c:v>2014</c:v>
                </c:pt>
                <c:pt idx="22">
                  <c:v>HHI $75k+ 2013</c:v>
                </c:pt>
                <c:pt idx="23">
                  <c:v>2014</c:v>
                </c:pt>
              </c:strCache>
            </c:strRef>
          </c:cat>
          <c:val>
            <c:numRef>
              <c:f>Sheet1!$B$2:$B$26</c:f>
              <c:numCache>
                <c:formatCode>0</c:formatCode>
                <c:ptCount val="25"/>
                <c:pt idx="0">
                  <c:v>-58</c:v>
                </c:pt>
                <c:pt idx="1">
                  <c:v>-57</c:v>
                </c:pt>
                <c:pt idx="4">
                  <c:v>-60</c:v>
                </c:pt>
                <c:pt idx="5">
                  <c:v>-61</c:v>
                </c:pt>
                <c:pt idx="7">
                  <c:v>-49</c:v>
                </c:pt>
                <c:pt idx="8">
                  <c:v>-48</c:v>
                </c:pt>
                <c:pt idx="10">
                  <c:v>-62</c:v>
                </c:pt>
                <c:pt idx="11">
                  <c:v>-44</c:v>
                </c:pt>
                <c:pt idx="13">
                  <c:v>-62</c:v>
                </c:pt>
                <c:pt idx="14">
                  <c:v>-54</c:v>
                </c:pt>
                <c:pt idx="16">
                  <c:v>-51</c:v>
                </c:pt>
                <c:pt idx="17">
                  <c:v>-59</c:v>
                </c:pt>
                <c:pt idx="19">
                  <c:v>-55</c:v>
                </c:pt>
                <c:pt idx="20">
                  <c:v>-56</c:v>
                </c:pt>
                <c:pt idx="22">
                  <c:v>-60</c:v>
                </c:pt>
                <c:pt idx="23">
                  <c:v>-56</c:v>
                </c:pt>
              </c:numCache>
            </c:numRef>
          </c:val>
        </c:ser>
        <c:ser>
          <c:idx val="1"/>
          <c:order val="1"/>
          <c:tx>
            <c:strRef>
              <c:f>Sheet1!$C$1</c:f>
              <c:strCache>
                <c:ptCount val="1"/>
                <c:pt idx="0">
                  <c:v>Yes</c:v>
                </c:pt>
              </c:strCache>
            </c:strRef>
          </c:tx>
          <c:spPr>
            <a:solidFill>
              <a:srgbClr val="0082B4"/>
            </a:solidFill>
            <a:ln w="22648">
              <a:noFill/>
            </a:ln>
          </c:spPr>
          <c:invertIfNegative val="0"/>
          <c:dLbls>
            <c:spPr>
              <a:noFill/>
              <a:ln w="22648">
                <a:noFill/>
              </a:ln>
            </c:spPr>
            <c:txPr>
              <a:bodyPr/>
              <a:lstStyle/>
              <a:p>
                <a:pPr>
                  <a:defRPr sz="1605"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4"/>
                <c:pt idx="0">
                  <c:v>Total 2013</c:v>
                </c:pt>
                <c:pt idx="1">
                  <c:v>2014</c:v>
                </c:pt>
                <c:pt idx="4">
                  <c:v>White 2013</c:v>
                </c:pt>
                <c:pt idx="5">
                  <c:v>2014</c:v>
                </c:pt>
                <c:pt idx="7">
                  <c:v>African American 2013</c:v>
                </c:pt>
                <c:pt idx="8">
                  <c:v>2014</c:v>
                </c:pt>
                <c:pt idx="10">
                  <c:v>Latino 2013</c:v>
                </c:pt>
                <c:pt idx="11">
                  <c:v>2014</c:v>
                </c:pt>
                <c:pt idx="13">
                  <c:v>HHI Under $30k 2013</c:v>
                </c:pt>
                <c:pt idx="14">
                  <c:v>2014</c:v>
                </c:pt>
                <c:pt idx="16">
                  <c:v>HHI $30-50k 2013</c:v>
                </c:pt>
                <c:pt idx="17">
                  <c:v>2014</c:v>
                </c:pt>
                <c:pt idx="19">
                  <c:v>HHI $50-75k 2013</c:v>
                </c:pt>
                <c:pt idx="20">
                  <c:v>2014</c:v>
                </c:pt>
                <c:pt idx="22">
                  <c:v>HHI $75k+ 2013</c:v>
                </c:pt>
                <c:pt idx="23">
                  <c:v>2014</c:v>
                </c:pt>
              </c:strCache>
            </c:strRef>
          </c:cat>
          <c:val>
            <c:numRef>
              <c:f>Sheet1!$C$2:$C$26</c:f>
              <c:numCache>
                <c:formatCode>0</c:formatCode>
                <c:ptCount val="25"/>
                <c:pt idx="0">
                  <c:v>36</c:v>
                </c:pt>
                <c:pt idx="1">
                  <c:v>38</c:v>
                </c:pt>
                <c:pt idx="4">
                  <c:v>35</c:v>
                </c:pt>
                <c:pt idx="5">
                  <c:v>34</c:v>
                </c:pt>
                <c:pt idx="7">
                  <c:v>44</c:v>
                </c:pt>
                <c:pt idx="8">
                  <c:v>50</c:v>
                </c:pt>
                <c:pt idx="10">
                  <c:v>34</c:v>
                </c:pt>
                <c:pt idx="11">
                  <c:v>42</c:v>
                </c:pt>
                <c:pt idx="13">
                  <c:v>34</c:v>
                </c:pt>
                <c:pt idx="14">
                  <c:v>43</c:v>
                </c:pt>
                <c:pt idx="16">
                  <c:v>44</c:v>
                </c:pt>
                <c:pt idx="17">
                  <c:v>36</c:v>
                </c:pt>
                <c:pt idx="19">
                  <c:v>43</c:v>
                </c:pt>
                <c:pt idx="20">
                  <c:v>42</c:v>
                </c:pt>
                <c:pt idx="22">
                  <c:v>36</c:v>
                </c:pt>
                <c:pt idx="23">
                  <c:v>41</c:v>
                </c:pt>
              </c:numCache>
            </c:numRef>
          </c:val>
        </c:ser>
        <c:ser>
          <c:idx val="2"/>
          <c:order val="2"/>
          <c:tx>
            <c:strRef>
              <c:f>Sheet1!$D$1</c:f>
              <c:strCache>
                <c:ptCount val="1"/>
              </c:strCache>
            </c:strRef>
          </c:tx>
          <c:spPr>
            <a:noFill/>
            <a:ln w="22648">
              <a:noFill/>
            </a:ln>
          </c:spPr>
          <c:invertIfNegative val="0"/>
          <c:dLbls>
            <c:delete val="1"/>
          </c:dLbls>
          <c:cat>
            <c:strRef>
              <c:f>Sheet1!$A$2:$A$26</c:f>
              <c:strCache>
                <c:ptCount val="24"/>
                <c:pt idx="0">
                  <c:v>Total 2013</c:v>
                </c:pt>
                <c:pt idx="1">
                  <c:v>2014</c:v>
                </c:pt>
                <c:pt idx="4">
                  <c:v>White 2013</c:v>
                </c:pt>
                <c:pt idx="5">
                  <c:v>2014</c:v>
                </c:pt>
                <c:pt idx="7">
                  <c:v>African American 2013</c:v>
                </c:pt>
                <c:pt idx="8">
                  <c:v>2014</c:v>
                </c:pt>
                <c:pt idx="10">
                  <c:v>Latino 2013</c:v>
                </c:pt>
                <c:pt idx="11">
                  <c:v>2014</c:v>
                </c:pt>
                <c:pt idx="13">
                  <c:v>HHI Under $30k 2013</c:v>
                </c:pt>
                <c:pt idx="14">
                  <c:v>2014</c:v>
                </c:pt>
                <c:pt idx="16">
                  <c:v>HHI $30-50k 2013</c:v>
                </c:pt>
                <c:pt idx="17">
                  <c:v>2014</c:v>
                </c:pt>
                <c:pt idx="19">
                  <c:v>HHI $50-75k 2013</c:v>
                </c:pt>
                <c:pt idx="20">
                  <c:v>2014</c:v>
                </c:pt>
                <c:pt idx="22">
                  <c:v>HHI $75k+ 2013</c:v>
                </c:pt>
                <c:pt idx="23">
                  <c:v>2014</c:v>
                </c:pt>
              </c:strCache>
            </c:strRef>
          </c:cat>
          <c:val>
            <c:numRef>
              <c:f>Sheet1!$D$2:$D$26</c:f>
              <c:numCache>
                <c:formatCode>General</c:formatCode>
                <c:ptCount val="25"/>
              </c:numCache>
            </c:numRef>
          </c:val>
        </c:ser>
        <c:dLbls>
          <c:showLegendKey val="0"/>
          <c:showVal val="1"/>
          <c:showCatName val="0"/>
          <c:showSerName val="0"/>
          <c:showPercent val="0"/>
          <c:showBubbleSize val="0"/>
        </c:dLbls>
        <c:gapWidth val="30"/>
        <c:overlap val="100"/>
        <c:axId val="224904688"/>
        <c:axId val="224905080"/>
      </c:barChart>
      <c:catAx>
        <c:axId val="224904688"/>
        <c:scaling>
          <c:orientation val="maxMin"/>
        </c:scaling>
        <c:delete val="0"/>
        <c:axPos val="l"/>
        <c:numFmt formatCode="General" sourceLinked="1"/>
        <c:majorTickMark val="out"/>
        <c:minorTickMark val="none"/>
        <c:tickLblPos val="low"/>
        <c:spPr>
          <a:ln w="8493">
            <a:noFill/>
          </a:ln>
        </c:spPr>
        <c:txPr>
          <a:bodyPr rot="0" vert="horz"/>
          <a:lstStyle/>
          <a:p>
            <a:pPr>
              <a:defRPr sz="1605" b="0" i="0" u="none" strike="noStrike" baseline="0">
                <a:solidFill>
                  <a:srgbClr val="000000"/>
                </a:solidFill>
                <a:latin typeface="Calibri"/>
                <a:ea typeface="Calibri"/>
                <a:cs typeface="Calibri"/>
              </a:defRPr>
            </a:pPr>
            <a:endParaRPr lang="en-US"/>
          </a:p>
        </c:txPr>
        <c:crossAx val="224905080"/>
        <c:crosses val="autoZero"/>
        <c:auto val="0"/>
        <c:lblAlgn val="ctr"/>
        <c:lblOffset val="100"/>
        <c:tickLblSkip val="1"/>
        <c:tickMarkSkip val="1"/>
        <c:noMultiLvlLbl val="0"/>
      </c:catAx>
      <c:valAx>
        <c:axId val="224905080"/>
        <c:scaling>
          <c:orientation val="minMax"/>
        </c:scaling>
        <c:delete val="1"/>
        <c:axPos val="t"/>
        <c:numFmt formatCode="0" sourceLinked="1"/>
        <c:majorTickMark val="out"/>
        <c:minorTickMark val="none"/>
        <c:tickLblPos val="nextTo"/>
        <c:crossAx val="224904688"/>
        <c:crosses val="autoZero"/>
        <c:crossBetween val="between"/>
      </c:valAx>
      <c:spPr>
        <a:noFill/>
        <a:ln w="22648">
          <a:noFill/>
        </a:ln>
      </c:spPr>
    </c:plotArea>
    <c:legend>
      <c:legendPos val="r"/>
      <c:layout>
        <c:manualLayout>
          <c:xMode val="edge"/>
          <c:yMode val="edge"/>
          <c:x val="0.61341214273981604"/>
          <c:y val="0.162215145020108"/>
          <c:w val="0.36960853446328801"/>
          <c:h val="4.51339915373766E-2"/>
        </c:manualLayout>
      </c:layout>
      <c:overlay val="0"/>
      <c:spPr>
        <a:noFill/>
        <a:ln w="22648">
          <a:noFill/>
        </a:ln>
      </c:spPr>
      <c:txPr>
        <a:bodyPr/>
        <a:lstStyle/>
        <a:p>
          <a:pPr>
            <a:defRPr sz="1476"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892" b="1" i="0" u="none" strike="noStrike" baseline="0">
          <a:solidFill>
            <a:srgbClr val="000080"/>
          </a:solidFill>
          <a:latin typeface="Tahoma"/>
          <a:ea typeface="Tahoma"/>
          <a:cs typeface="Tahom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baseline="0" dirty="0" smtClean="0"/>
              <a:t>Regulating Financial Services and Products: 2013/2014</a:t>
            </a:r>
            <a:endParaRPr lang="en-US" sz="1800" b="1" u="sng" dirty="0"/>
          </a:p>
        </c:rich>
      </c:tx>
      <c:layout>
        <c:manualLayout>
          <c:xMode val="edge"/>
          <c:yMode val="edge"/>
          <c:x val="0.198591656893952"/>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Important</c:v>
                </c:pt>
                <c:pt idx="1">
                  <c:v>Not Important</c:v>
                </c:pt>
                <c:pt idx="2">
                  <c:v>DK</c:v>
                </c:pt>
                <c:pt idx="4">
                  <c:v>Important</c:v>
                </c:pt>
                <c:pt idx="5">
                  <c:v>Not Important</c:v>
                </c:pt>
                <c:pt idx="6">
                  <c:v>DK</c:v>
                </c:pt>
              </c:strCache>
            </c:strRef>
          </c:cat>
          <c:val>
            <c:numRef>
              <c:f>Sheet2!$B$4:$H$4</c:f>
              <c:numCache>
                <c:formatCode>General</c:formatCode>
                <c:ptCount val="7"/>
                <c:pt idx="0">
                  <c:v>93</c:v>
                </c:pt>
                <c:pt idx="1">
                  <c:v>6</c:v>
                </c:pt>
                <c:pt idx="2">
                  <c:v>1</c:v>
                </c:pt>
                <c:pt idx="4">
                  <c:v>93</c:v>
                </c:pt>
                <c:pt idx="5">
                  <c:v>6</c:v>
                </c:pt>
                <c:pt idx="6">
                  <c:v>1</c:v>
                </c:pt>
              </c:numCache>
            </c:numRef>
          </c:val>
        </c:ser>
        <c:dLbls>
          <c:showLegendKey val="0"/>
          <c:showVal val="1"/>
          <c:showCatName val="0"/>
          <c:showSerName val="0"/>
          <c:showPercent val="0"/>
          <c:showBubbleSize val="0"/>
        </c:dLbls>
        <c:gapWidth val="60"/>
        <c:axId val="224905864"/>
        <c:axId val="224906256"/>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dLbl>
              <c:idx val="1"/>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Important</c:v>
                </c:pt>
                <c:pt idx="1">
                  <c:v>Not Important</c:v>
                </c:pt>
                <c:pt idx="2">
                  <c:v>DK</c:v>
                </c:pt>
                <c:pt idx="4">
                  <c:v>Important</c:v>
                </c:pt>
                <c:pt idx="5">
                  <c:v>Not Important</c:v>
                </c:pt>
                <c:pt idx="6">
                  <c:v>DK</c:v>
                </c:pt>
              </c:strCache>
            </c:strRef>
          </c:cat>
          <c:val>
            <c:numRef>
              <c:f>Sheet2!$B$3:$H$3</c:f>
              <c:numCache>
                <c:formatCode>General</c:formatCode>
                <c:ptCount val="7"/>
                <c:pt idx="0">
                  <c:v>73</c:v>
                </c:pt>
                <c:pt idx="1">
                  <c:v>3</c:v>
                </c:pt>
                <c:pt idx="4">
                  <c:v>70</c:v>
                </c:pt>
                <c:pt idx="5">
                  <c:v>3</c:v>
                </c:pt>
              </c:numCache>
            </c:numRef>
          </c:val>
        </c:ser>
        <c:dLbls>
          <c:showLegendKey val="0"/>
          <c:showVal val="1"/>
          <c:showCatName val="0"/>
          <c:showSerName val="0"/>
          <c:showPercent val="0"/>
          <c:showBubbleSize val="0"/>
        </c:dLbls>
        <c:gapWidth val="60"/>
        <c:axId val="224906648"/>
        <c:axId val="225072792"/>
      </c:barChart>
      <c:catAx>
        <c:axId val="224905864"/>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4906256"/>
        <c:crosses val="autoZero"/>
        <c:auto val="1"/>
        <c:lblAlgn val="ctr"/>
        <c:lblOffset val="100"/>
        <c:tickLblSkip val="1"/>
        <c:tickMarkSkip val="1"/>
        <c:noMultiLvlLbl val="0"/>
      </c:catAx>
      <c:valAx>
        <c:axId val="224906256"/>
        <c:scaling>
          <c:orientation val="minMax"/>
        </c:scaling>
        <c:delete val="1"/>
        <c:axPos val="l"/>
        <c:numFmt formatCode="General" sourceLinked="1"/>
        <c:majorTickMark val="out"/>
        <c:minorTickMark val="none"/>
        <c:tickLblPos val="nextTo"/>
        <c:crossAx val="224905864"/>
        <c:crosses val="autoZero"/>
        <c:crossBetween val="between"/>
      </c:valAx>
      <c:catAx>
        <c:axId val="224906648"/>
        <c:scaling>
          <c:orientation val="minMax"/>
        </c:scaling>
        <c:delete val="1"/>
        <c:axPos val="b"/>
        <c:numFmt formatCode="General" sourceLinked="1"/>
        <c:majorTickMark val="out"/>
        <c:minorTickMark val="none"/>
        <c:tickLblPos val="nextTo"/>
        <c:crossAx val="225072792"/>
        <c:crosses val="autoZero"/>
        <c:auto val="1"/>
        <c:lblAlgn val="ctr"/>
        <c:lblOffset val="100"/>
        <c:noMultiLvlLbl val="0"/>
      </c:catAx>
      <c:valAx>
        <c:axId val="225072792"/>
        <c:scaling>
          <c:orientation val="minMax"/>
        </c:scaling>
        <c:delete val="1"/>
        <c:axPos val="r"/>
        <c:numFmt formatCode="General" sourceLinked="1"/>
        <c:majorTickMark val="out"/>
        <c:minorTickMark val="none"/>
        <c:tickLblPos val="nextTo"/>
        <c:crossAx val="224906648"/>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3" b="0" i="0" u="none" strike="noStrike" baseline="0">
                <a:solidFill>
                  <a:srgbClr val="000000"/>
                </a:solidFill>
                <a:latin typeface="Calibri"/>
                <a:ea typeface="Calibri"/>
                <a:cs typeface="Calibri"/>
              </a:defRPr>
            </a:pPr>
            <a:r>
              <a:rPr lang="en-US" sz="1800" b="1" u="sng" dirty="0" smtClean="0"/>
              <a:t>More or Less Government</a:t>
            </a:r>
            <a:r>
              <a:rPr lang="en-US" sz="1800" b="1" u="sng" baseline="0" dirty="0" smtClean="0"/>
              <a:t> Oversight*: 2013/2014</a:t>
            </a:r>
            <a:endParaRPr lang="en-US" sz="1800" b="1" u="sng" dirty="0"/>
          </a:p>
        </c:rich>
      </c:tx>
      <c:layout>
        <c:manualLayout>
          <c:xMode val="edge"/>
          <c:yMode val="edge"/>
          <c:x val="0.234336337745016"/>
          <c:y val="0"/>
        </c:manualLayout>
      </c:layout>
      <c:overlay val="0"/>
      <c:spPr>
        <a:noFill/>
        <a:ln w="24364">
          <a:noFill/>
        </a:ln>
      </c:spPr>
    </c:title>
    <c:autoTitleDeleted val="0"/>
    <c:plotArea>
      <c:layout>
        <c:manualLayout>
          <c:layoutTarget val="inner"/>
          <c:xMode val="edge"/>
          <c:yMode val="edge"/>
          <c:x val="1.34638922888617E-2"/>
          <c:y val="0.257907542579075"/>
          <c:w val="0.97674418604651203"/>
          <c:h val="0.59854014598540095"/>
        </c:manualLayout>
      </c:layout>
      <c:barChart>
        <c:barDir val="col"/>
        <c:grouping val="clustered"/>
        <c:varyColors val="0"/>
        <c:ser>
          <c:idx val="1"/>
          <c:order val="1"/>
          <c:tx>
            <c:strRef>
              <c:f>Sheet2!$A$4</c:f>
              <c:strCache>
                <c:ptCount val="1"/>
                <c:pt idx="0">
                  <c:v>Total</c:v>
                </c:pt>
              </c:strCache>
            </c:strRef>
          </c:tx>
          <c:spPr>
            <a:solidFill>
              <a:srgbClr val="AFDFFF"/>
            </a:solidFill>
            <a:ln w="3046">
              <a:solidFill>
                <a:srgbClr val="FFFFFF"/>
              </a:solidFill>
              <a:prstDash val="solid"/>
            </a:ln>
          </c:spPr>
          <c:invertIfNegative val="0"/>
          <c:dPt>
            <c:idx val="1"/>
            <c:invertIfNegative val="0"/>
            <c:bubble3D val="0"/>
            <c:spPr>
              <a:solidFill>
                <a:srgbClr val="FFD28F"/>
              </a:solidFill>
              <a:ln w="3046">
                <a:solidFill>
                  <a:srgbClr val="FFFFFF"/>
                </a:solidFill>
                <a:prstDash val="solid"/>
              </a:ln>
            </c:spPr>
          </c:dPt>
          <c:dPt>
            <c:idx val="2"/>
            <c:invertIfNegative val="0"/>
            <c:bubble3D val="0"/>
            <c:spPr>
              <a:solidFill>
                <a:srgbClr val="777777"/>
              </a:solidFill>
              <a:ln w="3046">
                <a:solidFill>
                  <a:srgbClr val="FFFFFF"/>
                </a:solidFill>
                <a:prstDash val="solid"/>
              </a:ln>
            </c:spPr>
          </c:dPt>
          <c:dPt>
            <c:idx val="3"/>
            <c:invertIfNegative val="0"/>
            <c:bubble3D val="0"/>
            <c:spPr>
              <a:solidFill>
                <a:srgbClr val="C0C0C0"/>
              </a:solidFill>
              <a:ln w="3046">
                <a:solidFill>
                  <a:srgbClr val="FFFFFF"/>
                </a:solidFill>
                <a:prstDash val="solid"/>
              </a:ln>
            </c:spPr>
          </c:dPt>
          <c:dPt>
            <c:idx val="5"/>
            <c:invertIfNegative val="0"/>
            <c:bubble3D val="0"/>
            <c:spPr>
              <a:solidFill>
                <a:srgbClr val="FFD28F"/>
              </a:solidFill>
              <a:ln w="3046">
                <a:solidFill>
                  <a:srgbClr val="FFFFFF"/>
                </a:solidFill>
                <a:prstDash val="solid"/>
              </a:ln>
            </c:spPr>
          </c:dPt>
          <c:dPt>
            <c:idx val="6"/>
            <c:invertIfNegative val="0"/>
            <c:bubble3D val="0"/>
            <c:spPr>
              <a:solidFill>
                <a:srgbClr val="777777"/>
              </a:solidFill>
              <a:ln w="3046">
                <a:solidFill>
                  <a:srgbClr val="FFFFFF"/>
                </a:solidFill>
                <a:prstDash val="solid"/>
              </a:ln>
            </c:spPr>
          </c:dPt>
          <c:dPt>
            <c:idx val="7"/>
            <c:invertIfNegative val="0"/>
            <c:bubble3D val="0"/>
            <c:spPr>
              <a:solidFill>
                <a:srgbClr val="777777"/>
              </a:solidFill>
              <a:ln w="3046">
                <a:solidFill>
                  <a:srgbClr val="FFFFFF"/>
                </a:solidFill>
                <a:prstDash val="solid"/>
              </a:ln>
            </c:spPr>
          </c:dPt>
          <c:dLbls>
            <c:spPr>
              <a:noFill/>
              <a:ln w="24364">
                <a:noFill/>
              </a:ln>
            </c:spPr>
            <c:txPr>
              <a:bodyPr/>
              <a:lstStyle/>
              <a:p>
                <a:pPr>
                  <a:defRPr sz="235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More</c:v>
                </c:pt>
                <c:pt idx="1">
                  <c:v>Less</c:v>
                </c:pt>
                <c:pt idx="2">
                  <c:v>Neither more nor less/DK</c:v>
                </c:pt>
                <c:pt idx="4">
                  <c:v>More</c:v>
                </c:pt>
                <c:pt idx="5">
                  <c:v>Less</c:v>
                </c:pt>
                <c:pt idx="6">
                  <c:v>Neither more nor less/DK</c:v>
                </c:pt>
              </c:strCache>
            </c:strRef>
          </c:cat>
          <c:val>
            <c:numRef>
              <c:f>Sheet2!$B$4:$H$4</c:f>
              <c:numCache>
                <c:formatCode>General</c:formatCode>
                <c:ptCount val="7"/>
                <c:pt idx="0">
                  <c:v>66</c:v>
                </c:pt>
                <c:pt idx="1">
                  <c:v>26</c:v>
                </c:pt>
                <c:pt idx="2">
                  <c:v>9</c:v>
                </c:pt>
                <c:pt idx="4">
                  <c:v>65</c:v>
                </c:pt>
                <c:pt idx="5">
                  <c:v>24</c:v>
                </c:pt>
                <c:pt idx="6">
                  <c:v>11</c:v>
                </c:pt>
              </c:numCache>
            </c:numRef>
          </c:val>
        </c:ser>
        <c:dLbls>
          <c:showLegendKey val="0"/>
          <c:showVal val="1"/>
          <c:showCatName val="0"/>
          <c:showSerName val="0"/>
          <c:showPercent val="0"/>
          <c:showBubbleSize val="0"/>
        </c:dLbls>
        <c:gapWidth val="60"/>
        <c:axId val="225073968"/>
        <c:axId val="225074360"/>
      </c:barChart>
      <c:barChart>
        <c:barDir val="col"/>
        <c:grouping val="clustered"/>
        <c:varyColors val="0"/>
        <c:ser>
          <c:idx val="0"/>
          <c:order val="0"/>
          <c:tx>
            <c:strRef>
              <c:f>Sheet2!$A$3</c:f>
              <c:strCache>
                <c:ptCount val="1"/>
                <c:pt idx="0">
                  <c:v>Much</c:v>
                </c:pt>
              </c:strCache>
            </c:strRef>
          </c:tx>
          <c:spPr>
            <a:solidFill>
              <a:srgbClr val="0085B4"/>
            </a:solidFill>
            <a:ln w="12182">
              <a:solidFill>
                <a:srgbClr val="FFFFFF"/>
              </a:solidFill>
              <a:prstDash val="solid"/>
            </a:ln>
          </c:spPr>
          <c:invertIfNegative val="0"/>
          <c:dPt>
            <c:idx val="1"/>
            <c:invertIfNegative val="0"/>
            <c:bubble3D val="0"/>
            <c:spPr>
              <a:solidFill>
                <a:srgbClr val="E28700"/>
              </a:solidFill>
              <a:ln w="12182">
                <a:solidFill>
                  <a:srgbClr val="FFFFFF"/>
                </a:solidFill>
                <a:prstDash val="solid"/>
              </a:ln>
            </c:spPr>
          </c:dPt>
          <c:dPt>
            <c:idx val="5"/>
            <c:invertIfNegative val="0"/>
            <c:bubble3D val="0"/>
            <c:spPr>
              <a:solidFill>
                <a:srgbClr val="E28700"/>
              </a:solidFill>
              <a:ln w="12182">
                <a:solidFill>
                  <a:srgbClr val="FFFFFF"/>
                </a:solidFill>
                <a:prstDash val="solid"/>
              </a:ln>
            </c:spPr>
          </c:dPt>
          <c:dPt>
            <c:idx val="6"/>
            <c:invertIfNegative val="0"/>
            <c:bubble3D val="0"/>
            <c:spPr>
              <a:solidFill>
                <a:srgbClr val="DE8400"/>
              </a:solidFill>
              <a:ln w="12182">
                <a:solidFill>
                  <a:srgbClr val="FFFFFF"/>
                </a:solidFill>
                <a:prstDash val="solid"/>
              </a:ln>
            </c:spPr>
          </c:dPt>
          <c:dLbls>
            <c:spPr>
              <a:noFill/>
              <a:ln w="24364">
                <a:noFill/>
              </a:ln>
            </c:spPr>
            <c:txPr>
              <a:bodyPr/>
              <a:lstStyle/>
              <a:p>
                <a:pPr>
                  <a:defRPr sz="235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7"/>
                <c:pt idx="0">
                  <c:v>More</c:v>
                </c:pt>
                <c:pt idx="1">
                  <c:v>Less</c:v>
                </c:pt>
                <c:pt idx="2">
                  <c:v>Neither more nor less/DK</c:v>
                </c:pt>
                <c:pt idx="4">
                  <c:v>More</c:v>
                </c:pt>
                <c:pt idx="5">
                  <c:v>Less</c:v>
                </c:pt>
                <c:pt idx="6">
                  <c:v>Neither more nor less/DK</c:v>
                </c:pt>
              </c:strCache>
            </c:strRef>
          </c:cat>
          <c:val>
            <c:numRef>
              <c:f>Sheet2!$B$3:$H$3</c:f>
              <c:numCache>
                <c:formatCode>General</c:formatCode>
                <c:ptCount val="7"/>
                <c:pt idx="0">
                  <c:v>43</c:v>
                </c:pt>
                <c:pt idx="1">
                  <c:v>14</c:v>
                </c:pt>
                <c:pt idx="4">
                  <c:v>42</c:v>
                </c:pt>
                <c:pt idx="5">
                  <c:v>13</c:v>
                </c:pt>
              </c:numCache>
            </c:numRef>
          </c:val>
        </c:ser>
        <c:dLbls>
          <c:showLegendKey val="0"/>
          <c:showVal val="1"/>
          <c:showCatName val="0"/>
          <c:showSerName val="0"/>
          <c:showPercent val="0"/>
          <c:showBubbleSize val="0"/>
        </c:dLbls>
        <c:gapWidth val="60"/>
        <c:axId val="225074752"/>
        <c:axId val="225075144"/>
      </c:barChart>
      <c:catAx>
        <c:axId val="225073968"/>
        <c:scaling>
          <c:orientation val="minMax"/>
        </c:scaling>
        <c:delete val="0"/>
        <c:axPos val="b"/>
        <c:numFmt formatCode="General" sourceLinked="1"/>
        <c:majorTickMark val="none"/>
        <c:minorTickMark val="none"/>
        <c:tickLblPos val="nextTo"/>
        <c:spPr>
          <a:ln w="3046">
            <a:solidFill>
              <a:srgbClr val="000000"/>
            </a:solidFill>
            <a:prstDash val="solid"/>
          </a:ln>
        </c:spPr>
        <c:txPr>
          <a:bodyPr rot="0" vert="horz"/>
          <a:lstStyle/>
          <a:p>
            <a:pPr>
              <a:defRPr sz="1151" b="0" i="0" u="none" strike="noStrike" baseline="0">
                <a:solidFill>
                  <a:srgbClr val="000000"/>
                </a:solidFill>
                <a:latin typeface="Calibri"/>
                <a:ea typeface="Calibri"/>
                <a:cs typeface="Calibri"/>
              </a:defRPr>
            </a:pPr>
            <a:endParaRPr lang="en-US"/>
          </a:p>
        </c:txPr>
        <c:crossAx val="225074360"/>
        <c:crosses val="autoZero"/>
        <c:auto val="1"/>
        <c:lblAlgn val="ctr"/>
        <c:lblOffset val="100"/>
        <c:tickLblSkip val="1"/>
        <c:tickMarkSkip val="1"/>
        <c:noMultiLvlLbl val="0"/>
      </c:catAx>
      <c:valAx>
        <c:axId val="225074360"/>
        <c:scaling>
          <c:orientation val="minMax"/>
        </c:scaling>
        <c:delete val="1"/>
        <c:axPos val="l"/>
        <c:numFmt formatCode="General" sourceLinked="1"/>
        <c:majorTickMark val="out"/>
        <c:minorTickMark val="none"/>
        <c:tickLblPos val="nextTo"/>
        <c:crossAx val="225073968"/>
        <c:crosses val="autoZero"/>
        <c:crossBetween val="between"/>
      </c:valAx>
      <c:catAx>
        <c:axId val="225074752"/>
        <c:scaling>
          <c:orientation val="minMax"/>
        </c:scaling>
        <c:delete val="1"/>
        <c:axPos val="b"/>
        <c:numFmt formatCode="General" sourceLinked="1"/>
        <c:majorTickMark val="out"/>
        <c:minorTickMark val="none"/>
        <c:tickLblPos val="nextTo"/>
        <c:crossAx val="225075144"/>
        <c:crosses val="autoZero"/>
        <c:auto val="1"/>
        <c:lblAlgn val="ctr"/>
        <c:lblOffset val="100"/>
        <c:noMultiLvlLbl val="0"/>
      </c:catAx>
      <c:valAx>
        <c:axId val="225075144"/>
        <c:scaling>
          <c:orientation val="minMax"/>
        </c:scaling>
        <c:delete val="1"/>
        <c:axPos val="r"/>
        <c:numFmt formatCode="General" sourceLinked="1"/>
        <c:majorTickMark val="out"/>
        <c:minorTickMark val="none"/>
        <c:tickLblPos val="nextTo"/>
        <c:crossAx val="225074752"/>
        <c:crosses val="max"/>
        <c:crossBetween val="between"/>
      </c:valAx>
      <c:spPr>
        <a:noFill/>
        <a:ln w="24364">
          <a:noFill/>
        </a:ln>
      </c:spPr>
    </c:plotArea>
    <c:plotVisOnly val="1"/>
    <c:dispBlanksAs val="gap"/>
    <c:showDLblsOverMax val="0"/>
  </c:chart>
  <c:spPr>
    <a:solidFill>
      <a:srgbClr val="FFFFFF"/>
    </a:solidFill>
    <a:ln>
      <a:noFill/>
    </a:ln>
  </c:spPr>
  <c:txPr>
    <a:bodyPr/>
    <a:lstStyle/>
    <a:p>
      <a:pPr>
        <a:defRPr sz="1487" b="0" i="0" u="none" strike="noStrike" baseline="0">
          <a:solidFill>
            <a:srgbClr val="000000"/>
          </a:solidFill>
          <a:latin typeface="Calibri"/>
          <a:ea typeface="Calibri"/>
          <a:cs typeface="Calibri"/>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0.16868</cdr:x>
      <cdr:y>0.27723</cdr:y>
    </cdr:from>
    <cdr:to>
      <cdr:x>0.25315</cdr:x>
      <cdr:y>0.41797</cdr:y>
    </cdr:to>
    <cdr:sp macro="" textlink="">
      <cdr:nvSpPr>
        <cdr:cNvPr id="2" name="AutoShape 9"/>
        <cdr:cNvSpPr>
          <a:spLocks xmlns:a="http://schemas.openxmlformats.org/drawingml/2006/main" noChangeArrowheads="1"/>
        </cdr:cNvSpPr>
      </cdr:nvSpPr>
      <cdr:spPr bwMode="auto">
        <a:xfrm xmlns:a="http://schemas.openxmlformats.org/drawingml/2006/main">
          <a:off x="1258588" y="1038201"/>
          <a:ext cx="630237" cy="527050"/>
        </a:xfrm>
        <a:prstGeom xmlns:a="http://schemas.openxmlformats.org/drawingml/2006/main" prst="bracketPair">
          <a:avLst>
            <a:gd name="adj" fmla="val 16667"/>
          </a:avLst>
        </a:prstGeom>
        <a:noFill xmlns:a="http://schemas.openxmlformats.org/drawingml/2006/main"/>
        <a:ln xmlns:a="http://schemas.openxmlformats.org/drawingml/2006/main" w="38100">
          <a:solidFill>
            <a:schemeClr val="tx2"/>
          </a:solidFill>
          <a:round/>
          <a:headEnd/>
          <a:tailEnd/>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a:r>
            <a:rPr lang="en-US" sz="2600" b="1" dirty="0" smtClean="0">
              <a:solidFill>
                <a:schemeClr val="tx2"/>
              </a:solidFill>
            </a:rPr>
            <a:t>+36</a:t>
          </a:r>
          <a:endParaRPr lang="en-US" sz="2600" b="1" dirty="0">
            <a:solidFill>
              <a:schemeClr val="tx2"/>
            </a:solidFill>
          </a:endParaRPr>
        </a:p>
      </cdr:txBody>
    </cdr:sp>
  </cdr:relSizeAnchor>
  <cdr:relSizeAnchor xmlns:cdr="http://schemas.openxmlformats.org/drawingml/2006/chartDrawing">
    <cdr:from>
      <cdr:x>0.73691</cdr:x>
      <cdr:y>0.27936</cdr:y>
    </cdr:from>
    <cdr:to>
      <cdr:x>0.82138</cdr:x>
      <cdr:y>0.4201</cdr:y>
    </cdr:to>
    <cdr:sp macro="" textlink="">
      <cdr:nvSpPr>
        <cdr:cNvPr id="3" name="AutoShape 9"/>
        <cdr:cNvSpPr>
          <a:spLocks xmlns:a="http://schemas.openxmlformats.org/drawingml/2006/main" noChangeArrowheads="1"/>
        </cdr:cNvSpPr>
      </cdr:nvSpPr>
      <cdr:spPr bwMode="auto">
        <a:xfrm xmlns:a="http://schemas.openxmlformats.org/drawingml/2006/main">
          <a:off x="5498251" y="1046170"/>
          <a:ext cx="630237" cy="527050"/>
        </a:xfrm>
        <a:prstGeom xmlns:a="http://schemas.openxmlformats.org/drawingml/2006/main" prst="bracketPair">
          <a:avLst>
            <a:gd name="adj" fmla="val 16667"/>
          </a:avLst>
        </a:prstGeom>
        <a:noFill xmlns:a="http://schemas.openxmlformats.org/drawingml/2006/main"/>
        <a:ln xmlns:a="http://schemas.openxmlformats.org/drawingml/2006/main" w="38100">
          <a:solidFill>
            <a:schemeClr val="tx2"/>
          </a:solidFill>
          <a:round/>
          <a:headEnd/>
          <a:tailEnd/>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a:r>
            <a:rPr lang="en-US" sz="2600" b="1" dirty="0" smtClean="0">
              <a:solidFill>
                <a:schemeClr val="tx2"/>
              </a:solidFill>
            </a:rPr>
            <a:t>+38</a:t>
          </a:r>
          <a:endParaRPr lang="en-US" sz="2600" b="1" dirty="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0.06066</cdr:x>
      <cdr:y>0.05625</cdr:y>
    </cdr:from>
    <cdr:to>
      <cdr:x>0.45874</cdr:x>
      <cdr:y>0.22502</cdr:y>
    </cdr:to>
    <cdr:sp macro="" textlink="">
      <cdr:nvSpPr>
        <cdr:cNvPr id="5" name="Text Box 7"/>
        <cdr:cNvSpPr txBox="1">
          <a:spLocks xmlns:a="http://schemas.openxmlformats.org/drawingml/2006/main" noChangeArrowheads="1"/>
        </cdr:cNvSpPr>
      </cdr:nvSpPr>
      <cdr:spPr bwMode="auto">
        <a:xfrm xmlns:a="http://schemas.openxmlformats.org/drawingml/2006/main">
          <a:off x="533484" y="246196"/>
          <a:ext cx="3501147" cy="7386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nchor="ctr">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smtClean="0">
              <a:latin typeface="+mj-lt"/>
            </a:rPr>
            <a:t>Small-dollar lenders must </a:t>
          </a:r>
          <a:r>
            <a:rPr lang="en-US" sz="1400" b="1" dirty="0" smtClean="0">
              <a:latin typeface="+mj-lt"/>
            </a:rPr>
            <a:t>make sure a loan is affordable</a:t>
          </a:r>
          <a:r>
            <a:rPr lang="en-US" sz="1400" dirty="0" smtClean="0">
              <a:latin typeface="+mj-lt"/>
            </a:rPr>
            <a:t> in light of a customer’s income and expenses*</a:t>
          </a:r>
          <a:endParaRPr lang="en-US" sz="1400" dirty="0">
            <a:latin typeface="+mj-lt"/>
          </a:endParaRPr>
        </a:p>
      </cdr:txBody>
    </cdr:sp>
  </cdr:relSizeAnchor>
  <cdr:relSizeAnchor xmlns:cdr="http://schemas.openxmlformats.org/drawingml/2006/chartDrawing">
    <cdr:from>
      <cdr:x>0.59622</cdr:x>
      <cdr:y>0.07697</cdr:y>
    </cdr:from>
    <cdr:to>
      <cdr:x>0.9201</cdr:x>
      <cdr:y>0.19651</cdr:y>
    </cdr:to>
    <cdr:sp macro="" textlink="">
      <cdr:nvSpPr>
        <cdr:cNvPr id="6" name="Text Box 7"/>
        <cdr:cNvSpPr txBox="1">
          <a:spLocks xmlns:a="http://schemas.openxmlformats.org/drawingml/2006/main" noChangeArrowheads="1"/>
        </cdr:cNvSpPr>
      </cdr:nvSpPr>
      <cdr:spPr bwMode="auto">
        <a:xfrm xmlns:a="http://schemas.openxmlformats.org/drawingml/2006/main">
          <a:off x="5243781" y="336882"/>
          <a:ext cx="2848552" cy="52320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nchor="ctr">
          <a:spAutoFit/>
        </a:bodyP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eaLnBrk="1" hangingPunct="1"/>
          <a:r>
            <a:rPr lang="en-US" sz="1400" dirty="0" smtClean="0">
              <a:latin typeface="+mj-lt"/>
            </a:rPr>
            <a:t>Small-dollar lenders must </a:t>
          </a:r>
          <a:r>
            <a:rPr lang="en-US" sz="1400" b="1" dirty="0" smtClean="0">
              <a:latin typeface="+mj-lt"/>
            </a:rPr>
            <a:t>verify a customer’s ability to repay</a:t>
          </a:r>
          <a:r>
            <a:rPr lang="en-US" sz="1400" dirty="0" smtClean="0">
              <a:latin typeface="+mj-lt"/>
            </a:rPr>
            <a:t>*</a:t>
          </a:r>
          <a:endParaRPr lang="en-US" sz="1400" dirty="0">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0.88177</cdr:x>
      <cdr:y>0.34298</cdr:y>
    </cdr:from>
    <cdr:to>
      <cdr:x>0.95343</cdr:x>
      <cdr:y>0.46339</cdr:y>
    </cdr:to>
    <cdr:sp macro="" textlink="">
      <cdr:nvSpPr>
        <cdr:cNvPr id="7" name="AutoShape 9"/>
        <cdr:cNvSpPr>
          <a:spLocks xmlns:a="http://schemas.openxmlformats.org/drawingml/2006/main" noChangeArrowheads="1"/>
        </cdr:cNvSpPr>
      </cdr:nvSpPr>
      <cdr:spPr bwMode="auto">
        <a:xfrm xmlns:a="http://schemas.openxmlformats.org/drawingml/2006/main">
          <a:off x="7755236" y="1501142"/>
          <a:ext cx="630237" cy="527050"/>
        </a:xfrm>
        <a:prstGeom xmlns:a="http://schemas.openxmlformats.org/drawingml/2006/main" prst="bracketPair">
          <a:avLst>
            <a:gd name="adj" fmla="val 16667"/>
          </a:avLst>
        </a:prstGeom>
        <a:noFill xmlns:a="http://schemas.openxmlformats.org/drawingml/2006/main"/>
        <a:ln xmlns:a="http://schemas.openxmlformats.org/drawingml/2006/main" w="38100">
          <a:solidFill>
            <a:schemeClr val="tx2"/>
          </a:solidFill>
          <a:round/>
          <a:headEnd/>
          <a:tailEnd/>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a:r>
            <a:rPr lang="en-US" sz="2600" b="1" dirty="0" smtClean="0">
              <a:solidFill>
                <a:schemeClr val="tx2"/>
              </a:solidFill>
            </a:rPr>
            <a:t>+68</a:t>
          </a:r>
          <a:endParaRPr lang="en-US" sz="2600" b="1" dirty="0">
            <a:solidFill>
              <a:schemeClr val="tx2"/>
            </a:solidFill>
          </a:endParaRPr>
        </a:p>
      </cdr:txBody>
    </cdr:sp>
  </cdr:relSizeAnchor>
  <cdr:relSizeAnchor xmlns:cdr="http://schemas.openxmlformats.org/drawingml/2006/chartDrawing">
    <cdr:from>
      <cdr:x>0.6381</cdr:x>
      <cdr:y>0.35328</cdr:y>
    </cdr:from>
    <cdr:to>
      <cdr:x>0.70976</cdr:x>
      <cdr:y>0.4737</cdr:y>
    </cdr:to>
    <cdr:sp macro="" textlink="">
      <cdr:nvSpPr>
        <cdr:cNvPr id="8" name="AutoShape 9"/>
        <cdr:cNvSpPr>
          <a:spLocks xmlns:a="http://schemas.openxmlformats.org/drawingml/2006/main" noChangeArrowheads="1"/>
        </cdr:cNvSpPr>
      </cdr:nvSpPr>
      <cdr:spPr bwMode="auto">
        <a:xfrm xmlns:a="http://schemas.openxmlformats.org/drawingml/2006/main">
          <a:off x="5612144" y="1546238"/>
          <a:ext cx="630237" cy="527050"/>
        </a:xfrm>
        <a:prstGeom xmlns:a="http://schemas.openxmlformats.org/drawingml/2006/main" prst="bracketPair">
          <a:avLst>
            <a:gd name="adj" fmla="val 16667"/>
          </a:avLst>
        </a:prstGeom>
        <a:noFill xmlns:a="http://schemas.openxmlformats.org/drawingml/2006/main"/>
        <a:ln xmlns:a="http://schemas.openxmlformats.org/drawingml/2006/main" w="38100">
          <a:solidFill>
            <a:schemeClr val="tx2"/>
          </a:solidFill>
          <a:round/>
          <a:headEnd/>
          <a:tailEnd/>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a:r>
            <a:rPr lang="en-US" sz="2600" b="1" dirty="0" smtClean="0">
              <a:solidFill>
                <a:schemeClr val="tx2"/>
              </a:solidFill>
            </a:rPr>
            <a:t>+75</a:t>
          </a:r>
          <a:endParaRPr lang="en-US" sz="2600" b="1" dirty="0">
            <a:solidFill>
              <a:schemeClr val="tx2"/>
            </a:solidFill>
          </a:endParaRPr>
        </a:p>
      </cdr:txBody>
    </cdr:sp>
  </cdr:relSizeAnchor>
  <cdr:relSizeAnchor xmlns:cdr="http://schemas.openxmlformats.org/drawingml/2006/chartDrawing">
    <cdr:from>
      <cdr:x>0.39984</cdr:x>
      <cdr:y>0.34243</cdr:y>
    </cdr:from>
    <cdr:to>
      <cdr:x>0.4715</cdr:x>
      <cdr:y>0.46285</cdr:y>
    </cdr:to>
    <cdr:sp macro="" textlink="">
      <cdr:nvSpPr>
        <cdr:cNvPr id="9" name="AutoShape 9"/>
        <cdr:cNvSpPr>
          <a:spLocks xmlns:a="http://schemas.openxmlformats.org/drawingml/2006/main" noChangeArrowheads="1"/>
        </cdr:cNvSpPr>
      </cdr:nvSpPr>
      <cdr:spPr bwMode="auto">
        <a:xfrm xmlns:a="http://schemas.openxmlformats.org/drawingml/2006/main">
          <a:off x="3516629" y="1498744"/>
          <a:ext cx="630237" cy="527050"/>
        </a:xfrm>
        <a:prstGeom xmlns:a="http://schemas.openxmlformats.org/drawingml/2006/main" prst="bracketPair">
          <a:avLst>
            <a:gd name="adj" fmla="val 16667"/>
          </a:avLst>
        </a:prstGeom>
        <a:noFill xmlns:a="http://schemas.openxmlformats.org/drawingml/2006/main"/>
        <a:ln xmlns:a="http://schemas.openxmlformats.org/drawingml/2006/main" w="38100">
          <a:solidFill>
            <a:schemeClr val="tx2"/>
          </a:solidFill>
          <a:round/>
          <a:headEnd/>
          <a:tailEnd/>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a:r>
            <a:rPr lang="en-US" sz="2600" b="1" dirty="0" smtClean="0">
              <a:solidFill>
                <a:schemeClr val="tx2"/>
              </a:solidFill>
            </a:rPr>
            <a:t>+36</a:t>
          </a:r>
          <a:endParaRPr lang="en-US" sz="2600" b="1" dirty="0">
            <a:solidFill>
              <a:schemeClr val="tx2"/>
            </a:solidFill>
          </a:endParaRPr>
        </a:p>
      </cdr:txBody>
    </cdr:sp>
  </cdr:relSizeAnchor>
  <cdr:relSizeAnchor xmlns:cdr="http://schemas.openxmlformats.org/drawingml/2006/chartDrawing">
    <cdr:from>
      <cdr:x>0.10367</cdr:x>
      <cdr:y>0.33758</cdr:y>
    </cdr:from>
    <cdr:to>
      <cdr:x>0.17533</cdr:x>
      <cdr:y>0.458</cdr:y>
    </cdr:to>
    <cdr:sp macro="" textlink="">
      <cdr:nvSpPr>
        <cdr:cNvPr id="10" name="AutoShape 9"/>
        <cdr:cNvSpPr>
          <a:spLocks xmlns:a="http://schemas.openxmlformats.org/drawingml/2006/main" noChangeArrowheads="1"/>
        </cdr:cNvSpPr>
      </cdr:nvSpPr>
      <cdr:spPr bwMode="auto">
        <a:xfrm xmlns:a="http://schemas.openxmlformats.org/drawingml/2006/main">
          <a:off x="911807" y="1477524"/>
          <a:ext cx="630237" cy="527050"/>
        </a:xfrm>
        <a:prstGeom xmlns:a="http://schemas.openxmlformats.org/drawingml/2006/main" prst="bracketPair">
          <a:avLst>
            <a:gd name="adj" fmla="val 16667"/>
          </a:avLst>
        </a:prstGeom>
        <a:noFill xmlns:a="http://schemas.openxmlformats.org/drawingml/2006/main"/>
        <a:ln xmlns:a="http://schemas.openxmlformats.org/drawingml/2006/main" w="38100">
          <a:solidFill>
            <a:schemeClr val="tx2"/>
          </a:solidFill>
          <a:round/>
          <a:headEnd/>
          <a:tailEnd/>
        </a:ln>
        <a:effectLst xmlns:a="http://schemas.openxmlformats.org/drawingml/2006/main"/>
        <a:extLst xmlns:a="http://schemas.openxmlformats.org/drawingml/2006/main">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lstStyle xmlns:a="http://schemas.openxmlformats.org/drawingml/2006/main">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xmlns:a="http://schemas.openxmlformats.org/drawingml/2006/main">
          <a:pPr algn="ctr"/>
          <a:r>
            <a:rPr lang="en-US" sz="2600" b="1" dirty="0" smtClean="0">
              <a:solidFill>
                <a:schemeClr val="tx2"/>
              </a:solidFill>
            </a:rPr>
            <a:t>+38</a:t>
          </a:r>
          <a:endParaRPr lang="en-US" sz="2600" b="1"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0213"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t" anchorCtr="0" compatLnSpc="1">
            <a:prstTxWarp prst="textNoShape">
              <a:avLst/>
            </a:prstTxWarp>
          </a:bodyPr>
          <a:lstStyle>
            <a:lvl1pPr algn="l" defTabSz="915988">
              <a:defRPr sz="1300" smtClean="0">
                <a:latin typeface="Times New Roman" pitchFamily="18" charset="0"/>
              </a:defRPr>
            </a:lvl1pPr>
          </a:lstStyle>
          <a:p>
            <a:pPr>
              <a:defRPr/>
            </a:pPr>
            <a:endParaRPr lang="en-US"/>
          </a:p>
        </p:txBody>
      </p:sp>
      <p:sp>
        <p:nvSpPr>
          <p:cNvPr id="130051" name="Rectangle 3"/>
          <p:cNvSpPr>
            <a:spLocks noGrp="1" noChangeArrowheads="1"/>
          </p:cNvSpPr>
          <p:nvPr>
            <p:ph type="dt" sz="quarter" idx="1"/>
          </p:nvPr>
        </p:nvSpPr>
        <p:spPr bwMode="auto">
          <a:xfrm>
            <a:off x="3887788" y="0"/>
            <a:ext cx="2970212"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t" anchorCtr="0" compatLnSpc="1">
            <a:prstTxWarp prst="textNoShape">
              <a:avLst/>
            </a:prstTxWarp>
          </a:bodyPr>
          <a:lstStyle>
            <a:lvl1pPr defTabSz="915988">
              <a:defRPr sz="1300" smtClean="0">
                <a:latin typeface="Times New Roman" pitchFamily="18" charset="0"/>
              </a:defRPr>
            </a:lvl1pPr>
          </a:lstStyle>
          <a:p>
            <a:pPr>
              <a:defRPr/>
            </a:pPr>
            <a:endParaRPr lang="en-US"/>
          </a:p>
        </p:txBody>
      </p:sp>
      <p:sp>
        <p:nvSpPr>
          <p:cNvPr id="130052" name="Rectangle 4"/>
          <p:cNvSpPr>
            <a:spLocks noGrp="1" noChangeArrowheads="1"/>
          </p:cNvSpPr>
          <p:nvPr>
            <p:ph type="ftr" sz="quarter" idx="2"/>
          </p:nvPr>
        </p:nvSpPr>
        <p:spPr bwMode="auto">
          <a:xfrm>
            <a:off x="0" y="8721725"/>
            <a:ext cx="2970213"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b" anchorCtr="0" compatLnSpc="1">
            <a:prstTxWarp prst="textNoShape">
              <a:avLst/>
            </a:prstTxWarp>
          </a:bodyPr>
          <a:lstStyle>
            <a:lvl1pPr algn="l" defTabSz="915988">
              <a:defRPr sz="1300" smtClean="0">
                <a:latin typeface="Times New Roman" pitchFamily="18" charset="0"/>
              </a:defRPr>
            </a:lvl1pPr>
          </a:lstStyle>
          <a:p>
            <a:pPr>
              <a:defRPr/>
            </a:pPr>
            <a:endParaRPr lang="en-US"/>
          </a:p>
        </p:txBody>
      </p:sp>
      <p:sp>
        <p:nvSpPr>
          <p:cNvPr id="130053" name="Rectangle 5"/>
          <p:cNvSpPr>
            <a:spLocks noGrp="1" noChangeArrowheads="1"/>
          </p:cNvSpPr>
          <p:nvPr>
            <p:ph type="sldNum" sz="quarter" idx="3"/>
          </p:nvPr>
        </p:nvSpPr>
        <p:spPr bwMode="auto">
          <a:xfrm>
            <a:off x="3887788" y="8721725"/>
            <a:ext cx="2970212"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b" anchorCtr="0" compatLnSpc="1">
            <a:prstTxWarp prst="textNoShape">
              <a:avLst/>
            </a:prstTxWarp>
          </a:bodyPr>
          <a:lstStyle>
            <a:lvl1pPr defTabSz="915988">
              <a:defRPr sz="1300" smtClean="0">
                <a:latin typeface="Times New Roman" pitchFamily="18" charset="0"/>
              </a:defRPr>
            </a:lvl1pPr>
          </a:lstStyle>
          <a:p>
            <a:pPr>
              <a:defRPr/>
            </a:pPr>
            <a:fld id="{975E7B34-3A6F-425F-8FEE-24B41F66F758}" type="slidenum">
              <a:rPr lang="en-US"/>
              <a:pPr>
                <a:defRPr/>
              </a:pPr>
              <a:t>‹#›</a:t>
            </a:fld>
            <a:endParaRPr lang="en-US"/>
          </a:p>
        </p:txBody>
      </p:sp>
    </p:spTree>
    <p:extLst>
      <p:ext uri="{BB962C8B-B14F-4D97-AF65-F5344CB8AC3E}">
        <p14:creationId xmlns:p14="http://schemas.microsoft.com/office/powerpoint/2010/main" val="413650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t" anchorCtr="0" compatLnSpc="1">
            <a:prstTxWarp prst="textNoShape">
              <a:avLst/>
            </a:prstTxWarp>
          </a:bodyPr>
          <a:lstStyle>
            <a:lvl1pPr algn="l" defTabSz="915988">
              <a:defRPr sz="1300" smtClean="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7788" y="0"/>
            <a:ext cx="2970212"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t" anchorCtr="0" compatLnSpc="1">
            <a:prstTxWarp prst="textNoShape">
              <a:avLst/>
            </a:prstTxWarp>
          </a:bodyPr>
          <a:lstStyle>
            <a:lvl1pPr defTabSz="915988">
              <a:defRPr sz="1300" smtClean="0">
                <a:latin typeface="Times New Roman" pitchFamily="18" charset="0"/>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36650" y="688975"/>
            <a:ext cx="4589463" cy="34417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12813" y="4360863"/>
            <a:ext cx="5032375" cy="413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21725"/>
            <a:ext cx="2970213"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b" anchorCtr="0" compatLnSpc="1">
            <a:prstTxWarp prst="textNoShape">
              <a:avLst/>
            </a:prstTxWarp>
          </a:bodyPr>
          <a:lstStyle>
            <a:lvl1pPr algn="l" defTabSz="915988">
              <a:defRPr sz="1300" smtClean="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7788" y="8721725"/>
            <a:ext cx="2970212" cy="45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81" tIns="45889" rIns="91781" bIns="45889" numCol="1" anchor="b" anchorCtr="0" compatLnSpc="1">
            <a:prstTxWarp prst="textNoShape">
              <a:avLst/>
            </a:prstTxWarp>
          </a:bodyPr>
          <a:lstStyle>
            <a:lvl1pPr defTabSz="915988">
              <a:defRPr sz="1300" smtClean="0">
                <a:latin typeface="Times New Roman" pitchFamily="18" charset="0"/>
              </a:defRPr>
            </a:lvl1pPr>
          </a:lstStyle>
          <a:p>
            <a:pPr>
              <a:defRPr/>
            </a:pPr>
            <a:fld id="{6AE12DB3-BBEB-42AB-B642-663F96FCC74C}" type="slidenum">
              <a:rPr lang="en-US"/>
              <a:pPr>
                <a:defRPr/>
              </a:pPr>
              <a:t>‹#›</a:t>
            </a:fld>
            <a:endParaRPr lang="en-US"/>
          </a:p>
        </p:txBody>
      </p:sp>
    </p:spTree>
    <p:extLst>
      <p:ext uri="{BB962C8B-B14F-4D97-AF65-F5344CB8AC3E}">
        <p14:creationId xmlns:p14="http://schemas.microsoft.com/office/powerpoint/2010/main" val="3038174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79B335DF-380C-4B17-8C5B-DA244637130B}" type="slidenum">
              <a:rPr lang="en-US" sz="1300">
                <a:latin typeface="Times New Roman" pitchFamily="18" charset="0"/>
              </a:rPr>
              <a:pPr eaLnBrk="1" hangingPunct="1"/>
              <a:t>1</a:t>
            </a:fld>
            <a:endParaRPr lang="en-US" sz="13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5344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3756" eaLnBrk="0" hangingPunct="0">
              <a:spcBef>
                <a:spcPct val="30000"/>
              </a:spcBef>
              <a:defRPr sz="1200">
                <a:solidFill>
                  <a:schemeClr val="tx1"/>
                </a:solidFill>
                <a:latin typeface="Times New Roman" pitchFamily="18" charset="0"/>
              </a:defRPr>
            </a:lvl1pPr>
            <a:lvl2pPr marL="736486" indent="-283264" algn="l" defTabSz="923756" eaLnBrk="0" hangingPunct="0">
              <a:spcBef>
                <a:spcPct val="30000"/>
              </a:spcBef>
              <a:defRPr sz="1200">
                <a:solidFill>
                  <a:schemeClr val="tx1"/>
                </a:solidFill>
                <a:latin typeface="Times New Roman" pitchFamily="18" charset="0"/>
              </a:defRPr>
            </a:lvl2pPr>
            <a:lvl3pPr marL="1133056" indent="-226611" algn="l" defTabSz="923756" eaLnBrk="0" hangingPunct="0">
              <a:spcBef>
                <a:spcPct val="30000"/>
              </a:spcBef>
              <a:defRPr sz="1200">
                <a:solidFill>
                  <a:schemeClr val="tx1"/>
                </a:solidFill>
                <a:latin typeface="Times New Roman" pitchFamily="18" charset="0"/>
              </a:defRPr>
            </a:lvl3pPr>
            <a:lvl4pPr marL="1586278" indent="-226611" algn="l" defTabSz="923756" eaLnBrk="0" hangingPunct="0">
              <a:spcBef>
                <a:spcPct val="30000"/>
              </a:spcBef>
              <a:defRPr sz="1200">
                <a:solidFill>
                  <a:schemeClr val="tx1"/>
                </a:solidFill>
                <a:latin typeface="Times New Roman" pitchFamily="18" charset="0"/>
              </a:defRPr>
            </a:lvl4pPr>
            <a:lvl5pPr marL="2039501" indent="-226611" algn="l" defTabSz="923756" eaLnBrk="0" hangingPunct="0">
              <a:spcBef>
                <a:spcPct val="30000"/>
              </a:spcBef>
              <a:defRPr sz="1200">
                <a:solidFill>
                  <a:schemeClr val="tx1"/>
                </a:solidFill>
                <a:latin typeface="Times New Roman" pitchFamily="18" charset="0"/>
              </a:defRPr>
            </a:lvl5pPr>
            <a:lvl6pPr marL="2492723" indent="-226611" defTabSz="923756" eaLnBrk="0" fontAlgn="base" hangingPunct="0">
              <a:spcBef>
                <a:spcPct val="30000"/>
              </a:spcBef>
              <a:spcAft>
                <a:spcPct val="0"/>
              </a:spcAft>
              <a:defRPr sz="1200">
                <a:solidFill>
                  <a:schemeClr val="tx1"/>
                </a:solidFill>
                <a:latin typeface="Times New Roman" pitchFamily="18" charset="0"/>
              </a:defRPr>
            </a:lvl6pPr>
            <a:lvl7pPr marL="2945945" indent="-226611" defTabSz="923756" eaLnBrk="0" fontAlgn="base" hangingPunct="0">
              <a:spcBef>
                <a:spcPct val="30000"/>
              </a:spcBef>
              <a:spcAft>
                <a:spcPct val="0"/>
              </a:spcAft>
              <a:defRPr sz="1200">
                <a:solidFill>
                  <a:schemeClr val="tx1"/>
                </a:solidFill>
                <a:latin typeface="Times New Roman" pitchFamily="18" charset="0"/>
              </a:defRPr>
            </a:lvl7pPr>
            <a:lvl8pPr marL="3399168" indent="-226611" defTabSz="923756" eaLnBrk="0" fontAlgn="base" hangingPunct="0">
              <a:spcBef>
                <a:spcPct val="30000"/>
              </a:spcBef>
              <a:spcAft>
                <a:spcPct val="0"/>
              </a:spcAft>
              <a:defRPr sz="1200">
                <a:solidFill>
                  <a:schemeClr val="tx1"/>
                </a:solidFill>
                <a:latin typeface="Times New Roman" pitchFamily="18" charset="0"/>
              </a:defRPr>
            </a:lvl8pPr>
            <a:lvl9pPr marL="3852390" indent="-226611" defTabSz="923756"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C12B49E-6211-453A-B213-9416582D8B17}" type="slidenum">
              <a:rPr lang="en-US" altLang="en-US" sz="1300"/>
              <a:pPr algn="r" eaLnBrk="1" hangingPunct="1">
                <a:spcBef>
                  <a:spcPct val="0"/>
                </a:spcBef>
              </a:pPr>
              <a:t>12</a:t>
            </a:fld>
            <a:endParaRPr lang="en-US" altLang="en-US" sz="13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1491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13</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4805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14</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43368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3756" eaLnBrk="0" hangingPunct="0">
              <a:spcBef>
                <a:spcPct val="30000"/>
              </a:spcBef>
              <a:defRPr sz="1200">
                <a:solidFill>
                  <a:schemeClr val="tx1"/>
                </a:solidFill>
                <a:latin typeface="Times New Roman" pitchFamily="18" charset="0"/>
              </a:defRPr>
            </a:lvl1pPr>
            <a:lvl2pPr marL="736486" indent="-283264" algn="l" defTabSz="923756" eaLnBrk="0" hangingPunct="0">
              <a:spcBef>
                <a:spcPct val="30000"/>
              </a:spcBef>
              <a:defRPr sz="1200">
                <a:solidFill>
                  <a:schemeClr val="tx1"/>
                </a:solidFill>
                <a:latin typeface="Times New Roman" pitchFamily="18" charset="0"/>
              </a:defRPr>
            </a:lvl2pPr>
            <a:lvl3pPr marL="1133056" indent="-226611" algn="l" defTabSz="923756" eaLnBrk="0" hangingPunct="0">
              <a:spcBef>
                <a:spcPct val="30000"/>
              </a:spcBef>
              <a:defRPr sz="1200">
                <a:solidFill>
                  <a:schemeClr val="tx1"/>
                </a:solidFill>
                <a:latin typeface="Times New Roman" pitchFamily="18" charset="0"/>
              </a:defRPr>
            </a:lvl3pPr>
            <a:lvl4pPr marL="1586278" indent="-226611" algn="l" defTabSz="923756" eaLnBrk="0" hangingPunct="0">
              <a:spcBef>
                <a:spcPct val="30000"/>
              </a:spcBef>
              <a:defRPr sz="1200">
                <a:solidFill>
                  <a:schemeClr val="tx1"/>
                </a:solidFill>
                <a:latin typeface="Times New Roman" pitchFamily="18" charset="0"/>
              </a:defRPr>
            </a:lvl4pPr>
            <a:lvl5pPr marL="2039501" indent="-226611" algn="l" defTabSz="923756" eaLnBrk="0" hangingPunct="0">
              <a:spcBef>
                <a:spcPct val="30000"/>
              </a:spcBef>
              <a:defRPr sz="1200">
                <a:solidFill>
                  <a:schemeClr val="tx1"/>
                </a:solidFill>
                <a:latin typeface="Times New Roman" pitchFamily="18" charset="0"/>
              </a:defRPr>
            </a:lvl5pPr>
            <a:lvl6pPr marL="2492723" indent="-226611" defTabSz="923756" eaLnBrk="0" fontAlgn="base" hangingPunct="0">
              <a:spcBef>
                <a:spcPct val="30000"/>
              </a:spcBef>
              <a:spcAft>
                <a:spcPct val="0"/>
              </a:spcAft>
              <a:defRPr sz="1200">
                <a:solidFill>
                  <a:schemeClr val="tx1"/>
                </a:solidFill>
                <a:latin typeface="Times New Roman" pitchFamily="18" charset="0"/>
              </a:defRPr>
            </a:lvl6pPr>
            <a:lvl7pPr marL="2945945" indent="-226611" defTabSz="923756" eaLnBrk="0" fontAlgn="base" hangingPunct="0">
              <a:spcBef>
                <a:spcPct val="30000"/>
              </a:spcBef>
              <a:spcAft>
                <a:spcPct val="0"/>
              </a:spcAft>
              <a:defRPr sz="1200">
                <a:solidFill>
                  <a:schemeClr val="tx1"/>
                </a:solidFill>
                <a:latin typeface="Times New Roman" pitchFamily="18" charset="0"/>
              </a:defRPr>
            </a:lvl7pPr>
            <a:lvl8pPr marL="3399168" indent="-226611" defTabSz="923756" eaLnBrk="0" fontAlgn="base" hangingPunct="0">
              <a:spcBef>
                <a:spcPct val="30000"/>
              </a:spcBef>
              <a:spcAft>
                <a:spcPct val="0"/>
              </a:spcAft>
              <a:defRPr sz="1200">
                <a:solidFill>
                  <a:schemeClr val="tx1"/>
                </a:solidFill>
                <a:latin typeface="Times New Roman" pitchFamily="18" charset="0"/>
              </a:defRPr>
            </a:lvl8pPr>
            <a:lvl9pPr marL="3852390" indent="-226611" defTabSz="923756"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C12B49E-6211-453A-B213-9416582D8B17}" type="slidenum">
              <a:rPr lang="en-US" altLang="en-US" sz="1300"/>
              <a:pPr algn="r" eaLnBrk="1" hangingPunct="1">
                <a:spcBef>
                  <a:spcPct val="0"/>
                </a:spcBef>
              </a:pPr>
              <a:t>17</a:t>
            </a:fld>
            <a:endParaRPr lang="en-US" altLang="en-US" sz="13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1491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18</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26813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19</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634459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20</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79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181BC8D9-1B27-4DFB-B077-1077F5DB0F81}" type="slidenum">
              <a:rPr lang="en-US" sz="1300">
                <a:latin typeface="Times New Roman" pitchFamily="18" charset="0"/>
              </a:rPr>
              <a:pPr eaLnBrk="1" hangingPunct="1"/>
              <a:t>21</a:t>
            </a:fld>
            <a:endParaRPr lang="en-US" sz="13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9181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181BC8D9-1B27-4DFB-B077-1077F5DB0F81}" type="slidenum">
              <a:rPr lang="en-US" sz="1300">
                <a:latin typeface="Times New Roman" pitchFamily="18" charset="0"/>
              </a:rPr>
              <a:pPr eaLnBrk="1" hangingPunct="1"/>
              <a:t>22</a:t>
            </a:fld>
            <a:endParaRPr lang="en-US" sz="13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0574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23</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6787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6073" eaLnBrk="0" hangingPunct="0">
              <a:defRPr sz="1200">
                <a:solidFill>
                  <a:schemeClr val="tx1"/>
                </a:solidFill>
                <a:latin typeface="Calibri" pitchFamily="34" charset="0"/>
                <a:cs typeface="Times New Roman" pitchFamily="18" charset="0"/>
              </a:defRPr>
            </a:lvl1pPr>
            <a:lvl2pPr marL="735372" indent="-282835" defTabSz="916073" eaLnBrk="0" hangingPunct="0">
              <a:defRPr sz="1200">
                <a:solidFill>
                  <a:schemeClr val="tx1"/>
                </a:solidFill>
                <a:latin typeface="Calibri" pitchFamily="34" charset="0"/>
                <a:cs typeface="Times New Roman" pitchFamily="18" charset="0"/>
              </a:defRPr>
            </a:lvl2pPr>
            <a:lvl3pPr marL="1131341" indent="-226268" defTabSz="916073" eaLnBrk="0" hangingPunct="0">
              <a:defRPr sz="1200">
                <a:solidFill>
                  <a:schemeClr val="tx1"/>
                </a:solidFill>
                <a:latin typeface="Calibri" pitchFamily="34" charset="0"/>
                <a:cs typeface="Times New Roman" pitchFamily="18" charset="0"/>
              </a:defRPr>
            </a:lvl3pPr>
            <a:lvl4pPr marL="1583878" indent="-226268" defTabSz="916073" eaLnBrk="0" hangingPunct="0">
              <a:defRPr sz="1200">
                <a:solidFill>
                  <a:schemeClr val="tx1"/>
                </a:solidFill>
                <a:latin typeface="Calibri" pitchFamily="34" charset="0"/>
                <a:cs typeface="Times New Roman" pitchFamily="18" charset="0"/>
              </a:defRPr>
            </a:lvl4pPr>
            <a:lvl5pPr marL="2036415" indent="-226268" defTabSz="916073" eaLnBrk="0" hangingPunct="0">
              <a:defRPr sz="1200">
                <a:solidFill>
                  <a:schemeClr val="tx1"/>
                </a:solidFill>
                <a:latin typeface="Calibri" pitchFamily="34" charset="0"/>
                <a:cs typeface="Times New Roman" pitchFamily="18" charset="0"/>
              </a:defRPr>
            </a:lvl5pPr>
            <a:lvl6pPr marL="2488951" indent="-226268" algn="r" defTabSz="916073" eaLnBrk="0" fontAlgn="base" hangingPunct="0">
              <a:spcBef>
                <a:spcPct val="0"/>
              </a:spcBef>
              <a:spcAft>
                <a:spcPct val="0"/>
              </a:spcAft>
              <a:defRPr sz="1200">
                <a:solidFill>
                  <a:schemeClr val="tx1"/>
                </a:solidFill>
                <a:latin typeface="Calibri" pitchFamily="34" charset="0"/>
                <a:cs typeface="Times New Roman" pitchFamily="18" charset="0"/>
              </a:defRPr>
            </a:lvl6pPr>
            <a:lvl7pPr marL="2941488" indent="-226268" algn="r" defTabSz="916073" eaLnBrk="0" fontAlgn="base" hangingPunct="0">
              <a:spcBef>
                <a:spcPct val="0"/>
              </a:spcBef>
              <a:spcAft>
                <a:spcPct val="0"/>
              </a:spcAft>
              <a:defRPr sz="1200">
                <a:solidFill>
                  <a:schemeClr val="tx1"/>
                </a:solidFill>
                <a:latin typeface="Calibri" pitchFamily="34" charset="0"/>
                <a:cs typeface="Times New Roman" pitchFamily="18" charset="0"/>
              </a:defRPr>
            </a:lvl7pPr>
            <a:lvl8pPr marL="3394024" indent="-226268" algn="r" defTabSz="916073" eaLnBrk="0" fontAlgn="base" hangingPunct="0">
              <a:spcBef>
                <a:spcPct val="0"/>
              </a:spcBef>
              <a:spcAft>
                <a:spcPct val="0"/>
              </a:spcAft>
              <a:defRPr sz="1200">
                <a:solidFill>
                  <a:schemeClr val="tx1"/>
                </a:solidFill>
                <a:latin typeface="Calibri" pitchFamily="34" charset="0"/>
                <a:cs typeface="Times New Roman" pitchFamily="18" charset="0"/>
              </a:defRPr>
            </a:lvl8pPr>
            <a:lvl9pPr marL="3846561" indent="-226268" algn="r" defTabSz="916073"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12487859-2F98-4323-9E06-E18A2DC530D4}" type="slidenum">
              <a:rPr lang="en-US" sz="1300">
                <a:latin typeface="Times New Roman" pitchFamily="18" charset="0"/>
              </a:rPr>
              <a:pPr eaLnBrk="1" hangingPunct="1"/>
              <a:t>2</a:t>
            </a:fld>
            <a:endParaRPr lang="en-US" sz="1300">
              <a:latin typeface="Times New Roman" pitchFamily="18" charset="0"/>
            </a:endParaRPr>
          </a:p>
        </p:txBody>
      </p:sp>
      <p:sp>
        <p:nvSpPr>
          <p:cNvPr id="34819" name="Rectangle 2"/>
          <p:cNvSpPr>
            <a:spLocks noGrp="1" noRot="1" noChangeAspect="1" noChangeArrowheads="1" noTextEdit="1"/>
          </p:cNvSpPr>
          <p:nvPr>
            <p:ph type="sldImg"/>
          </p:nvPr>
        </p:nvSpPr>
        <p:spPr>
          <a:xfrm>
            <a:off x="1141413" y="688975"/>
            <a:ext cx="4587875" cy="3441700"/>
          </a:xfrm>
          <a:ln/>
        </p:spPr>
      </p:sp>
      <p:sp>
        <p:nvSpPr>
          <p:cNvPr id="34820" name="Rectangle 3"/>
          <p:cNvSpPr>
            <a:spLocks noGrp="1" noChangeArrowheads="1"/>
          </p:cNvSpPr>
          <p:nvPr>
            <p:ph type="body" idx="1"/>
          </p:nvPr>
        </p:nvSpPr>
        <p:spPr>
          <a:xfrm>
            <a:off x="913984" y="4361139"/>
            <a:ext cx="5030032" cy="4130441"/>
          </a:xfrm>
          <a:noFill/>
        </p:spPr>
        <p:txBody>
          <a:bodyPr/>
          <a:lstStyle/>
          <a:p>
            <a:pPr eaLnBrk="1" hangingPunct="1"/>
            <a:endParaRPr lang="en-US" smtClean="0"/>
          </a:p>
        </p:txBody>
      </p:sp>
    </p:spTree>
    <p:extLst>
      <p:ext uri="{BB962C8B-B14F-4D97-AF65-F5344CB8AC3E}">
        <p14:creationId xmlns:p14="http://schemas.microsoft.com/office/powerpoint/2010/main" val="3017841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24</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96487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25</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36704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633EEB33-033E-4265-AF54-E24634659BCF}" type="slidenum">
              <a:rPr lang="en-US" sz="1300">
                <a:latin typeface="Times New Roman" pitchFamily="18" charset="0"/>
              </a:rPr>
              <a:pPr eaLnBrk="1" hangingPunct="1"/>
              <a:t>26</a:t>
            </a:fld>
            <a:endParaRPr lang="en-US" sz="13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49428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3756" eaLnBrk="0" hangingPunct="0">
              <a:spcBef>
                <a:spcPct val="30000"/>
              </a:spcBef>
              <a:defRPr sz="1200">
                <a:solidFill>
                  <a:schemeClr val="tx1"/>
                </a:solidFill>
                <a:latin typeface="Times New Roman" pitchFamily="18" charset="0"/>
              </a:defRPr>
            </a:lvl1pPr>
            <a:lvl2pPr marL="736486" indent="-283264" algn="l" defTabSz="923756" eaLnBrk="0" hangingPunct="0">
              <a:spcBef>
                <a:spcPct val="30000"/>
              </a:spcBef>
              <a:defRPr sz="1200">
                <a:solidFill>
                  <a:schemeClr val="tx1"/>
                </a:solidFill>
                <a:latin typeface="Times New Roman" pitchFamily="18" charset="0"/>
              </a:defRPr>
            </a:lvl2pPr>
            <a:lvl3pPr marL="1133056" indent="-226611" algn="l" defTabSz="923756" eaLnBrk="0" hangingPunct="0">
              <a:spcBef>
                <a:spcPct val="30000"/>
              </a:spcBef>
              <a:defRPr sz="1200">
                <a:solidFill>
                  <a:schemeClr val="tx1"/>
                </a:solidFill>
                <a:latin typeface="Times New Roman" pitchFamily="18" charset="0"/>
              </a:defRPr>
            </a:lvl3pPr>
            <a:lvl4pPr marL="1586278" indent="-226611" algn="l" defTabSz="923756" eaLnBrk="0" hangingPunct="0">
              <a:spcBef>
                <a:spcPct val="30000"/>
              </a:spcBef>
              <a:defRPr sz="1200">
                <a:solidFill>
                  <a:schemeClr val="tx1"/>
                </a:solidFill>
                <a:latin typeface="Times New Roman" pitchFamily="18" charset="0"/>
              </a:defRPr>
            </a:lvl4pPr>
            <a:lvl5pPr marL="2039501" indent="-226611" algn="l" defTabSz="923756" eaLnBrk="0" hangingPunct="0">
              <a:spcBef>
                <a:spcPct val="30000"/>
              </a:spcBef>
              <a:defRPr sz="1200">
                <a:solidFill>
                  <a:schemeClr val="tx1"/>
                </a:solidFill>
                <a:latin typeface="Times New Roman" pitchFamily="18" charset="0"/>
              </a:defRPr>
            </a:lvl5pPr>
            <a:lvl6pPr marL="2492723" indent="-226611" defTabSz="923756" eaLnBrk="0" fontAlgn="base" hangingPunct="0">
              <a:spcBef>
                <a:spcPct val="30000"/>
              </a:spcBef>
              <a:spcAft>
                <a:spcPct val="0"/>
              </a:spcAft>
              <a:defRPr sz="1200">
                <a:solidFill>
                  <a:schemeClr val="tx1"/>
                </a:solidFill>
                <a:latin typeface="Times New Roman" pitchFamily="18" charset="0"/>
              </a:defRPr>
            </a:lvl6pPr>
            <a:lvl7pPr marL="2945945" indent="-226611" defTabSz="923756" eaLnBrk="0" fontAlgn="base" hangingPunct="0">
              <a:spcBef>
                <a:spcPct val="30000"/>
              </a:spcBef>
              <a:spcAft>
                <a:spcPct val="0"/>
              </a:spcAft>
              <a:defRPr sz="1200">
                <a:solidFill>
                  <a:schemeClr val="tx1"/>
                </a:solidFill>
                <a:latin typeface="Times New Roman" pitchFamily="18" charset="0"/>
              </a:defRPr>
            </a:lvl7pPr>
            <a:lvl8pPr marL="3399168" indent="-226611" defTabSz="923756" eaLnBrk="0" fontAlgn="base" hangingPunct="0">
              <a:spcBef>
                <a:spcPct val="30000"/>
              </a:spcBef>
              <a:spcAft>
                <a:spcPct val="0"/>
              </a:spcAft>
              <a:defRPr sz="1200">
                <a:solidFill>
                  <a:schemeClr val="tx1"/>
                </a:solidFill>
                <a:latin typeface="Times New Roman" pitchFamily="18" charset="0"/>
              </a:defRPr>
            </a:lvl8pPr>
            <a:lvl9pPr marL="3852390" indent="-226611" defTabSz="923756"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C12B49E-6211-453A-B213-9416582D8B17}" type="slidenum">
              <a:rPr lang="en-US" altLang="en-US" sz="1300"/>
              <a:pPr algn="r" eaLnBrk="1" hangingPunct="1">
                <a:spcBef>
                  <a:spcPct val="0"/>
                </a:spcBef>
              </a:pPr>
              <a:t>27</a:t>
            </a:fld>
            <a:endParaRPr lang="en-US" altLang="en-US" sz="13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14911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2E756DBE-D8F6-485E-A93F-9A7562FD4EB7}" type="slidenum">
              <a:rPr lang="en-US" sz="1300">
                <a:latin typeface="Times New Roman" pitchFamily="18" charset="0"/>
              </a:rPr>
              <a:pPr eaLnBrk="1" hangingPunct="1"/>
              <a:t>28</a:t>
            </a:fld>
            <a:endParaRPr lang="en-US" sz="13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20440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29</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53453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30</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39785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31</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29246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32</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3162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3756" eaLnBrk="0" hangingPunct="0">
              <a:spcBef>
                <a:spcPct val="30000"/>
              </a:spcBef>
              <a:defRPr sz="1200">
                <a:solidFill>
                  <a:schemeClr val="tx1"/>
                </a:solidFill>
                <a:latin typeface="Times New Roman" pitchFamily="18" charset="0"/>
              </a:defRPr>
            </a:lvl1pPr>
            <a:lvl2pPr marL="736486" indent="-283264" algn="l" defTabSz="923756" eaLnBrk="0" hangingPunct="0">
              <a:spcBef>
                <a:spcPct val="30000"/>
              </a:spcBef>
              <a:defRPr sz="1200">
                <a:solidFill>
                  <a:schemeClr val="tx1"/>
                </a:solidFill>
                <a:latin typeface="Times New Roman" pitchFamily="18" charset="0"/>
              </a:defRPr>
            </a:lvl2pPr>
            <a:lvl3pPr marL="1133056" indent="-226611" algn="l" defTabSz="923756" eaLnBrk="0" hangingPunct="0">
              <a:spcBef>
                <a:spcPct val="30000"/>
              </a:spcBef>
              <a:defRPr sz="1200">
                <a:solidFill>
                  <a:schemeClr val="tx1"/>
                </a:solidFill>
                <a:latin typeface="Times New Roman" pitchFamily="18" charset="0"/>
              </a:defRPr>
            </a:lvl3pPr>
            <a:lvl4pPr marL="1586278" indent="-226611" algn="l" defTabSz="923756" eaLnBrk="0" hangingPunct="0">
              <a:spcBef>
                <a:spcPct val="30000"/>
              </a:spcBef>
              <a:defRPr sz="1200">
                <a:solidFill>
                  <a:schemeClr val="tx1"/>
                </a:solidFill>
                <a:latin typeface="Times New Roman" pitchFamily="18" charset="0"/>
              </a:defRPr>
            </a:lvl4pPr>
            <a:lvl5pPr marL="2039501" indent="-226611" algn="l" defTabSz="923756" eaLnBrk="0" hangingPunct="0">
              <a:spcBef>
                <a:spcPct val="30000"/>
              </a:spcBef>
              <a:defRPr sz="1200">
                <a:solidFill>
                  <a:schemeClr val="tx1"/>
                </a:solidFill>
                <a:latin typeface="Times New Roman" pitchFamily="18" charset="0"/>
              </a:defRPr>
            </a:lvl5pPr>
            <a:lvl6pPr marL="2492723" indent="-226611" defTabSz="923756" eaLnBrk="0" fontAlgn="base" hangingPunct="0">
              <a:spcBef>
                <a:spcPct val="30000"/>
              </a:spcBef>
              <a:spcAft>
                <a:spcPct val="0"/>
              </a:spcAft>
              <a:defRPr sz="1200">
                <a:solidFill>
                  <a:schemeClr val="tx1"/>
                </a:solidFill>
                <a:latin typeface="Times New Roman" pitchFamily="18" charset="0"/>
              </a:defRPr>
            </a:lvl6pPr>
            <a:lvl7pPr marL="2945945" indent="-226611" defTabSz="923756" eaLnBrk="0" fontAlgn="base" hangingPunct="0">
              <a:spcBef>
                <a:spcPct val="30000"/>
              </a:spcBef>
              <a:spcAft>
                <a:spcPct val="0"/>
              </a:spcAft>
              <a:defRPr sz="1200">
                <a:solidFill>
                  <a:schemeClr val="tx1"/>
                </a:solidFill>
                <a:latin typeface="Times New Roman" pitchFamily="18" charset="0"/>
              </a:defRPr>
            </a:lvl7pPr>
            <a:lvl8pPr marL="3399168" indent="-226611" defTabSz="923756" eaLnBrk="0" fontAlgn="base" hangingPunct="0">
              <a:spcBef>
                <a:spcPct val="30000"/>
              </a:spcBef>
              <a:spcAft>
                <a:spcPct val="0"/>
              </a:spcAft>
              <a:defRPr sz="1200">
                <a:solidFill>
                  <a:schemeClr val="tx1"/>
                </a:solidFill>
                <a:latin typeface="Times New Roman" pitchFamily="18" charset="0"/>
              </a:defRPr>
            </a:lvl8pPr>
            <a:lvl9pPr marL="3852390" indent="-226611" defTabSz="923756"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C12B49E-6211-453A-B213-9416582D8B17}" type="slidenum">
              <a:rPr lang="en-US" altLang="en-US" sz="1300"/>
              <a:pPr algn="r" eaLnBrk="1" hangingPunct="1">
                <a:spcBef>
                  <a:spcPct val="0"/>
                </a:spcBef>
              </a:pPr>
              <a:t>33</a:t>
            </a:fld>
            <a:endParaRPr lang="en-US" altLang="en-US" sz="13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5415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181BC8D9-1B27-4DFB-B077-1077F5DB0F81}" type="slidenum">
              <a:rPr lang="en-US" sz="1300">
                <a:latin typeface="Times New Roman" pitchFamily="18" charset="0"/>
              </a:rPr>
              <a:pPr eaLnBrk="1" hangingPunct="1"/>
              <a:t>5</a:t>
            </a:fld>
            <a:endParaRPr lang="en-US" sz="13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80664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34</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2880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35</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16605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633EEB33-033E-4265-AF54-E24634659BCF}" type="slidenum">
              <a:rPr lang="en-US" sz="1300">
                <a:latin typeface="Times New Roman" pitchFamily="18" charset="0"/>
              </a:rPr>
              <a:pPr eaLnBrk="1" hangingPunct="1"/>
              <a:t>36</a:t>
            </a:fld>
            <a:endParaRPr lang="en-US" sz="13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0609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923756" eaLnBrk="0" hangingPunct="0">
              <a:spcBef>
                <a:spcPct val="30000"/>
              </a:spcBef>
              <a:defRPr sz="1200">
                <a:solidFill>
                  <a:schemeClr val="tx1"/>
                </a:solidFill>
                <a:latin typeface="Times New Roman" pitchFamily="18" charset="0"/>
              </a:defRPr>
            </a:lvl1pPr>
            <a:lvl2pPr marL="736486" indent="-283264" algn="l" defTabSz="923756" eaLnBrk="0" hangingPunct="0">
              <a:spcBef>
                <a:spcPct val="30000"/>
              </a:spcBef>
              <a:defRPr sz="1200">
                <a:solidFill>
                  <a:schemeClr val="tx1"/>
                </a:solidFill>
                <a:latin typeface="Times New Roman" pitchFamily="18" charset="0"/>
              </a:defRPr>
            </a:lvl2pPr>
            <a:lvl3pPr marL="1133056" indent="-226611" algn="l" defTabSz="923756" eaLnBrk="0" hangingPunct="0">
              <a:spcBef>
                <a:spcPct val="30000"/>
              </a:spcBef>
              <a:defRPr sz="1200">
                <a:solidFill>
                  <a:schemeClr val="tx1"/>
                </a:solidFill>
                <a:latin typeface="Times New Roman" pitchFamily="18" charset="0"/>
              </a:defRPr>
            </a:lvl3pPr>
            <a:lvl4pPr marL="1586278" indent="-226611" algn="l" defTabSz="923756" eaLnBrk="0" hangingPunct="0">
              <a:spcBef>
                <a:spcPct val="30000"/>
              </a:spcBef>
              <a:defRPr sz="1200">
                <a:solidFill>
                  <a:schemeClr val="tx1"/>
                </a:solidFill>
                <a:latin typeface="Times New Roman" pitchFamily="18" charset="0"/>
              </a:defRPr>
            </a:lvl4pPr>
            <a:lvl5pPr marL="2039501" indent="-226611" algn="l" defTabSz="923756" eaLnBrk="0" hangingPunct="0">
              <a:spcBef>
                <a:spcPct val="30000"/>
              </a:spcBef>
              <a:defRPr sz="1200">
                <a:solidFill>
                  <a:schemeClr val="tx1"/>
                </a:solidFill>
                <a:latin typeface="Times New Roman" pitchFamily="18" charset="0"/>
              </a:defRPr>
            </a:lvl5pPr>
            <a:lvl6pPr marL="2492723" indent="-226611" defTabSz="923756" eaLnBrk="0" fontAlgn="base" hangingPunct="0">
              <a:spcBef>
                <a:spcPct val="30000"/>
              </a:spcBef>
              <a:spcAft>
                <a:spcPct val="0"/>
              </a:spcAft>
              <a:defRPr sz="1200">
                <a:solidFill>
                  <a:schemeClr val="tx1"/>
                </a:solidFill>
                <a:latin typeface="Times New Roman" pitchFamily="18" charset="0"/>
              </a:defRPr>
            </a:lvl6pPr>
            <a:lvl7pPr marL="2945945" indent="-226611" defTabSz="923756" eaLnBrk="0" fontAlgn="base" hangingPunct="0">
              <a:spcBef>
                <a:spcPct val="30000"/>
              </a:spcBef>
              <a:spcAft>
                <a:spcPct val="0"/>
              </a:spcAft>
              <a:defRPr sz="1200">
                <a:solidFill>
                  <a:schemeClr val="tx1"/>
                </a:solidFill>
                <a:latin typeface="Times New Roman" pitchFamily="18" charset="0"/>
              </a:defRPr>
            </a:lvl7pPr>
            <a:lvl8pPr marL="3399168" indent="-226611" defTabSz="923756" eaLnBrk="0" fontAlgn="base" hangingPunct="0">
              <a:spcBef>
                <a:spcPct val="30000"/>
              </a:spcBef>
              <a:spcAft>
                <a:spcPct val="0"/>
              </a:spcAft>
              <a:defRPr sz="1200">
                <a:solidFill>
                  <a:schemeClr val="tx1"/>
                </a:solidFill>
                <a:latin typeface="Times New Roman" pitchFamily="18" charset="0"/>
              </a:defRPr>
            </a:lvl8pPr>
            <a:lvl9pPr marL="3852390" indent="-226611" defTabSz="923756"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C12B49E-6211-453A-B213-9416582D8B17}" type="slidenum">
              <a:rPr lang="en-US" altLang="en-US" sz="1300"/>
              <a:pPr algn="r" eaLnBrk="1" hangingPunct="1">
                <a:spcBef>
                  <a:spcPct val="0"/>
                </a:spcBef>
              </a:pPr>
              <a:t>37</a:t>
            </a:fld>
            <a:endParaRPr lang="en-US" altLang="en-US" sz="13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04648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633EEB33-033E-4265-AF54-E24634659BCF}" type="slidenum">
              <a:rPr lang="en-US" sz="1300">
                <a:latin typeface="Times New Roman" pitchFamily="18" charset="0"/>
              </a:rPr>
              <a:pPr eaLnBrk="1" hangingPunct="1"/>
              <a:t>38</a:t>
            </a:fld>
            <a:endParaRPr lang="en-US" sz="13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9228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2E756DBE-D8F6-485E-A93F-9A7562FD4EB7}" type="slidenum">
              <a:rPr lang="en-US" sz="1300">
                <a:latin typeface="Times New Roman" pitchFamily="18" charset="0"/>
              </a:rPr>
              <a:pPr eaLnBrk="1" hangingPunct="1"/>
              <a:t>39</a:t>
            </a:fld>
            <a:endParaRPr lang="en-US" sz="13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97223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181BC8D9-1B27-4DFB-B077-1077F5DB0F81}" type="slidenum">
              <a:rPr lang="en-US" sz="1300">
                <a:latin typeface="Times New Roman" pitchFamily="18" charset="0"/>
              </a:rPr>
              <a:pPr eaLnBrk="1" hangingPunct="1"/>
              <a:t>40</a:t>
            </a:fld>
            <a:endParaRPr lang="en-US" sz="13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81205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4B5EE1E9-62A7-4A87-93B0-7D37CF5BA44E}" type="slidenum">
              <a:rPr lang="en-US" sz="1300">
                <a:latin typeface="Times New Roman" pitchFamily="18" charset="0"/>
              </a:rPr>
              <a:pPr eaLnBrk="1" hangingPunct="1"/>
              <a:t>41</a:t>
            </a:fld>
            <a:endParaRPr lang="en-US" sz="130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1225" y="4360863"/>
            <a:ext cx="5035550" cy="4130675"/>
          </a:xfrm>
          <a:noFill/>
        </p:spPr>
        <p:txBody>
          <a:bodyPr/>
          <a:lstStyle/>
          <a:p>
            <a:pPr eaLnBrk="1" hangingPunct="1"/>
            <a:endParaRPr lang="en-US" smtClean="0"/>
          </a:p>
        </p:txBody>
      </p:sp>
    </p:spTree>
    <p:extLst>
      <p:ext uri="{BB962C8B-B14F-4D97-AF65-F5344CB8AC3E}">
        <p14:creationId xmlns:p14="http://schemas.microsoft.com/office/powerpoint/2010/main" val="314740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181BC8D9-1B27-4DFB-B077-1077F5DB0F81}" type="slidenum">
              <a:rPr lang="en-US" sz="1300">
                <a:latin typeface="Times New Roman" pitchFamily="18" charset="0"/>
              </a:rPr>
              <a:pPr eaLnBrk="1" hangingPunct="1"/>
              <a:t>6</a:t>
            </a:fld>
            <a:endParaRPr lang="en-US" sz="13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0756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181BC8D9-1B27-4DFB-B077-1077F5DB0F81}" type="slidenum">
              <a:rPr lang="en-US" sz="1300">
                <a:latin typeface="Times New Roman" pitchFamily="18" charset="0"/>
              </a:rPr>
              <a:pPr eaLnBrk="1" hangingPunct="1"/>
              <a:t>7</a:t>
            </a:fld>
            <a:endParaRPr lang="en-US" sz="13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4943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181BC8D9-1B27-4DFB-B077-1077F5DB0F81}" type="slidenum">
              <a:rPr lang="en-US" sz="1300">
                <a:latin typeface="Times New Roman" pitchFamily="18" charset="0"/>
              </a:rPr>
              <a:pPr eaLnBrk="1" hangingPunct="1"/>
              <a:t>8</a:t>
            </a:fld>
            <a:endParaRPr lang="en-US" sz="13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7449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492C1C9-73A7-42DF-88CB-931977D8280C}" type="slidenum">
              <a:rPr lang="en-US" sz="1300">
                <a:latin typeface="Times New Roman" pitchFamily="18" charset="0"/>
              </a:rPr>
              <a:pPr eaLnBrk="1" hangingPunct="1"/>
              <a:t>9</a:t>
            </a:fld>
            <a:endParaRPr lang="en-US" sz="13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6680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C3F130FB-38AD-4AFE-BCD3-84B9F857F5FF}" type="slidenum">
              <a:rPr lang="en-US" sz="1300">
                <a:latin typeface="Times New Roman" pitchFamily="18" charset="0"/>
              </a:rPr>
              <a:pPr eaLnBrk="1" hangingPunct="1"/>
              <a:t>10</a:t>
            </a:fld>
            <a:endParaRPr lang="en-US" sz="130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4630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5988" eaLnBrk="0" hangingPunct="0">
              <a:defRPr sz="1200">
                <a:solidFill>
                  <a:schemeClr val="tx1"/>
                </a:solidFill>
                <a:latin typeface="Calibri" pitchFamily="34" charset="0"/>
                <a:cs typeface="Times New Roman" pitchFamily="18" charset="0"/>
              </a:defRPr>
            </a:lvl1pPr>
            <a:lvl2pPr marL="742950" indent="-285750" defTabSz="915988" eaLnBrk="0" hangingPunct="0">
              <a:defRPr sz="1200">
                <a:solidFill>
                  <a:schemeClr val="tx1"/>
                </a:solidFill>
                <a:latin typeface="Calibri" pitchFamily="34" charset="0"/>
                <a:cs typeface="Times New Roman" pitchFamily="18" charset="0"/>
              </a:defRPr>
            </a:lvl2pPr>
            <a:lvl3pPr marL="1143000" indent="-228600" defTabSz="915988" eaLnBrk="0" hangingPunct="0">
              <a:defRPr sz="1200">
                <a:solidFill>
                  <a:schemeClr val="tx1"/>
                </a:solidFill>
                <a:latin typeface="Calibri" pitchFamily="34" charset="0"/>
                <a:cs typeface="Times New Roman" pitchFamily="18" charset="0"/>
              </a:defRPr>
            </a:lvl3pPr>
            <a:lvl4pPr marL="1600200" indent="-228600" defTabSz="915988" eaLnBrk="0" hangingPunct="0">
              <a:defRPr sz="1200">
                <a:solidFill>
                  <a:schemeClr val="tx1"/>
                </a:solidFill>
                <a:latin typeface="Calibri" pitchFamily="34" charset="0"/>
                <a:cs typeface="Times New Roman" pitchFamily="18" charset="0"/>
              </a:defRPr>
            </a:lvl4pPr>
            <a:lvl5pPr marL="2057400" indent="-228600" defTabSz="915988" eaLnBrk="0" hangingPunct="0">
              <a:defRPr sz="1200">
                <a:solidFill>
                  <a:schemeClr val="tx1"/>
                </a:solidFill>
                <a:latin typeface="Calibri" pitchFamily="34" charset="0"/>
                <a:cs typeface="Times New Roman" pitchFamily="18" charset="0"/>
              </a:defRPr>
            </a:lvl5pPr>
            <a:lvl6pPr marL="25146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defTabSz="915988"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C3F130FB-38AD-4AFE-BCD3-84B9F857F5FF}" type="slidenum">
              <a:rPr lang="en-US" sz="1300">
                <a:latin typeface="Times New Roman" pitchFamily="18" charset="0"/>
              </a:rPr>
              <a:pPr eaLnBrk="1" hangingPunct="1"/>
              <a:t>11</a:t>
            </a:fld>
            <a:endParaRPr lang="en-US" sz="130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34136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smtClean="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smtClean="0"/>
              <a:t>October 25-31, 2007</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682" y="5798335"/>
            <a:ext cx="1762391" cy="751019"/>
          </a:xfrm>
          <a:prstGeom prst="rect">
            <a:avLst/>
          </a:prstGeom>
        </p:spPr>
      </p:pic>
    </p:spTree>
    <p:extLst>
      <p:ext uri="{BB962C8B-B14F-4D97-AF65-F5344CB8AC3E}">
        <p14:creationId xmlns:p14="http://schemas.microsoft.com/office/powerpoint/2010/main" val="414548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fld id="{6F0BDD6A-4AB3-4112-8C2F-BFC075C13952}" type="slidenum">
              <a:rPr lang="en-US"/>
              <a:pPr>
                <a:defRPr/>
              </a:pPr>
              <a:t>‹#›</a:t>
            </a:fld>
            <a:endParaRPr lang="en-US"/>
          </a:p>
        </p:txBody>
      </p:sp>
    </p:spTree>
    <p:extLst>
      <p:ext uri="{BB962C8B-B14F-4D97-AF65-F5344CB8AC3E}">
        <p14:creationId xmlns:p14="http://schemas.microsoft.com/office/powerpoint/2010/main" val="201678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fld id="{22DB7DCA-747C-4FBA-B29A-02FB15F746CD}" type="slidenum">
              <a:rPr lang="en-US"/>
              <a:pPr>
                <a:defRPr/>
              </a:pPr>
              <a:t>‹#›</a:t>
            </a:fld>
            <a:endParaRPr lang="en-US"/>
          </a:p>
        </p:txBody>
      </p:sp>
    </p:spTree>
    <p:extLst>
      <p:ext uri="{BB962C8B-B14F-4D97-AF65-F5344CB8AC3E}">
        <p14:creationId xmlns:p14="http://schemas.microsoft.com/office/powerpoint/2010/main" val="29325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smtClean="0"/>
          </a:p>
        </p:txBody>
      </p:sp>
      <p:sp>
        <p:nvSpPr>
          <p:cNvPr id="4" name="Text Placeholder 3"/>
          <p:cNvSpPr>
            <a:spLocks noGrp="1"/>
          </p:cNvSpPr>
          <p:nvPr>
            <p:ph type="body" sz="half" idx="2"/>
          </p:nvPr>
        </p:nvSpPr>
        <p:spPr>
          <a:xfrm>
            <a:off x="4648200" y="1574800"/>
            <a:ext cx="38100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fld id="{D5B3C488-9CE5-427B-B2E2-AE3D42F51C68}" type="slidenum">
              <a:rPr lang="en-US"/>
              <a:pPr>
                <a:defRPr/>
              </a:pPr>
              <a:t>‹#›</a:t>
            </a:fld>
            <a:endParaRPr lang="en-US"/>
          </a:p>
        </p:txBody>
      </p:sp>
    </p:spTree>
    <p:extLst>
      <p:ext uri="{BB962C8B-B14F-4D97-AF65-F5344CB8AC3E}">
        <p14:creationId xmlns:p14="http://schemas.microsoft.com/office/powerpoint/2010/main" val="3435423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574800"/>
            <a:ext cx="3810000" cy="229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74800"/>
            <a:ext cx="3810000" cy="229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17963"/>
            <a:ext cx="38100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17963"/>
            <a:ext cx="38100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fld id="{9F9D1C8F-DE02-4953-B0B5-3A1F4D57EE3E}" type="slidenum">
              <a:rPr lang="en-US"/>
              <a:pPr>
                <a:defRPr/>
              </a:pPr>
              <a:t>‹#›</a:t>
            </a:fld>
            <a:endParaRPr lang="en-US"/>
          </a:p>
        </p:txBody>
      </p:sp>
    </p:spTree>
    <p:extLst>
      <p:ext uri="{BB962C8B-B14F-4D97-AF65-F5344CB8AC3E}">
        <p14:creationId xmlns:p14="http://schemas.microsoft.com/office/powerpoint/2010/main" val="230042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fld id="{3F03AEF5-60C7-4CB3-AAE5-C4BA001C3C09}" type="slidenum">
              <a:rPr lang="en-US"/>
              <a:pPr>
                <a:defRPr/>
              </a:pPr>
              <a:t>‹#›</a:t>
            </a:fld>
            <a:endParaRPr lang="en-US"/>
          </a:p>
        </p:txBody>
      </p:sp>
    </p:spTree>
    <p:extLst>
      <p:ext uri="{BB962C8B-B14F-4D97-AF65-F5344CB8AC3E}">
        <p14:creationId xmlns:p14="http://schemas.microsoft.com/office/powerpoint/2010/main" val="279300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662098F4-65E8-489F-8591-EAA702C84B99}" type="slidenum">
              <a:rPr lang="en-US"/>
              <a:pPr>
                <a:defRPr/>
              </a:pPr>
              <a:t>‹#›</a:t>
            </a:fld>
            <a:endParaRPr lang="en-US"/>
          </a:p>
        </p:txBody>
      </p:sp>
    </p:spTree>
    <p:extLst>
      <p:ext uri="{BB962C8B-B14F-4D97-AF65-F5344CB8AC3E}">
        <p14:creationId xmlns:p14="http://schemas.microsoft.com/office/powerpoint/2010/main" val="60516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fld id="{534094DE-9877-4FF1-A4C7-992502173AE0}" type="slidenum">
              <a:rPr lang="en-US"/>
              <a:pPr>
                <a:defRPr/>
              </a:pPr>
              <a:t>‹#›</a:t>
            </a:fld>
            <a:endParaRPr lang="en-US"/>
          </a:p>
        </p:txBody>
      </p:sp>
    </p:spTree>
    <p:extLst>
      <p:ext uri="{BB962C8B-B14F-4D97-AF65-F5344CB8AC3E}">
        <p14:creationId xmlns:p14="http://schemas.microsoft.com/office/powerpoint/2010/main" val="410054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fld id="{D74C31EE-8F00-4147-973F-E9D6F5432100}" type="slidenum">
              <a:rPr lang="en-US"/>
              <a:pPr>
                <a:defRPr/>
              </a:pPr>
              <a:t>‹#›</a:t>
            </a:fld>
            <a:endParaRPr lang="en-US"/>
          </a:p>
        </p:txBody>
      </p:sp>
    </p:spTree>
    <p:extLst>
      <p:ext uri="{BB962C8B-B14F-4D97-AF65-F5344CB8AC3E}">
        <p14:creationId xmlns:p14="http://schemas.microsoft.com/office/powerpoint/2010/main" val="326372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fld id="{ACF8DDF1-B3EA-4DDF-B6FE-F7ABAD2EB3A6}" type="slidenum">
              <a:rPr lang="en-US"/>
              <a:pPr>
                <a:defRPr/>
              </a:pPr>
              <a:t>‹#›</a:t>
            </a:fld>
            <a:endParaRPr lang="en-US"/>
          </a:p>
        </p:txBody>
      </p:sp>
    </p:spTree>
    <p:extLst>
      <p:ext uri="{BB962C8B-B14F-4D97-AF65-F5344CB8AC3E}">
        <p14:creationId xmlns:p14="http://schemas.microsoft.com/office/powerpoint/2010/main" val="346438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5CADEA97-2917-42D2-8C44-490782A8DC87}" type="slidenum">
              <a:rPr lang="en-US"/>
              <a:pPr>
                <a:defRPr/>
              </a:pPr>
              <a:t>‹#›</a:t>
            </a:fld>
            <a:endParaRPr lang="en-US"/>
          </a:p>
        </p:txBody>
      </p:sp>
    </p:spTree>
    <p:extLst>
      <p:ext uri="{BB962C8B-B14F-4D97-AF65-F5344CB8AC3E}">
        <p14:creationId xmlns:p14="http://schemas.microsoft.com/office/powerpoint/2010/main" val="125110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3797A7BE-9685-473F-89DC-137F3B416E73}" type="slidenum">
              <a:rPr lang="en-US"/>
              <a:pPr>
                <a:defRPr/>
              </a:pPr>
              <a:t>‹#›</a:t>
            </a:fld>
            <a:endParaRPr lang="en-US"/>
          </a:p>
        </p:txBody>
      </p:sp>
    </p:spTree>
    <p:extLst>
      <p:ext uri="{BB962C8B-B14F-4D97-AF65-F5344CB8AC3E}">
        <p14:creationId xmlns:p14="http://schemas.microsoft.com/office/powerpoint/2010/main" val="328307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AF910315-0DC2-4924-A86F-D262DC1D360E}" type="slidenum">
              <a:rPr lang="en-US"/>
              <a:pPr>
                <a:defRPr/>
              </a:pPr>
              <a:t>‹#›</a:t>
            </a:fld>
            <a:endParaRPr lang="en-US"/>
          </a:p>
        </p:txBody>
      </p:sp>
    </p:spTree>
    <p:extLst>
      <p:ext uri="{BB962C8B-B14F-4D97-AF65-F5344CB8AC3E}">
        <p14:creationId xmlns:p14="http://schemas.microsoft.com/office/powerpoint/2010/main" val="333289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smtClean="0"/>
            </a:lvl1pPr>
          </a:lstStyle>
          <a:p>
            <a:pPr>
              <a:defRPr/>
            </a:pPr>
            <a:fld id="{D2D083E6-BD5A-471A-B197-0A2D136865E2}" type="slidenum">
              <a:rPr lang="en-US"/>
              <a:pPr>
                <a:defRPr/>
              </a:pPr>
              <a:t>‹#›</a:t>
            </a:fld>
            <a:endParaRPr lang="en-US"/>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52869" y="6385249"/>
            <a:ext cx="1031358" cy="439499"/>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keresearch.com/"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oogle.com/url?sa=i&amp;rct=j&amp;q=&amp;esrc=s&amp;frm=1&amp;source=images&amp;cd=&amp;cad=rja&amp;docid=Gl1xDBsXBCl1bM&amp;tbnid=Uh1MEvYEQuir4M:&amp;ved=0CAUQjRw&amp;url=https://www.self-helpfcu.org/community-trust-prospera/about-us/other-california-activities&amp;ei=RffeUey2OvX84APLnoCwDg&amp;bvm=bv.48705608,d.aWc&amp;psig=AFQjCNHO5qhjmsCdvq7mEEfBWqyC5wjG2g&amp;ust=1373653185108054" TargetMode="External"/><Relationship Id="rId5" Type="http://schemas.openxmlformats.org/officeDocument/2006/relationships/image" Target="../media/image4.png"/><Relationship Id="rId4" Type="http://schemas.openxmlformats.org/officeDocument/2006/relationships/hyperlink" Target="http://www.google.com/url?sa=i&amp;rct=j&amp;q=&amp;esrc=s&amp;frm=1&amp;source=images&amp;cd=&amp;cad=rja&amp;docid=BauZe_ZgZNAPYM&amp;tbnid=T3cX4GVBVxtrzM:&amp;ved=0CAUQjRw&amp;url=http://ourfinancialsecurity.org/take-action/latest-action/&amp;ei=5vbeUbnIHqvh4AOMh4HwBQ&amp;bvm=bv.48705608,d.aWc&amp;psig=AFQjCNGCiFM8PNNSxYxvNnsuk9aKU0LMag&amp;ust=1373653052321171"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sa=i&amp;rct=j&amp;q=&amp;esrc=s&amp;frm=1&amp;source=images&amp;cd=&amp;cad=rja&amp;docid=bDo1m9W5_49ylM&amp;tbnid=8PYQ6owST2kiZM:&amp;ved=0CAUQjRw&amp;url=http://www.creditcardchaser.com/what-are-the-major-credit-card-companies/&amp;ei=oa_2Ue7oOtLD4AON-YGICw&amp;bvm=bv.49784469,d.dmg&amp;psig=AFQjCNFDUNQO1oUQGminQ6QS5TZpPXbzpw&amp;ust=1375207676683721"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2.jpeg"/><Relationship Id="rId7" Type="http://schemas.openxmlformats.org/officeDocument/2006/relationships/hyperlink" Target="http://www.lakeresearch.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mailto:lnewton@lakersearch.com" TargetMode="External"/><Relationship Id="rId5" Type="http://schemas.openxmlformats.org/officeDocument/2006/relationships/hyperlink" Target="mailto:name@lakeresearch.com" TargetMode="External"/><Relationship Id="rId4" Type="http://schemas.openxmlformats.org/officeDocument/2006/relationships/hyperlink" Target="mailto:clake@lakeresearch.com"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4725988" y="4327525"/>
            <a:ext cx="4002087" cy="1352550"/>
          </a:xfrm>
        </p:spPr>
        <p:txBody>
          <a:bodyPr/>
          <a:lstStyle/>
          <a:p>
            <a:pPr eaLnBrk="1" hangingPunct="1"/>
            <a:r>
              <a:rPr lang="en-US" sz="1400" dirty="0" smtClean="0"/>
              <a:t>Celinda Lake, David Mermin, and Liesl Newton</a:t>
            </a:r>
          </a:p>
          <a:p>
            <a:pPr eaLnBrk="1" hangingPunct="1"/>
            <a:r>
              <a:rPr lang="en-US" sz="1200" dirty="0" smtClean="0"/>
              <a:t>Washington, DC | Berkeley, CA | New York, NY</a:t>
            </a:r>
          </a:p>
          <a:p>
            <a:pPr eaLnBrk="1" hangingPunct="1">
              <a:spcBef>
                <a:spcPct val="0"/>
              </a:spcBef>
              <a:buClrTx/>
            </a:pPr>
            <a:r>
              <a:rPr lang="en-US" sz="1200" dirty="0" smtClean="0">
                <a:hlinkClick r:id="rId3"/>
              </a:rPr>
              <a:t>LakeResearch.com</a:t>
            </a:r>
            <a:endParaRPr lang="en-US" sz="1200" dirty="0" smtClean="0"/>
          </a:p>
          <a:p>
            <a:pPr eaLnBrk="1" hangingPunct="1"/>
            <a:r>
              <a:rPr lang="en-US" sz="1200" dirty="0" smtClean="0"/>
              <a:t>202.776.9066</a:t>
            </a:r>
          </a:p>
        </p:txBody>
      </p:sp>
      <p:sp>
        <p:nvSpPr>
          <p:cNvPr id="3075" name="Rectangle 3"/>
          <p:cNvSpPr>
            <a:spLocks noChangeArrowheads="1"/>
          </p:cNvSpPr>
          <p:nvPr/>
        </p:nvSpPr>
        <p:spPr bwMode="auto">
          <a:xfrm>
            <a:off x="4727575" y="1892120"/>
            <a:ext cx="4340225"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2000" dirty="0" smtClean="0">
                <a:solidFill>
                  <a:srgbClr val="0085B4"/>
                </a:solidFill>
              </a:rPr>
              <a:t>Americans</a:t>
            </a:r>
            <a:r>
              <a:rPr lang="en-US" sz="2600" dirty="0" smtClean="0">
                <a:solidFill>
                  <a:srgbClr val="0085B4"/>
                </a:solidFill>
              </a:rPr>
              <a:t> </a:t>
            </a:r>
            <a:r>
              <a:rPr lang="en-US" sz="2000" dirty="0" smtClean="0">
                <a:solidFill>
                  <a:srgbClr val="0085B4"/>
                </a:solidFill>
              </a:rPr>
              <a:t>for Financial Reform and the Center for Responsible Lending</a:t>
            </a:r>
            <a:endParaRPr lang="en-US" sz="2000" dirty="0">
              <a:solidFill>
                <a:srgbClr val="5F5F5F"/>
              </a:solidFill>
            </a:endParaRPr>
          </a:p>
          <a:p>
            <a:pPr algn="l"/>
            <a:endParaRPr lang="en-US" sz="1800" dirty="0" smtClean="0"/>
          </a:p>
          <a:p>
            <a:pPr algn="l"/>
            <a:r>
              <a:rPr lang="en-US" sz="1800" dirty="0" smtClean="0"/>
              <a:t>Findings </a:t>
            </a:r>
            <a:r>
              <a:rPr lang="en-US" sz="1800" dirty="0"/>
              <a:t>from a </a:t>
            </a:r>
            <a:r>
              <a:rPr lang="en-US" sz="1800" dirty="0" smtClean="0"/>
              <a:t>National Survey </a:t>
            </a:r>
            <a:r>
              <a:rPr lang="en-US" sz="1800" dirty="0"/>
              <a:t>of </a:t>
            </a:r>
            <a:r>
              <a:rPr lang="en-US" sz="1800" dirty="0" smtClean="0"/>
              <a:t>1,000 Likely 2014 Voters</a:t>
            </a:r>
            <a:endParaRPr lang="en-US" sz="1800" dirty="0"/>
          </a:p>
        </p:txBody>
      </p:sp>
      <p:sp>
        <p:nvSpPr>
          <p:cNvPr id="2" name="AutoShape 2" descr="data:image/jpeg;base64,/9j/4AAQSkZJRgABAQAAAQABAAD/2wCEAAkGBxQQERQUDxQVFRUWFBUUFBgWFhQVFRQXFRQWFxQUFBgYHCggGB0lHRQUITEhJSkrLi4uFx80ODQsNygtLiwBCgoKDg0OGxAQGiwmICQsLCwsLCwtLCwsLCwsLCwsLCwvLCwsLCwsLCwsLCwsLCwsLCwsLCwsLCwsLCwsLCwsLP/AABEIANIA8AMBEQACEQEDEQH/xAAcAAEAAQUBAQAAAAAAAAAAAAAABQEDBAYHAgj/xABMEAACAQMBBAUJBAYGBwkAAAABAgMABBESBQYhMRNBUWFxBxQiMlKBkZLRI1OhsRUWVHKTwTNCYoKy8DU2ZHN0wuEkJTRjoqPD0vH/xAAbAQEAAwEBAQEAAAAAAAAAAAAAAgMEAQUGB//EADsRAAICAQIDBAcHAwQCAwAAAAABAgMRBBIhMVEFE0FhIjJScYGRsRQjM6HB0fBCU+EVNGJyBvEWJCX/2gAMAwEAAhEDEQA/AO1eZx+wnyr9KAeZx+wnyr9KAeZx+wnyr9KAeZx+wnyr9KAeZx+wnyr9KAeZx/dp8q/SgHmcf3afKv0oB5nH7CfKv0oB5nH7CfKv0oB5nH7CfKv0oB5nH7CfKv0oB5nH7CfKv0oB5nH7CfKv0oB5nH7CfKv0oB5nH7CfKv0oB5nH92nyr9KAeZx+wnyr9KAeZx+wnyr9KAeZx/dp8q/SgHmcfsJ8q/SgHmcf3afKv0oB5nH7CfKv0oB5nH7CfKv0oB5nH7CfKv0oB5nH7CfKv0oB5nH7CfKv0oB5nH7CfKv0oB5nH92nyr9KAeZx+wnyr9KAeZx+wnyr9KAvUBWgFAKApQCgFAKAUAoCtAUburj5BFI2yAR1gH40jLckzrWHgrXThaun0oT4fnVdstsGydazLBdqwgKA8u+Md5xUZSwdSyeqkcFAKAUAoBQFaApQCgFAKAUAoBQCgFAKAUAoBQCgPKvkkdn8+RqKlltHWuGT1UjgoDG2e3okey7L7s8PwIrPp36Lj0bX7fkW3Lin1SZlVoKjC2w+IXPcPzFZdbLbRJl+mWbUjNrUUFKAxpXzKi9is5/BR+ZrPKWbox6Jv9F+pbFYrb9y/Uya0FQoDyHySOzn7+qoqWXg7jhk9VI4KAUAoBQCgFAKAUAoCtAKAUBSgFAKAUAoDFvH0Mr9WdD+Dcj7j+ZrNdLu5Kzw5P4/sy6tb04fFGVWkpFAR1q2m4lT2grj4Yb+VYant1M4dUn+j/Q1WLNMZdMoka3GUjN5WxbPnuH41g7Tz9lkka9F+MiTU5Fbk8rJlfAV04R1i+ueZupdEY92SfzrDp5b9RZLphfLLZqtW2qC65ZI1uMp4nlCKWbkASahZNQi5S5IlCLlJRXieLNSEBb1m9Ju4nq93L3VGlNQzLm+LJWNOXDki9VpWKAUAoBQCgFAKAUAoBQCgFAKArQFDRgtwy5yD6w5j8iO41XCecp80TlHHFcmXasIFq5hDoynkwI+NQtrVkHB+JKE3CSkvAxNjXJdNL+uh0P7uR99ZtFc517ZetHgy/U1qMsx5PiiQrYZjX9vX8drPFLM6ohVlZmOBw//AGvOujNaytxTeU08Gypp6eafhhmlbzeWKOPKbPj6VvvJMqg71Xm34V71ekb4yZh3HLNv7yXN82bqVnHUvqxr4IOHvrZCuMPVRHJNbteUi9ssLr6eMf1JSSQB1K/MfjVc9PCXkdyzq273lQsroYkboJMepIRgnsV+R/CsN1E603zXkTjxeDYt2RmHUebuzH314/Zafc7pc22zZrmu82rwSRLV6JjIu/fpJkhHIfaSeA9UfGsGol3t0aVy9Z/DkjXStlcrH7l+pKVvMgoC10mW0r1cWPZ2DxqvfmW1fEntxHLLtWEBQCgFAUoCtAKApQCgFAKAUBWgFAYd/G3CSP116vbXrX6Vm1EJL7yHNfmun7F1Ml6kuT/J9S9a3CyKGTiD+HcatqtjbBTjyZCytwltkXqsIGrbe2xDs64Es8iokq4YZ4kr1heZ5ivPVFsdYpVxbUlx8sGxTjPT7ZPjHkaJvL5ZGOU2fFgfey8T/dQcvefdXv16PxmzDuOY7V2rNdv0lzI0jdRY5x3KOQHhWuMVFYiiJl7A3Yur9sWsLMOtyCsa+Lnh7hxrk7Iw9ZhI6AvknS3hD3cpkckDTH6KLkE8zxY8O6vE7T7UsorUqkufibNHp42zxLoYG2fJHOsYksnEylQ2hsLIOHIHk34Vu02uVkIymsZXwKLK9k3FeBz28s5IXKTI8bjmrqVPwP51vTT4oqJvdrfW72fgQSZj+7f0o/cOa+4iq7KYT5o7k6ru75XbacYu1NvJjt1Rse5sZHvFYbtNKCbjx+pKLy8G27snpFafIYynIIII0jlgj/PCvE7Prn6VtixKT+WDdrJx9GuHJE3XpGIxL+70AKvF34IPzJ7hWbUX92lGPGT5L9fci6mrflvkuZdtYNC4zk82PWxPM1bVXsjj5vqyFk97yXasICgFAVoClAVoClAKAUAoBQCgLZlwcNwz6p6j3eNV78SxL4E9uVlFyrCBWgNQ3i3hg2VKGlcaZQWMY4vkc2VezjWOrSXR1GalmEufk+pqdsLKsTfpLl5nO95fK/cTZWyQQJ7TYaU/8q/jXuw0kV63ExORzm7unlcvM7O55s5LE+81qSSWEcJzdfcu62gfsE0oMapH9FRns629wqmepri2s5a8ES2Sxlo6bZeSi3tYWknZp5QAePoxrjnhRxPvJryu0dZb3EnW8fU0aWEXalLibxuq483CqAAhK4AwAOY4e+vP7NudtPpPLTwXa2tQt4eJzy4huNu7Qu4POWtoLRgqqmdTNll1HBGfUbj3ivbcK4VxcoqWevExKUk+DwS/kx2tOLi72fdP0ptSuiTrKkkFT/6ce8dVRurgoRlBYz4DLb4knv3ZRXJjilRX4HmOILEAYPMcq+e7Q1l1VsI0yw/35Hp6KmEoSlNcDTt5PI0Rltny5/8ALl/JXH8x76+mr1nhNHluJy/auyprWQx3MbRuOphz7wRwI8K1wsjP1Xk401zMrYO8lzYtqtZWQda84z4oeHvpOuM/WRxHUt3PLJG4038RjbHB48sjeKniv41ht0jSzDj5E4vLwzet25luV86Dq+vgmk5CqOod9eNpaLN7tvWJPw6I2aiyOFXXyXj1ZOVuMhSgPEUmriOXUe3w7qhGe7iuRKUdvPmXKmRFAKAUAoClAKAUAoBQHmWIOCGGQajOCmtsiUZOLyjA86MDBZjlDwST/lfv76x99KiW231Xyl+j/c0d2rVur5+K/YkQa3GU5N5ct3XkEV3CrNpBilCgscE5jfA6gdQPiK26SxLMWRkjQtgbjXN06rIPN1bHpSqVODywhwT78Vy/tPT02Ktv0n/OZbDTWTg5pcDse7Xk1srLDMvTyDm8uCB+6nJfxPfVdmonPhyK0iAtd/rK1u2RZC0erQXVSUxngQRzA7RXkaXsnVUXOaS2vz44/wAHoX6qq2pRfMn/ACkb1eabPEltpkaciOI81wyk6x28Bw7zXqV6dWtwny8TApuLyjUL4bT2Ckd1NOk8TOqzxY5Z6lOOfPiKso0+meYVQ2nbLZz4yeSX303U+3F5YXEltJMPtNPJ+AOrgRg8u2sep7TWlglOG5F2n03fN4eMFro03f2VLcw5luJioaSTjliWwSOwZY4zxJrRpr3rVGTWF0Krq+6k49CH23a7UsIo9oz3CT8UaSI8AA2Cq5A93Dl31KWl0l9mHDj4P3HY32QjhPh0OkbZ3ytbS3jmuH0iVA8aAZdsgHgo7Mjj31CNM5NqK5EMrxNa3S2na7Xlk16ZMAs0ci8fSOMgHmB2jurytP2fqaNS7rfmmb79RVKlQrMHejyQQMGkspOhIBJR/Sj9x5r+Ne5HW7Fmzl1PPUHJ4RyXaWxJ7c/axOBnAYAshPYGAxnu51o02sp1Md1Us/VEraZ1PE0fQfky2EbHZ8aPkO5Mzg/1WfHo46sAAVi1E988kUbPNKqKWcgAcyazTnGEd0nhE4xcnhIwoS1x6TArF/VU83727B3Vlg5aj0msQ8F4v3+XkXyxTwXGXXp7vMkK2mYUBWgKUAoBQCgFAKArQFAaArQFuaIOpVhkHmKhOEZxcZLgSjJxeUQZleyYBsvCeR607q8nfZoZbZca3y6o37YapZXCf1JyCZXUMhBB6xXrV2RnHdF5RglBxeJIi94tndKmpfXX8R1ivP7S0nfQ3x5r80a9FqO7ltfJkU149zZzwKcTGF1jOfWypAHj1e+nZWuVjULOa/NEtbptj3x5P8jm+xt5bCDZMlpcQEXOl0ZGj9JpDnS+ojK44cOrFfSTqsdm5PgebngbNuvuwNobDS0uSVdWLqccYyWYx8D1aSRjxrHHWwlfJ1vOHhl06ZQS3eJEvuzd3E8UG1LsywRSAaRw18cDUSOscMnJwTWSfbVNdvdwg1LOM9DRHQylXvz4ZMy+e721f3NvbTC2gszo4DJZiSuT70bwA763zopUIysjub6mWFk452vBTYmu9hv9lbTIZrUKySpjPWQe/B0nwYjqqNnd6WtW1rCw+B1brZ4fNmLs3dG8v9FteXha1iAOlR6TBeCrk/mc4rPpe16bpPu4NSx4l1+klUstmRvtNDZ7ZtZrqPXapAI1AXUsTDOOHdkHH0rXRYrIyri/SXFr3meUGkpNcBsa7i2ht6OfZqFYYoj07hdCuSCBke8eOmpzThS1PmR8Tc9t7QM7iGHiM4OP6x+gr5LX6qV81TVy+r/ZHs6WhVR7yf8A6J/Z9ksMYQcesntPWa9nTUKitQR5t1rtm5MX9+kK5c+A6z4VzUamuiO6b+HUU0yteIkdZ273LCS4GEHFE6vFqw01WaqStu9Xwj+rNVlkKFsr5+LJqvWMBWgKZoBQCgFAKAUBWgFAKAsSwHnGdJ+KnxH0qqdb5weH+XyLIzXKSyvzMcbRCHTOOjPUeaN4N9ap+1qD23La+vg/j+5Z3Dks1vP1+RnA9la08mc8zRB1KsMg8xUZwjOLjJcCUZOLyjWJ45LF8p6UbHkeXgew99eBZG3QT3Q4xf8APn5nqxlXq44lwkjYNn36TLlD4jrHjXs6fU13xzF/DoeddRKp4kcpMV5tLaV5HYzLbJauo5ZJZiwz8UatMOz9LQlY45befd7hLVWyW3PAzrncHach1SX0LN7RhGr44zWmVlMo7XHh7ymLlF5TI3bMO0tgoLtrlJ49apJGVI1A8urxGRyzUNNptLu21w2tk7LrJr0nk2DfTa0VrJ0kraRIFZBzY8ByA7OFfNans+6/VSVS6PPgj1NPqIQoW9+Roe3t47cXTXWy7qWCSZft1MZ0luHEdueP+TX1kI2qCjOGfieRiDb44+Bl7r7y2FnBNqmlkubhlM0jI2MAkgA+8n31k7Q0+q1FDhGKXlkv08667VJvgT+2N6jY7Oe6tSrNK6RRNzA9F3ZsdZwvxry+wtHJWzViw1hfz5o09o2qSjtfmVm3A2nLxmvoyWwWBTUM9nLBr1XXpN+/u+PXJjV1qjtzwMiHcraqKUj2hGinmFj0j8BV0rKZLDj+ZUsp5Rd8ld1I095Bd4aa1ZE1jkQ5cH3/AGfPvrFLs6iiauqWMrl0NE9VZZDZI3Ta+2FgGB6T9nUO9qxazXwoWFxl0/cs0+llbxfBGDsrZrTN01zx61B6+8jqHdWTSaSd8u/v+C/ngaNRqI1LuqvibFXtnmHiaVUGXIA7ScVCc4wW6TwiUYuTxFGJHdtL/RDC+2w5/ur1+NZ43zt/DXDq/wBF4lzqjX6749F+rMqOLT2k9ZPP/pWiMFH3lMpZPdTIlaAUAoClAKAUAoBQHmWIOCGAIPMGozhGa2yWUSjJxeUQ8tjLB6Vs2peuNuPy15k9Ndp/S07yvZf6G2N1d3C5YfVFyy28j+jJ9m3IhuXx6vfU6O065+jP0X5kbdFOPGPFeRJyxq6kMAQR7jW+UYzjh8UzJGTi8rmalf2T2jh4ydPUez+y1fN6jT2aOzfW+HX9GezTdDUx2yXH+cjnext7zs2fatyYukL3EClQ2kDJuWYg4PUp4V9pVF301Z4ZWfyR4tiUJyS8Gd0rEcOM+VDerzy2vrbo9Pm08IDas69TMDkY4cV769DTVbZRlnnkhJ8GXdoSrc7W2UsoDAQ4YMMgkaiCQfAfCsHZ9/eaecvFPD+Bp1NXdzS8GsnVE2bbsMrFCQesIhH5V3dLqUmJtfZdsYZVaKHjHJgaEBOFPLhmuxlLK4nDgW0LnO79vH1+dSO3d9nIAPxNbIWpa91r2cv5pIm4Pud764X5nct1d6PPpryLo9Hms3RZ1Z1jLDVy4cUPDwrLZVsUXnmQTG/m9H6LthP0fSZkVAurTzySc4PUDSmrvJbchvBoW7G0mi2ntYx8DI8XHrUAynh3+lWTtnUzo09ahzeePyNmhojbN7vDBvew9jFj0s2e1Qev+01ePoNA5vvbfguvmzVqtXt+7rNjllVBliAB1k4Fe5OcYLMnhHmRi5PCRDT7cLtotULt2kHA768uztJzls08dz6+Btho1FbrnhF612USQ9y3SN1D+ovgOuratE5Pfe9z6eCIWalJbalhfmyVr0TGKAUAoCtAUoBQFaApQFHJ6sH8KjLPgdWPExnvlX+kDJ3kZX5hwqmWpjD1019Pmi1UuXq8S/FMrjKsGHcQathZGazFplcoyjwawXKmRMDaWyknHEYbqYc/f21j1OirvXHg+poo1M6uXLoQLG4sjzynVzKn/wCteO3qtC8c4/l/g9Fdxql5/n/kk7XbUU40SgLngQ3qnwNehV2hRfHZZwz15fMyWaS2p7ocfqcC3rhCDaijOBewgfLeYr6jTRUYVxXJL9jBOTlJtn0DPvBDHdx2jE9NJGZEGDpwM8z1Hga87u24uXgdOB74yET7WA5NcR5/uu5Fb4SanUuqf6HHHMJPpgltvSaL22P+yzfjDIBXjdjySotb9v8AY3a5Nziv+J0byO/6Jg8ZB/7jVv1X4rMMeRBeUyXRtawJ5CC4/FT/ANKlXJRom35HVHdJJHM7hf8AueEf7Q3+BxVcH/8Aqz/6L6ovl/tI/wDb9GdL8mO0Vjk2xPLwVZhI2OOBqmJx21ObdldT6pfoUyjtk10ZTyu7VjvNjRTwElJJkK5GD6rjiOqrNLFxtwyD5FvcC1RtqbUeXgqNCePAEnpOefD8ay9oVVTrqnY+Ec+7wLqLJx3RhzeDeb/eRV4QjUe08vcOuvD1Ha0Y8Klnz8DbToG+NnAxbbZs10dc7EL1Z5n90dVZ6tJfq3vubS/nJF09RVp1trXE2O0tEiXEYwPxPia9ymiFMdsFg8yy2VjzJl+rSstTXCJ67KviQKrnbCHrNInGEpeqsniO61+orEduNI/HnUY3Kfqpvz5L8zrr2+sy+KuRWKArQCgKUAoBQCgBFAR9zseNzlQUbtQ6T76xW6CqbyvRfVcDTDVWR4PivMxJILqL+jcSjsYcf8++s0q9bT6kty8+f8+Jep6az1ltfkWk3jKnE8RU92R+BquPazi8Wwa/nRknoFJZrlkz4trwSDBYDPU/D8+FbI6/TWrDkvjw+pnlpboPKXyI3aO74b0rcj93PD+6aw6nstS9Oh/D9jVTrmvRt+Zy7ypqUstBGnMwZhjByI5ACfjWr/x6dq1Lrm3hLk/DijnaMYOtTj15m3bb/wBY7L/hm/569yP4EveeV4ms7NQNtXaYYAjpRwIyPWavI7elKNFLi8c/oj0ezUnOefIuby7FMsguNeBFBKCuOJyjYwffXm9m69VV/Z9vrSjx+KNmp0+6XeZ5Jlk7WmtN2YZLaRo36dhqXGca5Dj8BX2GyMtQ1JHg+BJ+U0dJtHZwJ4tBICf3uv8AGsV0tmktl0waKFm2KPO7uxfNbcRORJhi2ccOJ4cDXyfaOvepvdsE48Mcz2tNp+6r2PiYG6P/AITb3+fvq+yr/Dp9y+iPCt/El72Wd4v9WLP/AHq//JWiv/csqfqm52sUlwRpGWIXUQABwGAWIr4Kff6u1x4vDfuR9Eu6ohnl9WbNYbHjgGqVlLdrEBR4Zr1tPoKdOt9jTfnyR592qst9GC4eXMvXG3oU5Nq/dGfxq6ztLTw5PPuK4aK2Xhj3mF+npJDi3iJ7zk/HHAfGsn+p22vFNf8AP55l/wBirgs2TL8dlcSf00ugdiYz8aujp9Vb+LPHkit3UQ/Djn3mba7Mjj4hcn2m9Jvia1VaOmvilx6viyizUWT4N8OiMytRQKAUAoBQFaAUAoChNMgBq5lDAroK0Bant1cYdQw7xULKoWLElknCcoPMXghrzdpG4xMVPYeK/UV5V3ZFcuNbx+aN1faElwmskRNYT2/EagO1CSPfjl7682em1OmeVnHVG2N1F3B4+Jo3lavHlslD+liQccDV6jjGR417PYGpnbqWpvPo8/HmjHr6YwrzHr8DYtrXaPvDYurqVNqx1BgV468ca9yKfcyXmeX4mu7DkD7T2kyEMplGGByD6T8iOfI143/kPCilPz+iPS7M9efwJzav9BN/upP8Br5zS/jw/wC0fqj1Lfw5e5/Q1Xa/+qsH/EN/ikr9Eh/uWfMf0mw+UT/SWy/9y38q87U/7K406b8aJKV8IfRGq7qzqtvt1GYByMhSQCR9sMgHnzHxHbX6HVxqpa6L6I+Zt/El72WN4rhf1bsk1LrMowuRq4dJnhz6x8RWitf/AGGyp+qb5BtKUIqJ6AwBhBg8uvrNfBS1luXGt4WfBH0S09frS4vzMu32LNMcvlR2uTn4c6sr7P1FzzPh7/2K56umvhHj7iZtN3ok4vlz38vgK9SnsqmHGXpPz5fIw2a6yXLgSyIFGFAA7uFelGKisJGNtt5ZWunBQDVXMoYFdAoBQFaApQCgFACM8640nzGTHksY25oPdw/KqpaeqXOJarprkzGk2NGfVaRfB2/nms8uz63ycl7my1aua5pP4GM+xHHqTv78n8jVEuzrF6tsviWrWQ/qrRjybNul9WXP94j86plpNbH1bM/EsWo0z5x/IxpPPU56z4Yb8qzy/wBQhzz+TLV9kl0+hjtta5X1mYeKj+Yql67Vx5t/FFq0unlyX5kZtYC6QpcKrKefohT8RVcdddGxWRaUl4pIs+zw27fD3mqHyf2nH+lwerUMf4a9L/5HrP8Aj8n+5n/02nz+ZO7J2TFapogXAzk54kntJ668vV6y3VT32vP0RqpphUsRRk3UOtHTlqVlz2agRn8apqnsnGfRp/Jk5x3Ra6mg7Qivv0eNnNbakSUusqcScluGOR9Y9lfeVdpaKUu97xLPg+B89LSXL0drJxpbvaN5BPcwC3S3TQozktnx93Vw7687tHtDTQ00qqp7nLp4GnSaW3vFKSwkbPXyB7RBbW3Strl+kkVg3WUOM95BBGe+vV0vbOq00O7g015rODJboqrZbnz8i1YblWsLhwrMwORrbIyORwAM++p39u6u2Dg2kn0X+WRhoKYS3cfibbbbRkj/AKPSPBVz8cZrDVq7K1iGF8EXT08J+tn5mUm0rp/VLnwX/pV61esn6ufgv8FT0+mjzx8zIjjvX62HiQKvjHtCfVe/CKpS0kehkpsu5PrTY8CTWiOj1j9azBU9Tp1ygZCbEP8AXnkPgcfWro9nS/qtl8OBW9Yv6YIyY9kRjnrb952P88VfHQ1Lnl+9speqm+i9yRlR2qLyUfCtEaa48kVOyT5su1YQK0AoBQCgFAKAUAoClAVoBQCgNe8oF48GzbmSJtLrGSrDmDkDI+NWVRUppNDOOR85Nty5POeT5jW96LTvnWvkdV1i/qZ5/TVx99J8xrn2HTf24/Id/b7TH6auPvpPmNPsOm/tx+Q7+32mP01cffSfMafYdN/bj8h39vtMfpq4++k+Y0+w6b+3H5Dv7faY/TVx99J8xp9h039uPyHf2+0x+mrj76T5jT7Dpv7cfkO/t9pj9NXH30nzGn2HTf24/Id/b7TH6auPvpPmNPsOm/tx+Q7+32mTe5m37kX1qOmchp40YMcgqzhWBB7jUZ6SiMG1BLh0OO2b5yZ9K154FAKAUAoBQCgFAKAUAoBQCgFAKAUAoBQHiWQIpZjgKCSewAZJouIOZbW8qWzbqKSGVJ3jkUq2F05B6xxyK2R01kXlEco0npNg+xffMK0ff+RzgOk2D7F78wp9/wCQ4DpNg+xe/MKff+Q4DpNg+xffMKff+Q4DpNg+xffMKff+Q4DpNg+xe/MKff8AkOA6TYPsX3zCn3/kOA6TYPsXvzCn3/kOA6TYPsXvzCn3/kOBl7K2nsO2mSZI7stGwddRyuociRkZxUZRvkscBwOl7seUS02hP0EIkVypZda4BxzAINZLNPOCyySZuFUHRQCgKUBWgFAKAUAoBQCgFAKAUAoBQCgMbaMJeGRF5tG6jxKkCuxeGD5l/UzaC8DZ3GRwOI2I4dhHA16/fV+0ivDH6nX/AOx3H8J/pTvq/aQwP1Ov/wBjuf4T/Sne1+0hhj9Tr/8AY7n+E/0p3tftIYY/U6//AGO4/hP9Kd7X7SGB+p1/+x3H8J/pTva/aQwP1Ov/ANjuP4T/AEp3tftIYH6nX/7Hcfwn+lO+r9pDDH6nX/7Hcfwn+lO9r9pDDH6nX/7Hcfwn+lO9r9pDA/U6/wD2O4/hP9Kd9X7SGDcPJTuvdw7RSWe3liREfLSKUGWGABnmao1NkHDCZJI7nXnEhQCgFAKAUAoBQCgFAKAUAoBQCgFAKAUBQHPKgAYHkaAKwPI0BQSDtHxoAXA5kUBXNAAc8qAorg8iD76AqTQBjjnQDUKAozgcyB76A9UAoBQCgFAKAUAoBQCgFAKAUAoBQCgFAav5Strm02dMyn03HRR45lpPRGPdmrqIbppHHyNe8kF08Ru7CdtT28gdSTnKuMHB6wCM/wB8Vbqknia8TiNL2Jtx7K+v5GZtLi/VckkB45SVxnlgsPjWicFKEV7vocNi8iKuvn6OzMVEA9Ik4OmQnnVWrw9rXmdiQXkrsEnkiaWG8d1myJld/N10AMqyDr4j8RVmpk45Sa93icRJ+UZof0you+nMHmwLiEuHyNWGGk8h11CjPdejjOfE6+ZJbh+c/oW8a4ZyhWU25dst0fRc888ZzULtverHxC5GHZbVlt91+kiZg5JTVklgHm0kg9uDUnBS1GGPA2jcLc2C3SC7R5jK8Kl9UjMjGRQSdJ7KpuulLMXjB1I0vykbYlbaDz27HRs7oNQBwGeSTLKRnj6uD3VoogtmH/Vk4zZvK7OJtnW7ROQJbiHSwJHCRWwSR1cRVOmWJvPRnXyNa3K21Jc7TsVmLCSGCa3lUk51RngWHbgj4GrrYKNcseLTOLmY+9sXRbQupNrQXckLOOglhkdEjTuxwPVwPWD212p5glW1nxycZ2uymV40aM5VkVlPapAI/CvPawyZfrgFAKAUAoBQCgFAKAUAoBQCgFAKAUBA70brRbRMAuGbo4nLmMYCyEgAB+vA48u01ZXa4Zx4nGjE2PuLb2d35za6ogUKGIcYyD18eOeA66lK+U47ZDBFX/kstpgwaWUap5pyRpz9vp1x8vV9EVNaqS8PBL5DBPbvbqx2Ut1JG7k3LBmBxhMasBcDl6Z+FVztc0k/AYITY3k1W0K9DeXSqrhygZQjEEZDADrxg1ZPUbucUME3d7pxS3wvHZiwiMJThoZWBBzwz11WrWobBgs7C3OjtLWa1jlkaKXXgNpJiDgghDjl412dznJSa4jBc2fufBFYGxYtJEQwJbAb0jnIIHAg8q5K2Tnv8RgxN2tyvMpFYXdxKiKVjjcroUHtAHH8K7ZdvXJBIxT5MLN1m6bVLLK7uZmPpoX9jHDAPaKl9pnwxyXgMGbebkRy2UFo8shSB0dW9HWdGdIPDGONRVzU3LHMYPcW5MCbRN+jOJDnUgxoJZcFuWcmjuk4bBgwtubg+dvJ0t7ddDI2p4Qy6PBeHAcKlC/bjEVnqMG4W0CxoqIMKqhVHYFGAPwqhvLydLlcAoBQCgFAKAUAoBQEFvlvKmzLfp5EZxrVMKQD6WePHwqyqt2S2o43gtbt7zNdiUy2s1ssaq2qYABgdWdPgFyfEV2de3GGmEzXj5VI9PTC0uDaa9HnGBpznnp51b9lfLKz0GSb3u30j2etu3RvMLgkR9GRx4KV5886hVdVLnnjjAbG62+cd9NLA0UsE8QDNHKADjhxGPEcO+llLgk85QTJLejba2Fs9w6lwmMqpAJyQOGfGoVw3y2nWRu6u9rXz48znhQprWSQDQ3EYCkeOanZUoeKZxM97tb3pfG6CRsnmrlG1EHWRr4rj9w/GllLhjjzCZB2PlVt5bO4uRFIDBoLRkrrKyHCup5Yzke7vqx6WSmo55jJtm1duJbWbXUgOlYxJp4ZOQCFHfxxVEYOUtqOlvdPeGPaNss8QKgllKtjKlTgg4/zxrtlbhLaziZrdh5UIJo7txE6tbLrKErmRQxVih7iBz7RVstNJNLPMZJfa++kNrYxXcqtiUJ0cYwXZnXUF7OWePdVcaZSm4rwGT3uxvJJdmQTWc9sUVWBlGA4bPBT2jH4illajjDTCZc3K3nTalv08aNGNZTDEE8ADnh40tqdctrCeTE3e34hvbye1jVg0OrDEjTJobS2nr4GuzolCKk/EZMubedF2iljobW8Rl15GkAZ4Y554VFVvZvGSfqs6aXt3f4W129qlrNO6IJD0ek+jjJODx4VohRujuykcyZlpvtBNs6S+iVmSMMXQ4DgrjK9nWKi6ZKexjJa3W3za/dQLO4ijZSyyuB0ZxyAI7f5V2ynYvWQTMK+8omi5nt4bK4naA4cxaTzHA46qktPmKk5JZGSU3l3wSyWAGKSSe4/ooUHpkgLqz2YLAVCulzzx4LxDY3V3wS+klgeKS3uIgC8UmM4PWCOB6viKWUuCTzlMJkDJ5VEBmPmdwY4ZDHLIukqpDFePHrxVn2V8OK4jJN7zb7xWVrDdBGljmKhNOAfSQuCdXctV10ucnHoMkdvN5TILKO3cxPIJ4TMApUaF9HAbPXkkf3TU69NKbazyDZvVZjooBQHP/LdCz7MIRWc9NGdKgsTz6hWrSNKziclyJnZu70sdnPE91LcNNEVQykfZ6oyulcdWTVcrE5JpYwMHLlvHGxjsvzefzzpSNHRNjHSas6uXdWzC73vMrBHwwT/AJStlSrDsiFdRaN1RmRS2ggRLr5dRGePZVWnkszZ1mb5PLJodp3wveke64aZmHoSxZHq4GA2An+QajfJOuO3l0C5k75V4y2y5wilj6GAAST6Y6hVen/ER18ivk72NLb28by3M0oeGPEUmNMPDOEHPrxx7KXTTeEgjXvJfburbX1Ky6p2K5UjVxm4jPPnVuoaez3fscRzi72BPHs2CeOOQiaOS3nUK2oFWzGxXGeIHxHfWtWRdjTfLijngdL8ojyy2+z7OCJ5TKY5JVXhlIVQ6GY8F1E9fsmsdGE5TbOs8eStpre8vrWeF4Vd/OI0b0gpYnUoZfRPolOR/q13UYlGMk8+ARoE+wZ1szdRxvnpri3mTS2oxuQyNjGSMkj4Vp3x37X5M4bnvtsmaTZOzZIo2c2/RPIgBLadA4458CAD41npmlZJPxOvkbvu7vbFtAyLBHMuhASZI2QEtkaVJ5kYrPOpwxnB1M0vyaXT2WwZ5Cjh0aQopVtRYooXC4yeOK0ahKdyRxcjXNiWlzs6fZs8lrLGvGOZ8h+lEpyXIXJTAbPHsq2bjYpJM4bTvRfi029FcSRytGtqVJjjZzltWOVU1x3UuK6nXzOjbK2gtzCk0YYK4yA6lWH7ynlWWUdrwyRyvebZlzNtq580Z4n8zJV1XIchB9lkjAz8a2Vyiqlu6kXzMjYtvH+rdwsEcivofpEcNrMno5wMDgRjHCuTb79ZY8Cnkou4omijLXplaIqUkRhbIR6R0E8uVNSm8vhj8wi3srYM1ztjaXRzz2oDIdcYx0uc+jkjBAx1dtdlOMao5SY8ST8pFu8O0dn33Ru8EJZZSilimeRKjjg6j8veKhQ065Q8WHzKblo15ti6vkSRLcxrHGzqU6RvRzgHjw0n4iluI1KHiFzNFbZN0bfaLp03RC9PTQKukzRl2OtSRnhw5cK0747op9OfQ4bvv3ZpNYbMjtkcxNcQoBglkR43TL9mNXEms9LxOTfRnWcx2pZ3Eto2uKXMCQ2qjQ3MmZ2K8OX2Y494rXFxUufPicPpuvIJigFAUxQFaApigGKAYoBQFaApigGKAYoBigGKAUAAxyoBigGKAYoBQDFAMUAxQCgBoABQDFAMUAxQFaAUAoCI3ncmERoZAZWEeYwS6rgszLjkcKePfU6+eehxkat4JzbG7JjQwSFwWMY6dGRXDEEcR6eB3nsqeMZ2/wAQM21ZGupembDq6iFS7D0DGCCq5w2Tr44PLuqLztWAYWxZftIDrYyv0vnKlmOMZ9ZScJhtIGMcDUp8n08AWLG9Zokw5LLs+Qv6RJEg0D0uxshu/nXWuPxBe3bLyPNBclm0W9qMksNYYzkOCMekQFBx1rXJ4STXV/oDFJdbC2SHpellQSkqWd8pGGy2o8i5jBH9qu8N7bB43gvy7JKjFc2ZlQdI6MHLr6ijg7jlpPhXYRxw8wSd/cMrXR1EBXtccSAoJXV4deagly+IM+5nDzW+hso3TA6TwOEHZUUsJnTBs9nYiuOiLK4lbQS8jY6M6kHpE+j1HtBqTlxWThJ7CZmgSR86pR0pGc6ek9IIPAED3VCfPB0sbIvriSadJ4OjRGAifOelUjiQMcMEHn2jxrsoxSTTBiWrdG9zPIpIRpMHW5JCqvoiP1fCpPikkcMPZ1zKIHjlMgkSa3YlgQxWWRC2P7OrpV8BXZJZyvMF1y/npPpAGdU163xgQBuiMfq4bjx7R4U4bfgC1sq5lF0iSFmR57l4zxwAutWibwOhhntPZSSW3K8getkJrtpvtFR21ZfpXYj7RvXBPodnCkvWXAHpnDwLgogjlYMrTuIpcL/Vl54Gc9mQacn/AIBP2dxrgR0UjMasqtnIyuQrHic1U1h4OmJu/ezz2+u6i83kJb0CQSo6ierljtqU4xUsReThBpLptp4wQzIIC0qyuySa3wSWJyjeiSQOphVmPSTBmzaP+zozAQHpdZWVyhcAaFMmc+2cZ5iorPHqDxtm76PzgLIQDbQGH0j6R1yglDnicaM9fKuxWce8FLvX56SNQHTQrr1vhR0eooY/VIblntPhRY2gXMXSQSFy5K3ZC4Z1IUzKpHokcMEiieH8AZe0LZ0mhSJiI5QEcamJXofTUqTy1DUpPhUU1h5BPVWdFAKApigKNGDwIB6+IFACgzkgZHI44igAQAkgDJ59p8aALGBnAHHnwHHxoCoFAAKAoYxw4Dhy4Dh4UAKg8wOPPvoAqAcgBQFQKAAUBWgKYoBigGKAYoDyIhx4Djz4Dj40AMS4xpGOzAx8KZB7oBQHgRADAAweYwMGgHRLjGBjswMfCgBjBxkDhy4Dh4UB6IoBigGKArQCgFAKAUAoBQCgFAKAUAoBQCgFAKAUAoBQCgFAKAUAoBQCgFAKAUAoBQCgP//Z"/>
          <p:cNvSpPr>
            <a:spLocks noChangeAspect="1" noChangeArrowheads="1"/>
          </p:cNvSpPr>
          <p:nvPr/>
        </p:nvSpPr>
        <p:spPr bwMode="auto">
          <a:xfrm>
            <a:off x="63500" y="-1539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QERQUDxQVFRUWFBUUFBgWFhQVFRQXFRQWFxQUFBgYHCggGB0lHRQUITEhJSkrLi4uFx80ODQsNygtLiwBCgoKDg0OGxAQGiwmICQsLCwsLCwtLCwsLCwsLCwsLCwvLCwsLCwsLCwsLCwsLCwsLCwsLCwsLCwsLCwsLCwsLP/AABEIANIA8AMBEQACEQEDEQH/xAAcAAEAAQUBAQAAAAAAAAAAAAAABQEDBAYHAgj/xABMEAACAQMBBAUJBAYGBwkAAAABAgMABBESBQYhMRNBUWFxBxQiMlKBkZLRI1OhsRUWVHKTwTNCYoKy8DU2ZHN0wuEkJTRjoqPD0vH/xAAbAQEAAwEBAQEAAAAAAAAAAAAAAgMEAQUGB//EADsRAAICAQIDBAcHAwQCAwAAAAABAgMRBBIhMVEFE0FhIjJScYGRsRQjM6HB0fBCU+EVNGJyBvEWJCX/2gAMAwEAAhEDEQA/AO1eZx+wnyr9KAeZx+wnyr9KAeZx+wnyr9KAeZx+wnyr9KAeZx+wnyr9KAeZx/dp8q/SgHmcf3afKv0oB5nH7CfKv0oB5nH7CfKv0oB5nH7CfKv0oB5nH7CfKv0oB5nH7CfKv0oB5nH7CfKv0oB5nH7CfKv0oB5nH7CfKv0oB5nH92nyr9KAeZx+wnyr9KAeZx+wnyr9KAeZx/dp8q/SgHmcfsJ8q/SgHmcf3afKv0oB5nH7CfKv0oB5nH7CfKv0oB5nH7CfKv0oB5nH7CfKv0oB5nH7CfKv0oB5nH7CfKv0oB5nH92nyr9KAeZx+wnyr9KAeZx+wnyr9KAvUBWgFAKApQCgFAKAUAoCtAUburj5BFI2yAR1gH40jLckzrWHgrXThaun0oT4fnVdstsGydazLBdqwgKA8u+Md5xUZSwdSyeqkcFAKAUAoBQFaApQCgFAKAUAoBQCgFAKAUAoBQCgPKvkkdn8+RqKlltHWuGT1UjgoDG2e3okey7L7s8PwIrPp36Lj0bX7fkW3Lin1SZlVoKjC2w+IXPcPzFZdbLbRJl+mWbUjNrUUFKAxpXzKi9is5/BR+ZrPKWbox6Jv9F+pbFYrb9y/Uya0FQoDyHySOzn7+qoqWXg7jhk9VI4KAUAoBQCgFAKAUAoCtAKAUBSgFAKAUAoDFvH0Mr9WdD+Dcj7j+ZrNdLu5Kzw5P4/sy6tb04fFGVWkpFAR1q2m4lT2grj4Yb+VYant1M4dUn+j/Q1WLNMZdMoka3GUjN5WxbPnuH41g7Tz9lkka9F+MiTU5Fbk8rJlfAV04R1i+ueZupdEY92SfzrDp5b9RZLphfLLZqtW2qC65ZI1uMp4nlCKWbkASahZNQi5S5IlCLlJRXieLNSEBb1m9Ju4nq93L3VGlNQzLm+LJWNOXDki9VpWKAUAoBQCgFAKAUAoBQCgFAKArQFDRgtwy5yD6w5j8iO41XCecp80TlHHFcmXasIFq5hDoynkwI+NQtrVkHB+JKE3CSkvAxNjXJdNL+uh0P7uR99ZtFc517ZetHgy/U1qMsx5PiiQrYZjX9vX8drPFLM6ohVlZmOBw//AGvOujNaytxTeU08Gypp6eafhhmlbzeWKOPKbPj6VvvJMqg71Xm34V71ekb4yZh3HLNv7yXN82bqVnHUvqxr4IOHvrZCuMPVRHJNbteUi9ssLr6eMf1JSSQB1K/MfjVc9PCXkdyzq273lQsroYkboJMepIRgnsV+R/CsN1E603zXkTjxeDYt2RmHUebuzH314/Zafc7pc22zZrmu82rwSRLV6JjIu/fpJkhHIfaSeA9UfGsGol3t0aVy9Z/DkjXStlcrH7l+pKVvMgoC10mW0r1cWPZ2DxqvfmW1fEntxHLLtWEBQCgFAUoCtAKApQCgFAKAUBWgFAYd/G3CSP116vbXrX6Vm1EJL7yHNfmun7F1Ml6kuT/J9S9a3CyKGTiD+HcatqtjbBTjyZCytwltkXqsIGrbe2xDs64Es8iokq4YZ4kr1heZ5ivPVFsdYpVxbUlx8sGxTjPT7ZPjHkaJvL5ZGOU2fFgfey8T/dQcvefdXv16PxmzDuOY7V2rNdv0lzI0jdRY5x3KOQHhWuMVFYiiJl7A3Yur9sWsLMOtyCsa+Lnh7hxrk7Iw9ZhI6AvknS3hD3cpkckDTH6KLkE8zxY8O6vE7T7UsorUqkufibNHp42zxLoYG2fJHOsYksnEylQ2hsLIOHIHk34Vu02uVkIymsZXwKLK9k3FeBz28s5IXKTI8bjmrqVPwP51vTT4oqJvdrfW72fgQSZj+7f0o/cOa+4iq7KYT5o7k6ru75XbacYu1NvJjt1Rse5sZHvFYbtNKCbjx+pKLy8G27snpFafIYynIIII0jlgj/PCvE7Prn6VtixKT+WDdrJx9GuHJE3XpGIxL+70AKvF34IPzJ7hWbUX92lGPGT5L9fci6mrflvkuZdtYNC4zk82PWxPM1bVXsjj5vqyFk97yXasICgFAVoClAVoClAKAUAoBQCgLZlwcNwz6p6j3eNV78SxL4E9uVlFyrCBWgNQ3i3hg2VKGlcaZQWMY4vkc2VezjWOrSXR1GalmEufk+pqdsLKsTfpLl5nO95fK/cTZWyQQJ7TYaU/8q/jXuw0kV63ExORzm7unlcvM7O55s5LE+81qSSWEcJzdfcu62gfsE0oMapH9FRns629wqmepri2s5a8ES2Sxlo6bZeSi3tYWknZp5QAePoxrjnhRxPvJryu0dZb3EnW8fU0aWEXalLibxuq483CqAAhK4AwAOY4e+vP7NudtPpPLTwXa2tQt4eJzy4huNu7Qu4POWtoLRgqqmdTNll1HBGfUbj3ivbcK4VxcoqWevExKUk+DwS/kx2tOLi72fdP0ptSuiTrKkkFT/6ce8dVRurgoRlBYz4DLb4knv3ZRXJjilRX4HmOILEAYPMcq+e7Q1l1VsI0yw/35Hp6KmEoSlNcDTt5PI0Rltny5/8ALl/JXH8x76+mr1nhNHluJy/auyprWQx3MbRuOphz7wRwI8K1wsjP1Xk401zMrYO8lzYtqtZWQda84z4oeHvpOuM/WRxHUt3PLJG4038RjbHB48sjeKniv41ht0jSzDj5E4vLwzet25luV86Dq+vgmk5CqOod9eNpaLN7tvWJPw6I2aiyOFXXyXj1ZOVuMhSgPEUmriOXUe3w7qhGe7iuRKUdvPmXKmRFAKAUAoClAKAUAoBQHmWIOCGGQajOCmtsiUZOLyjA86MDBZjlDwST/lfv76x99KiW231Xyl+j/c0d2rVur5+K/YkQa3GU5N5ct3XkEV3CrNpBilCgscE5jfA6gdQPiK26SxLMWRkjQtgbjXN06rIPN1bHpSqVODywhwT78Vy/tPT02Ktv0n/OZbDTWTg5pcDse7Xk1srLDMvTyDm8uCB+6nJfxPfVdmonPhyK0iAtd/rK1u2RZC0erQXVSUxngQRzA7RXkaXsnVUXOaS2vz44/wAHoX6qq2pRfMn/ACkb1eabPEltpkaciOI81wyk6x28Bw7zXqV6dWtwny8TApuLyjUL4bT2Ckd1NOk8TOqzxY5Z6lOOfPiKso0+meYVQ2nbLZz4yeSX303U+3F5YXEltJMPtNPJ+AOrgRg8u2sep7TWlglOG5F2n03fN4eMFro03f2VLcw5luJioaSTjliWwSOwZY4zxJrRpr3rVGTWF0Krq+6k49CH23a7UsIo9oz3CT8UaSI8AA2Cq5A93Dl31KWl0l9mHDj4P3HY32QjhPh0OkbZ3ytbS3jmuH0iVA8aAZdsgHgo7Mjj31CNM5NqK5EMrxNa3S2na7Xlk16ZMAs0ci8fSOMgHmB2jurytP2fqaNS7rfmmb79RVKlQrMHejyQQMGkspOhIBJR/Sj9x5r+Ne5HW7Fmzl1PPUHJ4RyXaWxJ7c/axOBnAYAshPYGAxnu51o02sp1Md1Us/VEraZ1PE0fQfky2EbHZ8aPkO5Mzg/1WfHo46sAAVi1E988kUbPNKqKWcgAcyazTnGEd0nhE4xcnhIwoS1x6TArF/VU83727B3Vlg5aj0msQ8F4v3+XkXyxTwXGXXp7vMkK2mYUBWgKUAoBQCgFAKArQFAaArQFuaIOpVhkHmKhOEZxcZLgSjJxeUQZleyYBsvCeR607q8nfZoZbZca3y6o37YapZXCf1JyCZXUMhBB6xXrV2RnHdF5RglBxeJIi94tndKmpfXX8R1ivP7S0nfQ3x5r80a9FqO7ltfJkU149zZzwKcTGF1jOfWypAHj1e+nZWuVjULOa/NEtbptj3x5P8jm+xt5bCDZMlpcQEXOl0ZGj9JpDnS+ojK44cOrFfSTqsdm5PgebngbNuvuwNobDS0uSVdWLqccYyWYx8D1aSRjxrHHWwlfJ1vOHhl06ZQS3eJEvuzd3E8UG1LsywRSAaRw18cDUSOscMnJwTWSfbVNdvdwg1LOM9DRHQylXvz4ZMy+e721f3NvbTC2gszo4DJZiSuT70bwA763zopUIysjub6mWFk452vBTYmu9hv9lbTIZrUKySpjPWQe/B0nwYjqqNnd6WtW1rCw+B1brZ4fNmLs3dG8v9FteXha1iAOlR6TBeCrk/mc4rPpe16bpPu4NSx4l1+klUstmRvtNDZ7ZtZrqPXapAI1AXUsTDOOHdkHH0rXRYrIyri/SXFr3meUGkpNcBsa7i2ht6OfZqFYYoj07hdCuSCBke8eOmpzThS1PmR8Tc9t7QM7iGHiM4OP6x+gr5LX6qV81TVy+r/ZHs6WhVR7yf8A6J/Z9ksMYQcesntPWa9nTUKitQR5t1rtm5MX9+kK5c+A6z4VzUamuiO6b+HUU0yteIkdZ273LCS4GEHFE6vFqw01WaqStu9Xwj+rNVlkKFsr5+LJqvWMBWgKZoBQCgFAKAUBWgFAKAsSwHnGdJ+KnxH0qqdb5weH+XyLIzXKSyvzMcbRCHTOOjPUeaN4N9ap+1qD23La+vg/j+5Z3Dks1vP1+RnA9la08mc8zRB1KsMg8xUZwjOLjJcCUZOLyjWJ45LF8p6UbHkeXgew99eBZG3QT3Q4xf8APn5nqxlXq44lwkjYNn36TLlD4jrHjXs6fU13xzF/DoeddRKp4kcpMV5tLaV5HYzLbJauo5ZJZiwz8UatMOz9LQlY45befd7hLVWyW3PAzrncHach1SX0LN7RhGr44zWmVlMo7XHh7ymLlF5TI3bMO0tgoLtrlJ49apJGVI1A8urxGRyzUNNptLu21w2tk7LrJr0nk2DfTa0VrJ0kraRIFZBzY8ByA7OFfNans+6/VSVS6PPgj1NPqIQoW9+Roe3t47cXTXWy7qWCSZft1MZ0luHEdueP+TX1kI2qCjOGfieRiDb44+Bl7r7y2FnBNqmlkubhlM0jI2MAkgA+8n31k7Q0+q1FDhGKXlkv08667VJvgT+2N6jY7Oe6tSrNK6RRNzA9F3ZsdZwvxry+wtHJWzViw1hfz5o09o2qSjtfmVm3A2nLxmvoyWwWBTUM9nLBr1XXpN+/u+PXJjV1qjtzwMiHcraqKUj2hGinmFj0j8BV0rKZLDj+ZUsp5Rd8ld1I095Bd4aa1ZE1jkQ5cH3/AGfPvrFLs6iiauqWMrl0NE9VZZDZI3Ta+2FgGB6T9nUO9qxazXwoWFxl0/cs0+llbxfBGDsrZrTN01zx61B6+8jqHdWTSaSd8u/v+C/ngaNRqI1LuqvibFXtnmHiaVUGXIA7ScVCc4wW6TwiUYuTxFGJHdtL/RDC+2w5/ur1+NZ43zt/DXDq/wBF4lzqjX6749F+rMqOLT2k9ZPP/pWiMFH3lMpZPdTIlaAUAoClAKAUAoBQHmWIOCGAIPMGozhGa2yWUSjJxeUQ8tjLB6Vs2peuNuPy15k9Ndp/S07yvZf6G2N1d3C5YfVFyy28j+jJ9m3IhuXx6vfU6O065+jP0X5kbdFOPGPFeRJyxq6kMAQR7jW+UYzjh8UzJGTi8rmalf2T2jh4ydPUez+y1fN6jT2aOzfW+HX9GezTdDUx2yXH+cjnext7zs2fatyYukL3EClQ2kDJuWYg4PUp4V9pVF301Z4ZWfyR4tiUJyS8Gd0rEcOM+VDerzy2vrbo9Pm08IDas69TMDkY4cV769DTVbZRlnnkhJ8GXdoSrc7W2UsoDAQ4YMMgkaiCQfAfCsHZ9/eaecvFPD+Bp1NXdzS8GsnVE2bbsMrFCQesIhH5V3dLqUmJtfZdsYZVaKHjHJgaEBOFPLhmuxlLK4nDgW0LnO79vH1+dSO3d9nIAPxNbIWpa91r2cv5pIm4Pud764X5nct1d6PPpryLo9Hms3RZ1Z1jLDVy4cUPDwrLZVsUXnmQTG/m9H6LthP0fSZkVAurTzySc4PUDSmrvJbchvBoW7G0mi2ntYx8DI8XHrUAynh3+lWTtnUzo09ahzeePyNmhojbN7vDBvew9jFj0s2e1Qev+01ePoNA5vvbfguvmzVqtXt+7rNjllVBliAB1k4Fe5OcYLMnhHmRi5PCRDT7cLtotULt2kHA768uztJzls08dz6+Btho1FbrnhF612USQ9y3SN1D+ovgOuratE5Pfe9z6eCIWalJbalhfmyVr0TGKAUAoCtAUoBQFaApQFHJ6sH8KjLPgdWPExnvlX+kDJ3kZX5hwqmWpjD1019Pmi1UuXq8S/FMrjKsGHcQathZGazFplcoyjwawXKmRMDaWyknHEYbqYc/f21j1OirvXHg+poo1M6uXLoQLG4sjzynVzKn/wCteO3qtC8c4/l/g9Fdxql5/n/kk7XbUU40SgLngQ3qnwNehV2hRfHZZwz15fMyWaS2p7ocfqcC3rhCDaijOBewgfLeYr6jTRUYVxXJL9jBOTlJtn0DPvBDHdx2jE9NJGZEGDpwM8z1Hga87u24uXgdOB74yET7WA5NcR5/uu5Fb4SanUuqf6HHHMJPpgltvSaL22P+yzfjDIBXjdjySotb9v8AY3a5Nziv+J0byO/6Jg8ZB/7jVv1X4rMMeRBeUyXRtawJ5CC4/FT/ANKlXJRom35HVHdJJHM7hf8AueEf7Q3+BxVcH/8Aqz/6L6ovl/tI/wDb9GdL8mO0Vjk2xPLwVZhI2OOBqmJx21ObdldT6pfoUyjtk10ZTyu7VjvNjRTwElJJkK5GD6rjiOqrNLFxtwyD5FvcC1RtqbUeXgqNCePAEnpOefD8ay9oVVTrqnY+Ec+7wLqLJx3RhzeDeb/eRV4QjUe08vcOuvD1Ha0Y8Klnz8DbToG+NnAxbbZs10dc7EL1Z5n90dVZ6tJfq3vubS/nJF09RVp1trXE2O0tEiXEYwPxPia9ymiFMdsFg8yy2VjzJl+rSstTXCJ67KviQKrnbCHrNInGEpeqsniO61+orEduNI/HnUY3Kfqpvz5L8zrr2+sy+KuRWKArQCgKUAoBQCgBFAR9zseNzlQUbtQ6T76xW6CqbyvRfVcDTDVWR4PivMxJILqL+jcSjsYcf8++s0q9bT6kty8+f8+Jep6az1ltfkWk3jKnE8RU92R+BquPazi8Wwa/nRknoFJZrlkz4trwSDBYDPU/D8+FbI6/TWrDkvjw+pnlpboPKXyI3aO74b0rcj93PD+6aw6nstS9Oh/D9jVTrmvRt+Zy7ypqUstBGnMwZhjByI5ACfjWr/x6dq1Lrm3hLk/DijnaMYOtTj15m3bb/wBY7L/hm/569yP4EveeV4ms7NQNtXaYYAjpRwIyPWavI7elKNFLi8c/oj0ezUnOefIuby7FMsguNeBFBKCuOJyjYwffXm9m69VV/Z9vrSjx+KNmp0+6XeZ5Jlk7WmtN2YZLaRo36dhqXGca5Dj8BX2GyMtQ1JHg+BJ+U0dJtHZwJ4tBICf3uv8AGsV0tmktl0waKFm2KPO7uxfNbcRORJhi2ccOJ4cDXyfaOvepvdsE48Mcz2tNp+6r2PiYG6P/AITb3+fvq+yr/Dp9y+iPCt/El72Wd4v9WLP/AHq//JWiv/csqfqm52sUlwRpGWIXUQABwGAWIr4Kff6u1x4vDfuR9Eu6ohnl9WbNYbHjgGqVlLdrEBR4Zr1tPoKdOt9jTfnyR592qst9GC4eXMvXG3oU5Nq/dGfxq6ztLTw5PPuK4aK2Xhj3mF+npJDi3iJ7zk/HHAfGsn+p22vFNf8AP55l/wBirgs2TL8dlcSf00ugdiYz8aujp9Vb+LPHkit3UQ/Djn3mba7Mjj4hcn2m9Jvia1VaOmvilx6viyizUWT4N8OiMytRQKAUAoBQFaAUAoChNMgBq5lDAroK0Bant1cYdQw7xULKoWLElknCcoPMXghrzdpG4xMVPYeK/UV5V3ZFcuNbx+aN1faElwmskRNYT2/EagO1CSPfjl7682em1OmeVnHVG2N1F3B4+Jo3lavHlslD+liQccDV6jjGR417PYGpnbqWpvPo8/HmjHr6YwrzHr8DYtrXaPvDYurqVNqx1BgV468ca9yKfcyXmeX4mu7DkD7T2kyEMplGGByD6T8iOfI143/kPCilPz+iPS7M9efwJzav9BN/upP8Br5zS/jw/wC0fqj1Lfw5e5/Q1Xa/+qsH/EN/ikr9Eh/uWfMf0mw+UT/SWy/9y38q87U/7K406b8aJKV8IfRGq7qzqtvt1GYByMhSQCR9sMgHnzHxHbX6HVxqpa6L6I+Zt/El72WN4rhf1bsk1LrMowuRq4dJnhz6x8RWitf/AGGyp+qb5BtKUIqJ6AwBhBg8uvrNfBS1luXGt4WfBH0S09frS4vzMu32LNMcvlR2uTn4c6sr7P1FzzPh7/2K56umvhHj7iZtN3ok4vlz38vgK9SnsqmHGXpPz5fIw2a6yXLgSyIFGFAA7uFelGKisJGNtt5ZWunBQDVXMoYFdAoBQFaApQCgFACM8640nzGTHksY25oPdw/KqpaeqXOJarprkzGk2NGfVaRfB2/nms8uz63ycl7my1aua5pP4GM+xHHqTv78n8jVEuzrF6tsviWrWQ/qrRjybNul9WXP94j86plpNbH1bM/EsWo0z5x/IxpPPU56z4Yb8qzy/wBQhzz+TLV9kl0+hjtta5X1mYeKj+Yql67Vx5t/FFq0unlyX5kZtYC6QpcKrKefohT8RVcdddGxWRaUl4pIs+zw27fD3mqHyf2nH+lwerUMf4a9L/5HrP8Aj8n+5n/02nz+ZO7J2TFapogXAzk54kntJ668vV6y3VT32vP0RqpphUsRRk3UOtHTlqVlz2agRn8apqnsnGfRp/Jk5x3Ra6mg7Qivv0eNnNbakSUusqcScluGOR9Y9lfeVdpaKUu97xLPg+B89LSXL0drJxpbvaN5BPcwC3S3TQozktnx93Vw7687tHtDTQ00qqp7nLp4GnSaW3vFKSwkbPXyB7RBbW3Strl+kkVg3WUOM95BBGe+vV0vbOq00O7g015rODJboqrZbnz8i1YblWsLhwrMwORrbIyORwAM++p39u6u2Dg2kn0X+WRhoKYS3cfibbbbRkj/AKPSPBVz8cZrDVq7K1iGF8EXT08J+tn5mUm0rp/VLnwX/pV61esn6ufgv8FT0+mjzx8zIjjvX62HiQKvjHtCfVe/CKpS0kehkpsu5PrTY8CTWiOj1j9azBU9Tp1ygZCbEP8AXnkPgcfWro9nS/qtl8OBW9Yv6YIyY9kRjnrb952P88VfHQ1Lnl+9speqm+i9yRlR2qLyUfCtEaa48kVOyT5su1YQK0AoBQCgFAKAUAoClAVoBQCgNe8oF48GzbmSJtLrGSrDmDkDI+NWVRUppNDOOR85Nty5POeT5jW96LTvnWvkdV1i/qZ5/TVx99J8xrn2HTf24/Id/b7TH6auPvpPmNPsOm/tx+Q7+32mP01cffSfMafYdN/bj8h39vtMfpq4++k+Y0+w6b+3H5Dv7faY/TVx99J8xp9h039uPyHf2+0x+mrj76T5jT7Dpv7cfkO/t9pj9NXH30nzGn2HTf24/Id/b7TH6auPvpPmNPsOm/tx+Q7+32mTe5m37kX1qOmchp40YMcgqzhWBB7jUZ6SiMG1BLh0OO2b5yZ9K154FAKAUAoBQCgFAKAUAoBQCgFAKAUAoBQHiWQIpZjgKCSewAZJouIOZbW8qWzbqKSGVJ3jkUq2F05B6xxyK2R01kXlEco0npNg+xffMK0ff+RzgOk2D7F78wp9/wCQ4DpNg+xe/MKff+Q4DpNg+xffMKff+Q4DpNg+xffMKff+Q4DpNg+xe/MKff8AkOA6TYPsX3zCn3/kOA6TYPsXvzCn3/kOA6TYPsXvzCn3/kOBl7K2nsO2mSZI7stGwddRyuociRkZxUZRvkscBwOl7seUS02hP0EIkVypZda4BxzAINZLNPOCyySZuFUHRQCgKUBWgFAKAUAoBQCgFAKAUAoBQCgMbaMJeGRF5tG6jxKkCuxeGD5l/UzaC8DZ3GRwOI2I4dhHA16/fV+0ivDH6nX/AOx3H8J/pTvq/aQwP1Ov/wBjuf4T/Sne1+0hhj9Tr/8AY7n+E/0p3tftIYY/U6//AGO4/hP9Kd7X7SGB+p1/+x3H8J/pTva/aQwP1Ov/ANjuP4T/AEp3tftIYH6nX/7Hcfwn+lO+r9pDDH6nX/7Hcfwn+lO9r9pDDH6nX/7Hcfwn+lO9r9pDA/U6/wD2O4/hP9Kd9X7SGDcPJTuvdw7RSWe3liREfLSKUGWGABnmao1NkHDCZJI7nXnEhQCgFAKAUAoBQCgFAKAUAoBQCgFAKAUBQHPKgAYHkaAKwPI0BQSDtHxoAXA5kUBXNAAc8qAorg8iD76AqTQBjjnQDUKAozgcyB76A9UAoBQCgFAKAUAoBQCgFAKAUAoBQCgFAav5Strm02dMyn03HRR45lpPRGPdmrqIbppHHyNe8kF08Ru7CdtT28gdSTnKuMHB6wCM/wB8Vbqknia8TiNL2Jtx7K+v5GZtLi/VckkB45SVxnlgsPjWicFKEV7vocNi8iKuvn6OzMVEA9Ik4OmQnnVWrw9rXmdiQXkrsEnkiaWG8d1myJld/N10AMqyDr4j8RVmpk45Sa93icRJ+UZof0you+nMHmwLiEuHyNWGGk8h11CjPdejjOfE6+ZJbh+c/oW8a4ZyhWU25dst0fRc888ZzULtverHxC5GHZbVlt91+kiZg5JTVklgHm0kg9uDUnBS1GGPA2jcLc2C3SC7R5jK8Kl9UjMjGRQSdJ7KpuulLMXjB1I0vykbYlbaDz27HRs7oNQBwGeSTLKRnj6uD3VoogtmH/Vk4zZvK7OJtnW7ROQJbiHSwJHCRWwSR1cRVOmWJvPRnXyNa3K21Jc7TsVmLCSGCa3lUk51RngWHbgj4GrrYKNcseLTOLmY+9sXRbQupNrQXckLOOglhkdEjTuxwPVwPWD212p5glW1nxycZ2uymV40aM5VkVlPapAI/CvPawyZfrgFAKAUAoBQCgFAKAUAoBQCgFAKAUBA70brRbRMAuGbo4nLmMYCyEgAB+vA48u01ZXa4Zx4nGjE2PuLb2d35za6ogUKGIcYyD18eOeA66lK+U47ZDBFX/kstpgwaWUap5pyRpz9vp1x8vV9EVNaqS8PBL5DBPbvbqx2Ut1JG7k3LBmBxhMasBcDl6Z+FVztc0k/AYITY3k1W0K9DeXSqrhygZQjEEZDADrxg1ZPUbucUME3d7pxS3wvHZiwiMJThoZWBBzwz11WrWobBgs7C3OjtLWa1jlkaKXXgNpJiDgghDjl412dznJSa4jBc2fufBFYGxYtJEQwJbAb0jnIIHAg8q5K2Tnv8RgxN2tyvMpFYXdxKiKVjjcroUHtAHH8K7ZdvXJBIxT5MLN1m6bVLLK7uZmPpoX9jHDAPaKl9pnwxyXgMGbebkRy2UFo8shSB0dW9HWdGdIPDGONRVzU3LHMYPcW5MCbRN+jOJDnUgxoJZcFuWcmjuk4bBgwtubg+dvJ0t7ddDI2p4Qy6PBeHAcKlC/bjEVnqMG4W0CxoqIMKqhVHYFGAPwqhvLydLlcAoBQCgFAKAUAoBQEFvlvKmzLfp5EZxrVMKQD6WePHwqyqt2S2o43gtbt7zNdiUy2s1ssaq2qYABgdWdPgFyfEV2de3GGmEzXj5VI9PTC0uDaa9HnGBpznnp51b9lfLKz0GSb3u30j2etu3RvMLgkR9GRx4KV5886hVdVLnnjjAbG62+cd9NLA0UsE8QDNHKADjhxGPEcO+llLgk85QTJLejba2Fs9w6lwmMqpAJyQOGfGoVw3y2nWRu6u9rXz48znhQprWSQDQ3EYCkeOanZUoeKZxM97tb3pfG6CRsnmrlG1EHWRr4rj9w/GllLhjjzCZB2PlVt5bO4uRFIDBoLRkrrKyHCup5Yzke7vqx6WSmo55jJtm1duJbWbXUgOlYxJp4ZOQCFHfxxVEYOUtqOlvdPeGPaNss8QKgllKtjKlTgg4/zxrtlbhLaziZrdh5UIJo7txE6tbLrKErmRQxVih7iBz7RVstNJNLPMZJfa++kNrYxXcqtiUJ0cYwXZnXUF7OWePdVcaZSm4rwGT3uxvJJdmQTWc9sUVWBlGA4bPBT2jH4illajjDTCZc3K3nTalv08aNGNZTDEE8ADnh40tqdctrCeTE3e34hvbye1jVg0OrDEjTJobS2nr4GuzolCKk/EZMubedF2iljobW8Rl15GkAZ4Y554VFVvZvGSfqs6aXt3f4W129qlrNO6IJD0ek+jjJODx4VohRujuykcyZlpvtBNs6S+iVmSMMXQ4DgrjK9nWKi6ZKexjJa3W3za/dQLO4ijZSyyuB0ZxyAI7f5V2ynYvWQTMK+8omi5nt4bK4naA4cxaTzHA46qktPmKk5JZGSU3l3wSyWAGKSSe4/ooUHpkgLqz2YLAVCulzzx4LxDY3V3wS+klgeKS3uIgC8UmM4PWCOB6viKWUuCTzlMJkDJ5VEBmPmdwY4ZDHLIukqpDFePHrxVn2V8OK4jJN7zb7xWVrDdBGljmKhNOAfSQuCdXctV10ucnHoMkdvN5TILKO3cxPIJ4TMApUaF9HAbPXkkf3TU69NKbazyDZvVZjooBQHP/LdCz7MIRWc9NGdKgsTz6hWrSNKziclyJnZu70sdnPE91LcNNEVQykfZ6oyulcdWTVcrE5JpYwMHLlvHGxjsvzefzzpSNHRNjHSas6uXdWzC73vMrBHwwT/AJStlSrDsiFdRaN1RmRS2ggRLr5dRGePZVWnkszZ1mb5PLJodp3wveke64aZmHoSxZHq4GA2An+QajfJOuO3l0C5k75V4y2y5wilj6GAAST6Y6hVen/ER18ivk72NLb28by3M0oeGPEUmNMPDOEHPrxx7KXTTeEgjXvJfburbX1Ky6p2K5UjVxm4jPPnVuoaez3fscRzi72BPHs2CeOOQiaOS3nUK2oFWzGxXGeIHxHfWtWRdjTfLijngdL8ojyy2+z7OCJ5TKY5JVXhlIVQ6GY8F1E9fsmsdGE5TbOs8eStpre8vrWeF4Vd/OI0b0gpYnUoZfRPolOR/q13UYlGMk8+ARoE+wZ1szdRxvnpri3mTS2oxuQyNjGSMkj4Vp3x37X5M4bnvtsmaTZOzZIo2c2/RPIgBLadA4458CAD41npmlZJPxOvkbvu7vbFtAyLBHMuhASZI2QEtkaVJ5kYrPOpwxnB1M0vyaXT2WwZ5Cjh0aQopVtRYooXC4yeOK0ahKdyRxcjXNiWlzs6fZs8lrLGvGOZ8h+lEpyXIXJTAbPHsq2bjYpJM4bTvRfi029FcSRytGtqVJjjZzltWOVU1x3UuK6nXzOjbK2gtzCk0YYK4yA6lWH7ynlWWUdrwyRyvebZlzNtq580Z4n8zJV1XIchB9lkjAz8a2Vyiqlu6kXzMjYtvH+rdwsEcivofpEcNrMno5wMDgRjHCuTb79ZY8Cnkou4omijLXplaIqUkRhbIR6R0E8uVNSm8vhj8wi3srYM1ztjaXRzz2oDIdcYx0uc+jkjBAx1dtdlOMao5SY8ST8pFu8O0dn33Ru8EJZZSilimeRKjjg6j8veKhQ065Q8WHzKblo15ti6vkSRLcxrHGzqU6RvRzgHjw0n4iluI1KHiFzNFbZN0bfaLp03RC9PTQKukzRl2OtSRnhw5cK0747op9OfQ4bvv3ZpNYbMjtkcxNcQoBglkR43TL9mNXEms9LxOTfRnWcx2pZ3Eto2uKXMCQ2qjQ3MmZ2K8OX2Y494rXFxUufPicPpuvIJigFAUxQFaApigGKAYoBQFaApigGKAYoBigGKAUAAxyoBigGKAYoBQDFAMUAxQCgBoABQDFAMUAxQFaAUAoCI3ncmERoZAZWEeYwS6rgszLjkcKePfU6+eehxkat4JzbG7JjQwSFwWMY6dGRXDEEcR6eB3nsqeMZ2/wAQM21ZGupembDq6iFS7D0DGCCq5w2Tr44PLuqLztWAYWxZftIDrYyv0vnKlmOMZ9ZScJhtIGMcDUp8n08AWLG9Zokw5LLs+Qv6RJEg0D0uxshu/nXWuPxBe3bLyPNBclm0W9qMksNYYzkOCMekQFBx1rXJ4STXV/oDFJdbC2SHpellQSkqWd8pGGy2o8i5jBH9qu8N7bB43gvy7JKjFc2ZlQdI6MHLr6ijg7jlpPhXYRxw8wSd/cMrXR1EBXtccSAoJXV4deagly+IM+5nDzW+hso3TA6TwOEHZUUsJnTBs9nYiuOiLK4lbQS8jY6M6kHpE+j1HtBqTlxWThJ7CZmgSR86pR0pGc6ek9IIPAED3VCfPB0sbIvriSadJ4OjRGAifOelUjiQMcMEHn2jxrsoxSTTBiWrdG9zPIpIRpMHW5JCqvoiP1fCpPikkcMPZ1zKIHjlMgkSa3YlgQxWWRC2P7OrpV8BXZJZyvMF1y/npPpAGdU163xgQBuiMfq4bjx7R4U4bfgC1sq5lF0iSFmR57l4zxwAutWibwOhhntPZSSW3K8getkJrtpvtFR21ZfpXYj7RvXBPodnCkvWXAHpnDwLgogjlYMrTuIpcL/Vl54Gc9mQacn/AIBP2dxrgR0UjMasqtnIyuQrHic1U1h4OmJu/ezz2+u6i83kJb0CQSo6ierljtqU4xUsReThBpLptp4wQzIIC0qyuySa3wSWJyjeiSQOphVmPSTBmzaP+zozAQHpdZWVyhcAaFMmc+2cZ5iorPHqDxtm76PzgLIQDbQGH0j6R1yglDnicaM9fKuxWce8FLvX56SNQHTQrr1vhR0eooY/VIblntPhRY2gXMXSQSFy5K3ZC4Z1IUzKpHokcMEiieH8AZe0LZ0mhSJiI5QEcamJXofTUqTy1DUpPhUU1h5BPVWdFAKApigKNGDwIB6+IFACgzkgZHI44igAQAkgDJ59p8aALGBnAHHnwHHxoCoFAAKAoYxw4Dhy4Dh4UAKg8wOPPvoAqAcgBQFQKAAUBWgKYoBigGKAYoDyIhx4Djz4Dj40AMS4xpGOzAx8KZB7oBQHgRADAAweYwMGgHRLjGBjswMfCgBjBxkDhy4Dh4UB6IoBigGKArQCgFAKAUAoBQCgFAKAUAoBQCgFAKAUAoBQCgFAKAUAoBQCgFAKAUAoBQCgP//Z"/>
          <p:cNvSpPr>
            <a:spLocks noChangeAspect="1" noChangeArrowheads="1"/>
          </p:cNvSpPr>
          <p:nvPr/>
        </p:nvSpPr>
        <p:spPr bwMode="auto">
          <a:xfrm>
            <a:off x="215900" y="-15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QERQUDxQVFRUWFBUUFBgWFhQVFRQXFRQWFxQUFBgYHCggGB0lHRQUITEhJSkrLi4uFx80ODQsNygtLiwBCgoKDg0OGxAQGiwmICQsLCwsLCwtLCwsLCwsLCwsLCwvLCwsLCwsLCwsLCwsLCwsLCwsLCwsLCwsLCwsLCwsLP/AABEIANIA8AMBEQACEQEDEQH/xAAcAAEAAQUBAQAAAAAAAAAAAAAABQEDBAYHAgj/xABMEAACAQMBBAUJBAYGBwkAAAABAgMABBESBQYhMRNBUWFxBxQiMlKBkZLRI1OhsRUWVHKTwTNCYoKy8DU2ZHN0wuEkJTRjoqPD0vH/xAAbAQEAAwEBAQEAAAAAAAAAAAAAAgMEAQUGB//EADsRAAICAQIDBAcHAwQCAwAAAAABAgMRBBIhMVEFE0FhIjJScYGRsRQjM6HB0fBCU+EVNGJyBvEWJCX/2gAMAwEAAhEDEQA/AO1eZx+wnyr9KAeZx+wnyr9KAeZx+wnyr9KAeZx+wnyr9KAeZx+wnyr9KAeZx/dp8q/SgHmcf3afKv0oB5nH7CfKv0oB5nH7CfKv0oB5nH7CfKv0oB5nH7CfKv0oB5nH7CfKv0oB5nH7CfKv0oB5nH7CfKv0oB5nH7CfKv0oB5nH92nyr9KAeZx+wnyr9KAeZx+wnyr9KAeZx/dp8q/SgHmcfsJ8q/SgHmcf3afKv0oB5nH7CfKv0oB5nH7CfKv0oB5nH7CfKv0oB5nH7CfKv0oB5nH7CfKv0oB5nH7CfKv0oB5nH92nyr9KAeZx+wnyr9KAeZx+wnyr9KAvUBWgFAKApQCgFAKAUAoCtAUburj5BFI2yAR1gH40jLckzrWHgrXThaun0oT4fnVdstsGydazLBdqwgKA8u+Md5xUZSwdSyeqkcFAKAUAoBQFaApQCgFAKAUAoBQCgFAKAUAoBQCgPKvkkdn8+RqKlltHWuGT1UjgoDG2e3okey7L7s8PwIrPp36Lj0bX7fkW3Lin1SZlVoKjC2w+IXPcPzFZdbLbRJl+mWbUjNrUUFKAxpXzKi9is5/BR+ZrPKWbox6Jv9F+pbFYrb9y/Uya0FQoDyHySOzn7+qoqWXg7jhk9VI4KAUAoBQCgFAKAUAoCtAKAUBSgFAKAUAoDFvH0Mr9WdD+Dcj7j+ZrNdLu5Kzw5P4/sy6tb04fFGVWkpFAR1q2m4lT2grj4Yb+VYant1M4dUn+j/Q1WLNMZdMoka3GUjN5WxbPnuH41g7Tz9lkka9F+MiTU5Fbk8rJlfAV04R1i+ueZupdEY92SfzrDp5b9RZLphfLLZqtW2qC65ZI1uMp4nlCKWbkASahZNQi5S5IlCLlJRXieLNSEBb1m9Ju4nq93L3VGlNQzLm+LJWNOXDki9VpWKAUAoBQCgFAKAUAoBQCgFAKArQFDRgtwy5yD6w5j8iO41XCecp80TlHHFcmXasIFq5hDoynkwI+NQtrVkHB+JKE3CSkvAxNjXJdNL+uh0P7uR99ZtFc517ZetHgy/U1qMsx5PiiQrYZjX9vX8drPFLM6ohVlZmOBw//AGvOujNaytxTeU08Gypp6eafhhmlbzeWKOPKbPj6VvvJMqg71Xm34V71ekb4yZh3HLNv7yXN82bqVnHUvqxr4IOHvrZCuMPVRHJNbteUi9ssLr6eMf1JSSQB1K/MfjVc9PCXkdyzq273lQsroYkboJMepIRgnsV+R/CsN1E603zXkTjxeDYt2RmHUebuzH314/Zafc7pc22zZrmu82rwSRLV6JjIu/fpJkhHIfaSeA9UfGsGol3t0aVy9Z/DkjXStlcrH7l+pKVvMgoC10mW0r1cWPZ2DxqvfmW1fEntxHLLtWEBQCgFAUoCtAKApQCgFAKAUBWgFAYd/G3CSP116vbXrX6Vm1EJL7yHNfmun7F1Ml6kuT/J9S9a3CyKGTiD+HcatqtjbBTjyZCytwltkXqsIGrbe2xDs64Es8iokq4YZ4kr1heZ5ivPVFsdYpVxbUlx8sGxTjPT7ZPjHkaJvL5ZGOU2fFgfey8T/dQcvefdXv16PxmzDuOY7V2rNdv0lzI0jdRY5x3KOQHhWuMVFYiiJl7A3Yur9sWsLMOtyCsa+Lnh7hxrk7Iw9ZhI6AvknS3hD3cpkckDTH6KLkE8zxY8O6vE7T7UsorUqkufibNHp42zxLoYG2fJHOsYksnEylQ2hsLIOHIHk34Vu02uVkIymsZXwKLK9k3FeBz28s5IXKTI8bjmrqVPwP51vTT4oqJvdrfW72fgQSZj+7f0o/cOa+4iq7KYT5o7k6ru75XbacYu1NvJjt1Rse5sZHvFYbtNKCbjx+pKLy8G27snpFafIYynIIII0jlgj/PCvE7Prn6VtixKT+WDdrJx9GuHJE3XpGIxL+70AKvF34IPzJ7hWbUX92lGPGT5L9fci6mrflvkuZdtYNC4zk82PWxPM1bVXsjj5vqyFk97yXasICgFAVoClAVoClAKAUAoBQCgLZlwcNwz6p6j3eNV78SxL4E9uVlFyrCBWgNQ3i3hg2VKGlcaZQWMY4vkc2VezjWOrSXR1GalmEufk+pqdsLKsTfpLl5nO95fK/cTZWyQQJ7TYaU/8q/jXuw0kV63ExORzm7unlcvM7O55s5LE+81qSSWEcJzdfcu62gfsE0oMapH9FRns629wqmepri2s5a8ES2Sxlo6bZeSi3tYWknZp5QAePoxrjnhRxPvJryu0dZb3EnW8fU0aWEXalLibxuq483CqAAhK4AwAOY4e+vP7NudtPpPLTwXa2tQt4eJzy4huNu7Qu4POWtoLRgqqmdTNll1HBGfUbj3ivbcK4VxcoqWevExKUk+DwS/kx2tOLi72fdP0ptSuiTrKkkFT/6ce8dVRurgoRlBYz4DLb4knv3ZRXJjilRX4HmOILEAYPMcq+e7Q1l1VsI0yw/35Hp6KmEoSlNcDTt5PI0Rltny5/8ALl/JXH8x76+mr1nhNHluJy/auyprWQx3MbRuOphz7wRwI8K1wsjP1Xk401zMrYO8lzYtqtZWQda84z4oeHvpOuM/WRxHUt3PLJG4038RjbHB48sjeKniv41ht0jSzDj5E4vLwzet25luV86Dq+vgmk5CqOod9eNpaLN7tvWJPw6I2aiyOFXXyXj1ZOVuMhSgPEUmriOXUe3w7qhGe7iuRKUdvPmXKmRFAKAUAoClAKAUAoBQHmWIOCGGQajOCmtsiUZOLyjA86MDBZjlDwST/lfv76x99KiW231Xyl+j/c0d2rVur5+K/YkQa3GU5N5ct3XkEV3CrNpBilCgscE5jfA6gdQPiK26SxLMWRkjQtgbjXN06rIPN1bHpSqVODywhwT78Vy/tPT02Ktv0n/OZbDTWTg5pcDse7Xk1srLDMvTyDm8uCB+6nJfxPfVdmonPhyK0iAtd/rK1u2RZC0erQXVSUxngQRzA7RXkaXsnVUXOaS2vz44/wAHoX6qq2pRfMn/ACkb1eabPEltpkaciOI81wyk6x28Bw7zXqV6dWtwny8TApuLyjUL4bT2Ckd1NOk8TOqzxY5Z6lOOfPiKso0+meYVQ2nbLZz4yeSX303U+3F5YXEltJMPtNPJ+AOrgRg8u2sep7TWlglOG5F2n03fN4eMFro03f2VLcw5luJioaSTjliWwSOwZY4zxJrRpr3rVGTWF0Krq+6k49CH23a7UsIo9oz3CT8UaSI8AA2Cq5A93Dl31KWl0l9mHDj4P3HY32QjhPh0OkbZ3ytbS3jmuH0iVA8aAZdsgHgo7Mjj31CNM5NqK5EMrxNa3S2na7Xlk16ZMAs0ci8fSOMgHmB2jurytP2fqaNS7rfmmb79RVKlQrMHejyQQMGkspOhIBJR/Sj9x5r+Ne5HW7Fmzl1PPUHJ4RyXaWxJ7c/axOBnAYAshPYGAxnu51o02sp1Md1Us/VEraZ1PE0fQfky2EbHZ8aPkO5Mzg/1WfHo46sAAVi1E988kUbPNKqKWcgAcyazTnGEd0nhE4xcnhIwoS1x6TArF/VU83727B3Vlg5aj0msQ8F4v3+XkXyxTwXGXXp7vMkK2mYUBWgKUAoBQCgFAKArQFAaArQFuaIOpVhkHmKhOEZxcZLgSjJxeUQZleyYBsvCeR607q8nfZoZbZca3y6o37YapZXCf1JyCZXUMhBB6xXrV2RnHdF5RglBxeJIi94tndKmpfXX8R1ivP7S0nfQ3x5r80a9FqO7ltfJkU149zZzwKcTGF1jOfWypAHj1e+nZWuVjULOa/NEtbptj3x5P8jm+xt5bCDZMlpcQEXOl0ZGj9JpDnS+ojK44cOrFfSTqsdm5PgebngbNuvuwNobDS0uSVdWLqccYyWYx8D1aSRjxrHHWwlfJ1vOHhl06ZQS3eJEvuzd3E8UG1LsywRSAaRw18cDUSOscMnJwTWSfbVNdvdwg1LOM9DRHQylXvz4ZMy+e721f3NvbTC2gszo4DJZiSuT70bwA763zopUIysjub6mWFk452vBTYmu9hv9lbTIZrUKySpjPWQe/B0nwYjqqNnd6WtW1rCw+B1brZ4fNmLs3dG8v9FteXha1iAOlR6TBeCrk/mc4rPpe16bpPu4NSx4l1+klUstmRvtNDZ7ZtZrqPXapAI1AXUsTDOOHdkHH0rXRYrIyri/SXFr3meUGkpNcBsa7i2ht6OfZqFYYoj07hdCuSCBke8eOmpzThS1PmR8Tc9t7QM7iGHiM4OP6x+gr5LX6qV81TVy+r/ZHs6WhVR7yf8A6J/Z9ksMYQcesntPWa9nTUKitQR5t1rtm5MX9+kK5c+A6z4VzUamuiO6b+HUU0yteIkdZ273LCS4GEHFE6vFqw01WaqStu9Xwj+rNVlkKFsr5+LJqvWMBWgKZoBQCgFAKAUBWgFAKAsSwHnGdJ+KnxH0qqdb5weH+XyLIzXKSyvzMcbRCHTOOjPUeaN4N9ap+1qD23La+vg/j+5Z3Dks1vP1+RnA9la08mc8zRB1KsMg8xUZwjOLjJcCUZOLyjWJ45LF8p6UbHkeXgew99eBZG3QT3Q4xf8APn5nqxlXq44lwkjYNn36TLlD4jrHjXs6fU13xzF/DoeddRKp4kcpMV5tLaV5HYzLbJauo5ZJZiwz8UatMOz9LQlY45befd7hLVWyW3PAzrncHach1SX0LN7RhGr44zWmVlMo7XHh7ymLlF5TI3bMO0tgoLtrlJ49apJGVI1A8urxGRyzUNNptLu21w2tk7LrJr0nk2DfTa0VrJ0kraRIFZBzY8ByA7OFfNans+6/VSVS6PPgj1NPqIQoW9+Roe3t47cXTXWy7qWCSZft1MZ0luHEdueP+TX1kI2qCjOGfieRiDb44+Bl7r7y2FnBNqmlkubhlM0jI2MAkgA+8n31k7Q0+q1FDhGKXlkv08667VJvgT+2N6jY7Oe6tSrNK6RRNzA9F3ZsdZwvxry+wtHJWzViw1hfz5o09o2qSjtfmVm3A2nLxmvoyWwWBTUM9nLBr1XXpN+/u+PXJjV1qjtzwMiHcraqKUj2hGinmFj0j8BV0rKZLDj+ZUsp5Rd8ld1I095Bd4aa1ZE1jkQ5cH3/AGfPvrFLs6iiauqWMrl0NE9VZZDZI3Ta+2FgGB6T9nUO9qxazXwoWFxl0/cs0+llbxfBGDsrZrTN01zx61B6+8jqHdWTSaSd8u/v+C/ngaNRqI1LuqvibFXtnmHiaVUGXIA7ScVCc4wW6TwiUYuTxFGJHdtL/RDC+2w5/ur1+NZ43zt/DXDq/wBF4lzqjX6749F+rMqOLT2k9ZPP/pWiMFH3lMpZPdTIlaAUAoClAKAUAoBQHmWIOCGAIPMGozhGa2yWUSjJxeUQ8tjLB6Vs2peuNuPy15k9Ndp/S07yvZf6G2N1d3C5YfVFyy28j+jJ9m3IhuXx6vfU6O065+jP0X5kbdFOPGPFeRJyxq6kMAQR7jW+UYzjh8UzJGTi8rmalf2T2jh4ydPUez+y1fN6jT2aOzfW+HX9GezTdDUx2yXH+cjnext7zs2fatyYukL3EClQ2kDJuWYg4PUp4V9pVF301Z4ZWfyR4tiUJyS8Gd0rEcOM+VDerzy2vrbo9Pm08IDas69TMDkY4cV769DTVbZRlnnkhJ8GXdoSrc7W2UsoDAQ4YMMgkaiCQfAfCsHZ9/eaecvFPD+Bp1NXdzS8GsnVE2bbsMrFCQesIhH5V3dLqUmJtfZdsYZVaKHjHJgaEBOFPLhmuxlLK4nDgW0LnO79vH1+dSO3d9nIAPxNbIWpa91r2cv5pIm4Pud764X5nct1d6PPpryLo9Hms3RZ1Z1jLDVy4cUPDwrLZVsUXnmQTG/m9H6LthP0fSZkVAurTzySc4PUDSmrvJbchvBoW7G0mi2ntYx8DI8XHrUAynh3+lWTtnUzo09ahzeePyNmhojbN7vDBvew9jFj0s2e1Qev+01ePoNA5vvbfguvmzVqtXt+7rNjllVBliAB1k4Fe5OcYLMnhHmRi5PCRDT7cLtotULt2kHA768uztJzls08dz6+Btho1FbrnhF612USQ9y3SN1D+ovgOuratE5Pfe9z6eCIWalJbalhfmyVr0TGKAUAoCtAUoBQFaApQFHJ6sH8KjLPgdWPExnvlX+kDJ3kZX5hwqmWpjD1019Pmi1UuXq8S/FMrjKsGHcQathZGazFplcoyjwawXKmRMDaWyknHEYbqYc/f21j1OirvXHg+poo1M6uXLoQLG4sjzynVzKn/wCteO3qtC8c4/l/g9Fdxql5/n/kk7XbUU40SgLngQ3qnwNehV2hRfHZZwz15fMyWaS2p7ocfqcC3rhCDaijOBewgfLeYr6jTRUYVxXJL9jBOTlJtn0DPvBDHdx2jE9NJGZEGDpwM8z1Hga87u24uXgdOB74yET7WA5NcR5/uu5Fb4SanUuqf6HHHMJPpgltvSaL22P+yzfjDIBXjdjySotb9v8AY3a5Nziv+J0byO/6Jg8ZB/7jVv1X4rMMeRBeUyXRtawJ5CC4/FT/ANKlXJRom35HVHdJJHM7hf8AueEf7Q3+BxVcH/8Aqz/6L6ovl/tI/wDb9GdL8mO0Vjk2xPLwVZhI2OOBqmJx21ObdldT6pfoUyjtk10ZTyu7VjvNjRTwElJJkK5GD6rjiOqrNLFxtwyD5FvcC1RtqbUeXgqNCePAEnpOefD8ay9oVVTrqnY+Ec+7wLqLJx3RhzeDeb/eRV4QjUe08vcOuvD1Ha0Y8Klnz8DbToG+NnAxbbZs10dc7EL1Z5n90dVZ6tJfq3vubS/nJF09RVp1trXE2O0tEiXEYwPxPia9ymiFMdsFg8yy2VjzJl+rSstTXCJ67KviQKrnbCHrNInGEpeqsniO61+orEduNI/HnUY3Kfqpvz5L8zrr2+sy+KuRWKArQCgKUAoBQCgBFAR9zseNzlQUbtQ6T76xW6CqbyvRfVcDTDVWR4PivMxJILqL+jcSjsYcf8++s0q9bT6kty8+f8+Jep6az1ltfkWk3jKnE8RU92R+BquPazi8Wwa/nRknoFJZrlkz4trwSDBYDPU/D8+FbI6/TWrDkvjw+pnlpboPKXyI3aO74b0rcj93PD+6aw6nstS9Oh/D9jVTrmvRt+Zy7ypqUstBGnMwZhjByI5ACfjWr/x6dq1Lrm3hLk/DijnaMYOtTj15m3bb/wBY7L/hm/569yP4EveeV4ms7NQNtXaYYAjpRwIyPWavI7elKNFLi8c/oj0ezUnOefIuby7FMsguNeBFBKCuOJyjYwffXm9m69VV/Z9vrSjx+KNmp0+6XeZ5Jlk7WmtN2YZLaRo36dhqXGca5Dj8BX2GyMtQ1JHg+BJ+U0dJtHZwJ4tBICf3uv8AGsV0tmktl0waKFm2KPO7uxfNbcRORJhi2ccOJ4cDXyfaOvepvdsE48Mcz2tNp+6r2PiYG6P/AITb3+fvq+yr/Dp9y+iPCt/El72Wd4v9WLP/AHq//JWiv/csqfqm52sUlwRpGWIXUQABwGAWIr4Kff6u1x4vDfuR9Eu6ohnl9WbNYbHjgGqVlLdrEBR4Zr1tPoKdOt9jTfnyR592qst9GC4eXMvXG3oU5Nq/dGfxq6ztLTw5PPuK4aK2Xhj3mF+npJDi3iJ7zk/HHAfGsn+p22vFNf8AP55l/wBirgs2TL8dlcSf00ugdiYz8aujp9Vb+LPHkit3UQ/Djn3mba7Mjj4hcn2m9Jvia1VaOmvilx6viyizUWT4N8OiMytRQKAUAoBQFaAUAoChNMgBq5lDAroK0Bant1cYdQw7xULKoWLElknCcoPMXghrzdpG4xMVPYeK/UV5V3ZFcuNbx+aN1faElwmskRNYT2/EagO1CSPfjl7682em1OmeVnHVG2N1F3B4+Jo3lavHlslD+liQccDV6jjGR417PYGpnbqWpvPo8/HmjHr6YwrzHr8DYtrXaPvDYurqVNqx1BgV468ca9yKfcyXmeX4mu7DkD7T2kyEMplGGByD6T8iOfI143/kPCilPz+iPS7M9efwJzav9BN/upP8Br5zS/jw/wC0fqj1Lfw5e5/Q1Xa/+qsH/EN/ikr9Eh/uWfMf0mw+UT/SWy/9y38q87U/7K406b8aJKV8IfRGq7qzqtvt1GYByMhSQCR9sMgHnzHxHbX6HVxqpa6L6I+Zt/El72WN4rhf1bsk1LrMowuRq4dJnhz6x8RWitf/AGGyp+qb5BtKUIqJ6AwBhBg8uvrNfBS1luXGt4WfBH0S09frS4vzMu32LNMcvlR2uTn4c6sr7P1FzzPh7/2K56umvhHj7iZtN3ok4vlz38vgK9SnsqmHGXpPz5fIw2a6yXLgSyIFGFAA7uFelGKisJGNtt5ZWunBQDVXMoYFdAoBQFaApQCgFACM8640nzGTHksY25oPdw/KqpaeqXOJarprkzGk2NGfVaRfB2/nms8uz63ycl7my1aua5pP4GM+xHHqTv78n8jVEuzrF6tsviWrWQ/qrRjybNul9WXP94j86plpNbH1bM/EsWo0z5x/IxpPPU56z4Yb8qzy/wBQhzz+TLV9kl0+hjtta5X1mYeKj+Yql67Vx5t/FFq0unlyX5kZtYC6QpcKrKefohT8RVcdddGxWRaUl4pIs+zw27fD3mqHyf2nH+lwerUMf4a9L/5HrP8Aj8n+5n/02nz+ZO7J2TFapogXAzk54kntJ668vV6y3VT32vP0RqpphUsRRk3UOtHTlqVlz2agRn8apqnsnGfRp/Jk5x3Ra6mg7Qivv0eNnNbakSUusqcScluGOR9Y9lfeVdpaKUu97xLPg+B89LSXL0drJxpbvaN5BPcwC3S3TQozktnx93Vw7687tHtDTQ00qqp7nLp4GnSaW3vFKSwkbPXyB7RBbW3Strl+kkVg3WUOM95BBGe+vV0vbOq00O7g015rODJboqrZbnz8i1YblWsLhwrMwORrbIyORwAM++p39u6u2Dg2kn0X+WRhoKYS3cfibbbbRkj/AKPSPBVz8cZrDVq7K1iGF8EXT08J+tn5mUm0rp/VLnwX/pV61esn6ufgv8FT0+mjzx8zIjjvX62HiQKvjHtCfVe/CKpS0kehkpsu5PrTY8CTWiOj1j9azBU9Tp1ygZCbEP8AXnkPgcfWro9nS/qtl8OBW9Yv6YIyY9kRjnrb952P88VfHQ1Lnl+9speqm+i9yRlR2qLyUfCtEaa48kVOyT5su1YQK0AoBQCgFAKAUAoClAVoBQCgNe8oF48GzbmSJtLrGSrDmDkDI+NWVRUppNDOOR85Nty5POeT5jW96LTvnWvkdV1i/qZ5/TVx99J8xrn2HTf24/Id/b7TH6auPvpPmNPsOm/tx+Q7+32mP01cffSfMafYdN/bj8h39vtMfpq4++k+Y0+w6b+3H5Dv7faY/TVx99J8xp9h039uPyHf2+0x+mrj76T5jT7Dpv7cfkO/t9pj9NXH30nzGn2HTf24/Id/b7TH6auPvpPmNPsOm/tx+Q7+32mTe5m37kX1qOmchp40YMcgqzhWBB7jUZ6SiMG1BLh0OO2b5yZ9K154FAKAUAoBQCgFAKAUAoBQCgFAKAUAoBQHiWQIpZjgKCSewAZJouIOZbW8qWzbqKSGVJ3jkUq2F05B6xxyK2R01kXlEco0npNg+xffMK0ff+RzgOk2D7F78wp9/wCQ4DpNg+xe/MKff+Q4DpNg+xffMKff+Q4DpNg+xffMKff+Q4DpNg+xe/MKff8AkOA6TYPsX3zCn3/kOA6TYPsXvzCn3/kOA6TYPsXvzCn3/kOBl7K2nsO2mSZI7stGwddRyuociRkZxUZRvkscBwOl7seUS02hP0EIkVypZda4BxzAINZLNPOCyySZuFUHRQCgKUBWgFAKAUAoBQCgFAKAUAoBQCgMbaMJeGRF5tG6jxKkCuxeGD5l/UzaC8DZ3GRwOI2I4dhHA16/fV+0ivDH6nX/AOx3H8J/pTvq/aQwP1Ov/wBjuf4T/Sne1+0hhj9Tr/8AY7n+E/0p3tftIYY/U6//AGO4/hP9Kd7X7SGB+p1/+x3H8J/pTva/aQwP1Ov/ANjuP4T/AEp3tftIYH6nX/7Hcfwn+lO+r9pDDH6nX/7Hcfwn+lO9r9pDDH6nX/7Hcfwn+lO9r9pDA/U6/wD2O4/hP9Kd9X7SGDcPJTuvdw7RSWe3liREfLSKUGWGABnmao1NkHDCZJI7nXnEhQCgFAKAUAoBQCgFAKAUAoBQCgFAKAUBQHPKgAYHkaAKwPI0BQSDtHxoAXA5kUBXNAAc8qAorg8iD76AqTQBjjnQDUKAozgcyB76A9UAoBQCgFAKAUAoBQCgFAKAUAoBQCgFAav5Strm02dMyn03HRR45lpPRGPdmrqIbppHHyNe8kF08Ru7CdtT28gdSTnKuMHB6wCM/wB8Vbqknia8TiNL2Jtx7K+v5GZtLi/VckkB45SVxnlgsPjWicFKEV7vocNi8iKuvn6OzMVEA9Ik4OmQnnVWrw9rXmdiQXkrsEnkiaWG8d1myJld/N10AMqyDr4j8RVmpk45Sa93icRJ+UZof0you+nMHmwLiEuHyNWGGk8h11CjPdejjOfE6+ZJbh+c/oW8a4ZyhWU25dst0fRc888ZzULtverHxC5GHZbVlt91+kiZg5JTVklgHm0kg9uDUnBS1GGPA2jcLc2C3SC7R5jK8Kl9UjMjGRQSdJ7KpuulLMXjB1I0vykbYlbaDz27HRs7oNQBwGeSTLKRnj6uD3VoogtmH/Vk4zZvK7OJtnW7ROQJbiHSwJHCRWwSR1cRVOmWJvPRnXyNa3K21Jc7TsVmLCSGCa3lUk51RngWHbgj4GrrYKNcseLTOLmY+9sXRbQupNrQXckLOOglhkdEjTuxwPVwPWD212p5glW1nxycZ2uymV40aM5VkVlPapAI/CvPawyZfrgFAKAUAoBQCgFAKAUAoBQCgFAKAUBA70brRbRMAuGbo4nLmMYCyEgAB+vA48u01ZXa4Zx4nGjE2PuLb2d35za6ogUKGIcYyD18eOeA66lK+U47ZDBFX/kstpgwaWUap5pyRpz9vp1x8vV9EVNaqS8PBL5DBPbvbqx2Ut1JG7k3LBmBxhMasBcDl6Z+FVztc0k/AYITY3k1W0K9DeXSqrhygZQjEEZDADrxg1ZPUbucUME3d7pxS3wvHZiwiMJThoZWBBzwz11WrWobBgs7C3OjtLWa1jlkaKXXgNpJiDgghDjl412dznJSa4jBc2fufBFYGxYtJEQwJbAb0jnIIHAg8q5K2Tnv8RgxN2tyvMpFYXdxKiKVjjcroUHtAHH8K7ZdvXJBIxT5MLN1m6bVLLK7uZmPpoX9jHDAPaKl9pnwxyXgMGbebkRy2UFo8shSB0dW9HWdGdIPDGONRVzU3LHMYPcW5MCbRN+jOJDnUgxoJZcFuWcmjuk4bBgwtubg+dvJ0t7ddDI2p4Qy6PBeHAcKlC/bjEVnqMG4W0CxoqIMKqhVHYFGAPwqhvLydLlcAoBQCgFAKAUAoBQEFvlvKmzLfp5EZxrVMKQD6WePHwqyqt2S2o43gtbt7zNdiUy2s1ssaq2qYABgdWdPgFyfEV2de3GGmEzXj5VI9PTC0uDaa9HnGBpznnp51b9lfLKz0GSb3u30j2etu3RvMLgkR9GRx4KV5886hVdVLnnjjAbG62+cd9NLA0UsE8QDNHKADjhxGPEcO+llLgk85QTJLejba2Fs9w6lwmMqpAJyQOGfGoVw3y2nWRu6u9rXz48znhQprWSQDQ3EYCkeOanZUoeKZxM97tb3pfG6CRsnmrlG1EHWRr4rj9w/GllLhjjzCZB2PlVt5bO4uRFIDBoLRkrrKyHCup5Yzke7vqx6WSmo55jJtm1duJbWbXUgOlYxJp4ZOQCFHfxxVEYOUtqOlvdPeGPaNss8QKgllKtjKlTgg4/zxrtlbhLaziZrdh5UIJo7txE6tbLrKErmRQxVih7iBz7RVstNJNLPMZJfa++kNrYxXcqtiUJ0cYwXZnXUF7OWePdVcaZSm4rwGT3uxvJJdmQTWc9sUVWBlGA4bPBT2jH4illajjDTCZc3K3nTalv08aNGNZTDEE8ADnh40tqdctrCeTE3e34hvbye1jVg0OrDEjTJobS2nr4GuzolCKk/EZMubedF2iljobW8Rl15GkAZ4Y554VFVvZvGSfqs6aXt3f4W129qlrNO6IJD0ek+jjJODx4VohRujuykcyZlpvtBNs6S+iVmSMMXQ4DgrjK9nWKi6ZKexjJa3W3za/dQLO4ijZSyyuB0ZxyAI7f5V2ynYvWQTMK+8omi5nt4bK4naA4cxaTzHA46qktPmKk5JZGSU3l3wSyWAGKSSe4/ooUHpkgLqz2YLAVCulzzx4LxDY3V3wS+klgeKS3uIgC8UmM4PWCOB6viKWUuCTzlMJkDJ5VEBmPmdwY4ZDHLIukqpDFePHrxVn2V8OK4jJN7zb7xWVrDdBGljmKhNOAfSQuCdXctV10ucnHoMkdvN5TILKO3cxPIJ4TMApUaF9HAbPXkkf3TU69NKbazyDZvVZjooBQHP/LdCz7MIRWc9NGdKgsTz6hWrSNKziclyJnZu70sdnPE91LcNNEVQykfZ6oyulcdWTVcrE5JpYwMHLlvHGxjsvzefzzpSNHRNjHSas6uXdWzC73vMrBHwwT/AJStlSrDsiFdRaN1RmRS2ggRLr5dRGePZVWnkszZ1mb5PLJodp3wveke64aZmHoSxZHq4GA2An+QajfJOuO3l0C5k75V4y2y5wilj6GAAST6Y6hVen/ER18ivk72NLb28by3M0oeGPEUmNMPDOEHPrxx7KXTTeEgjXvJfburbX1Ky6p2K5UjVxm4jPPnVuoaez3fscRzi72BPHs2CeOOQiaOS3nUK2oFWzGxXGeIHxHfWtWRdjTfLijngdL8ojyy2+z7OCJ5TKY5JVXhlIVQ6GY8F1E9fsmsdGE5TbOs8eStpre8vrWeF4Vd/OI0b0gpYnUoZfRPolOR/q13UYlGMk8+ARoE+wZ1szdRxvnpri3mTS2oxuQyNjGSMkj4Vp3x37X5M4bnvtsmaTZOzZIo2c2/RPIgBLadA4458CAD41npmlZJPxOvkbvu7vbFtAyLBHMuhASZI2QEtkaVJ5kYrPOpwxnB1M0vyaXT2WwZ5Cjh0aQopVtRYooXC4yeOK0ahKdyRxcjXNiWlzs6fZs8lrLGvGOZ8h+lEpyXIXJTAbPHsq2bjYpJM4bTvRfi029FcSRytGtqVJjjZzltWOVU1x3UuK6nXzOjbK2gtzCk0YYK4yA6lWH7ynlWWUdrwyRyvebZlzNtq580Z4n8zJV1XIchB9lkjAz8a2Vyiqlu6kXzMjYtvH+rdwsEcivofpEcNrMno5wMDgRjHCuTb79ZY8Cnkou4omijLXplaIqUkRhbIR6R0E8uVNSm8vhj8wi3srYM1ztjaXRzz2oDIdcYx0uc+jkjBAx1dtdlOMao5SY8ST8pFu8O0dn33Ru8EJZZSilimeRKjjg6j8veKhQ065Q8WHzKblo15ti6vkSRLcxrHGzqU6RvRzgHjw0n4iluI1KHiFzNFbZN0bfaLp03RC9PTQKukzRl2OtSRnhw5cK0747op9OfQ4bvv3ZpNYbMjtkcxNcQoBglkR43TL9mNXEms9LxOTfRnWcx2pZ3Eto2uKXMCQ2qjQ3MmZ2K8OX2Y494rXFxUufPicPpuvIJigFAUxQFaApigGKAYoBQFaApigGKAYoBigGKAUAAxyoBigGKAYoBQDFAMUAxQCgBoABQDFAMUAxQFaAUAoCI3ncmERoZAZWEeYwS6rgszLjkcKePfU6+eehxkat4JzbG7JjQwSFwWMY6dGRXDEEcR6eB3nsqeMZ2/wAQM21ZGupembDq6iFS7D0DGCCq5w2Tr44PLuqLztWAYWxZftIDrYyv0vnKlmOMZ9ZScJhtIGMcDUp8n08AWLG9Zokw5LLs+Qv6RJEg0D0uxshu/nXWuPxBe3bLyPNBclm0W9qMksNYYzkOCMekQFBx1rXJ4STXV/oDFJdbC2SHpellQSkqWd8pGGy2o8i5jBH9qu8N7bB43gvy7JKjFc2ZlQdI6MHLr6ijg7jlpPhXYRxw8wSd/cMrXR1EBXtccSAoJXV4deagly+IM+5nDzW+hso3TA6TwOEHZUUsJnTBs9nYiuOiLK4lbQS8jY6M6kHpE+j1HtBqTlxWThJ7CZmgSR86pR0pGc6ek9IIPAED3VCfPB0sbIvriSadJ4OjRGAifOelUjiQMcMEHn2jxrsoxSTTBiWrdG9zPIpIRpMHW5JCqvoiP1fCpPikkcMPZ1zKIHjlMgkSa3YlgQxWWRC2P7OrpV8BXZJZyvMF1y/npPpAGdU163xgQBuiMfq4bjx7R4U4bfgC1sq5lF0iSFmR57l4zxwAutWibwOhhntPZSSW3K8getkJrtpvtFR21ZfpXYj7RvXBPodnCkvWXAHpnDwLgogjlYMrTuIpcL/Vl54Gc9mQacn/AIBP2dxrgR0UjMasqtnIyuQrHic1U1h4OmJu/ezz2+u6i83kJb0CQSo6ierljtqU4xUsReThBpLptp4wQzIIC0qyuySa3wSWJyjeiSQOphVmPSTBmzaP+zozAQHpdZWVyhcAaFMmc+2cZ5iorPHqDxtm76PzgLIQDbQGH0j6R1yglDnicaM9fKuxWce8FLvX56SNQHTQrr1vhR0eooY/VIblntPhRY2gXMXSQSFy5K3ZC4Z1IUzKpHokcMEiieH8AZe0LZ0mhSJiI5QEcamJXofTUqTy1DUpPhUU1h5BPVWdFAKApigKNGDwIB6+IFACgzkgZHI44igAQAkgDJ59p8aALGBnAHHnwHHxoCoFAAKAoYxw4Dhy4Dh4UAKg8wOPPvoAqAcgBQFQKAAUBWgKYoBigGKAYoDyIhx4Djz4Dj40AMS4xpGOzAx8KZB7oBQHgRADAAweYwMGgHRLjGBjswMfCgBjBxkDhy4Dh4UB6IoBigGKArQCgFAKAUAoBQCgFAKAUAoBQCgFAKAUAoBQCgFAKAUAoBQCgFAKAUAoBQCgP//Z"/>
          <p:cNvSpPr>
            <a:spLocks noChangeAspect="1" noChangeArrowheads="1"/>
          </p:cNvSpPr>
          <p:nvPr/>
        </p:nvSpPr>
        <p:spPr bwMode="auto">
          <a:xfrm>
            <a:off x="368300" y="1508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QERQUDxQVFRUWFBUUFBgWFhQVFRQXFRQWFxQUFBgYHCggGB0lHRQUITEhJSkrLi4uFx80ODQsNygtLiwBCgoKDg0OGxAQGiwmICQsLCwsLCwtLCwsLCwsLCwsLCwvLCwsLCwsLCwsLCwsLCwsLCwsLCwsLCwsLCwsLCwsLP/AABEIANIA8AMBEQACEQEDEQH/xAAcAAEAAQUBAQAAAAAAAAAAAAAABQEDBAYHAgj/xABMEAACAQMBBAUJBAYGBwkAAAABAgMABBESBQYhMRNBUWFxBxQiMlKBkZLRI1OhsRUWVHKTwTNCYoKy8DU2ZHN0wuEkJTRjoqPD0vH/xAAbAQEAAwEBAQEAAAAAAAAAAAAAAgMEAQUGB//EADsRAAICAQIDBAcHAwQCAwAAAAABAgMRBBIhMVEFE0FhIjJScYGRsRQjM6HB0fBCU+EVNGJyBvEWJCX/2gAMAwEAAhEDEQA/AO1eZx+wnyr9KAeZx+wnyr9KAeZx+wnyr9KAeZx+wnyr9KAeZx+wnyr9KAeZx/dp8q/SgHmcf3afKv0oB5nH7CfKv0oB5nH7CfKv0oB5nH7CfKv0oB5nH7CfKv0oB5nH7CfKv0oB5nH7CfKv0oB5nH7CfKv0oB5nH7CfKv0oB5nH92nyr9KAeZx+wnyr9KAeZx+wnyr9KAeZx/dp8q/SgHmcfsJ8q/SgHmcf3afKv0oB5nH7CfKv0oB5nH7CfKv0oB5nH7CfKv0oB5nH7CfKv0oB5nH7CfKv0oB5nH7CfKv0oB5nH92nyr9KAeZx+wnyr9KAeZx+wnyr9KAvUBWgFAKApQCgFAKAUAoCtAUburj5BFI2yAR1gH40jLckzrWHgrXThaun0oT4fnVdstsGydazLBdqwgKA8u+Md5xUZSwdSyeqkcFAKAUAoBQFaApQCgFAKAUAoBQCgFAKAUAoBQCgPKvkkdn8+RqKlltHWuGT1UjgoDG2e3okey7L7s8PwIrPp36Lj0bX7fkW3Lin1SZlVoKjC2w+IXPcPzFZdbLbRJl+mWbUjNrUUFKAxpXzKi9is5/BR+ZrPKWbox6Jv9F+pbFYrb9y/Uya0FQoDyHySOzn7+qoqWXg7jhk9VI4KAUAoBQCgFAKAUAoCtAKAUBSgFAKAUAoDFvH0Mr9WdD+Dcj7j+ZrNdLu5Kzw5P4/sy6tb04fFGVWkpFAR1q2m4lT2grj4Yb+VYant1M4dUn+j/Q1WLNMZdMoka3GUjN5WxbPnuH41g7Tz9lkka9F+MiTU5Fbk8rJlfAV04R1i+ueZupdEY92SfzrDp5b9RZLphfLLZqtW2qC65ZI1uMp4nlCKWbkASahZNQi5S5IlCLlJRXieLNSEBb1m9Ju4nq93L3VGlNQzLm+LJWNOXDki9VpWKAUAoBQCgFAKAUAoBQCgFAKArQFDRgtwy5yD6w5j8iO41XCecp80TlHHFcmXasIFq5hDoynkwI+NQtrVkHB+JKE3CSkvAxNjXJdNL+uh0P7uR99ZtFc517ZetHgy/U1qMsx5PiiQrYZjX9vX8drPFLM6ohVlZmOBw//AGvOujNaytxTeU08Gypp6eafhhmlbzeWKOPKbPj6VvvJMqg71Xm34V71ekb4yZh3HLNv7yXN82bqVnHUvqxr4IOHvrZCuMPVRHJNbteUi9ssLr6eMf1JSSQB1K/MfjVc9PCXkdyzq273lQsroYkboJMepIRgnsV+R/CsN1E603zXkTjxeDYt2RmHUebuzH314/Zafc7pc22zZrmu82rwSRLV6JjIu/fpJkhHIfaSeA9UfGsGol3t0aVy9Z/DkjXStlcrH7l+pKVvMgoC10mW0r1cWPZ2DxqvfmW1fEntxHLLtWEBQCgFAUoCtAKApQCgFAKAUBWgFAYd/G3CSP116vbXrX6Vm1EJL7yHNfmun7F1Ml6kuT/J9S9a3CyKGTiD+HcatqtjbBTjyZCytwltkXqsIGrbe2xDs64Es8iokq4YZ4kr1heZ5ivPVFsdYpVxbUlx8sGxTjPT7ZPjHkaJvL5ZGOU2fFgfey8T/dQcvefdXv16PxmzDuOY7V2rNdv0lzI0jdRY5x3KOQHhWuMVFYiiJl7A3Yur9sWsLMOtyCsa+Lnh7hxrk7Iw9ZhI6AvknS3hD3cpkckDTH6KLkE8zxY8O6vE7T7UsorUqkufibNHp42zxLoYG2fJHOsYksnEylQ2hsLIOHIHk34Vu02uVkIymsZXwKLK9k3FeBz28s5IXKTI8bjmrqVPwP51vTT4oqJvdrfW72fgQSZj+7f0o/cOa+4iq7KYT5o7k6ru75XbacYu1NvJjt1Rse5sZHvFYbtNKCbjx+pKLy8G27snpFafIYynIIII0jlgj/PCvE7Prn6VtixKT+WDdrJx9GuHJE3XpGIxL+70AKvF34IPzJ7hWbUX92lGPGT5L9fci6mrflvkuZdtYNC4zk82PWxPM1bVXsjj5vqyFk97yXasICgFAVoClAVoClAKAUAoBQCgLZlwcNwz6p6j3eNV78SxL4E9uVlFyrCBWgNQ3i3hg2VKGlcaZQWMY4vkc2VezjWOrSXR1GalmEufk+pqdsLKsTfpLl5nO95fK/cTZWyQQJ7TYaU/8q/jXuw0kV63ExORzm7unlcvM7O55s5LE+81qSSWEcJzdfcu62gfsE0oMapH9FRns629wqmepri2s5a8ES2Sxlo6bZeSi3tYWknZp5QAePoxrjnhRxPvJryu0dZb3EnW8fU0aWEXalLibxuq483CqAAhK4AwAOY4e+vP7NudtPpPLTwXa2tQt4eJzy4huNu7Qu4POWtoLRgqqmdTNll1HBGfUbj3ivbcK4VxcoqWevExKUk+DwS/kx2tOLi72fdP0ptSuiTrKkkFT/6ce8dVRurgoRlBYz4DLb4knv3ZRXJjilRX4HmOILEAYPMcq+e7Q1l1VsI0yw/35Hp6KmEoSlNcDTt5PI0Rltny5/8ALl/JXH8x76+mr1nhNHluJy/auyprWQx3MbRuOphz7wRwI8K1wsjP1Xk401zMrYO8lzYtqtZWQda84z4oeHvpOuM/WRxHUt3PLJG4038RjbHB48sjeKniv41ht0jSzDj5E4vLwzet25luV86Dq+vgmk5CqOod9eNpaLN7tvWJPw6I2aiyOFXXyXj1ZOVuMhSgPEUmriOXUe3w7qhGe7iuRKUdvPmXKmRFAKAUAoClAKAUAoBQHmWIOCGGQajOCmtsiUZOLyjA86MDBZjlDwST/lfv76x99KiW231Xyl+j/c0d2rVur5+K/YkQa3GU5N5ct3XkEV3CrNpBilCgscE5jfA6gdQPiK26SxLMWRkjQtgbjXN06rIPN1bHpSqVODywhwT78Vy/tPT02Ktv0n/OZbDTWTg5pcDse7Xk1srLDMvTyDm8uCB+6nJfxPfVdmonPhyK0iAtd/rK1u2RZC0erQXVSUxngQRzA7RXkaXsnVUXOaS2vz44/wAHoX6qq2pRfMn/ACkb1eabPEltpkaciOI81wyk6x28Bw7zXqV6dWtwny8TApuLyjUL4bT2Ckd1NOk8TOqzxY5Z6lOOfPiKso0+meYVQ2nbLZz4yeSX303U+3F5YXEltJMPtNPJ+AOrgRg8u2sep7TWlglOG5F2n03fN4eMFro03f2VLcw5luJioaSTjliWwSOwZY4zxJrRpr3rVGTWF0Krq+6k49CH23a7UsIo9oz3CT8UaSI8AA2Cq5A93Dl31KWl0l9mHDj4P3HY32QjhPh0OkbZ3ytbS3jmuH0iVA8aAZdsgHgo7Mjj31CNM5NqK5EMrxNa3S2na7Xlk16ZMAs0ci8fSOMgHmB2jurytP2fqaNS7rfmmb79RVKlQrMHejyQQMGkspOhIBJR/Sj9x5r+Ne5HW7Fmzl1PPUHJ4RyXaWxJ7c/axOBnAYAshPYGAxnu51o02sp1Md1Us/VEraZ1PE0fQfky2EbHZ8aPkO5Mzg/1WfHo46sAAVi1E988kUbPNKqKWcgAcyazTnGEd0nhE4xcnhIwoS1x6TArF/VU83727B3Vlg5aj0msQ8F4v3+XkXyxTwXGXXp7vMkK2mYUBWgKUAoBQCgFAKArQFAaArQFuaIOpVhkHmKhOEZxcZLgSjJxeUQZleyYBsvCeR607q8nfZoZbZca3y6o37YapZXCf1JyCZXUMhBB6xXrV2RnHdF5RglBxeJIi94tndKmpfXX8R1ivP7S0nfQ3x5r80a9FqO7ltfJkU149zZzwKcTGF1jOfWypAHj1e+nZWuVjULOa/NEtbptj3x5P8jm+xt5bCDZMlpcQEXOl0ZGj9JpDnS+ojK44cOrFfSTqsdm5PgebngbNuvuwNobDS0uSVdWLqccYyWYx8D1aSRjxrHHWwlfJ1vOHhl06ZQS3eJEvuzd3E8UG1LsywRSAaRw18cDUSOscMnJwTWSfbVNdvdwg1LOM9DRHQylXvz4ZMy+e721f3NvbTC2gszo4DJZiSuT70bwA763zopUIysjub6mWFk452vBTYmu9hv9lbTIZrUKySpjPWQe/B0nwYjqqNnd6WtW1rCw+B1brZ4fNmLs3dG8v9FteXha1iAOlR6TBeCrk/mc4rPpe16bpPu4NSx4l1+klUstmRvtNDZ7ZtZrqPXapAI1AXUsTDOOHdkHH0rXRYrIyri/SXFr3meUGkpNcBsa7i2ht6OfZqFYYoj07hdCuSCBke8eOmpzThS1PmR8Tc9t7QM7iGHiM4OP6x+gr5LX6qV81TVy+r/ZHs6WhVR7yf8A6J/Z9ksMYQcesntPWa9nTUKitQR5t1rtm5MX9+kK5c+A6z4VzUamuiO6b+HUU0yteIkdZ273LCS4GEHFE6vFqw01WaqStu9Xwj+rNVlkKFsr5+LJqvWMBWgKZoBQCgFAKAUBWgFAKAsSwHnGdJ+KnxH0qqdb5weH+XyLIzXKSyvzMcbRCHTOOjPUeaN4N9ap+1qD23La+vg/j+5Z3Dks1vP1+RnA9la08mc8zRB1KsMg8xUZwjOLjJcCUZOLyjWJ45LF8p6UbHkeXgew99eBZG3QT3Q4xf8APn5nqxlXq44lwkjYNn36TLlD4jrHjXs6fU13xzF/DoeddRKp4kcpMV5tLaV5HYzLbJauo5ZJZiwz8UatMOz9LQlY45befd7hLVWyW3PAzrncHach1SX0LN7RhGr44zWmVlMo7XHh7ymLlF5TI3bMO0tgoLtrlJ49apJGVI1A8urxGRyzUNNptLu21w2tk7LrJr0nk2DfTa0VrJ0kraRIFZBzY8ByA7OFfNans+6/VSVS6PPgj1NPqIQoW9+Roe3t47cXTXWy7qWCSZft1MZ0luHEdueP+TX1kI2qCjOGfieRiDb44+Bl7r7y2FnBNqmlkubhlM0jI2MAkgA+8n31k7Q0+q1FDhGKXlkv08667VJvgT+2N6jY7Oe6tSrNK6RRNzA9F3ZsdZwvxry+wtHJWzViw1hfz5o09o2qSjtfmVm3A2nLxmvoyWwWBTUM9nLBr1XXpN+/u+PXJjV1qjtzwMiHcraqKUj2hGinmFj0j8BV0rKZLDj+ZUsp5Rd8ld1I095Bd4aa1ZE1jkQ5cH3/AGfPvrFLs6iiauqWMrl0NE9VZZDZI3Ta+2FgGB6T9nUO9qxazXwoWFxl0/cs0+llbxfBGDsrZrTN01zx61B6+8jqHdWTSaSd8u/v+C/ngaNRqI1LuqvibFXtnmHiaVUGXIA7ScVCc4wW6TwiUYuTxFGJHdtL/RDC+2w5/ur1+NZ43zt/DXDq/wBF4lzqjX6749F+rMqOLT2k9ZPP/pWiMFH3lMpZPdTIlaAUAoClAKAUAoBQHmWIOCGAIPMGozhGa2yWUSjJxeUQ8tjLB6Vs2peuNuPy15k9Ndp/S07yvZf6G2N1d3C5YfVFyy28j+jJ9m3IhuXx6vfU6O065+jP0X5kbdFOPGPFeRJyxq6kMAQR7jW+UYzjh8UzJGTi8rmalf2T2jh4ydPUez+y1fN6jT2aOzfW+HX9GezTdDUx2yXH+cjnext7zs2fatyYukL3EClQ2kDJuWYg4PUp4V9pVF301Z4ZWfyR4tiUJyS8Gd0rEcOM+VDerzy2vrbo9Pm08IDas69TMDkY4cV769DTVbZRlnnkhJ8GXdoSrc7W2UsoDAQ4YMMgkaiCQfAfCsHZ9/eaecvFPD+Bp1NXdzS8GsnVE2bbsMrFCQesIhH5V3dLqUmJtfZdsYZVaKHjHJgaEBOFPLhmuxlLK4nDgW0LnO79vH1+dSO3d9nIAPxNbIWpa91r2cv5pIm4Pud764X5nct1d6PPpryLo9Hms3RZ1Z1jLDVy4cUPDwrLZVsUXnmQTG/m9H6LthP0fSZkVAurTzySc4PUDSmrvJbchvBoW7G0mi2ntYx8DI8XHrUAynh3+lWTtnUzo09ahzeePyNmhojbN7vDBvew9jFj0s2e1Qev+01ePoNA5vvbfguvmzVqtXt+7rNjllVBliAB1k4Fe5OcYLMnhHmRi5PCRDT7cLtotULt2kHA768uztJzls08dz6+Btho1FbrnhF612USQ9y3SN1D+ovgOuratE5Pfe9z6eCIWalJbalhfmyVr0TGKAUAoCtAUoBQFaApQFHJ6sH8KjLPgdWPExnvlX+kDJ3kZX5hwqmWpjD1019Pmi1UuXq8S/FMrjKsGHcQathZGazFplcoyjwawXKmRMDaWyknHEYbqYc/f21j1OirvXHg+poo1M6uXLoQLG4sjzynVzKn/wCteO3qtC8c4/l/g9Fdxql5/n/kk7XbUU40SgLngQ3qnwNehV2hRfHZZwz15fMyWaS2p7ocfqcC3rhCDaijOBewgfLeYr6jTRUYVxXJL9jBOTlJtn0DPvBDHdx2jE9NJGZEGDpwM8z1Hga87u24uXgdOB74yET7WA5NcR5/uu5Fb4SanUuqf6HHHMJPpgltvSaL22P+yzfjDIBXjdjySotb9v8AY3a5Nziv+J0byO/6Jg8ZB/7jVv1X4rMMeRBeUyXRtawJ5CC4/FT/ANKlXJRom35HVHdJJHM7hf8AueEf7Q3+BxVcH/8Aqz/6L6ovl/tI/wDb9GdL8mO0Vjk2xPLwVZhI2OOBqmJx21ObdldT6pfoUyjtk10ZTyu7VjvNjRTwElJJkK5GD6rjiOqrNLFxtwyD5FvcC1RtqbUeXgqNCePAEnpOefD8ay9oVVTrqnY+Ec+7wLqLJx3RhzeDeb/eRV4QjUe08vcOuvD1Ha0Y8Klnz8DbToG+NnAxbbZs10dc7EL1Z5n90dVZ6tJfq3vubS/nJF09RVp1trXE2O0tEiXEYwPxPia9ymiFMdsFg8yy2VjzJl+rSstTXCJ67KviQKrnbCHrNInGEpeqsniO61+orEduNI/HnUY3Kfqpvz5L8zrr2+sy+KuRWKArQCgKUAoBQCgBFAR9zseNzlQUbtQ6T76xW6CqbyvRfVcDTDVWR4PivMxJILqL+jcSjsYcf8++s0q9bT6kty8+f8+Jep6az1ltfkWk3jKnE8RU92R+BquPazi8Wwa/nRknoFJZrlkz4trwSDBYDPU/D8+FbI6/TWrDkvjw+pnlpboPKXyI3aO74b0rcj93PD+6aw6nstS9Oh/D9jVTrmvRt+Zy7ypqUstBGnMwZhjByI5ACfjWr/x6dq1Lrm3hLk/DijnaMYOtTj15m3bb/wBY7L/hm/569yP4EveeV4ms7NQNtXaYYAjpRwIyPWavI7elKNFLi8c/oj0ezUnOefIuby7FMsguNeBFBKCuOJyjYwffXm9m69VV/Z9vrSjx+KNmp0+6XeZ5Jlk7WmtN2YZLaRo36dhqXGca5Dj8BX2GyMtQ1JHg+BJ+U0dJtHZwJ4tBICf3uv8AGsV0tmktl0waKFm2KPO7uxfNbcRORJhi2ccOJ4cDXyfaOvepvdsE48Mcz2tNp+6r2PiYG6P/AITb3+fvq+yr/Dp9y+iPCt/El72Wd4v9WLP/AHq//JWiv/csqfqm52sUlwRpGWIXUQABwGAWIr4Kff6u1x4vDfuR9Eu6ohnl9WbNYbHjgGqVlLdrEBR4Zr1tPoKdOt9jTfnyR592qst9GC4eXMvXG3oU5Nq/dGfxq6ztLTw5PPuK4aK2Xhj3mF+npJDi3iJ7zk/HHAfGsn+p22vFNf8AP55l/wBirgs2TL8dlcSf00ugdiYz8aujp9Vb+LPHkit3UQ/Djn3mba7Mjj4hcn2m9Jvia1VaOmvilx6viyizUWT4N8OiMytRQKAUAoBQFaAUAoChNMgBq5lDAroK0Bant1cYdQw7xULKoWLElknCcoPMXghrzdpG4xMVPYeK/UV5V3ZFcuNbx+aN1faElwmskRNYT2/EagO1CSPfjl7682em1OmeVnHVG2N1F3B4+Jo3lavHlslD+liQccDV6jjGR417PYGpnbqWpvPo8/HmjHr6YwrzHr8DYtrXaPvDYurqVNqx1BgV468ca9yKfcyXmeX4mu7DkD7T2kyEMplGGByD6T8iOfI143/kPCilPz+iPS7M9efwJzav9BN/upP8Br5zS/jw/wC0fqj1Lfw5e5/Q1Xa/+qsH/EN/ikr9Eh/uWfMf0mw+UT/SWy/9y38q87U/7K406b8aJKV8IfRGq7qzqtvt1GYByMhSQCR9sMgHnzHxHbX6HVxqpa6L6I+Zt/El72WN4rhf1bsk1LrMowuRq4dJnhz6x8RWitf/AGGyp+qb5BtKUIqJ6AwBhBg8uvrNfBS1luXGt4WfBH0S09frS4vzMu32LNMcvlR2uTn4c6sr7P1FzzPh7/2K56umvhHj7iZtN3ok4vlz38vgK9SnsqmHGXpPz5fIw2a6yXLgSyIFGFAA7uFelGKisJGNtt5ZWunBQDVXMoYFdAoBQFaApQCgFACM8640nzGTHksY25oPdw/KqpaeqXOJarprkzGk2NGfVaRfB2/nms8uz63ycl7my1aua5pP4GM+xHHqTv78n8jVEuzrF6tsviWrWQ/qrRjybNul9WXP94j86plpNbH1bM/EsWo0z5x/IxpPPU56z4Yb8qzy/wBQhzz+TLV9kl0+hjtta5X1mYeKj+Yql67Vx5t/FFq0unlyX5kZtYC6QpcKrKefohT8RVcdddGxWRaUl4pIs+zw27fD3mqHyf2nH+lwerUMf4a9L/5HrP8Aj8n+5n/02nz+ZO7J2TFapogXAzk54kntJ668vV6y3VT32vP0RqpphUsRRk3UOtHTlqVlz2agRn8apqnsnGfRp/Jk5x3Ra6mg7Qivv0eNnNbakSUusqcScluGOR9Y9lfeVdpaKUu97xLPg+B89LSXL0drJxpbvaN5BPcwC3S3TQozktnx93Vw7687tHtDTQ00qqp7nLp4GnSaW3vFKSwkbPXyB7RBbW3Strl+kkVg3WUOM95BBGe+vV0vbOq00O7g015rODJboqrZbnz8i1YblWsLhwrMwORrbIyORwAM++p39u6u2Dg2kn0X+WRhoKYS3cfibbbbRkj/AKPSPBVz8cZrDVq7K1iGF8EXT08J+tn5mUm0rp/VLnwX/pV61esn6ufgv8FT0+mjzx8zIjjvX62HiQKvjHtCfVe/CKpS0kehkpsu5PrTY8CTWiOj1j9azBU9Tp1ygZCbEP8AXnkPgcfWro9nS/qtl8OBW9Yv6YIyY9kRjnrb952P88VfHQ1Lnl+9speqm+i9yRlR2qLyUfCtEaa48kVOyT5su1YQK0AoBQCgFAKAUAoClAVoBQCgNe8oF48GzbmSJtLrGSrDmDkDI+NWVRUppNDOOR85Nty5POeT5jW96LTvnWvkdV1i/qZ5/TVx99J8xrn2HTf24/Id/b7TH6auPvpPmNPsOm/tx+Q7+32mP01cffSfMafYdN/bj8h39vtMfpq4++k+Y0+w6b+3H5Dv7faY/TVx99J8xp9h039uPyHf2+0x+mrj76T5jT7Dpv7cfkO/t9pj9NXH30nzGn2HTf24/Id/b7TH6auPvpPmNPsOm/tx+Q7+32mTe5m37kX1qOmchp40YMcgqzhWBB7jUZ6SiMG1BLh0OO2b5yZ9K154FAKAUAoBQCgFAKAUAoBQCgFAKAUAoBQHiWQIpZjgKCSewAZJouIOZbW8qWzbqKSGVJ3jkUq2F05B6xxyK2R01kXlEco0npNg+xffMK0ff+RzgOk2D7F78wp9/wCQ4DpNg+xe/MKff+Q4DpNg+xffMKff+Q4DpNg+xffMKff+Q4DpNg+xe/MKff8AkOA6TYPsX3zCn3/kOA6TYPsXvzCn3/kOA6TYPsXvzCn3/kOBl7K2nsO2mSZI7stGwddRyuociRkZxUZRvkscBwOl7seUS02hP0EIkVypZda4BxzAINZLNPOCyySZuFUHRQCgKUBWgFAKAUAoBQCgFAKAUAoBQCgMbaMJeGRF5tG6jxKkCuxeGD5l/UzaC8DZ3GRwOI2I4dhHA16/fV+0ivDH6nX/AOx3H8J/pTvq/aQwP1Ov/wBjuf4T/Sne1+0hhj9Tr/8AY7n+E/0p3tftIYY/U6//AGO4/hP9Kd7X7SGB+p1/+x3H8J/pTva/aQwP1Ov/ANjuP4T/AEp3tftIYH6nX/7Hcfwn+lO+r9pDDH6nX/7Hcfwn+lO9r9pDDH6nX/7Hcfwn+lO9r9pDA/U6/wD2O4/hP9Kd9X7SGDcPJTuvdw7RSWe3liREfLSKUGWGABnmao1NkHDCZJI7nXnEhQCgFAKAUAoBQCgFAKAUAoBQCgFAKAUBQHPKgAYHkaAKwPI0BQSDtHxoAXA5kUBXNAAc8qAorg8iD76AqTQBjjnQDUKAozgcyB76A9UAoBQCgFAKAUAoBQCgFAKAUAoBQCgFAav5Strm02dMyn03HRR45lpPRGPdmrqIbppHHyNe8kF08Ru7CdtT28gdSTnKuMHB6wCM/wB8Vbqknia8TiNL2Jtx7K+v5GZtLi/VckkB45SVxnlgsPjWicFKEV7vocNi8iKuvn6OzMVEA9Ik4OmQnnVWrw9rXmdiQXkrsEnkiaWG8d1myJld/N10AMqyDr4j8RVmpk45Sa93icRJ+UZof0you+nMHmwLiEuHyNWGGk8h11CjPdejjOfE6+ZJbh+c/oW8a4ZyhWU25dst0fRc888ZzULtverHxC5GHZbVlt91+kiZg5JTVklgHm0kg9uDUnBS1GGPA2jcLc2C3SC7R5jK8Kl9UjMjGRQSdJ7KpuulLMXjB1I0vykbYlbaDz27HRs7oNQBwGeSTLKRnj6uD3VoogtmH/Vk4zZvK7OJtnW7ROQJbiHSwJHCRWwSR1cRVOmWJvPRnXyNa3K21Jc7TsVmLCSGCa3lUk51RngWHbgj4GrrYKNcseLTOLmY+9sXRbQupNrQXckLOOglhkdEjTuxwPVwPWD212p5glW1nxycZ2uymV40aM5VkVlPapAI/CvPawyZfrgFAKAUAoBQCgFAKAUAoBQCgFAKAUBA70brRbRMAuGbo4nLmMYCyEgAB+vA48u01ZXa4Zx4nGjE2PuLb2d35za6ogUKGIcYyD18eOeA66lK+U47ZDBFX/kstpgwaWUap5pyRpz9vp1x8vV9EVNaqS8PBL5DBPbvbqx2Ut1JG7k3LBmBxhMasBcDl6Z+FVztc0k/AYITY3k1W0K9DeXSqrhygZQjEEZDADrxg1ZPUbucUME3d7pxS3wvHZiwiMJThoZWBBzwz11WrWobBgs7C3OjtLWa1jlkaKXXgNpJiDgghDjl412dznJSa4jBc2fufBFYGxYtJEQwJbAb0jnIIHAg8q5K2Tnv8RgxN2tyvMpFYXdxKiKVjjcroUHtAHH8K7ZdvXJBIxT5MLN1m6bVLLK7uZmPpoX9jHDAPaKl9pnwxyXgMGbebkRy2UFo8shSB0dW9HWdGdIPDGONRVzU3LHMYPcW5MCbRN+jOJDnUgxoJZcFuWcmjuk4bBgwtubg+dvJ0t7ddDI2p4Qy6PBeHAcKlC/bjEVnqMG4W0CxoqIMKqhVHYFGAPwqhvLydLlcAoBQCgFAKAUAoBQEFvlvKmzLfp5EZxrVMKQD6WePHwqyqt2S2o43gtbt7zNdiUy2s1ssaq2qYABgdWdPgFyfEV2de3GGmEzXj5VI9PTC0uDaa9HnGBpznnp51b9lfLKz0GSb3u30j2etu3RvMLgkR9GRx4KV5886hVdVLnnjjAbG62+cd9NLA0UsE8QDNHKADjhxGPEcO+llLgk85QTJLejba2Fs9w6lwmMqpAJyQOGfGoVw3y2nWRu6u9rXz48znhQprWSQDQ3EYCkeOanZUoeKZxM97tb3pfG6CRsnmrlG1EHWRr4rj9w/GllLhjjzCZB2PlVt5bO4uRFIDBoLRkrrKyHCup5Yzke7vqx6WSmo55jJtm1duJbWbXUgOlYxJp4ZOQCFHfxxVEYOUtqOlvdPeGPaNss8QKgllKtjKlTgg4/zxrtlbhLaziZrdh5UIJo7txE6tbLrKErmRQxVih7iBz7RVstNJNLPMZJfa++kNrYxXcqtiUJ0cYwXZnXUF7OWePdVcaZSm4rwGT3uxvJJdmQTWc9sUVWBlGA4bPBT2jH4illajjDTCZc3K3nTalv08aNGNZTDEE8ADnh40tqdctrCeTE3e34hvbye1jVg0OrDEjTJobS2nr4GuzolCKk/EZMubedF2iljobW8Rl15GkAZ4Y554VFVvZvGSfqs6aXt3f4W129qlrNO6IJD0ek+jjJODx4VohRujuykcyZlpvtBNs6S+iVmSMMXQ4DgrjK9nWKi6ZKexjJa3W3za/dQLO4ijZSyyuB0ZxyAI7f5V2ynYvWQTMK+8omi5nt4bK4naA4cxaTzHA46qktPmKk5JZGSU3l3wSyWAGKSSe4/ooUHpkgLqz2YLAVCulzzx4LxDY3V3wS+klgeKS3uIgC8UmM4PWCOB6viKWUuCTzlMJkDJ5VEBmPmdwY4ZDHLIukqpDFePHrxVn2V8OK4jJN7zb7xWVrDdBGljmKhNOAfSQuCdXctV10ucnHoMkdvN5TILKO3cxPIJ4TMApUaF9HAbPXkkf3TU69NKbazyDZvVZjooBQHP/LdCz7MIRWc9NGdKgsTz6hWrSNKziclyJnZu70sdnPE91LcNNEVQykfZ6oyulcdWTVcrE5JpYwMHLlvHGxjsvzefzzpSNHRNjHSas6uXdWzC73vMrBHwwT/AJStlSrDsiFdRaN1RmRS2ggRLr5dRGePZVWnkszZ1mb5PLJodp3wveke64aZmHoSxZHq4GA2An+QajfJOuO3l0C5k75V4y2y5wilj6GAAST6Y6hVen/ER18ivk72NLb28by3M0oeGPEUmNMPDOEHPrxx7KXTTeEgjXvJfburbX1Ky6p2K5UjVxm4jPPnVuoaez3fscRzi72BPHs2CeOOQiaOS3nUK2oFWzGxXGeIHxHfWtWRdjTfLijngdL8ojyy2+z7OCJ5TKY5JVXhlIVQ6GY8F1E9fsmsdGE5TbOs8eStpre8vrWeF4Vd/OI0b0gpYnUoZfRPolOR/q13UYlGMk8+ARoE+wZ1szdRxvnpri3mTS2oxuQyNjGSMkj4Vp3x37X5M4bnvtsmaTZOzZIo2c2/RPIgBLadA4458CAD41npmlZJPxOvkbvu7vbFtAyLBHMuhASZI2QEtkaVJ5kYrPOpwxnB1M0vyaXT2WwZ5Cjh0aQopVtRYooXC4yeOK0ahKdyRxcjXNiWlzs6fZs8lrLGvGOZ8h+lEpyXIXJTAbPHsq2bjYpJM4bTvRfi029FcSRytGtqVJjjZzltWOVU1x3UuK6nXzOjbK2gtzCk0YYK4yA6lWH7ynlWWUdrwyRyvebZlzNtq580Z4n8zJV1XIchB9lkjAz8a2Vyiqlu6kXzMjYtvH+rdwsEcivofpEcNrMno5wMDgRjHCuTb79ZY8Cnkou4omijLXplaIqUkRhbIR6R0E8uVNSm8vhj8wi3srYM1ztjaXRzz2oDIdcYx0uc+jkjBAx1dtdlOMao5SY8ST8pFu8O0dn33Ru8EJZZSilimeRKjjg6j8veKhQ065Q8WHzKblo15ti6vkSRLcxrHGzqU6RvRzgHjw0n4iluI1KHiFzNFbZN0bfaLp03RC9PTQKukzRl2OtSRnhw5cK0747op9OfQ4bvv3ZpNYbMjtkcxNcQoBglkR43TL9mNXEms9LxOTfRnWcx2pZ3Eto2uKXMCQ2qjQ3MmZ2K8OX2Y494rXFxUufPicPpuvIJigFAUxQFaApigGKAYoBQFaApigGKAYoBigGKAUAAxyoBigGKAYoBQDFAMUAxQCgBoABQDFAMUAxQFaAUAoCI3ncmERoZAZWEeYwS6rgszLjkcKePfU6+eehxkat4JzbG7JjQwSFwWMY6dGRXDEEcR6eB3nsqeMZ2/wAQM21ZGupembDq6iFS7D0DGCCq5w2Tr44PLuqLztWAYWxZftIDrYyv0vnKlmOMZ9ZScJhtIGMcDUp8n08AWLG9Zokw5LLs+Qv6RJEg0D0uxshu/nXWuPxBe3bLyPNBclm0W9qMksNYYzkOCMekQFBx1rXJ4STXV/oDFJdbC2SHpellQSkqWd8pGGy2o8i5jBH9qu8N7bB43gvy7JKjFc2ZlQdI6MHLr6ijg7jlpPhXYRxw8wSd/cMrXR1EBXtccSAoJXV4deagly+IM+5nDzW+hso3TA6TwOEHZUUsJnTBs9nYiuOiLK4lbQS8jY6M6kHpE+j1HtBqTlxWThJ7CZmgSR86pR0pGc6ek9IIPAED3VCfPB0sbIvriSadJ4OjRGAifOelUjiQMcMEHn2jxrsoxSTTBiWrdG9zPIpIRpMHW5JCqvoiP1fCpPikkcMPZ1zKIHjlMgkSa3YlgQxWWRC2P7OrpV8BXZJZyvMF1y/npPpAGdU163xgQBuiMfq4bjx7R4U4bfgC1sq5lF0iSFmR57l4zxwAutWibwOhhntPZSSW3K8getkJrtpvtFR21ZfpXYj7RvXBPodnCkvWXAHpnDwLgogjlYMrTuIpcL/Vl54Gc9mQacn/AIBP2dxrgR0UjMasqtnIyuQrHic1U1h4OmJu/ezz2+u6i83kJb0CQSo6ierljtqU4xUsReThBpLptp4wQzIIC0qyuySa3wSWJyjeiSQOphVmPSTBmzaP+zozAQHpdZWVyhcAaFMmc+2cZ5iorPHqDxtm76PzgLIQDbQGH0j6R1yglDnicaM9fKuxWce8FLvX56SNQHTQrr1vhR0eooY/VIblntPhRY2gXMXSQSFy5K3ZC4Z1IUzKpHokcMEiieH8AZe0LZ0mhSJiI5QEcamJXofTUqTy1DUpPhUU1h5BPVWdFAKApigKNGDwIB6+IFACgzkgZHI44igAQAkgDJ59p8aALGBnAHHnwHHxoCoFAAKAoYxw4Dhy4Dh4UAKg8wOPPvoAqAcgBQFQKAAUBWgKYoBigGKAYoDyIhx4Djz4Dj40AMS4xpGOzAx8KZB7oBQHgRADAAweYwMGgHRLjGBjswMfCgBjBxkDhy4Dh4UB6IoBigGKArQCgFAKAUAoBQCgFAKAUAoBQCgFAKAUAoBQCgFAKAUAoBQCgFAKAUAoBQCgP//Z"/>
          <p:cNvSpPr>
            <a:spLocks noChangeAspect="1" noChangeArrowheads="1"/>
          </p:cNvSpPr>
          <p:nvPr/>
        </p:nvSpPr>
        <p:spPr bwMode="auto">
          <a:xfrm>
            <a:off x="520700" y="3032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826" name="Picture 10" descr="http://ourfinancialsecurity.org/blogs/wp-content/ourfinancialsecurity.org/uploads/2011/10/AFR-logo-300x26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356" y="2925429"/>
            <a:ext cx="2857500" cy="250507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utoShape 12" descr="data:image/jpeg;base64,/9j/4AAQSkZJRgABAQAAAQABAAD/2wCEAAkGBxQQEhQUEhQWFhUWGB4aGRcXFxcaHRwcHhweIB8dGx4gHSgiGhwmHBwaITEhKSkrLi4uFx8zODUsNygtLisBCgoKDg0OGxAQGywmICY0NywsLDQsLCwsLCwsLiwsLCwsLCwsLCwsLCwsLCwsLCwsLCwsLCwsLCwsLCwsLCwsLP/AABEIAI8BYQMBEQACEQEDEQH/xAAcAAACAgMBAQAAAAAAAAAAAAAGBwAFAwQIAgH/xABNEAABAgMEBQYKBwYEBgMBAAABAgMABBEFEiExBgdBUWETIjJxgbIUMzQ1UnJzkaGxI0J0grPB0RVTYqLC8EOSk+EXJGN10uKDo8MW/8QAGgEAAgMBAQAAAAAAAAAAAAAAAAQCAwUBBv/EADsRAAEDAgMFBgUDAgYDAQAAAAEAAgMEERIhMTIzQVFxBRNhgdHwIpGhscEUI0Jy4RUkNFKy8UOCwlP/2gAMAwEAAhEDEQA/AHjAhSBCkCFIEKq0gtpEo3eOKzghG0n9Ig94aEtVVLYG3OvAIZlbQm5NQemgVNPmqgMSg7MPq4bPzioOc3N3FZzJZ4Hd5Lm12vh6e+KN2HkrSFJIKVCoI2iLwbrYa4OFxoskdUlIEKQIUgQpAhfFKAzwgQvsCFIEKQIUgQpAhSBCkCFIEKQIUgQpAhSBCkCFIEKQIUgQpAhSBCkCFIEKQIUgQpAhSBCkCFIEL4VDKBC+wIUgQpAhSBCkCFIEKQIUgQq+2rWRKtla+pKdqjuH6xFzg0XVFRO2FmJ3l4qmsGyVvOeFzY55xbRsQNmG/d784rY0k4nJSmp3SP76bXgOSJJmXS4lSFgKSoUIO2LSLixWg9ge0tdohFha7KduLqqUcPNVncJ3/wB45xSLxm3BZbS6ifhObDp4IxQsEAg1BxBG0RetUG4uF6gXVIEKQIUgQlppJZ/7XtYybq1CXlWgtaUml5aqEbxkoY8DvjQif3EHeDUlLPHeSYToEwrNkww020kkpbQlAJzokUFeOEIvdicXHimGiwstmIrqVs7oszaVrzqH1OAIbaI5NQTmKGtQY0WzuigaW+KVMTXyG6aKU0AG6M5NL7AhJ5u0Cmctxkk0cacWnrQACBxouvZGoWXjid4pO/xPCYOr/wA2yfsU/KEqneu6pmPYCIIoU0q9Z+izJmpV685fm5tllwBQoEkBHNFMDRIxx2xpUk7sDm8gSErNE0uB5pj2NZiJRhthsqKGxQFRqacTQQg95e4uPFMNaGiwW7EFJKyf0YZtK2Zxt9TgShptQ5NQTiQBjUGNFs7ooGlvMpUxNfIbpoMNBCUpGSQAK8BSM8m5umgvccQkhpdIfTWtNocW29KvMlspVQc4JSa8cfy2xrwP+GOMjIg/lJSNF3P4hOeQeLjTazgVISojiQDGU4WJCcBuFsRFdUgQpAhSBCkCFIEKQIStldFGbQtS0VPKcBadbKbigBigHGoNchGiZ3RQsDeN/ulu6a95JTSjOTKkCEkZ+zVTzdoWoXVh6XeIYorBKWzl2g7DvzqY12vEZZDbIjPzSRbixPunBYc74RLsu/vG0q94BjLkbhcW8k204mgreiCklXp9ZCZu0lIUpSbkktxJSaUWkkgnhvjSppCyG452SkzA6TyRhq7nlv2dLOOEqWUUKjmbqiATvNAMYUqWhsrgFfESWC6JIoVikCFIELTtS0USzanHDQDZtJ3DeYi5waLlVTTNiYXOVDY9mrmnBNTQ9i0ckjYSN+347qVtaXHE5JQQumf303/qOSubatduUbK1nH6qRmo8PzOyLHODRmm6ioZC3E7yHNDEhpQ+04FzSCGXsUG70BspvHXjtikSOB+LRZsVdKx2KYfC7Tw9/wB0XvstzDZSqi21jYcCDkQfjWLyAQtVzWSsscwUMyMwuzXAy8SqXWfo3D9T+FW7+zvpUCWGx0WdG91I/u37B0PLwRcDFy1V9gQpAhSBCAdGzS3rUBzLbJ7OTb+VQIdl/wBNH5/cqhu9KPoSV6kCEsXbMfmLZnBLzSpcpQ0VFKQq+KZZin+8aAe1tO3E2+qVLXGQ2NkzRGeml9gQkpbFEP2g96E0UK9R5haO9d98azM2sb4fYpN2RJ8fwmVq+82yfsUfKEKneu6pmPZCIYoU0D6zOnZf/cWPnDlJpJ/SVVJq3qjiE1apAhK6ast+ZtqcEvNKlilpsqUlIVeFBhiRSNEPYynbibfMpUtc6Q4TZNBIwEZyaX2BCRukUuXLTmEOrUJR2cabeSk0qSgFNTurGvEbQggfEASPmkpAe8z0unikUwGUZCdX2BCkCFIEKQIUgQpAhSBCWVmWXMP2taCmZpTCW3mitASFcoLiTQmuGAI7Y0HPY2Bgc2+R8kuGuMhIKZsZ6YUgQlNo8QLDtIHY4/UdiY0pP9SzySjd05HmgopZ0nX9w33RCdRvXdSmI9gK9ilTSc1tKdE6otKUkCU+ku5loroofERq0WHu8+eXVJT3x5ck0tHZVpmVYQx4oNpuGtagitSdpNa9sZsri55LtU2wANFlYxBSUgQteenEMoLjhupTmfyG8xwkAXKhJI2Npc45Ids6SXPOCZmEkNp8Sye8rfX+8IqAxnEVnxRuqX99KMv4j8lW1vW2iUReVio9BAzJ/IcYm94aE1U1LYG3OvAKlsaw3JlzwmdxJxQ0cAkbKj8vfEGsLjiclIKV8ru+n8h7+3zRLPySH0FtxN5J2fmNx4xaQCLFaEkTZG4XDJCLTjtkuXV1clVHBW1H+/DI7IpzjPgstrpKJ1nZsP09/VFb7LU21Q0W2sZj5g7CItIDgtNzY5o7HMFUVmTa5FwS0wqravEunL1FHYf7yyraSw4SkoZHU7xDIcjsn8FFMXLSUgQpAhAWldkTjE8mfkG0uqU3ybrRIF4DI4kbhtwuiHYZI3R93IbcQVQ9rg/E1GlnLWppsupCXCgFaRiAqmIHUYUdYONtFc29s1sxFdS8tOVtGWtGZmJSWQ6h5CEgrWE9Eddc4eY6F0TWvdayXIeHkgJgoyFc4RTC9QIS7mdE3nU2wlSB/wAyoKZxHOKRUdXOAzh4TtaYyDpqlzGSHDmizQ+SXLyUs06Lq0NJSoVBoQN8LTuDpHEc1cwWaAriKlJCunFkOzKpAtJvBmcadXiBRCTicc+qGaeRrA+/EEKt4JItzRVCysUgQl3aknaMvaUxMyksh1DraEc9YT0QONc4eY6F0QY91rJch4eSAmCwSUpKhRVBUbjTH4wkdckwvccQltbmh78wLWFyhecacYN4YltI483aMd8Px1DWmPwuD5pd8ZdiR/Zi1qabLqbrhQL4wwVTHLDOEn2xG2ivF7ZraiK6pAhSBCkCFIEKQIUgQhjRuynWZ60HVpoh5bZbNRiEoocNmMMSva6NjRwVbQQ4lE8LqxSBCU9q6M2ihU3KSzaVSs47ynKlQ+jCjVYIrX3A5cY0mTQkNe45tGnNKOZILtGhTQkJUMtIbTkhISOoCkZznYiSU0BYWWxHF1BltaOOTNoLWpP0C5NbJVUdJRypnxrDccwbFYa3uqXMJffhZWWgcq+xIsszKbrjQKMwapB5pw/hoOyK6hzXSFzdCpRAhtiiGKFYscy+ltJWshKUipJ2COE2UXODQXO0Q3Ky6rQcDzwKZdB+ibNRfI+urhuH9moDGbnRZ7GGqd3j9gaDn4lWFv24iUSBS86rBDYzPE8Im94amKmqbC3mToFoWFYKlL8JmzeeOKUnJG7hX5deMRYzPE7VUU9K4u72bN3Lkru07SblkFbqqDYNpO4DaYm5wbmU5NMyJuJ5Q3ZumwU5R9HJtr8WvGlP4jt6xgIqbNnms+LtMF1pBYHQ+qKn2kOoKVAKQoYjMERdYFaTmte2xzBQkpt2yl3k3nJRRxGZQT/fb1xTnGfBZdn0TrjOM/REb7LM6zQ0W2sYEbOI3ERaQHBaDmx1EdjmCqyyJ5yWcErMmv7p04BY9E/xD++MGktOFyWgldE7uZfI8/DqiOLVoKQIUgQpAhSBCkCFIEKQIUgQpAhSBCkCFIEKQIUgQpAhSBCkCFIEKQIUgQpAhSBCkCFIEKQIUgQpAhSBCkCFIEKQIUgQpAhSBCGUNKtFYUsESqFc1BwLqh9ZX8G4bYq2z4LODTVOu7YGg/3Hn0W5b1tiWAbbTfeVghtPzO4R178OQ1VtTUiKzWi7joFisGwS2ovzB5SYVmTiEcE9m33QMZbM6qNNSlp7yXNx+izW/pA3KCnTdPRbGZ3V3COveGqdTVthFtTwCp7O0fdm1h+eJ/hayAHEbBwzO2K2sLjdyVipHzO72o8h7980R2jZLUw3ya0C6OjTAp9XdFrmgiyflgZI3C4ZfZCzbr9lKurq7Kk4KGaP06sjspFN3R66LNDpaI2dmz7e/ki6VmW5hu8ghaFDrHEEflF4IIWox7JW3bmChmYlHLMWXWAVyyjVbW1H8Sf7694qILDcaLOfG+kdjjzZxHJXbzTE+xmFIOKVDNKhtG5Qidg8JxzYqmPmPt/dYLEnHUrMtMVLiU1S5TBxAIFeChUVEcaTfCVCnke13cy6jQ8x6q7ixOJVa1LenrPeQWJtQQ8CQ3yTJCLoSKAlBKqkk4740qOKKVpxN08SlKiR7CLFZdDF2naUoXxaSm1hSkhJl5cpNKZm4CK/DjHJ+5ifhwfUqUZe9l7/AEVZYWtKYYfLFoJSoJXcW4kXVIIJBJAwUK8Bh7oskoWObijVbKlwdhei3WdPTMtK+FSsyWgi6CgNtKC7ygAaqSSKDdCtI1j34Htv81fM5zW4gUIav7dtK1HXG1T627iAqoYl1VxpTFuGqmKGEAhl/M+qpgkfITcrb0wmrXs1xomeLrDiwm9yDCSDXoqFw5iuIOw5RGBtPKD8Nj1KlI6RhGeSNdMrccY5CXl7vhM0u4gqxCAMVLI+tQbOMKQRB13O0HuyukeRYDUrVmtHZxpHKS8+84+kVuvBtTbm9JSEi5XYQcIkJoybOYLeGoXCxwzBzWHV3pDMWi1NLeNxQduISEj6PmDDEVJCqnnVxjtVE2ItA5fNRheXg3S80s0xtKRm3pcTqlhspF4sy4JqhKsuT40h+GnhkYHYdfE+qXlmex1routBNqNSInW7QLl1oOraXLsAXbt5VFJTXAV6+EKt7h0ndlluF7lXu7zBiBWxq61i+Hr5CYSlD9KpKeiumYoeioDGlTUV3RGqpO6GJun2XIajHkdUX6R223Iy633einIDNSjkkcSYVijMjg0K97w0XKD9FPC7XbVNPTTsu2pRS01L3U0ANCVKIJUa4dldtA1N3cBwNbc8SVTHikGIm3ReLN0tekZ82fPOcqlRHJTBCUqorohwDA16N7f14ddA2SLvYxbmPRAlLX4HI4teVddbKWXywuo+kShCyAMxRYIxhNjmg3cLq8g8EhUayrSQ4L0yVpSrFJaYF4A4gkN1FRhhvja/RwkbP1Pqs79TJdPd1Zm5YKl3i1yiQpDqUpWQDQ5KqDhhjGKPgf8AEL24LQ2hcKh0G8LcU85MTinkoccZDZaZQKpUKLqlINaVwyxi+o7sWDW246lQjLjqVganH7UmZhDL6peVll8mVNXeUdcpVXOINxCcsMT8I6WthYCRcnPwAXAS8kA5BVGmk9aFjtFTb6n2XOalbqUlxlew1AosHGl4YEDttp2xTusRYj5FVyufELjNE2mJmRJqfl5lTCmWVuKAbaXyhCLwBvpN3EHL0oXgwd5hc29zbjkrn3tcFLXQvSq0rQmky6p5TYUlRvBmXJF0VyLcaFRBDEzFg+p9UrDM97rXRRrUtSds9LTzE2pKVqDZb5JkioSSVVKSakjLKFqNkchLXN8dSrp3uYLgqu0EnrTtRp5YtFTam1BKR4PLqBqK48wERZUNhhcBgvfxKjC98gJv9FqaNazpliZ8HtEpUkLLanKBKkKBoSboCSkHgN8SlomOZii62UGVDg7C9M3Slp4y61S76mFtgrvJQhd4JSrm0WCACaGueEZ8Jbi+IXTb72ySd0W0ztOdmmZczqkB1RF4My5I5pOXJ8I1ZqeGNhdh08T6pKKZ73Ybp6SbSkNoStZcUAApZASVHaSBgK7hGM4gm4Tw0QhrPm5qVljMy0ypq5QFsNtKCipQFSVJJFAchDVI1j34HNv81VO5zW4ghHV9bdpWo66hVoLb5NAVVLEuqtTTa3DVTHDCAQy/mfVUwSPkJuVtaWTdr2a6wVTpeYccSm9yDCSDUVSoBBpUVoQdhyiMLaeVps2xHiVJ7pGEZ5JrcpGbZMqmtq2ORIYl0hb6hzUDJI9JW4cIqc62Q1SlRU92RHGLuOg5eJXuwrDDFXHFco+vpuH5J3D9OyBjLZnVdpqXu/icbuOpWnbOkSr/ACEonlHjgSMUo47iR7h8I46Tg3VU1FYcXdQi7vsstg6Nhk8q8eVfOJWcaerXbx+UdZHbM6qdNRiM435u5q5nJxDKStxQSkbT+W88ImSBqm3yNjGJxsFRWdpmw64UGqBWiVKpRXX6PbFYlBNklF2jE9+E5cjz9EQuISsEKAUkjEHEERZqnyA4WOiEpyxnpFZekqqRmtg4+7f8xxyiksLDdqy5KeSnd3kGnFvv/tXtiW01NoqjBQ6SDmn9Rxixrw5O09Sydt268Qqmds5yRWX5QXmz4xgZesjceEQLSw3b8krJC+nd3kIuOLfyFe2bPNzKEuNkKHxG8HcYsaQ7MJ2KVkrQ9q3IkrUndffTlPVc+aY1ezdHJGs4Ij1J+bj7Vf5QvX71XU27Sh05xtGcpj9OvLfe/WNSn3TeiRl3hTX0/YU3YLaF9NLculXrC4D8YzaYg1JI8U5MLQ26IZ1EeVTHsh3oY7R2AqqPUpj2/KN2vKPsNqoUuXLyh0XG1Ans2dphCJxgeHH2CmngSNICBdatrqlLVkngLwabCru+q1BQ6ykD4Q5Rxh8Lm80vO8tkBTPsS2GZxpLrCwpB94O5Q2EbozpI3RuwuTbXBwuFp6PWH4I5NqBF197lUgbKpAIP3qnticsuMNHIWXGMwk+KRetLzrN+sj8JEbNHuW++KzqjeFO1nzSK5eB//lGOd95/lP8A/j8khdBFKFoSZTnyyB2E0V/KTG1U7p1+Sz4d4EZ687WK5hmWB5raL6hvUrAV6kj+Ywr2dHZpfzV1W7MNTC1YopZkrTagn+YwhVn95yahHwBLDXgmloI4sJ7y40uz915pOq202dBbWM5Iy7qjVRTdUd6k80n3isZdRHgkLU7E7EwFJDSqw7knJzaRg4FNr9ZK1FJ7U1H3BGxDLeRzDwzSEjPgDkxtSductKql1HnMK5vqKxHuVeHuhCviwvxDimqV9225Ih0H8VNfa3+9FFRq3oFZFoeqXeqfS9Es88xMkID7hWlZyDhNClW4HDHeOMP1lOXNDm8PslqeWxIdxTS0tsjw6UeYBFVp5pOQUDVJ94jNhk7t4cm5GY2kLDpgi7Zk2N0q6P8A61R2DfN6j7rrtkpM6nvOjXqOd0xrV25KzqXeI218+Sy/tv6FQn2dtnomavYWLUL4ma9onux3tHaauUmyUttPqftCcplyqv8Af41jQpt01Kzbw2XQ02lQkVhfSEub1d/J4/GMIbzLmtI7HkkDqz85ynrnuKjbq9y73xWfT7wLpSMBaaCtcHmt31kd8Q3Q74Jep3ZQVqG8pmfZJ70Odo7LVRR6lMa2ZdFqyzzTSqKbeuhSknmuNLFesYEV4xnsJheCeX0ITbhjbYK95JW8RVdTstGy7LblEqWpVVqxcdXme05J4RU1oal4YGQAuJz4kqnmbRetBRalaoZGC3zhXeE7f72RAuL8m6JR00lUcEOTeLvRXtj2Q1Koutp61HpK6z+UWNaG6J2CnZC2zR581X27pQ3Lm4j6V7IITsPEj5DGIvkAyCoqK5kXwtzdyVVKaOvzig7OqITmGhu3fwj4xARl2bksyklndjnPl70+6u7Q0Yl3mwjkwi6KJUgAEfr2xMxtIsnJaKF7cNrdFQIemrLNFgvS+/0Rw9HqOEV3dHrokQ6ejyd8TPt6fZFdl2q1MpvNKB3jaOsbIua4O0WnDOyYXYVWW1o7fVy0srknxtGAVwV+vviDo+I1S9RR4j3kRs77r1YmkHKK5GYTyUwPqnJXFJ/L3VjrX3yOq7T1eI93ILO5c+i25ax0tTCnmyUhaSFtjok1BCqbDgffHQ2xuFY2mDJe8blfUcOqtImmUndffTlPVc+aY1ezdHJGs1C09C9I5uSs0lqWSWeUVemSu8GyaYqaAvEDfWkSnhjklzdny5+aInubHkPNXugmgss6sTrkymcUVXwEiiQutSVg84qrjQgU3GKaiqeB3YbhVkULScd7q81w+a3fXb74imh3wU6ndlK7VnbTkmuZcal3Jg8l0UfVxzVtu9QMaNXGJA0E2SlO8tuQLpnaoJlT0k44s1U5MOrUeKiCfiYz65obIAOQTdObtuVX659HFzLCJhpJUtioUBmWzmRvukV6iYnQTBji08VCpjLm3HBKXRrSN+z3Q6wr1kGt1Y3KHyOYjUlhbK2zklHI5hyXR2jVuNz8uh9rJWaTmlQwKTxB9+BjAliMbi0rUY8PbcJB60vOs36yPwkRt0e5b74rOqN4Ue2xpclVmJlZVDrzzjCWjdacokFF1WJTiaVApvhGOAibG8gAG+oTTpP27NF1r6rNAHWXkzc2jkygHkmz0qkEXlD6tATQHHHZSJVlU1zcDPNRp4C04nIN1quE2rM12FAHVyaD8yYbox+y33xS9TvCnPq082Snqf1GMmq3zloQ7ASv14+cEfZ099caPZ+6PX0SVXtoz1GvFVnuA/UmFpHUUNq+ajCnaAtKOnqmKXYX2y7EE9YQZpzilZRwWlain44dRMD5O7qcSGsxQ2Sv1c214FPtLVghZ5JyuFEqIz6lBJ7I0aqPvIiB1SkDsD07dBfFzP2t7vRkVGo6BPxaHqkrrH0cXIzjnN+idUVtq2EHEp60kkU3UjWpZhJGOY1SM8Za66IdWGny2FolZlRUyshLa1GpbJyBO1BOHDqimrpQ4F7dfurKecg4XJp6bebp37M7+GqM2n3reo+6dfslJbU950a9RzumNau3JWdS7xG2vnyWX9t/QqE+zts9EzV7CHNV9vuSctNFuVefJUDVsVSkhP1zmN+AMMVkQe9t3AKqneWtNhdWGr/ReVm5gzT023MO3i4WUgpoomtVBVFEAnICmGZiupnexuANsNLqcMbXOxE3TTtvyZ/2S+6Yzo9oJp2yVzzqz85ynrnuKjcq9y73xWdT7wLpSMBaaCtcHmt31kd8Q3Q74Jep3ZSw1Z205JKmnG5dx88kMEZJoa1Xtu9QMaNXGJMIJtmladxbcgXTN1QzKnZFTi8VLfdUrrUqp+JjPrQGyWHIJunN2XRvCavQqJF60FXn6tS4PNaB5y+K9w/vjFNi/XRZndSVRvJkzgOJ6q+eealW6qKW20ig2DqAGZiwkNCec6OFmeQCGHbTmbRJRKgtM5F04E76buoY8RFWJz8m6LNdNNVfDELN5+/wrqxNHGZUVAvObXFDHs9ERY2MNTlPRxw5jM81avPJQkqWoJSMyTQCJE2TLnBouTkqyS0mlnllCHBe2VBSFeqTnERI0myXjrYXuwh39+itVJBFDiNxiaZIuhe09FLquWk1ci4PqjBJ/Tqyil0fFqzpqCxxwHCeXD39F6svSmiuRnE8i7vPRVx4fLjHWycHIhrrHBOMLvp7+itrYsdqbTRYoodFaeknqO7hE3NDk1PTsmHxa8DxC1LEemG3OQmBfASSh8ZKAoKK/ix+HbEWlwNiqqd0zX91IL8nc+vir2LE6k7r76cp6rnzTGr2bo5I1nBXeqNhLllOoWAUrW4kg7QQARFNaSJwR4K2nF40vdWVsrk7QbQFHk3V8ksbDXBKusKpjuJ3w9VxiSIniM0tA8tfZNTXD5rd9dvviM2h3wTdTuygjUR5VMeyHehztHYCXo9SmForKiz5eb5RJQ2iYecTh/h1qCOFMOyEZnd65ttbAeaaYMIN0Qy0827dCVCqkBwJ+tcVkSMwMx2RQWkaqwOBSs1k6t0hK5qSTSgvOMgYU2qQNnFPu3HSpaw3wP8AIpOen/k1TULOk+FMk80XFjrNQfkmDtFo+Fy7SHIhBetLzrN+sj8JEN0e5b74peo3hT90YH/Jy3sUd0RiS7Z6rSZshWcVqS551uypbtN4/vEoWP8AKE/0xu0LrwjwWZVC0icGrTzZKep/UYyqrfOT8OwEr9ePnBH2dPfXGj2fuj19ElV7aO9S8pydmhR/xXVr+SP6ITr3XltyCZphaNWurfzcx9/vqiqq3pU4NgJO61bE8En1lIo299KnrPSHYrH7wjVo5ccQ5jJI1LML780z9Tryl2feWaqLzhJO3KM6uAEthyTlMbsRJalmy9osXHAl1pYqlQINNykKGR4iF2PfE64yKsLWvGaQGnGiLllvBJJU0upacyrTMHcoVHXn1blPUCZvjxWbLEYz4Jyzk4X7CcdV0lyClK6yya/GMlrQ2pAH+78rRvePySq1PedGvUc7pjSrtyUhS7xG2vnyWX9t/QqE+zts9EzV7CxahfETXtE92O9o7TVyk2SgbWAgydqvKYJbUFBxJRhdKgCadtcOJh2m/chAdnwS83wSXCdcpafhdmcuRQuS6lEDfcNfjWMhzME2HkU+HYmX8EjNWfnOU9c9xUbFXuXe+KQp94F0oYwFppfaybSRNWM463W6paQKih5rt09lUnsh6lYWTgH3klp3B0RI95oW1D+UTPsk96Ge0dlqpo9Sj/RaX/Z0tNl1JQ22++4MP8KpUCBtF2EZj3r221IA800z4Gm/itj/APtJXev/ACGI/p3rvetWS2NJEtK5JlPLPnJCcQPWP5fKFHSWyGqVnrWsOBgxO5LUk9G1vrDs8u+rY0DzE/3w95iIjJzcq46N0jsdQbnlwCJgEtp2JSkcAAPkBFui0MmjkEMWrpmhJuSyS84cBQG7XhtV2e+KnSjQLOm7RaDhiGI/T+60W9HZqdIXOOFCdiBSo6hkntqYj3bnZuVIo56g4pjYcveQVlOaES6kAIvIUMlVrX1gc+ykTMLbZJiTs2Ets3I8/VVaXZ6zsFDl2RtqTQdeae2oiF3s8Qlg6qpNfib78x9kRWNpIxNUCVXV+grA9mxXZFrZA5PwVkU2QOfJblp2Y1MpuuoChsO0dR2R1zQ7VWywMlFnhDgZmrN6FZiX9E9NA4cOrDgIrs5niEhhnpNn4mfUe/dkQ2Ta7U0m80qu8ZEdY/OLGuDtE9BURzNuwrfiSvSd199OU9Vz5pjV7N0ckazgiHUuK2aob3V/IRRX75XU27Sgsxst2g2lWBTMpB6w5SNRxvET4fhIjKTzTr1w+a3fXb74jIod8E/U7soI1EeVTHsh3oc7R2Al6PUo21t22mWs91uo5R8cmlO2h6R6gmuO8iE6KIvlB4DNMzvDW25qtVayZS1pFKjRDsihqp2G8opPvFPvRZ3ZfA4jg66rxBso6JjqOGOW2EE0ljqVs0J8MmEj6Nxy416qCo4cOcB2Ro1774WnUapWmba5S+1pedZv1kfhIh6j3LffFK1G8KfujHkct7FHdEYku2eq0mbIVnFaklhrt0eLrTc22KlkFLgHoE4K+6a9ijujR7PmwuLDxSlVHcYgiDVTNByzJen1LyD1hR/WKKxtpirYDdgS81rS6py122GRecLaEU4kqVjuABqeAh6jIZAXO0StQ0ulsE5bFs5Mqw0yjotoCQd9Bn2nHtjJe8vcXHinmtwgBU2rfzcx9/vqi6q3pUINgKp1xWH4TJcqkc+XN/rQcFD5K+7FtDLgkseKhUsxMvyXnUz5s/8Alc/KCu3yKbdr7qctdL0iGa8+XUpJG26pRUk9WJH3YK6MtkxcCuUzgWW5LzrpQlUihNKuKeQGhtKjUUHZUdsFASJL8LZrtSAWWVra0h4NYjzJzbkVoPWlkg/GK2Ox1Adzd+VZazLeCUup7zo16jndMadduSkKXeI218+Sy/tv6FQn2dtnomavYWLUL4ia9onux3tHaauUmyUCazZgPWnMcnzqKSgUxqoJAoN5rh1w7SDDCLpeoOKTJOmzLNVK2UGV9JEsoK9a4SfiYyXvxzYhzT4bhjt4JIas/Ocp657io16vcu98UhT7wJ+6WWumTlHnlEApQbgO1ZBugdZ/OMWGMyPDVoSOwtJS4tAEaLtV/h+Lxh9v+sPvglXf6f3zWnqG8pmfZJ70T7R2WqNHqUZ63bbTLWe63eHKPjk0p2lJ6Z6rtR94QpRRF8oPAJmd+FviVq/sg/uk+5MHeeK5g8EZWZZTUqk8mmlcVKOZ6z/YhFrQ3REMEcI+EeaqrU0ubQeTYBedyATWlevb2RB0oGQzS03aDGnDH8TloJsKanSFTjhbRmGkfpiB1mpiOBztpUClnqM5jYch79USWZZDMsKNIA3qzUes5xa1obotGGnjiHwBbxMSVy12J9pxRShxClDMBQJjgcCq2yscbNIJWzHVYqC2NE2JiqgOTX6SKDHiMj8DFbogUjPQRS5jI8wqtMzPWfg6nwhkfWBJUB15jtqOMQu9muYSwfU020MTefH37ur+x7eZmh9GvnbUHBQ7NvWIsa8O0T0FVFMPhOfJZGbIaQ9y6E3VlJSaYA1INSN+GcdDQDdSFPG2TvALFWESV6ENJ9X7Nou8o/MTOHRQlTQSjAVugtE40riTjDUNW6IWaB9fVVPha/VbOi2hyLONGZiZUjH6JxTRRU/WoltJrhviM1QZdQL88/VdZGGZBaGk2rWWnXuXCnGXSaqLZTRR9IgjBXEEROKsfG3DqFB8DXG/FbdraEpmmG2HpubKEjnc9qrhrUFdWzUg5UpEWVJY4ua0fXL6qZiDhYlV9lasWZUqVLzc62VChKVsAkbvExN9a5+00H5+qiyBrdFgn9U0tMKK3pqdcUcLy3WlGm6pay4RJte9os1rR5H1XDTtJubq+tjQuVnHOUfSpZDIZSK0CQCTeTQVC6nPhlnWhlS9gs3ndSdE1xuei1F6IPrb5By0ZhTGRF1sOKT6KnKVOGBNKmJfqGg4gwX+nyR3Zta+SI5OzkMshlkcmhKbqQn6vEV27anbFDnlzsRzVgaALBBU/qmln3FOPTM4txXSUVsVNAAP8HcAOyHG172iwaLefqqXU7HG5RZo/Y3gbfJh955OATyxQboAoAm6hOHXWFZJMZvYDorWttkrSK1JeVoCgQQCDgQcQRxgQhKW0IMqtxUjNOSyHDVTV1DiAd6Aql33nZuENGpxgCRt7cVSIsJ+E2W7o3oizJLW7eW9MOVK33aFRrmBQUSOA4bohLUOkAboBwUmRhpvxVtaskX27iXXWTUG+0UhWGznJUKHqipjsJvYHqpkXVZo1owJDBEzMuICSA26pspTU1qLraTWtdu0xZLN3mrQDzz9VFrA3RXj7QWlSVCqVAgg7QRQj3RUDY3UyqbRHRxNnS/IJWVpvqUCQAeds403xbNMZXYiFCNmAWVSxq9ZYDZk3XZd5sEcqClRcBNSHUkXV/CkWGrc6+MAg8OXRQELW7OS3ZLRT6dMxNPrmXG/FBSUpQ3xSgfW4k7BEHT/AA4WCw4+KkI87nNbukdheGo5NT77SCFJWGS2L6VChC7yFYUrlTMxGKXuzewPVSc3EhmztVUvLLDjE1ONrAICkrYrjn/gww+ue8Wc0fX1VTadjTcK00n0GbtEp5eYmbqaUQlTQTUCl7Fsm8RnjFcNSYtkD6+qm+IPFitCz9WjUuhSGJ2ebSvFQQ40mppTMM1yibqxzjdzWn5+qi2FrRYXVho7oBJyKw42hS3Bk46byhxGAAPECsQlqpJBYnJdZCxuYVxbtleFtcnyzrIJxUyUBRFCCk3kKF013VwGMUxvwG9geqsIuLIOktUkqwtLjUzOIWnoqStmowph9DuJht1e9wsWj6+qpbTsabhZ7S1YMzJBfnZ92mV91pQHUOSoOyONrXM2WtHkfVddA12t/mt2e0BadlmpUzEyllpN26lTXPoagrq0akHdSINqnNeX2Fz19V0xNLcPBadlasWZQqMvNzrRUKKKVsVI3eJiT61z9poPz9VxkDWaLBPappZ9RW9NTrij9ZbrSj7y1lwiTa97RZrWjyPquGnaTc3Rr+zk71fD9ITxFXWQ+qx5qdNZpzkmq+KbzI2VOI99eyF8LnbSzDTz1G+dYch79Vf2bZTUsKNICd5zJ6zmYsa0N0T0UEcQswL7P2m1LirriU8Dn2DMwFwGq7LPHELvNkNTWmhcNyUZU4reoGnXdGNOsiKjLfZCzn9pFxwwtuffD/pa/wCwp6cxmXeTR6AP9KcPeY5ge7VQ/S1U+crrDl/YLM9oCgAFt5YWNqgKV4UAI95jphHAqbuymgfC43WIOWlJdIB9sda8OvBQ7QY5+43xUMVbT6/EPn/dWNm6bMOc1yrSsudimvWMu2kTbMDqmIu04n5OyP0RG08lYqkhQO0Goi290+1wcLhU1q6LMPm8AWnM77eGPEZH58YrdGClJqGKTMZHmF8sRubac5N8pcaukpdHSqCKBXYT7s4G4gbFFOKhj8EmbefH37ur6LE6h219L25Z1TSmJpZTSqm5da0YgHBQwOePbF7IC4XuPmoF9jaxVK3rZkFEBIfJJoAGqkk5ACuJi40Eo5fNVfqWaIgsPSZE2soQzMtkJrV5lbYzpQE5nhFEkJYLkjyN1a19+CvIpU1X23aqZRvlFIdWKgXWkFxWO26MacYnGwvNgR55LhNkLzWtGTaN11uZbURUBbBSab6EjCoOPCGW0UjswQfNUuna3W6zS+seXcSFNsTi0nJSJZagaYGhGGcRNI8GxI+akJQRcArFNaz5RqnKtzTdcr7Ck/MiOtopHaEHzXDO0a3VnovptLWitaJflLyE3jfTdwrTfEJqZ8Qu5djla/RerY0valXVNrYmlFIBKm2FrRiK4KGGFcY4ynLxcEfNSMljoVR/8XLP/wCt/p/+0XfoJfD5qr9UxGdlWi3MstvNGqHEhST+R3EZEbxCj2Fji08Fe0gi4Wlb2kSJMoC2phy+CRyLKnKUp0qZZ4dRiccRfoQOpsuOdbgqVrWNLrvXGJxV0lKrsss3VDNJpkobjjFppHjUj5qAlB0BVnamlTcuGipmZXyiAscmwtdAdi6dFXAxWyAuvmMvFSL7cCqJzWzIJJCg+CCQQWqEEZgiuBEXiglOlvmqjUsBstxWsWWSKram0DeuWcApvyyiH6R50I+YU+9A1urawtK5Sewln0rOd3FKv8qgD8Iqkgkj2gpNka7Qq6ipTVTb1vIkwgrbfcvkgci0pwinpUyEWRxF+hA6myi51kNv61ZJtRStMwhQzSpkpIwriCajCh7YYFDIRcW+aqNQwGxVhZunbEwptLbE3RwgJWZdYRzsiVZBPGIOpnNBuRl4qYkB4FZbX00alXFtrZmjyea0MLUjIGoVkQAcTwMcZTueAQR88110mHgVTf8AFyz/APrf6f8A7Rb+gl8Pmqv1UaN5GcQ+2h1s3kLSFJO8EVEJuaWmxV4NxcKrt3SVEmtKFszDhUK1ZZW4BjShIyPCLY4S8XBHmbKLn24KoZ1jS6wShicUASk3ZZaqEZg0yI3RYaR41I+aiJQdAUYNrqAd4rjCqtWratptSranX1hCE5k/IDMngMYkxjnnC0ZqLnBouUMyunKpgX5WQmnm9jlEICuq8rEQw6mDcnOAKrEt9AVt2Xpsw67yDyXJZ+lQ2+LtfVV0Ve+IvpnBuJuY8F0SgmxyKs7At5meQtxgkoStSLxFKlO1O9J2GK5InRmzlNjw4XCtIrUkOT+mDCFXG7zy8rqBXHr29lYqMoGiQl7RiacLfiPgtM/tGb9GWbP+anxNf8sc/cd4Kn/OTcmD6+/ktiR0KZSbzpU8rbeOHuzPaTHREOKsj7NiBu8lxRFLy6GxdQkJG5IAiwADRPtY1os0WWWOqS+AwIX2BC0bQshmY8a2lR30ofeMYiWg6qmWnjl2wh9zQ9TJKpN9bZ9FRw942dYMV90RslIns5zDeF5Hv3zUTbk5K+VMX0j/ABG/z2fKDG5u0ECqqId8y45j36K6si32JrBpdVUqUkUUB1bcxiN8Ta8O0TcFXFNsHPkrSJplY5joq6j8o6NULlzRLyyT9u130x6Obdu6FZDN4Oq6njza11IEKQISK16ecGvsyPxHY2ezt0ev4Cz6vbCYOp/zUx6zv4q4Rrt8fL7JqDdhFs7KIeQpt1KVoUKFKhUGFWuLTcK0gEWKWeryx/ALXnZcVuhoKQT6BUkjr6VPuxoVMneQNf4pWFuCQhMu0fFOeor5GEG6hNHRc5W/o7yMlIzaBzH2wlfBwV7yR70nfG9HLikcw8Pss2WOwDgjPUlpJdUuScOCqrZ681p7Rzh1KhTtCHLvB5q6lk/iU4oyk6g/V50rT/7i93UQ1Vfw/pH5VUWh6lGEKq1csaWeWTn2h78RUekh3beg+yypd4eq6jlugn1R8o84dVqDRAetXRpC5dU4yOTmWKL5RHNKkg41IzIzBzwhyjmIdgdmCqJ4xhxDULZ1YaZG0WSh0jwhrpUFL6TksDfsPHdWI1dP3TrjQrsEuMZ6o3hRXrnLWr52m+tv8FuN6j3DfP7lZlVvE79AvN0n7BHdEY9TvXdVoR7AW3pN5JM+xX3TEYtsdV1+yVz9pXo74MzJTCB9HMS7ZPBy4Lw7Rzv80bcM2NzmnUH6LNljwgOHFHmpLSS8lck4cU1W1X0frJHUed2ndCfaEOfeDzTFLJcYSmxGYnEI6tvFTf26Y78M1Wrf6Qq4+PVFi1hIJJoAKknYIWViSItA2/a7aFE+CtkqSjKqE5k8VmleBpGxg/TQE/yPv6JDF30luCdyEAAACgAoANgjHT6HdPdGUWjKrRQcqkFTStyqZV9FVKH/AGhinmMTweHFVyxh7bKi1JpIkFgihDywR2Ji6v3vkq6bYTBhFMLWk5FtkUbQlPUPmdscAA0VccTI8miy+TdotM+McQnrUK+7OAuA1Q+aNm0QFRTunEsjBF9w/wAIoPeafAGKzM0JKTtOFulz78VXHSqbf8mlsPSKVK+OCfnEO8cdAl/11RJumfn0C8Ksm0pnxjtxJ2X7vwQIMMjtVwwVsu06w62+y8jQV5vnNPpC9vSR/MCT8IO5I0K5/hcjM2Oz8x9V7SbVl9nKgeqv9FQfuNXf89F4/X0KytacKbNJmXUk8Kj4Kp8473xGoUx2m5uUrLe/FXEnpdKu/wCJcO5YI+OXxiYlaU1H2hA/jbqrll5KxVCgobwQflEwbptrg7MFYkSDaXOUCEhdCLwFDQ79+Qgwi91ERMDsYGa2Y6rFjmOirqPyjo1QuXNE/LJP27XfTHo5t27oVkM3g6rqePNrXUgQpAhIrXp5wa+zI/EdjZ7O3R6/gLPq9oJg6n/NTHrO/irhGu3x8vsmoN2Fb2dbSnZ+alqJuMNtKBAN68u8SCa0pQJ2b4qdGBG1/O/0VgdckLfFlNCYMzdPKlvkiqppcCr1KZVrtiHeOwYOGqMIviWa0fFOeor5GON1C6dEG6M2MmesJhhf12cD6KgSUq7DSGpZDHUlw5qprcUdikd9LJTHovMOe5SD8Rh2iNn4ZGeBWbmx3RdL6M2yielmn0ZLTiPRUMFJ7DWPPSxmN5aVrMcHNuFR6vOlaf8A3F7uoi6q/h/SPyoQ6HqUYQqrVyxpZ5ZOfaHvxFR6SHdt6D7LKl3h6rqOW6CfVHyjzh1WoNFrW0xyku8j0m1p96SIkw2cCuOzBXO+re1TLWhLKrQOKDSupwgd66eyN2qjxxEefyWbA7DIulY8+tRc5a1fO031t/gtxvUe4b5/crMqt4nfoF5uk/YI7ojHqd67qtCPYC3NJvJJn2K+6YjFtjquv2ShtmwU2hYkuwcFGWaKDuWEApPVsPAmLzKYqgu8Sq8GOIBIqQm3ZKYS4nmusryO9JoUn4gxtOa2RljoVmtJY666dsW00TbDb7Z5riQRw3g8QajsjzsjCxxaVrNcHC4Q/q28VN/bpjvxdVat/pCjHx6rDrctYy1nLCTRTyg0OpQJV/KlQ7YlRR45R4ZqFQ7CwoB1Ft1nnT6LB+K0flWHe0D+2OqWpB8RTyjHWgpAhVtiWK3JhxLV6jjqnSFEGilmpAwHN3RZJIX2vwyUWtDdFZRWpITVo/NvH6ebIHot1/8AX5RTgcdSsz9JUSbyT5ews0roPLJxVfcPFVB/LSOiFqkzsyAa3PvwVzKWSw10GkJ4hIr74mGgaBNsp4mbLQt2JK5SBCkCFIELytAUKEAjccYFwgHIqrm9G5V3pMprvTVJ96SIgY2ngln0UD9W/j7Kpc0HbSbzLrjat4NflQ/GIdyOBSx7MYDdjiCt+xbPm2XDyr4daumlRzr1RTZlSu2JNa4HMq6niqGP+N92/X35q9ixOrHMdFXUflHRqhcuaJ+WSft2u+mPRzbt3QrIZvB1XU8ebWupAhSBCRWvTzg19mR+I7Gz2duj1/AWfV7QVxoPNWomzGxJMy6kAuXVLWb/AIxVebgnOtMd0U1DYDMcZPsK2Myd2MIXvUq86uatBT5UXTyd+8KKvXnK1Gw8IK8NDGBumf4RSkkuum1GYm1r2j4pz1FfIxJuoXDoqHVn5rk/ZfmYuq985Qi2AgHXbo3cWidbTgvmO09IdFXaObXgnfDvZ81x3Z8krVR/yC09S+knITBlXDzH8UVyDgGX3hh1pG+J18OJuMcPsuUsljhKYGrzpWn/ANxe7qIRqv4f0j8pqHQ9SjCFVauWNLPLJz7Q9+IqPSQ7tvQfZZUu8PVdRy3QT6o+UecOq1BovrpFDXKhrHAurlCyDR1kjMLR3hHppNkrIG2uso8ytdc5a1fO031t/gtxvUe4b5/crMqt4nfoF5uk/YI7ojHqd67qtCPYC3NJvJJn2K+6YjFtjquv2StXQfzdJ/Z2+4IlUb13UrkewErddOjfIvpm2xzHsF02ODb94fFJ3xo0E2JuA8Psk6qOxxBZ9SeknJuKknDzXKrarsUBzk9oFesHfHO0IbjvB5rtLJ/Eo51beKm/t0x34SqtW/0hNR8eqGtfSjyEqNnKKPuT/uYY7O2nKir2QqTUR5W/7D+tMXdo7A6quk2indGQn1IEKQIUgQhh7TiWTUBLq6eikfmRFXfNWc7tOEaAny9Stc6b3vFyrqv74AxzvuQVf+J32WFeDpPOK6EkscSlz9BHO8fyXP11Q7ZiPyPosarRtRfRZSj7o/qUflBikPBRM1e7RtvL1KxmXtZea7va2n5COWlK5gr3cfsvgsm1E4h6p9p+opBhk5rncVw/l9V7BtZH8XY0f0MH7oXf8+3x+S9ptm0kdOWCupJ/JRjuOQcFL9TWt2mfT0JWQaWzCfGSTg6gsfNMHeu4hd/xCUbUR+vosiNOkDpsPJ6gk/MiO98OIUh2o3+THe/krSx9JWZpdxu8FUKqKTTAU24jaIm2QOOSZgrYpnYW3urmJptY5joq6j8o6NULlzRPyyT9u130x6Obdu6FZDN4Oq6njza118UaAmBCrdHbYTOsJfSkpCiRRVK4EjZ1RZLGY3YSosdiF0ndennBr7Mj8R2NXs7dHr+AkavaCYOp/wA1Mes7+KuEa7fHy+yag3YW3YtkqZtOeduENvNskK2FQvBQ68j2xCSQOha3iLqTW2cSrqatZtt9lhVeUeCimgwogVNd2cVCMlpdwCkXAEBZ7R8U56ivkY43ULp0VDqz81yfsvzMXVe+coRbAVxbVmIm2HGHBVLiSk8NxHEGh7IqjeWODhwUnNDhYrmK0ZNyTmFtqqlxldK8UmoUOBwI6xHoWuEjL8CslwLHW5J2anJ0zEvNvKACnJta1UyqptsmnbGRXNwua0cB+StGnN238Ufwkr1yxpZ5ZOfaHvxFR6SHdt6D7LKl3h6rqOW6CfVHyjzh1WoNFrW0/wAnLvL9FtavckmOsF3AIcbArmzQqzzMT0q2P3qSfVSbyvgD749BUPwxuPgsuIYpAuoI86tVc5a1fO031t/gtxvUe4b5/crMqt4nfoF5uk/YI7ojHqd67qtCPYC3NJvJJn2K+6YjFtjquv2StbQfzdJ/Z2+4IlUb13UrkewFsaSWMielnWF5LTgfRUMUq7DQxGKQxvDguvaHNsVzKtLsm+Ri28yv3KSc+I+Yj0PwyN8CsnNjk9dUU0XpN50ihcmnVkDIFRCiB74xq1uGQDkAtGB2JpPitHXjJFci24B4p4V4JUlSe9d98T7PdaQjmFGqF2XQtqJV/wA4+P8Aof1p/WGe0d2OqppNop0zpWG1loJLgSbgUSElVOaFEZCtKmMhtri+ifKX2lGmFpWc2hx+Xlrq1XBccWcaE44DYDD0NPDKbNcfkl5JXsFyFq6MawJ+0VrRLy8veQm8b7i0ilabjEpqSKIAucfkoxzufoEbctPfumP86v0hS0XMq+7+St0MpGSQOoCKLLoaBwWSOqSkCFIEKQIUgQpAhSBCkCF8IgQvKWkg1CQDvAEcsohoGgXuOqSxzHRV1H5R0aoXLmiflkn7drvpj0c27d0KyGbwdV1PHm1rqk0zthMnJvOqOIQUoG9ahRIHb8AYugjMkgaoSOwtJWlqxTSzJWu1BP8AMYlV75y5DsBLLXp5wa+zI/EdjR7O3R6/gJOr2gmDqf8ANTHrO/irhGu3x8vsmoN2EaQorkuDawmdIm20mqZdlaa/xkVV80jrBh/u8FLc8Sl8eKa3JH9o+Kc9RXyMJN1CvOiodWfmuT9l+Zi6r3zlCLYCJoXViU2u7RuqUTrYxTRDvVXmK7DUHrG6NPs+b/xnySdVHcYgrDUR5E/9pP4TUV9o7wdPyVOl2EyYQTK5Y0s8snPtD34io9JDu29B9llS7w9V1FLdBPqj5R5w6rUGiDtbltplpBaK/SP/AEaRtoekeoJw6yIaoo8coPAZqmofhZ1Q7qV0XUgKnXQReTdZBFOaTzl9tKDhXfDFfOD+2PNVUsVviKbEZicXOWtXztN9bf4Lcb1HuG+f3KzKreJ36BebpP2CO6Ix6neu6rQj2AtzSbySZ9ivumIxbY6rr9krW0H83Sf2dvuCJVG9d1K5HsBXcUqaTmu3Ru6tE62MFUQ7T0vqq7RzT1J3xq9nzXHdnySNVH/IIk1Jebj7ZfyTC9fvfJW0uwjC3bMTNy7rC+i4kpruOw9hoeyFY3ljg4cFe5uIWSW1cpXZtseDzHNUoKaO4k0UkiuxVBTrEa1VaWDE3qkYAWS2KfEYy0Er9fL4EvLI2qdKqcEoIPfHvjR7OHxuPglKs/CAvOoyx1IaemVCgdIQj1U1vHqKjT7kHaEgLgwcEUjCAXJpRnJtCq9G5rG7PuDgUq/84p7t3+5Zho5+Ep+X91iVYM+MpyvXeH6xzA/mo/pav/8AVeFWVaYymUnt/VEGGTmuGnrRo/38ljMraycnUn/SPzRBaRR7uvH8vt6LCp21k7a/6H6COXl92UMVeOP/ABWNNoWoo0FKjPBj9Y5ikXBLXHIf/KzJ/ayvrgdjH/iY7+6pf588f+PosqZC1Tm+kdqPyRHbSc1Lua//AH/b0WRNjWkc5oDtP5JgwSc1IU1YdZPfyXsaPzpzniOoKP5iO4H81L9JVcZVZWNYzzLl92aW8LpF0ggVqMekd3xiTWEHMq+CmkjfifIXeFv7lXkWJ1Dlsy9pKcX4M7KpZIF0ONuFeWNSFAZ1pF7DCB8QN/JQOO+VkvJDVFNMONuImGLzakrTVLhFUkEVwxFRD7u0GOBBBzSopXA3ujjwa2f38j/pPf8AnCV6fk75j0TP7nghjSHV/aU+oGZnWVBPRSEqSlPUAPiamGYquGIfC0qiSB79SjCQsialZBiXlnGQ82ACtxK1IIxrQAg1xEKOkY+UucDYq9rS1oAQfpPq7n7RdS6/MS19KAgXEOJFAVHI1xqow3DVxRNwtB+iolgdIbkq20f0ctSRYSwy/J3EFRF9t0nnKKjUhQ2k7IqlmgkdicD8wrWMe1tslsWhZdsvIKfDJVuuZaaWFe9V6nWKGItfTtN8JPmhzZDoQqzQXV0/Z82Jhx5tYuqBCQqpKttSIsqKtsrMICrigLHXJRLbkraTi1iXdlUsqFAHG3CvFNFVIVTOtMIXjdCAMQN/JXOD+FlXaOWJacm2wwH5QstUBHJu3yiuNDepepWhpFkskLyXWNz4hcY17RbJG0KK1a9oySH2ltOCqHElKhwIiTXFpBC4RcWKGNWujTtmsPtO3TemFKQQa1RdQkE7ibuUMVUzZXBw5KuJmBtlaW61PKUnwNyXQmnODyFqJNdl0igpFUZit8YPkpuxcEtJ/VFNPuOOLmGLzi1LVRLgFVEk0wwFSY0W9oMaAADklHUzi7FdGyZK2KBPhMkkUpUMuEj3qpCeKn1s75hMWk8Fqy2rpLrwftGYXOODIFIQ2OF0HLhgDuiRqyG4YhhH1Ue4BN3m6OEJAAAFAMgITV6q7ebnFBHga2EGpv8ALIWoEbLt0ihziyMx/wAwfJRdi4JcW7qvnZ19yYdmJflHKXrqXAOakJFAa7EjbGhHWxxtDQDYJWSnc91yUV6PWRacqlhkvShYaupIDbt8oTQGhvUvU20hWWSF5LrG56K9rXgAZLY0gs+0ny8hl6VSw4LoC23CsApoakKpWtaYbojG6FtiQb+S68POQssOjtlWlLBhpT0ophoJQQG3L5QkUwJVS9QZ0iUr4X3cAbnpZcYHgAZIwhVWrStizUTTLjDgqhxJSfyI4g0PZEmPLHBw4KLmhwsVQ6trAds+ULL929yqlApNQQQKHhllF9VK2V+JqhCwsbYorhZWoY0z0NatEJVeLT7fi3k5imIBFcRXHeNhhiCodFlqOIVUkQf1WpLP2wwkIWzLTJGAdDpbKuKklOfVEiKdxuCR4WuuAyAcCqea0FmrTmEvWm4hDaMEsMknCuIvGlK7TiTwi1tUyFmGIZ8yoGFz3XemJKSyGkJbbSEoQAlKRkAMgIRJLjcpgCyzRxdX/9k="/>
          <p:cNvSpPr>
            <a:spLocks noChangeAspect="1" noChangeArrowheads="1"/>
          </p:cNvSpPr>
          <p:nvPr/>
        </p:nvSpPr>
        <p:spPr bwMode="auto">
          <a:xfrm>
            <a:off x="673100" y="4556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xQQEhQUEhQWFhUWGB4aGRcXFxcaHRwcHhweIB8dGx4gHSgiGhwmHBwaITEhKSkrLi4uFx8zODUsNygtLisBCgoKDg0OGxAQGywmICY0NywsLDQsLCwsLCwsLiwsLCwsLCwsLCwsLCwsLCwsLCwsLCwsLCwsLCwsLCwsLCwsLP/AABEIAI8BYQMBEQACEQEDEQH/xAAcAAACAgMBAQAAAAAAAAAAAAAGBwAFAwQIAgH/xABNEAABAgMEBQYKBwYEBgMBAAABAgMABBEFEiExBgdBUWETIjJxgbIUMzQ1UnJzkaGxI0J0grPB0RVTYqLC8EOSk+EXJGN10uKDo8MW/8QAGgEAAgMBAQAAAAAAAAAAAAAAAAQCAwUBBv/EADsRAAEDAgMFBgUDAgYDAQAAAAEAAgMEERIhMTIzQVFxBRNhgdHwIpGhscEUI0Jy4RUkNFKy8UOCwlP/2gAMAwEAAhEDEQA/AHjAhSBCkCFIEKq0gtpEo3eOKzghG0n9Ig94aEtVVLYG3OvAIZlbQm5NQemgVNPmqgMSg7MPq4bPzioOc3N3FZzJZ4Hd5Lm12vh6e+KN2HkrSFJIKVCoI2iLwbrYa4OFxoskdUlIEKQIUgQpAhfFKAzwgQvsCFIEKQIUgQpAhSBCkCFIEKQIUgQpAhSBCkCFIEKQIUgQpAhSBCkCFIEKQIUgQpAhSBCkCFIEL4VDKBC+wIUgQpAhSBCkCFIEKQIUgQq+2rWRKtla+pKdqjuH6xFzg0XVFRO2FmJ3l4qmsGyVvOeFzY55xbRsQNmG/d784rY0k4nJSmp3SP76bXgOSJJmXS4lSFgKSoUIO2LSLixWg9ge0tdohFha7KduLqqUcPNVncJ3/wB45xSLxm3BZbS6ifhObDp4IxQsEAg1BxBG0RetUG4uF6gXVIEKQIUgQlppJZ/7XtYybq1CXlWgtaUml5aqEbxkoY8DvjQif3EHeDUlLPHeSYToEwrNkww020kkpbQlAJzokUFeOEIvdicXHimGiwstmIrqVs7oszaVrzqH1OAIbaI5NQTmKGtQY0WzuigaW+KVMTXyG6aKU0AG6M5NL7AhJ5u0Cmctxkk0cacWnrQACBxouvZGoWXjid4pO/xPCYOr/wA2yfsU/KEqneu6pmPYCIIoU0q9Z+izJmpV685fm5tllwBQoEkBHNFMDRIxx2xpUk7sDm8gSErNE0uB5pj2NZiJRhthsqKGxQFRqacTQQg95e4uPFMNaGiwW7EFJKyf0YZtK2Zxt9TgShptQ5NQTiQBjUGNFs7ooGlvMpUxNfIbpoMNBCUpGSQAK8BSM8m5umgvccQkhpdIfTWtNocW29KvMlspVQc4JSa8cfy2xrwP+GOMjIg/lJSNF3P4hOeQeLjTazgVISojiQDGU4WJCcBuFsRFdUgQpAhSBCkCFIEKQIStldFGbQtS0VPKcBadbKbigBigHGoNchGiZ3RQsDeN/ulu6a95JTSjOTKkCEkZ+zVTzdoWoXVh6XeIYorBKWzl2g7DvzqY12vEZZDbIjPzSRbixPunBYc74RLsu/vG0q94BjLkbhcW8k204mgreiCklXp9ZCZu0lIUpSbkktxJSaUWkkgnhvjSppCyG452SkzA6TyRhq7nlv2dLOOEqWUUKjmbqiATvNAMYUqWhsrgFfESWC6JIoVikCFIELTtS0USzanHDQDZtJ3DeYi5waLlVTTNiYXOVDY9mrmnBNTQ9i0ckjYSN+347qVtaXHE5JQQumf303/qOSubatduUbK1nH6qRmo8PzOyLHODRmm6ioZC3E7yHNDEhpQ+04FzSCGXsUG70BspvHXjtikSOB+LRZsVdKx2KYfC7Tw9/wB0XvstzDZSqi21jYcCDkQfjWLyAQtVzWSsscwUMyMwuzXAy8SqXWfo3D9T+FW7+zvpUCWGx0WdG91I/u37B0PLwRcDFy1V9gQpAhSBCAdGzS3rUBzLbJ7OTb+VQIdl/wBNH5/cqhu9KPoSV6kCEsXbMfmLZnBLzSpcpQ0VFKQq+KZZin+8aAe1tO3E2+qVLXGQ2NkzRGeml9gQkpbFEP2g96E0UK9R5haO9d98azM2sb4fYpN2RJ8fwmVq+82yfsUfKEKneu6pmPZCIYoU0D6zOnZf/cWPnDlJpJ/SVVJq3qjiE1apAhK6ast+ZtqcEvNKlilpsqUlIVeFBhiRSNEPYynbibfMpUtc6Q4TZNBIwEZyaX2BCRukUuXLTmEOrUJR2cabeSk0qSgFNTurGvEbQggfEASPmkpAe8z0unikUwGUZCdX2BCkCFIEKQIUgQpAhSBCWVmWXMP2taCmZpTCW3mitASFcoLiTQmuGAI7Y0HPY2Bgc2+R8kuGuMhIKZsZ6YUgQlNo8QLDtIHY4/UdiY0pP9SzySjd05HmgopZ0nX9w33RCdRvXdSmI9gK9ilTSc1tKdE6otKUkCU+ku5loroofERq0WHu8+eXVJT3x5ck0tHZVpmVYQx4oNpuGtagitSdpNa9sZsri55LtU2wANFlYxBSUgQteenEMoLjhupTmfyG8xwkAXKhJI2Npc45Ids6SXPOCZmEkNp8Sye8rfX+8IqAxnEVnxRuqX99KMv4j8lW1vW2iUReVio9BAzJ/IcYm94aE1U1LYG3OvAKlsaw3JlzwmdxJxQ0cAkbKj8vfEGsLjiclIKV8ru+n8h7+3zRLPySH0FtxN5J2fmNx4xaQCLFaEkTZG4XDJCLTjtkuXV1clVHBW1H+/DI7IpzjPgstrpKJ1nZsP09/VFb7LU21Q0W2sZj5g7CItIDgtNzY5o7HMFUVmTa5FwS0wqravEunL1FHYf7yyraSw4SkoZHU7xDIcjsn8FFMXLSUgQpAhAWldkTjE8mfkG0uqU3ybrRIF4DI4kbhtwuiHYZI3R93IbcQVQ9rg/E1GlnLWppsupCXCgFaRiAqmIHUYUdYONtFc29s1sxFdS8tOVtGWtGZmJSWQ6h5CEgrWE9Eddc4eY6F0TWvdayXIeHkgJgoyFc4RTC9QIS7mdE3nU2wlSB/wAyoKZxHOKRUdXOAzh4TtaYyDpqlzGSHDmizQ+SXLyUs06Lq0NJSoVBoQN8LTuDpHEc1cwWaAriKlJCunFkOzKpAtJvBmcadXiBRCTicc+qGaeRrA+/EEKt4JItzRVCysUgQl3aknaMvaUxMyksh1DraEc9YT0QONc4eY6F0QY91rJch4eSAmCwSUpKhRVBUbjTH4wkdckwvccQltbmh78wLWFyhecacYN4YltI483aMd8Px1DWmPwuD5pd8ZdiR/Zi1qabLqbrhQL4wwVTHLDOEn2xG2ivF7ZraiK6pAhSBCkCFIEKQIUgQhjRuynWZ60HVpoh5bZbNRiEoocNmMMSva6NjRwVbQQ4lE8LqxSBCU9q6M2ihU3KSzaVSs47ynKlQ+jCjVYIrX3A5cY0mTQkNe45tGnNKOZILtGhTQkJUMtIbTkhISOoCkZznYiSU0BYWWxHF1BltaOOTNoLWpP0C5NbJVUdJRypnxrDccwbFYa3uqXMJffhZWWgcq+xIsszKbrjQKMwapB5pw/hoOyK6hzXSFzdCpRAhtiiGKFYscy+ltJWshKUipJ2COE2UXODQXO0Q3Ky6rQcDzwKZdB+ibNRfI+urhuH9moDGbnRZ7GGqd3j9gaDn4lWFv24iUSBS86rBDYzPE8Im94amKmqbC3mToFoWFYKlL8JmzeeOKUnJG7hX5deMRYzPE7VUU9K4u72bN3Lkru07SblkFbqqDYNpO4DaYm5wbmU5NMyJuJ5Q3ZumwU5R9HJtr8WvGlP4jt6xgIqbNnms+LtMF1pBYHQ+qKn2kOoKVAKQoYjMERdYFaTmte2xzBQkpt2yl3k3nJRRxGZQT/fb1xTnGfBZdn0TrjOM/REb7LM6zQ0W2sYEbOI3ERaQHBaDmx1EdjmCqyyJ5yWcErMmv7p04BY9E/xD++MGktOFyWgldE7uZfI8/DqiOLVoKQIUgQpAhSBCkCFIEKQIUgQpAhSBCkCFIEKQIUgQpAhSBCkCFIEKQIUgQpAhSBCkCFIEKQIUgQpAhSBCkCFIEKQIUgQpAhSBCGUNKtFYUsESqFc1BwLqh9ZX8G4bYq2z4LODTVOu7YGg/3Hn0W5b1tiWAbbTfeVghtPzO4R178OQ1VtTUiKzWi7joFisGwS2ovzB5SYVmTiEcE9m33QMZbM6qNNSlp7yXNx+izW/pA3KCnTdPRbGZ3V3COveGqdTVthFtTwCp7O0fdm1h+eJ/hayAHEbBwzO2K2sLjdyVipHzO72o8h7980R2jZLUw3ya0C6OjTAp9XdFrmgiyflgZI3C4ZfZCzbr9lKurq7Kk4KGaP06sjspFN3R66LNDpaI2dmz7e/ki6VmW5hu8ghaFDrHEEflF4IIWox7JW3bmChmYlHLMWXWAVyyjVbW1H8Sf7694qILDcaLOfG+kdjjzZxHJXbzTE+xmFIOKVDNKhtG5Qidg8JxzYqmPmPt/dYLEnHUrMtMVLiU1S5TBxAIFeChUVEcaTfCVCnke13cy6jQ8x6q7ixOJVa1LenrPeQWJtQQ8CQ3yTJCLoSKAlBKqkk4740qOKKVpxN08SlKiR7CLFZdDF2naUoXxaSm1hSkhJl5cpNKZm4CK/DjHJ+5ifhwfUqUZe9l7/AEVZYWtKYYfLFoJSoJXcW4kXVIIJBJAwUK8Bh7oskoWObijVbKlwdhei3WdPTMtK+FSsyWgi6CgNtKC7ygAaqSSKDdCtI1j34Htv81fM5zW4gUIav7dtK1HXG1T627iAqoYl1VxpTFuGqmKGEAhl/M+qpgkfITcrb0wmrXs1xomeLrDiwm9yDCSDXoqFw5iuIOw5RGBtPKD8Nj1KlI6RhGeSNdMrccY5CXl7vhM0u4gqxCAMVLI+tQbOMKQRB13O0HuyukeRYDUrVmtHZxpHKS8+84+kVuvBtTbm9JSEi5XYQcIkJoybOYLeGoXCxwzBzWHV3pDMWi1NLeNxQduISEj6PmDDEVJCqnnVxjtVE2ItA5fNRheXg3S80s0xtKRm3pcTqlhspF4sy4JqhKsuT40h+GnhkYHYdfE+qXlmex1routBNqNSInW7QLl1oOraXLsAXbt5VFJTXAV6+EKt7h0ndlluF7lXu7zBiBWxq61i+Hr5CYSlD9KpKeiumYoeioDGlTUV3RGqpO6GJun2XIajHkdUX6R223Iy633einIDNSjkkcSYVijMjg0K97w0XKD9FPC7XbVNPTTsu2pRS01L3U0ANCVKIJUa4dldtA1N3cBwNbc8SVTHikGIm3ReLN0tekZ82fPOcqlRHJTBCUqorohwDA16N7f14ddA2SLvYxbmPRAlLX4HI4teVddbKWXywuo+kShCyAMxRYIxhNjmg3cLq8g8EhUayrSQ4L0yVpSrFJaYF4A4gkN1FRhhvja/RwkbP1Pqs79TJdPd1Zm5YKl3i1yiQpDqUpWQDQ5KqDhhjGKPgf8AEL24LQ2hcKh0G8LcU85MTinkoccZDZaZQKpUKLqlINaVwyxi+o7sWDW246lQjLjqVganH7UmZhDL6peVll8mVNXeUdcpVXOINxCcsMT8I6WthYCRcnPwAXAS8kA5BVGmk9aFjtFTb6n2XOalbqUlxlew1AosHGl4YEDttp2xTusRYj5FVyufELjNE2mJmRJqfl5lTCmWVuKAbaXyhCLwBvpN3EHL0oXgwd5hc29zbjkrn3tcFLXQvSq0rQmky6p5TYUlRvBmXJF0VyLcaFRBDEzFg+p9UrDM97rXRRrUtSds9LTzE2pKVqDZb5JkioSSVVKSakjLKFqNkchLXN8dSrp3uYLgqu0EnrTtRp5YtFTam1BKR4PLqBqK48wERZUNhhcBgvfxKjC98gJv9FqaNazpliZ8HtEpUkLLanKBKkKBoSboCSkHgN8SlomOZii62UGVDg7C9M3Slp4y61S76mFtgrvJQhd4JSrm0WCACaGueEZ8Jbi+IXTb72ySd0W0ztOdmmZczqkB1RF4My5I5pOXJ8I1ZqeGNhdh08T6pKKZ73Ybp6SbSkNoStZcUAApZASVHaSBgK7hGM4gm4Tw0QhrPm5qVljMy0ypq5QFsNtKCipQFSVJJFAchDVI1j34HNv81VO5zW4ghHV9bdpWo66hVoLb5NAVVLEuqtTTa3DVTHDCAQy/mfVUwSPkJuVtaWTdr2a6wVTpeYccSm9yDCSDUVSoBBpUVoQdhyiMLaeVps2xHiVJ7pGEZ5JrcpGbZMqmtq2ORIYl0hb6hzUDJI9JW4cIqc62Q1SlRU92RHGLuOg5eJXuwrDDFXHFco+vpuH5J3D9OyBjLZnVdpqXu/icbuOpWnbOkSr/ACEonlHjgSMUo47iR7h8I46Tg3VU1FYcXdQi7vsstg6Nhk8q8eVfOJWcaerXbx+UdZHbM6qdNRiM435u5q5nJxDKStxQSkbT+W88ImSBqm3yNjGJxsFRWdpmw64UGqBWiVKpRXX6PbFYlBNklF2jE9+E5cjz9EQuISsEKAUkjEHEERZqnyA4WOiEpyxnpFZekqqRmtg4+7f8xxyiksLDdqy5KeSnd3kGnFvv/tXtiW01NoqjBQ6SDmn9Rxixrw5O09Sydt268Qqmds5yRWX5QXmz4xgZesjceEQLSw3b8krJC+nd3kIuOLfyFe2bPNzKEuNkKHxG8HcYsaQ7MJ2KVkrQ9q3IkrUndffTlPVc+aY1ezdHJGs4Ij1J+bj7Vf5QvX71XU27Sh05xtGcpj9OvLfe/WNSn3TeiRl3hTX0/YU3YLaF9NLculXrC4D8YzaYg1JI8U5MLQ26IZ1EeVTHsh3oY7R2AqqPUpj2/KN2vKPsNqoUuXLyh0XG1Ans2dphCJxgeHH2CmngSNICBdatrqlLVkngLwabCru+q1BQ6ykD4Q5Rxh8Lm80vO8tkBTPsS2GZxpLrCwpB94O5Q2EbozpI3RuwuTbXBwuFp6PWH4I5NqBF197lUgbKpAIP3qnticsuMNHIWXGMwk+KRetLzrN+sj8JEbNHuW++KzqjeFO1nzSK5eB//lGOd95/lP8A/j8khdBFKFoSZTnyyB2E0V/KTG1U7p1+Sz4d4EZ687WK5hmWB5raL6hvUrAV6kj+Ywr2dHZpfzV1W7MNTC1YopZkrTagn+YwhVn95yahHwBLDXgmloI4sJ7y40uz915pOq202dBbWM5Iy7qjVRTdUd6k80n3isZdRHgkLU7E7EwFJDSqw7knJzaRg4FNr9ZK1FJ7U1H3BGxDLeRzDwzSEjPgDkxtSductKql1HnMK5vqKxHuVeHuhCviwvxDimqV9225Ih0H8VNfa3+9FFRq3oFZFoeqXeqfS9Es88xMkID7hWlZyDhNClW4HDHeOMP1lOXNDm8PslqeWxIdxTS0tsjw6UeYBFVp5pOQUDVJ94jNhk7t4cm5GY2kLDpgi7Zk2N0q6P8A61R2DfN6j7rrtkpM6nvOjXqOd0xrV25KzqXeI218+Sy/tv6FQn2dtnomavYWLUL4ma9onux3tHaauUmyUttPqftCcplyqv8Af41jQpt01Kzbw2XQ02lQkVhfSEub1d/J4/GMIbzLmtI7HkkDqz85ynrnuKjbq9y73xWfT7wLpSMBaaCtcHmt31kd8Q3Q74Jep3ZQVqG8pmfZJ70Odo7LVRR6lMa2ZdFqyzzTSqKbeuhSknmuNLFesYEV4xnsJheCeX0ITbhjbYK95JW8RVdTstGy7LblEqWpVVqxcdXme05J4RU1oal4YGQAuJz4kqnmbRetBRalaoZGC3zhXeE7f72RAuL8m6JR00lUcEOTeLvRXtj2Q1Koutp61HpK6z+UWNaG6J2CnZC2zR581X27pQ3Lm4j6V7IITsPEj5DGIvkAyCoqK5kXwtzdyVVKaOvzig7OqITmGhu3fwj4xARl2bksyklndjnPl70+6u7Q0Yl3mwjkwi6KJUgAEfr2xMxtIsnJaKF7cNrdFQIemrLNFgvS+/0Rw9HqOEV3dHrokQ6ejyd8TPt6fZFdl2q1MpvNKB3jaOsbIua4O0WnDOyYXYVWW1o7fVy0srknxtGAVwV+vviDo+I1S9RR4j3kRs77r1YmkHKK5GYTyUwPqnJXFJ/L3VjrX3yOq7T1eI93ILO5c+i25ax0tTCnmyUhaSFtjok1BCqbDgffHQ2xuFY2mDJe8blfUcOqtImmUndffTlPVc+aY1ezdHJGs1C09C9I5uSs0lqWSWeUVemSu8GyaYqaAvEDfWkSnhjklzdny5+aInubHkPNXugmgss6sTrkymcUVXwEiiQutSVg84qrjQgU3GKaiqeB3YbhVkULScd7q81w+a3fXb74imh3wU6ndlK7VnbTkmuZcal3Jg8l0UfVxzVtu9QMaNXGJA0E2SlO8tuQLpnaoJlT0k44s1U5MOrUeKiCfiYz65obIAOQTdObtuVX659HFzLCJhpJUtioUBmWzmRvukV6iYnQTBji08VCpjLm3HBKXRrSN+z3Q6wr1kGt1Y3KHyOYjUlhbK2zklHI5hyXR2jVuNz8uh9rJWaTmlQwKTxB9+BjAliMbi0rUY8PbcJB60vOs36yPwkRt0e5b74rOqN4Ue2xpclVmJlZVDrzzjCWjdacokFF1WJTiaVApvhGOAibG8gAG+oTTpP27NF1r6rNAHWXkzc2jkygHkmz0qkEXlD6tATQHHHZSJVlU1zcDPNRp4C04nIN1quE2rM12FAHVyaD8yYbox+y33xS9TvCnPq082Snqf1GMmq3zloQ7ASv14+cEfZ099caPZ+6PX0SVXtoz1GvFVnuA/UmFpHUUNq+ajCnaAtKOnqmKXYX2y7EE9YQZpzilZRwWlain44dRMD5O7qcSGsxQ2Sv1c214FPtLVghZ5JyuFEqIz6lBJ7I0aqPvIiB1SkDsD07dBfFzP2t7vRkVGo6BPxaHqkrrH0cXIzjnN+idUVtq2EHEp60kkU3UjWpZhJGOY1SM8Za66IdWGny2FolZlRUyshLa1GpbJyBO1BOHDqimrpQ4F7dfurKecg4XJp6bebp37M7+GqM2n3reo+6dfslJbU950a9RzumNau3JWdS7xG2vnyWX9t/QqE+zts9EzV7CHNV9vuSctNFuVefJUDVsVSkhP1zmN+AMMVkQe9t3AKqneWtNhdWGr/ReVm5gzT023MO3i4WUgpoomtVBVFEAnICmGZiupnexuANsNLqcMbXOxE3TTtvyZ/2S+6Yzo9oJp2yVzzqz85ynrnuKjcq9y73xWdT7wLpSMBaaCtcHmt31kd8Q3Q74Jep3ZSw1Z205JKmnG5dx88kMEZJoa1Xtu9QMaNXGJMIJtmladxbcgXTN1QzKnZFTi8VLfdUrrUqp+JjPrQGyWHIJunN2XRvCavQqJF60FXn6tS4PNaB5y+K9w/vjFNi/XRZndSVRvJkzgOJ6q+eealW6qKW20ig2DqAGZiwkNCec6OFmeQCGHbTmbRJRKgtM5F04E76buoY8RFWJz8m6LNdNNVfDELN5+/wrqxNHGZUVAvObXFDHs9ERY2MNTlPRxw5jM81avPJQkqWoJSMyTQCJE2TLnBouTkqyS0mlnllCHBe2VBSFeqTnERI0myXjrYXuwh39+itVJBFDiNxiaZIuhe09FLquWk1ci4PqjBJ/Tqyil0fFqzpqCxxwHCeXD39F6svSmiuRnE8i7vPRVx4fLjHWycHIhrrHBOMLvp7+itrYsdqbTRYoodFaeknqO7hE3NDk1PTsmHxa8DxC1LEemG3OQmBfASSh8ZKAoKK/ix+HbEWlwNiqqd0zX91IL8nc+vir2LE6k7r76cp6rnzTGr2bo5I1nBXeqNhLllOoWAUrW4kg7QQARFNaSJwR4K2nF40vdWVsrk7QbQFHk3V8ksbDXBKusKpjuJ3w9VxiSIniM0tA8tfZNTXD5rd9dvviM2h3wTdTuygjUR5VMeyHehztHYCXo9SmForKiz5eb5RJQ2iYecTh/h1qCOFMOyEZnd65ttbAeaaYMIN0Qy0827dCVCqkBwJ+tcVkSMwMx2RQWkaqwOBSs1k6t0hK5qSTSgvOMgYU2qQNnFPu3HSpaw3wP8AIpOen/k1TULOk+FMk80XFjrNQfkmDtFo+Fy7SHIhBetLzrN+sj8JEN0e5b74peo3hT90YH/Jy3sUd0RiS7Z6rSZshWcVqS551uypbtN4/vEoWP8AKE/0xu0LrwjwWZVC0icGrTzZKep/UYyqrfOT8OwEr9ePnBH2dPfXGj2fuj19ElV7aO9S8pydmhR/xXVr+SP6ITr3XltyCZphaNWurfzcx9/vqiqq3pU4NgJO61bE8En1lIo299KnrPSHYrH7wjVo5ccQ5jJI1LML780z9Tryl2feWaqLzhJO3KM6uAEthyTlMbsRJalmy9osXHAl1pYqlQINNykKGR4iF2PfE64yKsLWvGaQGnGiLllvBJJU0upacyrTMHcoVHXn1blPUCZvjxWbLEYz4Jyzk4X7CcdV0lyClK6yya/GMlrQ2pAH+78rRvePySq1PedGvUc7pjSrtyUhS7xG2vnyWX9t/QqE+zts9EzV7CxahfETXtE92O9o7TVyk2SgbWAgydqvKYJbUFBxJRhdKgCadtcOJh2m/chAdnwS83wSXCdcpafhdmcuRQuS6lEDfcNfjWMhzME2HkU+HYmX8EjNWfnOU9c9xUbFXuXe+KQp94F0oYwFppfaybSRNWM463W6paQKih5rt09lUnsh6lYWTgH3klp3B0RI95oW1D+UTPsk96Ge0dlqpo9Sj/RaX/Z0tNl1JQ22++4MP8KpUCBtF2EZj3r221IA800z4Gm/itj/APtJXev/ACGI/p3rvetWS2NJEtK5JlPLPnJCcQPWP5fKFHSWyGqVnrWsOBgxO5LUk9G1vrDs8u+rY0DzE/3w95iIjJzcq46N0jsdQbnlwCJgEtp2JSkcAAPkBFui0MmjkEMWrpmhJuSyS84cBQG7XhtV2e+KnSjQLOm7RaDhiGI/T+60W9HZqdIXOOFCdiBSo6hkntqYj3bnZuVIo56g4pjYcveQVlOaES6kAIvIUMlVrX1gc+ykTMLbZJiTs2Ets3I8/VVaXZ6zsFDl2RtqTQdeae2oiF3s8Qlg6qpNfib78x9kRWNpIxNUCVXV+grA9mxXZFrZA5PwVkU2QOfJblp2Y1MpuuoChsO0dR2R1zQ7VWywMlFnhDgZmrN6FZiX9E9NA4cOrDgIrs5niEhhnpNn4mfUe/dkQ2Ta7U0m80qu8ZEdY/OLGuDtE9BURzNuwrfiSvSd199OU9Vz5pjV7N0ckazgiHUuK2aob3V/IRRX75XU27Sgsxst2g2lWBTMpB6w5SNRxvET4fhIjKTzTr1w+a3fXb74jIod8E/U7soI1EeVTHsh3oc7R2Al6PUo21t22mWs91uo5R8cmlO2h6R6gmuO8iE6KIvlB4DNMzvDW25qtVayZS1pFKjRDsihqp2G8opPvFPvRZ3ZfA4jg66rxBso6JjqOGOW2EE0ljqVs0J8MmEj6Nxy416qCo4cOcB2Ro1774WnUapWmba5S+1pedZv1kfhIh6j3LffFK1G8KfujHkct7FHdEYku2eq0mbIVnFaklhrt0eLrTc22KlkFLgHoE4K+6a9ijujR7PmwuLDxSlVHcYgiDVTNByzJen1LyD1hR/WKKxtpirYDdgS81rS6py122GRecLaEU4kqVjuABqeAh6jIZAXO0StQ0ulsE5bFs5Mqw0yjotoCQd9Bn2nHtjJe8vcXHinmtwgBU2rfzcx9/vqi6q3pUINgKp1xWH4TJcqkc+XN/rQcFD5K+7FtDLgkseKhUsxMvyXnUz5s/8Alc/KCu3yKbdr7qctdL0iGa8+XUpJG26pRUk9WJH3YK6MtkxcCuUzgWW5LzrpQlUihNKuKeQGhtKjUUHZUdsFASJL8LZrtSAWWVra0h4NYjzJzbkVoPWlkg/GK2Ox1Adzd+VZazLeCUup7zo16jndMadduSkKXeI218+Sy/tv6FQn2dtnomavYWLUL4ia9onux3tHaauUmyUCazZgPWnMcnzqKSgUxqoJAoN5rh1w7SDDCLpeoOKTJOmzLNVK2UGV9JEsoK9a4SfiYyXvxzYhzT4bhjt4JIas/Ocp657io16vcu98UhT7wJ+6WWumTlHnlEApQbgO1ZBugdZ/OMWGMyPDVoSOwtJS4tAEaLtV/h+Lxh9v+sPvglXf6f3zWnqG8pmfZJ70T7R2WqNHqUZ63bbTLWe63eHKPjk0p2lJ6Z6rtR94QpRRF8oPAJmd+FviVq/sg/uk+5MHeeK5g8EZWZZTUqk8mmlcVKOZ6z/YhFrQ3REMEcI+EeaqrU0ubQeTYBedyATWlevb2RB0oGQzS03aDGnDH8TloJsKanSFTjhbRmGkfpiB1mpiOBztpUClnqM5jYch79USWZZDMsKNIA3qzUes5xa1obotGGnjiHwBbxMSVy12J9pxRShxClDMBQJjgcCq2yscbNIJWzHVYqC2NE2JiqgOTX6SKDHiMj8DFbogUjPQRS5jI8wqtMzPWfg6nwhkfWBJUB15jtqOMQu9muYSwfU020MTefH37ur+x7eZmh9GvnbUHBQ7NvWIsa8O0T0FVFMPhOfJZGbIaQ9y6E3VlJSaYA1INSN+GcdDQDdSFPG2TvALFWESV6ENJ9X7Nou8o/MTOHRQlTQSjAVugtE40riTjDUNW6IWaB9fVVPha/VbOi2hyLONGZiZUjH6JxTRRU/WoltJrhviM1QZdQL88/VdZGGZBaGk2rWWnXuXCnGXSaqLZTRR9IgjBXEEROKsfG3DqFB8DXG/FbdraEpmmG2HpubKEjnc9qrhrUFdWzUg5UpEWVJY4ua0fXL6qZiDhYlV9lasWZUqVLzc62VChKVsAkbvExN9a5+00H5+qiyBrdFgn9U0tMKK3pqdcUcLy3WlGm6pay4RJte9os1rR5H1XDTtJubq+tjQuVnHOUfSpZDIZSK0CQCTeTQVC6nPhlnWhlS9gs3ndSdE1xuei1F6IPrb5By0ZhTGRF1sOKT6KnKVOGBNKmJfqGg4gwX+nyR3Zta+SI5OzkMshlkcmhKbqQn6vEV27anbFDnlzsRzVgaALBBU/qmln3FOPTM4txXSUVsVNAAP8HcAOyHG172iwaLefqqXU7HG5RZo/Y3gbfJh955OATyxQboAoAm6hOHXWFZJMZvYDorWttkrSK1JeVoCgQQCDgQcQRxgQhKW0IMqtxUjNOSyHDVTV1DiAd6Aql33nZuENGpxgCRt7cVSIsJ+E2W7o3oizJLW7eW9MOVK33aFRrmBQUSOA4bohLUOkAboBwUmRhpvxVtaskX27iXXWTUG+0UhWGznJUKHqipjsJvYHqpkXVZo1owJDBEzMuICSA26pspTU1qLraTWtdu0xZLN3mrQDzz9VFrA3RXj7QWlSVCqVAgg7QRQj3RUDY3UyqbRHRxNnS/IJWVpvqUCQAeds403xbNMZXYiFCNmAWVSxq9ZYDZk3XZd5sEcqClRcBNSHUkXV/CkWGrc6+MAg8OXRQELW7OS3ZLRT6dMxNPrmXG/FBSUpQ3xSgfW4k7BEHT/AA4WCw4+KkI87nNbukdheGo5NT77SCFJWGS2L6VChC7yFYUrlTMxGKXuzewPVSc3EhmztVUvLLDjE1ONrAICkrYrjn/gww+ue8Wc0fX1VTadjTcK00n0GbtEp5eYmbqaUQlTQTUCl7Fsm8RnjFcNSYtkD6+qm+IPFitCz9WjUuhSGJ2ebSvFQQ40mppTMM1yibqxzjdzWn5+qi2FrRYXVho7oBJyKw42hS3Bk46byhxGAAPECsQlqpJBYnJdZCxuYVxbtleFtcnyzrIJxUyUBRFCCk3kKF013VwGMUxvwG9geqsIuLIOktUkqwtLjUzOIWnoqStmowph9DuJht1e9wsWj6+qpbTsabhZ7S1YMzJBfnZ92mV91pQHUOSoOyONrXM2WtHkfVddA12t/mt2e0BadlmpUzEyllpN26lTXPoagrq0akHdSINqnNeX2Fz19V0xNLcPBadlasWZQqMvNzrRUKKKVsVI3eJiT61z9poPz9VxkDWaLBPappZ9RW9NTrij9ZbrSj7y1lwiTa97RZrWjyPquGnaTc3Rr+zk71fD9ITxFXWQ+qx5qdNZpzkmq+KbzI2VOI99eyF8LnbSzDTz1G+dYch79Vf2bZTUsKNICd5zJ6zmYsa0N0T0UEcQswL7P2m1LirriU8Dn2DMwFwGq7LPHELvNkNTWmhcNyUZU4reoGnXdGNOsiKjLfZCzn9pFxwwtuffD/pa/wCwp6cxmXeTR6AP9KcPeY5ge7VQ/S1U+crrDl/YLM9oCgAFt5YWNqgKV4UAI95jphHAqbuymgfC43WIOWlJdIB9sda8OvBQ7QY5+43xUMVbT6/EPn/dWNm6bMOc1yrSsudimvWMu2kTbMDqmIu04n5OyP0RG08lYqkhQO0Goi290+1wcLhU1q6LMPm8AWnM77eGPEZH58YrdGClJqGKTMZHmF8sRubac5N8pcaukpdHSqCKBXYT7s4G4gbFFOKhj8EmbefH37ur6LE6h219L25Z1TSmJpZTSqm5da0YgHBQwOePbF7IC4XuPmoF9jaxVK3rZkFEBIfJJoAGqkk5ACuJi40Eo5fNVfqWaIgsPSZE2soQzMtkJrV5lbYzpQE5nhFEkJYLkjyN1a19+CvIpU1X23aqZRvlFIdWKgXWkFxWO26MacYnGwvNgR55LhNkLzWtGTaN11uZbURUBbBSab6EjCoOPCGW0UjswQfNUuna3W6zS+seXcSFNsTi0nJSJZagaYGhGGcRNI8GxI+akJQRcArFNaz5RqnKtzTdcr7Ck/MiOtopHaEHzXDO0a3VnovptLWitaJflLyE3jfTdwrTfEJqZ8Qu5djla/RerY0valXVNrYmlFIBKm2FrRiK4KGGFcY4ynLxcEfNSMljoVR/8XLP/wCt/p/+0XfoJfD5qr9UxGdlWi3MstvNGqHEhST+R3EZEbxCj2Fji08Fe0gi4Wlb2kSJMoC2phy+CRyLKnKUp0qZZ4dRiccRfoQOpsuOdbgqVrWNLrvXGJxV0lKrsss3VDNJpkobjjFppHjUj5qAlB0BVnamlTcuGipmZXyiAscmwtdAdi6dFXAxWyAuvmMvFSL7cCqJzWzIJJCg+CCQQWqEEZgiuBEXiglOlvmqjUsBstxWsWWSKram0DeuWcApvyyiH6R50I+YU+9A1urawtK5Sewln0rOd3FKv8qgD8Iqkgkj2gpNka7Qq6ipTVTb1vIkwgrbfcvkgci0pwinpUyEWRxF+hA6myi51kNv61ZJtRStMwhQzSpkpIwriCajCh7YYFDIRcW+aqNQwGxVhZunbEwptLbE3RwgJWZdYRzsiVZBPGIOpnNBuRl4qYkB4FZbX00alXFtrZmjyea0MLUjIGoVkQAcTwMcZTueAQR88110mHgVTf8AFyz/APrf6f8A7Rb+gl8Pmqv1UaN5GcQ+2h1s3kLSFJO8EVEJuaWmxV4NxcKrt3SVEmtKFszDhUK1ZZW4BjShIyPCLY4S8XBHmbKLn24KoZ1jS6wShicUASk3ZZaqEZg0yI3RYaR41I+aiJQdAUYNrqAd4rjCqtWratptSranX1hCE5k/IDMngMYkxjnnC0ZqLnBouUMyunKpgX5WQmnm9jlEICuq8rEQw6mDcnOAKrEt9AVt2Xpsw67yDyXJZ+lQ2+LtfVV0Ve+IvpnBuJuY8F0SgmxyKs7At5meQtxgkoStSLxFKlO1O9J2GK5InRmzlNjw4XCtIrUkOT+mDCFXG7zy8rqBXHr29lYqMoGiQl7RiacLfiPgtM/tGb9GWbP+anxNf8sc/cd4Kn/OTcmD6+/ktiR0KZSbzpU8rbeOHuzPaTHREOKsj7NiBu8lxRFLy6GxdQkJG5IAiwADRPtY1os0WWWOqS+AwIX2BC0bQshmY8a2lR30ofeMYiWg6qmWnjl2wh9zQ9TJKpN9bZ9FRw942dYMV90RslIns5zDeF5Hv3zUTbk5K+VMX0j/ABG/z2fKDG5u0ECqqId8y45j36K6si32JrBpdVUqUkUUB1bcxiN8Ta8O0TcFXFNsHPkrSJplY5joq6j8o6NULlzRLyyT9u130x6Obdu6FZDN4Oq6njza11IEKQISK16ecGvsyPxHY2ezt0ev4Cz6vbCYOp/zUx6zv4q4Rrt8fL7JqDdhFs7KIeQpt1KVoUKFKhUGFWuLTcK0gEWKWeryx/ALXnZcVuhoKQT6BUkjr6VPuxoVMneQNf4pWFuCQhMu0fFOeor5GEG6hNHRc5W/o7yMlIzaBzH2wlfBwV7yR70nfG9HLikcw8Pss2WOwDgjPUlpJdUuScOCqrZ681p7Rzh1KhTtCHLvB5q6lk/iU4oyk6g/V50rT/7i93UQ1Vfw/pH5VUWh6lGEKq1csaWeWTn2h78RUekh3beg+yypd4eq6jlugn1R8o84dVqDRAetXRpC5dU4yOTmWKL5RHNKkg41IzIzBzwhyjmIdgdmCqJ4xhxDULZ1YaZG0WSh0jwhrpUFL6TksDfsPHdWI1dP3TrjQrsEuMZ6o3hRXrnLWr52m+tv8FuN6j3DfP7lZlVvE79AvN0n7BHdEY9TvXdVoR7AW3pN5JM+xX3TEYtsdV1+yVz9pXo74MzJTCB9HMS7ZPBy4Lw7Rzv80bcM2NzmnUH6LNljwgOHFHmpLSS8lck4cU1W1X0frJHUed2ndCfaEOfeDzTFLJcYSmxGYnEI6tvFTf26Y78M1Wrf6Qq4+PVFi1hIJJoAKknYIWViSItA2/a7aFE+CtkqSjKqE5k8VmleBpGxg/TQE/yPv6JDF30luCdyEAAACgAoANgjHT6HdPdGUWjKrRQcqkFTStyqZV9FVKH/AGhinmMTweHFVyxh7bKi1JpIkFgihDywR2Ji6v3vkq6bYTBhFMLWk5FtkUbQlPUPmdscAA0VccTI8miy+TdotM+McQnrUK+7OAuA1Q+aNm0QFRTunEsjBF9w/wAIoPeafAGKzM0JKTtOFulz78VXHSqbf8mlsPSKVK+OCfnEO8cdAl/11RJumfn0C8Ksm0pnxjtxJ2X7vwQIMMjtVwwVsu06w62+y8jQV5vnNPpC9vSR/MCT8IO5I0K5/hcjM2Oz8x9V7SbVl9nKgeqv9FQfuNXf89F4/X0KytacKbNJmXUk8Kj4Kp8473xGoUx2m5uUrLe/FXEnpdKu/wCJcO5YI+OXxiYlaU1H2hA/jbqrll5KxVCgobwQflEwbptrg7MFYkSDaXOUCEhdCLwFDQ79+Qgwi91ERMDsYGa2Y6rFjmOirqPyjo1QuXNE/LJP27XfTHo5t27oVkM3g6rqePNrXUgQpAhIrXp5wa+zI/EdjZ7O3R6/gLPq9oJg6n/NTHrO/irhGu3x8vsmoN2Fb2dbSnZ+alqJuMNtKBAN68u8SCa0pQJ2b4qdGBG1/O/0VgdckLfFlNCYMzdPKlvkiqppcCr1KZVrtiHeOwYOGqMIviWa0fFOeor5GON1C6dEG6M2MmesJhhf12cD6KgSUq7DSGpZDHUlw5qprcUdikd9LJTHovMOe5SD8Rh2iNn4ZGeBWbmx3RdL6M2yielmn0ZLTiPRUMFJ7DWPPSxmN5aVrMcHNuFR6vOlaf8A3F7uoi6q/h/SPyoQ6HqUYQqrVyxpZ5ZOfaHvxFR6SHdt6D7LKl3h6rqOW6CfVHyjzh1WoNFrW0xyku8j0m1p96SIkw2cCuOzBXO+re1TLWhLKrQOKDSupwgd66eyN2qjxxEefyWbA7DIulY8+tRc5a1fO031t/gtxvUe4b5/crMqt4nfoF5uk/YI7ojHqd67qtCPYC3NJvJJn2K+6YjFtjquv2ShtmwU2hYkuwcFGWaKDuWEApPVsPAmLzKYqgu8Sq8GOIBIqQm3ZKYS4nmusryO9JoUn4gxtOa2RljoVmtJY666dsW00TbDb7Z5riQRw3g8QajsjzsjCxxaVrNcHC4Q/q28VN/bpjvxdVat/pCjHx6rDrctYy1nLCTRTyg0OpQJV/KlQ7YlRR45R4ZqFQ7CwoB1Ft1nnT6LB+K0flWHe0D+2OqWpB8RTyjHWgpAhVtiWK3JhxLV6jjqnSFEGilmpAwHN3RZJIX2vwyUWtDdFZRWpITVo/NvH6ebIHot1/8AX5RTgcdSsz9JUSbyT5ews0roPLJxVfcPFVB/LSOiFqkzsyAa3PvwVzKWSw10GkJ4hIr74mGgaBNsp4mbLQt2JK5SBCkCFIELytAUKEAjccYFwgHIqrm9G5V3pMprvTVJ96SIgY2ngln0UD9W/j7Kpc0HbSbzLrjat4NflQ/GIdyOBSx7MYDdjiCt+xbPm2XDyr4daumlRzr1RTZlSu2JNa4HMq6niqGP+N92/X35q9ixOrHMdFXUflHRqhcuaJ+WSft2u+mPRzbt3QrIZvB1XU8ebWupAhSBCRWvTzg19mR+I7Gz2duj1/AWfV7QVxoPNWomzGxJMy6kAuXVLWb/AIxVebgnOtMd0U1DYDMcZPsK2Myd2MIXvUq86uatBT5UXTyd+8KKvXnK1Gw8IK8NDGBumf4RSkkuum1GYm1r2j4pz1FfIxJuoXDoqHVn5rk/ZfmYuq985Qi2AgHXbo3cWidbTgvmO09IdFXaObXgnfDvZ81x3Z8krVR/yC09S+knITBlXDzH8UVyDgGX3hh1pG+J18OJuMcPsuUsljhKYGrzpWn/ANxe7qIRqv4f0j8pqHQ9SjCFVauWNLPLJz7Q9+IqPSQ7tvQfZZUu8PVdRy3QT6o+UecOq1BovrpFDXKhrHAurlCyDR1kjMLR3hHppNkrIG2uso8ytdc5a1fO031t/gtxvUe4b5/crMqt4nfoF5uk/YI7ojHqd67qtCPYC3NJvJJn2K+6YjFtjquv2StXQfzdJ/Z2+4IlUb13UrkewErddOjfIvpm2xzHsF02ODb94fFJ3xo0E2JuA8Psk6qOxxBZ9SeknJuKknDzXKrarsUBzk9oFesHfHO0IbjvB5rtLJ/Eo51beKm/t0x34SqtW/0hNR8eqGtfSjyEqNnKKPuT/uYY7O2nKir2QqTUR5W/7D+tMXdo7A6quk2indGQn1IEKQIUgQhh7TiWTUBLq6eikfmRFXfNWc7tOEaAny9Stc6b3vFyrqv74AxzvuQVf+J32WFeDpPOK6EkscSlz9BHO8fyXP11Q7ZiPyPosarRtRfRZSj7o/qUflBikPBRM1e7RtvL1KxmXtZea7va2n5COWlK5gr3cfsvgsm1E4h6p9p+opBhk5rncVw/l9V7BtZH8XY0f0MH7oXf8+3x+S9ptm0kdOWCupJ/JRjuOQcFL9TWt2mfT0JWQaWzCfGSTg6gsfNMHeu4hd/xCUbUR+vosiNOkDpsPJ6gk/MiO98OIUh2o3+THe/krSx9JWZpdxu8FUKqKTTAU24jaIm2QOOSZgrYpnYW3urmJptY5joq6j8o6NULlzRPyyT9u130x6Obdu6FZDN4Oq6njza118UaAmBCrdHbYTOsJfSkpCiRRVK4EjZ1RZLGY3YSosdiF0ndennBr7Mj8R2NXs7dHr+AkavaCYOp/wA1Mes7+KuEa7fHy+yag3YW3YtkqZtOeduENvNskK2FQvBQ68j2xCSQOha3iLqTW2cSrqatZtt9lhVeUeCimgwogVNd2cVCMlpdwCkXAEBZ7R8U56ivkY43ULp0VDqz81yfsvzMXVe+coRbAVxbVmIm2HGHBVLiSk8NxHEGh7IqjeWODhwUnNDhYrmK0ZNyTmFtqqlxldK8UmoUOBwI6xHoWuEjL8CslwLHW5J2anJ0zEvNvKACnJta1UyqptsmnbGRXNwua0cB+StGnN238Ufwkr1yxpZ5ZOfaHvxFR6SHdt6D7LKl3h6rqOW6CfVHyjzh1WoNFrW0/wAnLvL9FtavckmOsF3AIcbArmzQqzzMT0q2P3qSfVSbyvgD749BUPwxuPgsuIYpAuoI86tVc5a1fO031t/gtxvUe4b5/crMqt4nfoF5uk/YI7ojHqd67qtCPYC3NJvJJn2K+6YjFtjquv2StbQfzdJ/Z2+4IlUb13UrkewFsaSWMielnWF5LTgfRUMUq7DQxGKQxvDguvaHNsVzKtLsm+Ri28yv3KSc+I+Yj0PwyN8CsnNjk9dUU0XpN50ihcmnVkDIFRCiB74xq1uGQDkAtGB2JpPitHXjJFci24B4p4V4JUlSe9d98T7PdaQjmFGqF2XQtqJV/wA4+P8Aof1p/WGe0d2OqppNop0zpWG1loJLgSbgUSElVOaFEZCtKmMhtri+ifKX2lGmFpWc2hx+Xlrq1XBccWcaE44DYDD0NPDKbNcfkl5JXsFyFq6MawJ+0VrRLy8veQm8b7i0ilabjEpqSKIAucfkoxzufoEbctPfumP86v0hS0XMq+7+St0MpGSQOoCKLLoaBwWSOqSkCFIEKQIUgQpAhSBCkCF8IgQvKWkg1CQDvAEcsohoGgXuOqSxzHRV1H5R0aoXLmiflkn7drvpj0c27d0KyGbwdV1PHm1rqk0zthMnJvOqOIQUoG9ahRIHb8AYugjMkgaoSOwtJWlqxTSzJWu1BP8AMYlV75y5DsBLLXp5wa+zI/EdjR7O3R6/gJOr2gmDqf8ANTHrO/irhGu3x8vsmoN2EaQorkuDawmdIm20mqZdlaa/xkVV80jrBh/u8FLc8Sl8eKa3JH9o+Kc9RXyMJN1CvOiodWfmuT9l+Zi6r3zlCLYCJoXViU2u7RuqUTrYxTRDvVXmK7DUHrG6NPs+b/xnySdVHcYgrDUR5E/9pP4TUV9o7wdPyVOl2EyYQTK5Y0s8snPtD34io9JDu29B9llS7w9V1FLdBPqj5R5w6rUGiDtbltplpBaK/SP/AEaRtoekeoJw6yIaoo8coPAZqmofhZ1Q7qV0XUgKnXQReTdZBFOaTzl9tKDhXfDFfOD+2PNVUsVviKbEZicXOWtXztN9bf4Lcb1HuG+f3KzKreJ36BebpP2CO6Ix6neu6rQj2AtzSbySZ9ivumIxbY6rr9krW0H83Sf2dvuCJVG9d1K5HsBXcUqaTmu3Ru6tE62MFUQ7T0vqq7RzT1J3xq9nzXHdnySNVH/IIk1Jebj7ZfyTC9fvfJW0uwjC3bMTNy7rC+i4kpruOw9hoeyFY3ljg4cFe5uIWSW1cpXZtseDzHNUoKaO4k0UkiuxVBTrEa1VaWDE3qkYAWS2KfEYy0Er9fL4EvLI2qdKqcEoIPfHvjR7OHxuPglKs/CAvOoyx1IaemVCgdIQj1U1vHqKjT7kHaEgLgwcEUjCAXJpRnJtCq9G5rG7PuDgUq/84p7t3+5Zho5+Ep+X91iVYM+MpyvXeH6xzA/mo/pav/8AVeFWVaYymUnt/VEGGTmuGnrRo/38ljMraycnUn/SPzRBaRR7uvH8vt6LCp21k7a/6H6COXl92UMVeOP/ABWNNoWoo0FKjPBj9Y5ikXBLXHIf/KzJ/ayvrgdjH/iY7+6pf588f+PosqZC1Tm+kdqPyRHbSc1Lua//AH/b0WRNjWkc5oDtP5JgwSc1IU1YdZPfyXsaPzpzniOoKP5iO4H81L9JVcZVZWNYzzLl92aW8LpF0ggVqMekd3xiTWEHMq+CmkjfifIXeFv7lXkWJ1Dlsy9pKcX4M7KpZIF0ONuFeWNSFAZ1pF7DCB8QN/JQOO+VkvJDVFNMONuImGLzakrTVLhFUkEVwxFRD7u0GOBBBzSopXA3ujjwa2f38j/pPf8AnCV6fk75j0TP7nghjSHV/aU+oGZnWVBPRSEqSlPUAPiamGYquGIfC0qiSB79SjCQsialZBiXlnGQ82ACtxK1IIxrQAg1xEKOkY+UucDYq9rS1oAQfpPq7n7RdS6/MS19KAgXEOJFAVHI1xqow3DVxRNwtB+iolgdIbkq20f0ctSRYSwy/J3EFRF9t0nnKKjUhQ2k7IqlmgkdicD8wrWMe1tslsWhZdsvIKfDJVuuZaaWFe9V6nWKGItfTtN8JPmhzZDoQqzQXV0/Z82Jhx5tYuqBCQqpKttSIsqKtsrMICrigLHXJRLbkraTi1iXdlUsqFAHG3CvFNFVIVTOtMIXjdCAMQN/JXOD+FlXaOWJacm2wwH5QstUBHJu3yiuNDepepWhpFkskLyXWNz4hcY17RbJG0KK1a9oySH2ltOCqHElKhwIiTXFpBC4RcWKGNWujTtmsPtO3TemFKQQa1RdQkE7ibuUMVUzZXBw5KuJmBtlaW61PKUnwNyXQmnODyFqJNdl0igpFUZit8YPkpuxcEtJ/VFNPuOOLmGLzi1LVRLgFVEk0wwFSY0W9oMaAADklHUzi7FdGyZK2KBPhMkkUpUMuEj3qpCeKn1s75hMWk8Fqy2rpLrwftGYXOODIFIQ2OF0HLhgDuiRqyG4YhhH1Ue4BN3m6OEJAAAFAMgITV6q7ebnFBHga2EGpv8ALIWoEbLt0ihziyMx/wAwfJRdi4JcW7qvnZ19yYdmJflHKXrqXAOakJFAa7EjbGhHWxxtDQDYJWSnc91yUV6PWRacqlhkvShYaupIDbt8oTQGhvUvU20hWWSF5LrG56K9rXgAZLY0gs+0ny8hl6VSw4LoC23CsApoakKpWtaYbojG6FtiQb+S68POQssOjtlWlLBhpT0ophoJQQG3L5QkUwJVS9QZ0iUr4X3cAbnpZcYHgAZIwhVWrStizUTTLjDgqhxJSfyI4g0PZEmPLHBw4KLmhwsVQ6trAds+ULL929yqlApNQQQKHhllF9VK2V+JqhCwsbYorhZWoY0z0NatEJVeLT7fi3k5imIBFcRXHeNhhiCodFlqOIVUkQf1WpLP2wwkIWzLTJGAdDpbKuKklOfVEiKdxuCR4WuuAyAcCqea0FmrTmEvWm4hDaMEsMknCuIvGlK7TiTwi1tUyFmGIZ8yoGFz3XemJKSyGkJbbSEoQAlKRkAMgIRJLjcpgCyzRxdX/9k="/>
          <p:cNvSpPr>
            <a:spLocks noChangeAspect="1" noChangeArrowheads="1"/>
          </p:cNvSpPr>
          <p:nvPr/>
        </p:nvSpPr>
        <p:spPr bwMode="auto">
          <a:xfrm>
            <a:off x="825500" y="6080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832" name="Picture 16" descr="https://www.self-helpfcu.org/sf-images/site-images/crllogoref-sh39.jpg?sfvrsn=2">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256" y="1055055"/>
            <a:ext cx="3161595" cy="12775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7845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72166336-E5C0-4176-92D0-813B2E397CDD}" type="slidenum">
              <a:rPr lang="en-US" sz="900"/>
              <a:pPr eaLnBrk="1" hangingPunct="1"/>
              <a:t>10</a:t>
            </a:fld>
            <a:endParaRPr lang="en-US" sz="900"/>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2903123974"/>
              </p:ext>
            </p:extLst>
          </p:nvPr>
        </p:nvGraphicFramePr>
        <p:xfrm>
          <a:off x="2995613" y="354013"/>
          <a:ext cx="6234112" cy="6005512"/>
        </p:xfrm>
        <a:graphic>
          <a:graphicData uri="http://schemas.openxmlformats.org/drawingml/2006/chart">
            <c:chart xmlns:c="http://schemas.openxmlformats.org/drawingml/2006/chart" xmlns:r="http://schemas.openxmlformats.org/officeDocument/2006/relationships" r:id="rId3"/>
          </a:graphicData>
        </a:graphic>
      </p:graphicFrame>
      <p:sp>
        <p:nvSpPr>
          <p:cNvPr id="39940" name="Rectangle 3"/>
          <p:cNvSpPr>
            <a:spLocks noGrp="1" noChangeArrowheads="1"/>
          </p:cNvSpPr>
          <p:nvPr>
            <p:ph type="title"/>
          </p:nvPr>
        </p:nvSpPr>
        <p:spPr>
          <a:xfrm>
            <a:off x="306388" y="185738"/>
            <a:ext cx="2597150" cy="6088062"/>
          </a:xfrm>
        </p:spPr>
        <p:txBody>
          <a:bodyPr/>
          <a:lstStyle/>
          <a:p>
            <a:pPr eaLnBrk="1" hangingPunct="1"/>
            <a:r>
              <a:rPr lang="en-US" sz="2000" dirty="0" smtClean="0"/>
              <a:t>Reported unfair treatment has jumped among voters aged 30-39, a majority of whom now report bad experiences with financial institutions. Seniors and voters under 30 report the lowest levels of mistreatment.</a:t>
            </a:r>
          </a:p>
        </p:txBody>
      </p:sp>
      <p:sp>
        <p:nvSpPr>
          <p:cNvPr id="5" name="Oval 4"/>
          <p:cNvSpPr/>
          <p:nvPr/>
        </p:nvSpPr>
        <p:spPr bwMode="auto">
          <a:xfrm>
            <a:off x="8600976" y="3168809"/>
            <a:ext cx="375864" cy="310634"/>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3623787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72166336-E5C0-4176-92D0-813B2E397CDD}" type="slidenum">
              <a:rPr lang="en-US" sz="900"/>
              <a:pPr eaLnBrk="1" hangingPunct="1"/>
              <a:t>11</a:t>
            </a:fld>
            <a:endParaRPr lang="en-US" sz="900"/>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1820219323"/>
              </p:ext>
            </p:extLst>
          </p:nvPr>
        </p:nvGraphicFramePr>
        <p:xfrm>
          <a:off x="2584552" y="395958"/>
          <a:ext cx="6234112" cy="6005512"/>
        </p:xfrm>
        <a:graphic>
          <a:graphicData uri="http://schemas.openxmlformats.org/drawingml/2006/chart">
            <c:chart xmlns:c="http://schemas.openxmlformats.org/drawingml/2006/chart" xmlns:r="http://schemas.openxmlformats.org/officeDocument/2006/relationships" r:id="rId3"/>
          </a:graphicData>
        </a:graphic>
      </p:graphicFrame>
      <p:sp>
        <p:nvSpPr>
          <p:cNvPr id="39940" name="Rectangle 3"/>
          <p:cNvSpPr>
            <a:spLocks noGrp="1" noChangeArrowheads="1"/>
          </p:cNvSpPr>
          <p:nvPr>
            <p:ph type="title"/>
          </p:nvPr>
        </p:nvSpPr>
        <p:spPr>
          <a:xfrm>
            <a:off x="306388" y="185738"/>
            <a:ext cx="2597150" cy="6088062"/>
          </a:xfrm>
        </p:spPr>
        <p:txBody>
          <a:bodyPr/>
          <a:lstStyle/>
          <a:p>
            <a:pPr eaLnBrk="1" hangingPunct="1"/>
            <a:r>
              <a:rPr lang="en-US" sz="2000" dirty="0" smtClean="0"/>
              <a:t>Half of African-Americans and 42% of Latinos report that they have been mistreated by a financial institution.</a:t>
            </a:r>
            <a:br>
              <a:rPr lang="en-US" sz="2000" dirty="0" smtClean="0"/>
            </a:br>
            <a:r>
              <a:rPr lang="en-US" sz="2000" dirty="0"/>
              <a:t/>
            </a:r>
            <a:br>
              <a:rPr lang="en-US" sz="2000" dirty="0"/>
            </a:br>
            <a:r>
              <a:rPr lang="en-US" sz="2000" dirty="0" smtClean="0"/>
              <a:t>Over two-fifths of lower income (HHI &lt;$30k) and upper income (HHI $75k+) respondents alike say that they have been mistreated by a financial institution.</a:t>
            </a:r>
          </a:p>
        </p:txBody>
      </p:sp>
      <p:sp>
        <p:nvSpPr>
          <p:cNvPr id="5" name="Oval 4"/>
          <p:cNvSpPr/>
          <p:nvPr/>
        </p:nvSpPr>
        <p:spPr bwMode="auto">
          <a:xfrm>
            <a:off x="8514825" y="2638381"/>
            <a:ext cx="315393" cy="247432"/>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1826790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763387" y="2004985"/>
            <a:ext cx="5557837" cy="733425"/>
          </a:xfrm>
        </p:spPr>
        <p:txBody>
          <a:bodyPr/>
          <a:lstStyle/>
          <a:p>
            <a:pPr eaLnBrk="1" hangingPunct="1"/>
            <a:r>
              <a:rPr lang="en-US" altLang="en-US" sz="4000" baseline="0" dirty="0" smtClean="0"/>
              <a:t>Regulation</a:t>
            </a:r>
            <a:endParaRPr lang="en-US" altLang="en-US" sz="4000" dirty="0" smtClean="0"/>
          </a:p>
        </p:txBody>
      </p:sp>
      <p:pic>
        <p:nvPicPr>
          <p:cNvPr id="2" name="Picture 1" descr="Govern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184" y="0"/>
            <a:ext cx="3703850" cy="2671046"/>
          </a:xfrm>
          <a:prstGeom prst="rect">
            <a:avLst/>
          </a:prstGeom>
        </p:spPr>
      </p:pic>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300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13</a:t>
            </a:fld>
            <a:endParaRPr lang="en-US" sz="900"/>
          </a:p>
        </p:txBody>
      </p:sp>
      <p:sp>
        <p:nvSpPr>
          <p:cNvPr id="18435" name="Rectangle 2"/>
          <p:cNvSpPr>
            <a:spLocks noGrp="1" noChangeArrowheads="1"/>
          </p:cNvSpPr>
          <p:nvPr>
            <p:ph type="title"/>
          </p:nvPr>
        </p:nvSpPr>
        <p:spPr/>
        <p:txBody>
          <a:bodyPr/>
          <a:lstStyle/>
          <a:p>
            <a:pPr eaLnBrk="1" hangingPunct="1"/>
            <a:r>
              <a:rPr lang="en-US" sz="2400" dirty="0" smtClean="0"/>
              <a:t>As we found last year, more than nine in ten voters (93%) believe it is important to regulate financial services and products to make sure they are fair for consumers.</a:t>
            </a:r>
          </a:p>
        </p:txBody>
      </p:sp>
      <p:graphicFrame>
        <p:nvGraphicFramePr>
          <p:cNvPr id="2" name="Object 4"/>
          <p:cNvGraphicFramePr>
            <a:graphicFrameLocks noChangeAspect="1"/>
          </p:cNvGraphicFramePr>
          <p:nvPr>
            <p:extLst>
              <p:ext uri="{D42A27DB-BD31-4B8C-83A1-F6EECF244321}">
                <p14:modId xmlns:p14="http://schemas.microsoft.com/office/powerpoint/2010/main" val="812691221"/>
              </p:ext>
            </p:extLst>
          </p:nvPr>
        </p:nvGraphicFramePr>
        <p:xfrm>
          <a:off x="906463" y="1690688"/>
          <a:ext cx="7461250" cy="3744912"/>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2349427" y="2281823"/>
            <a:ext cx="63991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Arial" charset="0"/>
              </a:rPr>
              <a:t>2013</a:t>
            </a:r>
            <a:endParaRPr lang="en-US" sz="1600" dirty="0"/>
          </a:p>
        </p:txBody>
      </p:sp>
      <p:sp>
        <p:nvSpPr>
          <p:cNvPr id="18441" name="Text Box 8"/>
          <p:cNvSpPr txBox="1">
            <a:spLocks noChangeArrowheads="1"/>
          </p:cNvSpPr>
          <p:nvPr/>
        </p:nvSpPr>
        <p:spPr bwMode="auto">
          <a:xfrm>
            <a:off x="6264381" y="2263775"/>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18443" name="Line 10"/>
          <p:cNvSpPr>
            <a:spLocks noChangeShapeType="1"/>
          </p:cNvSpPr>
          <p:nvPr/>
        </p:nvSpPr>
        <p:spPr bwMode="auto">
          <a:xfrm>
            <a:off x="4564063" y="2420938"/>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3" name="Text Box 6"/>
          <p:cNvSpPr txBox="1">
            <a:spLocks noChangeArrowheads="1"/>
          </p:cNvSpPr>
          <p:nvPr/>
        </p:nvSpPr>
        <p:spPr bwMode="auto">
          <a:xfrm>
            <a:off x="0" y="6198414"/>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426974"/>
            <a:ext cx="6546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How important is it to regulate financial services and products to make sure they are fair for consumers? Is it very important, somewhat important, a little important, or not at all important? </a:t>
            </a:r>
          </a:p>
        </p:txBody>
      </p:sp>
      <p:sp>
        <p:nvSpPr>
          <p:cNvPr id="15" name="AutoShape 5"/>
          <p:cNvSpPr>
            <a:spLocks noChangeArrowheads="1"/>
          </p:cNvSpPr>
          <p:nvPr/>
        </p:nvSpPr>
        <p:spPr bwMode="auto">
          <a:xfrm>
            <a:off x="6415270" y="2749447"/>
            <a:ext cx="620764" cy="450338"/>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a:pPr algn="ctr"/>
            <a:r>
              <a:rPr lang="en-US" sz="2600" b="1" dirty="0" smtClean="0">
                <a:solidFill>
                  <a:schemeClr val="tx2"/>
                </a:solidFill>
              </a:rPr>
              <a:t>+87</a:t>
            </a:r>
            <a:endParaRPr lang="en-US" sz="2600" b="1" dirty="0">
              <a:solidFill>
                <a:schemeClr val="tx2"/>
              </a:solidFill>
            </a:endParaRPr>
          </a:p>
        </p:txBody>
      </p:sp>
      <p:sp>
        <p:nvSpPr>
          <p:cNvPr id="16" name="AutoShape 5"/>
          <p:cNvSpPr>
            <a:spLocks noChangeArrowheads="1"/>
          </p:cNvSpPr>
          <p:nvPr/>
        </p:nvSpPr>
        <p:spPr bwMode="auto">
          <a:xfrm>
            <a:off x="2242982" y="2749447"/>
            <a:ext cx="620764" cy="450338"/>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a:pPr algn="ctr"/>
            <a:r>
              <a:rPr lang="en-US" sz="2600" b="1" dirty="0" smtClean="0">
                <a:solidFill>
                  <a:schemeClr val="tx2"/>
                </a:solidFill>
              </a:rPr>
              <a:t>+87</a:t>
            </a:r>
            <a:endParaRPr lang="en-US" sz="2600" b="1" dirty="0">
              <a:solidFill>
                <a:schemeClr val="tx2"/>
              </a:solidFill>
            </a:endParaRPr>
          </a:p>
        </p:txBody>
      </p:sp>
    </p:spTree>
    <p:extLst>
      <p:ext uri="{BB962C8B-B14F-4D97-AF65-F5344CB8AC3E}">
        <p14:creationId xmlns:p14="http://schemas.microsoft.com/office/powerpoint/2010/main" val="420834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14</a:t>
            </a:fld>
            <a:endParaRPr lang="en-US" sz="900"/>
          </a:p>
        </p:txBody>
      </p:sp>
      <p:sp>
        <p:nvSpPr>
          <p:cNvPr id="18435" name="Rectangle 2"/>
          <p:cNvSpPr>
            <a:spLocks noGrp="1" noChangeArrowheads="1"/>
          </p:cNvSpPr>
          <p:nvPr>
            <p:ph type="title"/>
          </p:nvPr>
        </p:nvSpPr>
        <p:spPr/>
        <p:txBody>
          <a:bodyPr/>
          <a:lstStyle/>
          <a:p>
            <a:pPr eaLnBrk="1" hangingPunct="1"/>
            <a:r>
              <a:rPr lang="en-US" sz="2000" dirty="0" smtClean="0"/>
              <a:t>Support for increased government oversight of financial companies remains strong, with nearly two-thirds of voters agreeing that there should be more (65%) rather than less (24%) government oversight of these companies.</a:t>
            </a:r>
          </a:p>
        </p:txBody>
      </p:sp>
      <p:graphicFrame>
        <p:nvGraphicFramePr>
          <p:cNvPr id="2" name="Object 4"/>
          <p:cNvGraphicFramePr>
            <a:graphicFrameLocks noChangeAspect="1"/>
          </p:cNvGraphicFramePr>
          <p:nvPr>
            <p:extLst>
              <p:ext uri="{D42A27DB-BD31-4B8C-83A1-F6EECF244321}">
                <p14:modId xmlns:p14="http://schemas.microsoft.com/office/powerpoint/2010/main" val="3763283288"/>
              </p:ext>
            </p:extLst>
          </p:nvPr>
        </p:nvGraphicFramePr>
        <p:xfrm>
          <a:off x="906463" y="1690688"/>
          <a:ext cx="7461250" cy="3744912"/>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2368663" y="2281823"/>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2013</a:t>
            </a:r>
            <a:endParaRPr lang="en-US" sz="1600" dirty="0">
              <a:latin typeface="+mj-lt"/>
            </a:endParaRPr>
          </a:p>
        </p:txBody>
      </p:sp>
      <p:sp>
        <p:nvSpPr>
          <p:cNvPr id="18441" name="Text Box 8"/>
          <p:cNvSpPr txBox="1">
            <a:spLocks noChangeArrowheads="1"/>
          </p:cNvSpPr>
          <p:nvPr/>
        </p:nvSpPr>
        <p:spPr bwMode="auto">
          <a:xfrm>
            <a:off x="6264380" y="2263775"/>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18443" name="Line 10"/>
          <p:cNvSpPr>
            <a:spLocks noChangeShapeType="1"/>
          </p:cNvSpPr>
          <p:nvPr/>
        </p:nvSpPr>
        <p:spPr bwMode="auto">
          <a:xfrm>
            <a:off x="4564063" y="2420938"/>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5936803"/>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6198414"/>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457890"/>
            <a:ext cx="6546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Generally speaking, do you think there should be more government oversight of financial companies, such as Wall Street banks, mortgage lenders, payday lenders, and credit card companies, or less oversight of these companies? </a:t>
            </a:r>
          </a:p>
        </p:txBody>
      </p:sp>
      <p:sp>
        <p:nvSpPr>
          <p:cNvPr id="11" name="AutoShape 9"/>
          <p:cNvSpPr>
            <a:spLocks noChangeArrowheads="1"/>
          </p:cNvSpPr>
          <p:nvPr/>
        </p:nvSpPr>
        <p:spPr bwMode="auto">
          <a:xfrm>
            <a:off x="2200050" y="2883008"/>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a:pPr algn="ctr"/>
            <a:r>
              <a:rPr lang="en-US" sz="2600" b="1" dirty="0" smtClean="0">
                <a:solidFill>
                  <a:schemeClr val="tx2"/>
                </a:solidFill>
              </a:rPr>
              <a:t>+40</a:t>
            </a:r>
            <a:endParaRPr lang="en-US" sz="2600" b="1" dirty="0">
              <a:solidFill>
                <a:schemeClr val="tx2"/>
              </a:solidFill>
            </a:endParaRPr>
          </a:p>
        </p:txBody>
      </p:sp>
      <p:sp>
        <p:nvSpPr>
          <p:cNvPr id="15" name="AutoShape 9"/>
          <p:cNvSpPr>
            <a:spLocks noChangeArrowheads="1"/>
          </p:cNvSpPr>
          <p:nvPr/>
        </p:nvSpPr>
        <p:spPr bwMode="auto">
          <a:xfrm>
            <a:off x="6364917" y="2918295"/>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a:pPr algn="ctr"/>
            <a:r>
              <a:rPr lang="en-US" sz="2600" b="1" dirty="0" smtClean="0">
                <a:solidFill>
                  <a:schemeClr val="tx2"/>
                </a:solidFill>
              </a:rPr>
              <a:t>+41</a:t>
            </a:r>
            <a:endParaRPr lang="en-US" sz="2600" b="1" dirty="0">
              <a:solidFill>
                <a:schemeClr val="tx2"/>
              </a:solidFill>
            </a:endParaRPr>
          </a:p>
        </p:txBody>
      </p:sp>
    </p:spTree>
    <p:extLst>
      <p:ext uri="{BB962C8B-B14F-4D97-AF65-F5344CB8AC3E}">
        <p14:creationId xmlns:p14="http://schemas.microsoft.com/office/powerpoint/2010/main" val="1229094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E8B6B573-FBA4-4A83-975A-0A4E4CFDB00B}" type="slidenum">
              <a:rPr lang="en-US" sz="900"/>
              <a:pPr eaLnBrk="1" hangingPunct="1"/>
              <a:t>15</a:t>
            </a:fld>
            <a:endParaRPr lang="en-US" sz="900"/>
          </a:p>
        </p:txBody>
      </p:sp>
      <p:sp>
        <p:nvSpPr>
          <p:cNvPr id="12291" name="Rectangle 2"/>
          <p:cNvSpPr>
            <a:spLocks noGrp="1" noChangeArrowheads="1"/>
          </p:cNvSpPr>
          <p:nvPr>
            <p:ph type="title"/>
          </p:nvPr>
        </p:nvSpPr>
        <p:spPr>
          <a:xfrm>
            <a:off x="677863" y="322680"/>
            <a:ext cx="7788275" cy="1058863"/>
          </a:xfrm>
        </p:spPr>
        <p:txBody>
          <a:bodyPr/>
          <a:lstStyle/>
          <a:p>
            <a:pPr eaLnBrk="1" hangingPunct="1"/>
            <a:r>
              <a:rPr lang="en-US" sz="1800" dirty="0" smtClean="0"/>
              <a:t>More than three-quarters of voters continue to agree that Wall Street financial companies should be held accountable with tougher rules and enforcement. Only one in ten believe their practices have changed enough that they don’t need further regulation.</a:t>
            </a:r>
          </a:p>
        </p:txBody>
      </p:sp>
      <p:graphicFrame>
        <p:nvGraphicFramePr>
          <p:cNvPr id="2" name="Object 4"/>
          <p:cNvGraphicFramePr>
            <a:graphicFrameLocks noChangeAspect="1"/>
          </p:cNvGraphicFramePr>
          <p:nvPr>
            <p:extLst>
              <p:ext uri="{D42A27DB-BD31-4B8C-83A1-F6EECF244321}">
                <p14:modId xmlns:p14="http://schemas.microsoft.com/office/powerpoint/2010/main" val="1731391843"/>
              </p:ext>
            </p:extLst>
          </p:nvPr>
        </p:nvGraphicFramePr>
        <p:xfrm>
          <a:off x="256032" y="1609344"/>
          <a:ext cx="8741664" cy="3810381"/>
        </p:xfrm>
        <a:graphic>
          <a:graphicData uri="http://schemas.openxmlformats.org/drawingml/2006/chart">
            <c:chart xmlns:c="http://schemas.openxmlformats.org/drawingml/2006/chart" xmlns:r="http://schemas.openxmlformats.org/officeDocument/2006/relationships" r:id="rId2"/>
          </a:graphicData>
        </a:graphic>
      </p:graphicFrame>
      <p:sp>
        <p:nvSpPr>
          <p:cNvPr id="12293" name="Text Box 5"/>
          <p:cNvSpPr txBox="1">
            <a:spLocks noChangeArrowheads="1"/>
          </p:cNvSpPr>
          <p:nvPr/>
        </p:nvSpPr>
        <p:spPr bwMode="auto">
          <a:xfrm>
            <a:off x="-1" y="6477613"/>
            <a:ext cx="696088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GB" sz="1000" dirty="0"/>
              <a:t>Should Wall Street financial companies be held accountable with tougher rules and enforcement for the practices that caused the financial crisis, or have their practices changed enough that they don’t need further regulation?</a:t>
            </a:r>
            <a:endParaRPr lang="en-US" sz="1000" dirty="0"/>
          </a:p>
        </p:txBody>
      </p:sp>
      <p:sp>
        <p:nvSpPr>
          <p:cNvPr id="6" name="Text Box 7"/>
          <p:cNvSpPr txBox="1">
            <a:spLocks noChangeArrowheads="1"/>
          </p:cNvSpPr>
          <p:nvPr/>
        </p:nvSpPr>
        <p:spPr bwMode="auto">
          <a:xfrm>
            <a:off x="1795639" y="2263775"/>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2013</a:t>
            </a:r>
            <a:endParaRPr lang="en-US" sz="1600" dirty="0">
              <a:latin typeface="+mj-lt"/>
            </a:endParaRPr>
          </a:p>
        </p:txBody>
      </p:sp>
      <p:sp>
        <p:nvSpPr>
          <p:cNvPr id="7" name="Text Box 8"/>
          <p:cNvSpPr txBox="1">
            <a:spLocks noChangeArrowheads="1"/>
          </p:cNvSpPr>
          <p:nvPr/>
        </p:nvSpPr>
        <p:spPr bwMode="auto">
          <a:xfrm>
            <a:off x="7349468" y="2259838"/>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8" name="Line 10"/>
          <p:cNvSpPr>
            <a:spLocks noChangeShapeType="1"/>
          </p:cNvSpPr>
          <p:nvPr/>
        </p:nvSpPr>
        <p:spPr bwMode="auto">
          <a:xfrm>
            <a:off x="4569096" y="2137558"/>
            <a:ext cx="1317" cy="2253459"/>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chorCtr="1">
            <a:spAutoFit/>
          </a:bodyPr>
          <a:lstStyle/>
          <a:p>
            <a:endParaRPr lang="en-US"/>
          </a:p>
        </p:txBody>
      </p:sp>
    </p:spTree>
    <p:extLst>
      <p:ext uri="{BB962C8B-B14F-4D97-AF65-F5344CB8AC3E}">
        <p14:creationId xmlns:p14="http://schemas.microsoft.com/office/powerpoint/2010/main" val="3439929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E8B6B573-FBA4-4A83-975A-0A4E4CFDB00B}" type="slidenum">
              <a:rPr lang="en-US" sz="900"/>
              <a:pPr eaLnBrk="1" hangingPunct="1"/>
              <a:t>16</a:t>
            </a:fld>
            <a:endParaRPr lang="en-US" sz="900"/>
          </a:p>
        </p:txBody>
      </p:sp>
      <p:sp>
        <p:nvSpPr>
          <p:cNvPr id="12291" name="Rectangle 2"/>
          <p:cNvSpPr>
            <a:spLocks noGrp="1" noChangeArrowheads="1"/>
          </p:cNvSpPr>
          <p:nvPr>
            <p:ph type="title"/>
          </p:nvPr>
        </p:nvSpPr>
        <p:spPr/>
        <p:txBody>
          <a:bodyPr/>
          <a:lstStyle/>
          <a:p>
            <a:pPr eaLnBrk="1" hangingPunct="1"/>
            <a:r>
              <a:rPr lang="en-US" sz="2400" dirty="0" smtClean="0"/>
              <a:t>By a 3:1 margin, voters believe that tough regulations on Wall Street will help prevent future financial problems rather than hurting the economy.</a:t>
            </a:r>
          </a:p>
        </p:txBody>
      </p:sp>
      <p:graphicFrame>
        <p:nvGraphicFramePr>
          <p:cNvPr id="2" name="Object 4"/>
          <p:cNvGraphicFramePr>
            <a:graphicFrameLocks noChangeAspect="1"/>
          </p:cNvGraphicFramePr>
          <p:nvPr>
            <p:extLst>
              <p:ext uri="{D42A27DB-BD31-4B8C-83A1-F6EECF244321}">
                <p14:modId xmlns:p14="http://schemas.microsoft.com/office/powerpoint/2010/main" val="1355884383"/>
              </p:ext>
            </p:extLst>
          </p:nvPr>
        </p:nvGraphicFramePr>
        <p:xfrm>
          <a:off x="1163638" y="1887538"/>
          <a:ext cx="6792912" cy="3532187"/>
        </p:xfrm>
        <a:graphic>
          <a:graphicData uri="http://schemas.openxmlformats.org/drawingml/2006/chart">
            <c:chart xmlns:c="http://schemas.openxmlformats.org/drawingml/2006/chart" xmlns:r="http://schemas.openxmlformats.org/officeDocument/2006/relationships" r:id="rId2"/>
          </a:graphicData>
        </a:graphic>
      </p:graphicFrame>
      <p:sp>
        <p:nvSpPr>
          <p:cNvPr id="12293" name="Text Box 5"/>
          <p:cNvSpPr txBox="1">
            <a:spLocks noChangeArrowheads="1"/>
          </p:cNvSpPr>
          <p:nvPr/>
        </p:nvSpPr>
        <p:spPr bwMode="auto">
          <a:xfrm>
            <a:off x="0" y="6399213"/>
            <a:ext cx="65849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Please tell me which of the following statements comes closer to your own </a:t>
            </a:r>
            <a:r>
              <a:rPr lang="en-US" sz="1000" dirty="0" smtClean="0"/>
              <a:t>views. Tough </a:t>
            </a:r>
            <a:r>
              <a:rPr lang="en-US" sz="1000" dirty="0"/>
              <a:t>regulations on Wall Street will help prevent future financial </a:t>
            </a:r>
            <a:r>
              <a:rPr lang="en-US" sz="1000" dirty="0" smtClean="0"/>
              <a:t>problems. Tough </a:t>
            </a:r>
            <a:r>
              <a:rPr lang="en-US" sz="1000" dirty="0"/>
              <a:t>regulations on Wall Street will hurt the U.S. </a:t>
            </a:r>
            <a:r>
              <a:rPr lang="en-US" sz="1000" dirty="0" smtClean="0"/>
              <a:t>economy.</a:t>
            </a:r>
            <a:endParaRPr lang="en-US" sz="1000" dirty="0"/>
          </a:p>
        </p:txBody>
      </p:sp>
    </p:spTree>
    <p:extLst>
      <p:ext uri="{BB962C8B-B14F-4D97-AF65-F5344CB8AC3E}">
        <p14:creationId xmlns:p14="http://schemas.microsoft.com/office/powerpoint/2010/main" val="3580132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027815" y="2552417"/>
            <a:ext cx="7702548" cy="733425"/>
          </a:xfrm>
        </p:spPr>
        <p:txBody>
          <a:bodyPr/>
          <a:lstStyle/>
          <a:p>
            <a:pPr eaLnBrk="1" hangingPunct="1"/>
            <a:r>
              <a:rPr lang="en-US" altLang="en-US" baseline="0" dirty="0" smtClean="0"/>
              <a:t>Consumer Financial Protection Bureau</a:t>
            </a:r>
            <a:endParaRPr lang="en-US" altLang="en-US" dirty="0" smtClean="0"/>
          </a:p>
        </p:txBody>
      </p:sp>
      <p:pic>
        <p:nvPicPr>
          <p:cNvPr id="2" name="Picture 1" descr="CFPB_2tone_Horiz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862" y="0"/>
            <a:ext cx="6282138" cy="2459818"/>
          </a:xfrm>
          <a:prstGeom prst="rect">
            <a:avLst/>
          </a:prstGeom>
        </p:spPr>
      </p:pic>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845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18</a:t>
            </a:fld>
            <a:endParaRPr lang="en-US" sz="900"/>
          </a:p>
        </p:txBody>
      </p:sp>
      <p:sp>
        <p:nvSpPr>
          <p:cNvPr id="18435" name="Rectangle 2"/>
          <p:cNvSpPr>
            <a:spLocks noGrp="1" noChangeArrowheads="1"/>
          </p:cNvSpPr>
          <p:nvPr>
            <p:ph type="title"/>
          </p:nvPr>
        </p:nvSpPr>
        <p:spPr/>
        <p:txBody>
          <a:bodyPr/>
          <a:lstStyle/>
          <a:p>
            <a:pPr eaLnBrk="1" hangingPunct="1"/>
            <a:r>
              <a:rPr lang="en-US" sz="2400" dirty="0" smtClean="0"/>
              <a:t>Support for the Wall Street reform law remains resounding, with more than three-quarters of voters saying they favor the law’s federal oversight of financial companies.</a:t>
            </a:r>
          </a:p>
        </p:txBody>
      </p:sp>
      <p:graphicFrame>
        <p:nvGraphicFramePr>
          <p:cNvPr id="2" name="Object 4"/>
          <p:cNvGraphicFramePr>
            <a:graphicFrameLocks noChangeAspect="1"/>
          </p:cNvGraphicFramePr>
          <p:nvPr>
            <p:extLst>
              <p:ext uri="{D42A27DB-BD31-4B8C-83A1-F6EECF244321}">
                <p14:modId xmlns:p14="http://schemas.microsoft.com/office/powerpoint/2010/main" val="2820710517"/>
              </p:ext>
            </p:extLst>
          </p:nvPr>
        </p:nvGraphicFramePr>
        <p:xfrm>
          <a:off x="906463" y="1690688"/>
          <a:ext cx="7461250" cy="3744912"/>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2368663" y="2281823"/>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n-lt"/>
              </a:rPr>
              <a:t>2013</a:t>
            </a:r>
            <a:endParaRPr lang="en-US" sz="1600" dirty="0">
              <a:latin typeface="+mn-lt"/>
            </a:endParaRPr>
          </a:p>
        </p:txBody>
      </p:sp>
      <p:sp>
        <p:nvSpPr>
          <p:cNvPr id="18441" name="Text Box 8"/>
          <p:cNvSpPr txBox="1">
            <a:spLocks noChangeArrowheads="1"/>
          </p:cNvSpPr>
          <p:nvPr/>
        </p:nvSpPr>
        <p:spPr bwMode="auto">
          <a:xfrm>
            <a:off x="6264381" y="2263775"/>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18443" name="Line 10"/>
          <p:cNvSpPr>
            <a:spLocks noChangeShapeType="1"/>
          </p:cNvSpPr>
          <p:nvPr/>
        </p:nvSpPr>
        <p:spPr bwMode="auto">
          <a:xfrm>
            <a:off x="4564063" y="2420938"/>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5595977"/>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5872976"/>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149975"/>
            <a:ext cx="654685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As you may know, </a:t>
            </a:r>
            <a:r>
              <a:rPr lang="en-US" sz="1000" dirty="0" smtClean="0"/>
              <a:t>there </a:t>
            </a:r>
            <a:r>
              <a:rPr lang="en-US" sz="1000" dirty="0"/>
              <a:t>is a new Wall Street reform law </a:t>
            </a:r>
            <a:r>
              <a:rPr lang="en-US" sz="1000" dirty="0" smtClean="0"/>
              <a:t>that </a:t>
            </a:r>
            <a:r>
              <a:rPr lang="en-US" sz="1000" dirty="0"/>
              <a:t>requires federal oversight of financial companies that were not previously subject to federal regulation, including mortgage brokers, payday lenders, debt collectors, and companies that create credit reports and scores. Please tell me whether you favor or oppose requiring federal oversight of these financial companies. </a:t>
            </a:r>
          </a:p>
        </p:txBody>
      </p:sp>
      <p:sp>
        <p:nvSpPr>
          <p:cNvPr id="11" name="AutoShape 9"/>
          <p:cNvSpPr>
            <a:spLocks noChangeArrowheads="1"/>
          </p:cNvSpPr>
          <p:nvPr/>
        </p:nvSpPr>
        <p:spPr bwMode="auto">
          <a:xfrm>
            <a:off x="2233509" y="2784715"/>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+61</a:t>
            </a:r>
            <a:endParaRPr lang="en-US" sz="2600" b="1" dirty="0">
              <a:solidFill>
                <a:schemeClr val="tx2"/>
              </a:solidFill>
            </a:endParaRPr>
          </a:p>
        </p:txBody>
      </p:sp>
      <p:sp>
        <p:nvSpPr>
          <p:cNvPr id="15" name="AutoShape 9"/>
          <p:cNvSpPr>
            <a:spLocks noChangeArrowheads="1"/>
          </p:cNvSpPr>
          <p:nvPr/>
        </p:nvSpPr>
        <p:spPr bwMode="auto">
          <a:xfrm>
            <a:off x="6695281" y="2651145"/>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+58</a:t>
            </a:r>
            <a:endParaRPr lang="en-US" sz="2600" b="1" dirty="0">
              <a:solidFill>
                <a:schemeClr val="tx2"/>
              </a:solidFill>
            </a:endParaRPr>
          </a:p>
        </p:txBody>
      </p:sp>
    </p:spTree>
    <p:extLst>
      <p:ext uri="{BB962C8B-B14F-4D97-AF65-F5344CB8AC3E}">
        <p14:creationId xmlns:p14="http://schemas.microsoft.com/office/powerpoint/2010/main" val="2250946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19</a:t>
            </a:fld>
            <a:endParaRPr lang="en-US" sz="900"/>
          </a:p>
        </p:txBody>
      </p:sp>
      <p:sp>
        <p:nvSpPr>
          <p:cNvPr id="18435" name="Rectangle 2"/>
          <p:cNvSpPr>
            <a:spLocks noGrp="1" noChangeArrowheads="1"/>
          </p:cNvSpPr>
          <p:nvPr>
            <p:ph type="title"/>
          </p:nvPr>
        </p:nvSpPr>
        <p:spPr>
          <a:xfrm>
            <a:off x="646508" y="275640"/>
            <a:ext cx="7788275" cy="1058863"/>
          </a:xfrm>
        </p:spPr>
        <p:txBody>
          <a:bodyPr/>
          <a:lstStyle/>
          <a:p>
            <a:pPr eaLnBrk="1" hangingPunct="1"/>
            <a:r>
              <a:rPr lang="en-US" sz="2000" dirty="0" smtClean="0"/>
              <a:t>Although voters broadly agree on the importance of regulation and oversight, on the matter of making sure financial services and products are fair for consumers, </a:t>
            </a:r>
            <a:r>
              <a:rPr lang="en-US" sz="2000" dirty="0"/>
              <a:t>v</a:t>
            </a:r>
            <a:r>
              <a:rPr lang="en-US" sz="2000" dirty="0" smtClean="0"/>
              <a:t>oters are only slightly more likely to trust the federal government (34%) than banks and credit card companies (31%).</a:t>
            </a:r>
          </a:p>
        </p:txBody>
      </p:sp>
      <p:graphicFrame>
        <p:nvGraphicFramePr>
          <p:cNvPr id="2" name="Object 4"/>
          <p:cNvGraphicFramePr>
            <a:graphicFrameLocks noChangeAspect="1"/>
          </p:cNvGraphicFramePr>
          <p:nvPr>
            <p:extLst>
              <p:ext uri="{D42A27DB-BD31-4B8C-83A1-F6EECF244321}">
                <p14:modId xmlns:p14="http://schemas.microsoft.com/office/powerpoint/2010/main" val="195668368"/>
              </p:ext>
            </p:extLst>
          </p:nvPr>
        </p:nvGraphicFramePr>
        <p:xfrm>
          <a:off x="906463" y="1446963"/>
          <a:ext cx="7461250" cy="4320440"/>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1938963" y="2094498"/>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n-lt"/>
              </a:rPr>
              <a:t>2013</a:t>
            </a:r>
            <a:endParaRPr lang="en-US" sz="1600" dirty="0">
              <a:latin typeface="+mn-lt"/>
            </a:endParaRPr>
          </a:p>
        </p:txBody>
      </p:sp>
      <p:sp>
        <p:nvSpPr>
          <p:cNvPr id="18441" name="Text Box 8"/>
          <p:cNvSpPr txBox="1">
            <a:spLocks noChangeArrowheads="1"/>
          </p:cNvSpPr>
          <p:nvPr/>
        </p:nvSpPr>
        <p:spPr bwMode="auto">
          <a:xfrm>
            <a:off x="6336569" y="2094498"/>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18443" name="Line 10"/>
          <p:cNvSpPr>
            <a:spLocks noChangeShapeType="1"/>
          </p:cNvSpPr>
          <p:nvPr/>
        </p:nvSpPr>
        <p:spPr bwMode="auto">
          <a:xfrm>
            <a:off x="4582573" y="2642002"/>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5767403"/>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6044402"/>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321401"/>
            <a:ext cx="654685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Who do you trust more to make sure financial services and products are fair for consumers – banks and credit card companies, or the federal government? </a:t>
            </a:r>
            <a:r>
              <a:rPr lang="en-US" sz="1000" dirty="0" smtClean="0"/>
              <a:t>[</a:t>
            </a:r>
            <a:r>
              <a:rPr lang="en-US" sz="1000" dirty="0"/>
              <a:t>IF CHOICE] Would you say you trust [RESPONSE] much more or somewhat more</a:t>
            </a:r>
            <a:r>
              <a:rPr lang="en-US" sz="1000" dirty="0" smtClean="0"/>
              <a:t>? [</a:t>
            </a:r>
            <a:r>
              <a:rPr lang="en-US" sz="1000" dirty="0"/>
              <a:t>IF BOTH/NEITHER] Well, if you had to pick one, who would you trust more? </a:t>
            </a:r>
          </a:p>
        </p:txBody>
      </p:sp>
      <p:sp>
        <p:nvSpPr>
          <p:cNvPr id="15" name="AutoShape 9"/>
          <p:cNvSpPr>
            <a:spLocks noChangeArrowheads="1"/>
          </p:cNvSpPr>
          <p:nvPr/>
        </p:nvSpPr>
        <p:spPr bwMode="auto">
          <a:xfrm>
            <a:off x="5925198" y="2538287"/>
            <a:ext cx="411371" cy="338554"/>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a:t>
            </a:r>
            <a:r>
              <a:rPr lang="en-US" sz="2600" b="1" dirty="0">
                <a:solidFill>
                  <a:schemeClr val="tx2"/>
                </a:solidFill>
              </a:rPr>
              <a:t>4</a:t>
            </a:r>
          </a:p>
        </p:txBody>
      </p:sp>
      <p:sp>
        <p:nvSpPr>
          <p:cNvPr id="16" name="AutoShape 9"/>
          <p:cNvSpPr>
            <a:spLocks noChangeArrowheads="1"/>
          </p:cNvSpPr>
          <p:nvPr/>
        </p:nvSpPr>
        <p:spPr bwMode="auto">
          <a:xfrm>
            <a:off x="1919727" y="2511633"/>
            <a:ext cx="442873" cy="369887"/>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a:t>
            </a:r>
            <a:r>
              <a:rPr lang="en-US" sz="2600" b="1" dirty="0">
                <a:solidFill>
                  <a:schemeClr val="tx2"/>
                </a:solidFill>
              </a:rPr>
              <a:t>9</a:t>
            </a:r>
          </a:p>
        </p:txBody>
      </p:sp>
    </p:spTree>
    <p:extLst>
      <p:ext uri="{BB962C8B-B14F-4D97-AF65-F5344CB8AC3E}">
        <p14:creationId xmlns:p14="http://schemas.microsoft.com/office/powerpoint/2010/main" val="1142920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789D34B5-62D3-45A0-BE4E-D3CDDCBB406D}" type="slidenum">
              <a:rPr lang="en-US" sz="900" smtClean="0"/>
              <a:pPr eaLnBrk="1" hangingPunct="1"/>
              <a:t>2</a:t>
            </a:fld>
            <a:endParaRPr lang="en-US" sz="900" smtClean="0"/>
          </a:p>
        </p:txBody>
      </p:sp>
      <p:sp>
        <p:nvSpPr>
          <p:cNvPr id="4099" name="Rectangle 2"/>
          <p:cNvSpPr>
            <a:spLocks noGrp="1" noChangeArrowheads="1"/>
          </p:cNvSpPr>
          <p:nvPr>
            <p:ph type="title"/>
          </p:nvPr>
        </p:nvSpPr>
        <p:spPr/>
        <p:txBody>
          <a:bodyPr/>
          <a:lstStyle/>
          <a:p>
            <a:pPr eaLnBrk="1" hangingPunct="1"/>
            <a:r>
              <a:rPr lang="en-US" smtClean="0"/>
              <a:t>Methodology</a:t>
            </a:r>
          </a:p>
        </p:txBody>
      </p:sp>
      <p:sp>
        <p:nvSpPr>
          <p:cNvPr id="4100" name="Rectangle 3"/>
          <p:cNvSpPr>
            <a:spLocks noGrp="1" noChangeArrowheads="1"/>
          </p:cNvSpPr>
          <p:nvPr>
            <p:ph type="body" idx="1"/>
          </p:nvPr>
        </p:nvSpPr>
        <p:spPr/>
        <p:txBody>
          <a:bodyPr/>
          <a:lstStyle/>
          <a:p>
            <a:pPr eaLnBrk="1" hangingPunct="1">
              <a:lnSpc>
                <a:spcPct val="80000"/>
              </a:lnSpc>
            </a:pPr>
            <a:r>
              <a:rPr lang="en-US" dirty="0" smtClean="0"/>
              <a:t>Lake Research Partners designed and administered this survey that was conducted by telephone using professional interviewers between June 25-30, 2014. The survey reached a total of 1,000 likely 2014 voters nationwide.</a:t>
            </a:r>
          </a:p>
          <a:p>
            <a:pPr eaLnBrk="1" hangingPunct="1">
              <a:lnSpc>
                <a:spcPct val="80000"/>
              </a:lnSpc>
            </a:pPr>
            <a:endParaRPr lang="en-US" dirty="0" smtClean="0"/>
          </a:p>
          <a:p>
            <a:pPr eaLnBrk="1" hangingPunct="1">
              <a:lnSpc>
                <a:spcPct val="80000"/>
              </a:lnSpc>
            </a:pPr>
            <a:r>
              <a:rPr lang="en-US" dirty="0" smtClean="0"/>
              <a:t>Telephone numbers for the survey were drawn randomly from a voter file. The sample was stratified geographically based on the proportion of voters in each region. The data were weighted by gender, race, age, party identification, education level, and region.</a:t>
            </a:r>
          </a:p>
          <a:p>
            <a:pPr eaLnBrk="1" hangingPunct="1">
              <a:lnSpc>
                <a:spcPct val="80000"/>
              </a:lnSpc>
            </a:pPr>
            <a:endParaRPr lang="en-US" dirty="0" smtClean="0"/>
          </a:p>
          <a:p>
            <a:pPr eaLnBrk="1" hangingPunct="1">
              <a:lnSpc>
                <a:spcPct val="80000"/>
              </a:lnSpc>
            </a:pPr>
            <a:r>
              <a:rPr lang="en-US" dirty="0" smtClean="0"/>
              <a:t>The margin of error for this survey is +/- 3.1%. </a:t>
            </a:r>
          </a:p>
        </p:txBody>
      </p:sp>
    </p:spTree>
    <p:extLst>
      <p:ext uri="{BB962C8B-B14F-4D97-AF65-F5344CB8AC3E}">
        <p14:creationId xmlns:p14="http://schemas.microsoft.com/office/powerpoint/2010/main" val="3666762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20</a:t>
            </a:fld>
            <a:endParaRPr lang="en-US" sz="900"/>
          </a:p>
        </p:txBody>
      </p:sp>
      <p:sp>
        <p:nvSpPr>
          <p:cNvPr id="18435" name="Rectangle 2"/>
          <p:cNvSpPr>
            <a:spLocks noGrp="1" noChangeArrowheads="1"/>
          </p:cNvSpPr>
          <p:nvPr>
            <p:ph type="title"/>
          </p:nvPr>
        </p:nvSpPr>
        <p:spPr/>
        <p:txBody>
          <a:bodyPr/>
          <a:lstStyle/>
          <a:p>
            <a:pPr eaLnBrk="1" hangingPunct="1"/>
            <a:r>
              <a:rPr lang="en-US" sz="2400" dirty="0" smtClean="0"/>
              <a:t>In contrast, a majority (55%) trust the CFPB over banks and credit card companies (17%). Voters respond more favorably to the name of the agency than to “the government.”</a:t>
            </a:r>
          </a:p>
        </p:txBody>
      </p:sp>
      <p:graphicFrame>
        <p:nvGraphicFramePr>
          <p:cNvPr id="2" name="Object 4"/>
          <p:cNvGraphicFramePr>
            <a:graphicFrameLocks noChangeAspect="1"/>
          </p:cNvGraphicFramePr>
          <p:nvPr>
            <p:extLst>
              <p:ext uri="{D42A27DB-BD31-4B8C-83A1-F6EECF244321}">
                <p14:modId xmlns:p14="http://schemas.microsoft.com/office/powerpoint/2010/main" val="879545043"/>
              </p:ext>
            </p:extLst>
          </p:nvPr>
        </p:nvGraphicFramePr>
        <p:xfrm>
          <a:off x="906463" y="1690688"/>
          <a:ext cx="7461250" cy="3744912"/>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2964551" y="2281823"/>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2013</a:t>
            </a:r>
            <a:endParaRPr lang="en-US" sz="1600" dirty="0">
              <a:latin typeface="+mj-lt"/>
            </a:endParaRPr>
          </a:p>
        </p:txBody>
      </p:sp>
      <p:sp>
        <p:nvSpPr>
          <p:cNvPr id="18441" name="Text Box 8"/>
          <p:cNvSpPr txBox="1">
            <a:spLocks noChangeArrowheads="1"/>
          </p:cNvSpPr>
          <p:nvPr/>
        </p:nvSpPr>
        <p:spPr bwMode="auto">
          <a:xfrm>
            <a:off x="7354768" y="2281823"/>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18443" name="Line 10"/>
          <p:cNvSpPr>
            <a:spLocks noChangeShapeType="1"/>
          </p:cNvSpPr>
          <p:nvPr/>
        </p:nvSpPr>
        <p:spPr bwMode="auto">
          <a:xfrm>
            <a:off x="4564063" y="2420938"/>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5767403"/>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6044402"/>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321401"/>
            <a:ext cx="654685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Who do you trust more to make sure financial services and products are fair for consumers – banks and credit card companies, or the Consumer Financial Protection Bureau? [IF CHOICE] Would you say you trust [RESPONSE] much more or somewhat more? [IF BOTH/NEITHER] Well, if you had to pick one, who would you trust more? </a:t>
            </a:r>
          </a:p>
        </p:txBody>
      </p:sp>
    </p:spTree>
    <p:extLst>
      <p:ext uri="{BB962C8B-B14F-4D97-AF65-F5344CB8AC3E}">
        <p14:creationId xmlns:p14="http://schemas.microsoft.com/office/powerpoint/2010/main" val="359418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9A641262-D422-4672-BA99-93886803F939}" type="slidenum">
              <a:rPr lang="en-US" sz="900"/>
              <a:pPr eaLnBrk="1" hangingPunct="1"/>
              <a:t>21</a:t>
            </a:fld>
            <a:endParaRPr lang="en-US" sz="900"/>
          </a:p>
        </p:txBody>
      </p:sp>
      <p:sp>
        <p:nvSpPr>
          <p:cNvPr id="32772" name="Rectangle 3"/>
          <p:cNvSpPr>
            <a:spLocks noGrp="1" noChangeArrowheads="1"/>
          </p:cNvSpPr>
          <p:nvPr>
            <p:ph type="title"/>
          </p:nvPr>
        </p:nvSpPr>
        <p:spPr/>
        <p:txBody>
          <a:bodyPr/>
          <a:lstStyle/>
          <a:p>
            <a:pPr eaLnBrk="1" hangingPunct="1"/>
            <a:r>
              <a:rPr lang="en-US" sz="1800" dirty="0" smtClean="0"/>
              <a:t>Over two-fifths of voters are unfamiliar with the CFPB. Democrats tend to be the most familiar, while Republicans are least likely to be familiar with the agency</a:t>
            </a:r>
            <a:r>
              <a:rPr lang="en-US" sz="1800" dirty="0"/>
              <a:t>. </a:t>
            </a:r>
            <a:r>
              <a:rPr lang="en-US" sz="1800" dirty="0" smtClean="0"/>
              <a:t>Fewer Independents than last year now report familiarity with the CFPB.</a:t>
            </a:r>
          </a:p>
        </p:txBody>
      </p:sp>
      <p:sp>
        <p:nvSpPr>
          <p:cNvPr id="32773" name="Text Box 4"/>
          <p:cNvSpPr txBox="1">
            <a:spLocks noChangeArrowheads="1"/>
          </p:cNvSpPr>
          <p:nvPr/>
        </p:nvSpPr>
        <p:spPr bwMode="auto">
          <a:xfrm>
            <a:off x="0" y="6044526"/>
            <a:ext cx="654685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Now I'd like to ask you about some people, groups, and products. For each, please tell me whether you have a very favorable, somewhat favorable, somewhat unfavorable, or very unfavorable impression. If you haven't heard of {6}, or if you don't know enough about that person, group, or product to have an impression {5}, just say so and we will move on. </a:t>
            </a:r>
          </a:p>
          <a:p>
            <a:pPr algn="l"/>
            <a:r>
              <a:rPr lang="en-US" sz="1000" dirty="0"/>
              <a:t>[READ NAME.] Do you have a very favorable, somewhat favorable, somewhat unfavorable, or very unfavorable impression of [NAME]? </a:t>
            </a:r>
          </a:p>
        </p:txBody>
      </p:sp>
      <p:graphicFrame>
        <p:nvGraphicFramePr>
          <p:cNvPr id="2" name="Object 12"/>
          <p:cNvGraphicFramePr>
            <a:graphicFrameLocks noChangeAspect="1"/>
          </p:cNvGraphicFramePr>
          <p:nvPr>
            <p:extLst>
              <p:ext uri="{D42A27DB-BD31-4B8C-83A1-F6EECF244321}">
                <p14:modId xmlns:p14="http://schemas.microsoft.com/office/powerpoint/2010/main" val="16643817"/>
              </p:ext>
            </p:extLst>
          </p:nvPr>
        </p:nvGraphicFramePr>
        <p:xfrm>
          <a:off x="415141" y="1378089"/>
          <a:ext cx="6131709"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32784" name="Text Box 15"/>
          <p:cNvSpPr txBox="1">
            <a:spLocks noChangeArrowheads="1"/>
          </p:cNvSpPr>
          <p:nvPr/>
        </p:nvSpPr>
        <p:spPr bwMode="auto">
          <a:xfrm>
            <a:off x="2845847" y="1703439"/>
            <a:ext cx="94795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Unfamiliar</a:t>
            </a:r>
            <a:endParaRPr lang="en-US" sz="1400" dirty="0"/>
          </a:p>
        </p:txBody>
      </p:sp>
      <p:sp>
        <p:nvSpPr>
          <p:cNvPr id="32785" name="Text Box 16"/>
          <p:cNvSpPr txBox="1">
            <a:spLocks noChangeArrowheads="1"/>
          </p:cNvSpPr>
          <p:nvPr/>
        </p:nvSpPr>
        <p:spPr bwMode="auto">
          <a:xfrm>
            <a:off x="4399551" y="1703438"/>
            <a:ext cx="76495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Familiar</a:t>
            </a:r>
            <a:endParaRPr lang="en-US" sz="1400" dirty="0"/>
          </a:p>
        </p:txBody>
      </p:sp>
      <p:sp>
        <p:nvSpPr>
          <p:cNvPr id="9" name="Text Box 6"/>
          <p:cNvSpPr txBox="1">
            <a:spLocks noChangeArrowheads="1"/>
          </p:cNvSpPr>
          <p:nvPr/>
        </p:nvSpPr>
        <p:spPr bwMode="auto">
          <a:xfrm>
            <a:off x="0" y="5767527"/>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5" name="Oval 14"/>
          <p:cNvSpPr/>
          <p:nvPr/>
        </p:nvSpPr>
        <p:spPr bwMode="auto">
          <a:xfrm>
            <a:off x="5594810" y="4330584"/>
            <a:ext cx="456158" cy="328642"/>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
        <p:nvSpPr>
          <p:cNvPr id="16" name="Oval 15"/>
          <p:cNvSpPr/>
          <p:nvPr/>
        </p:nvSpPr>
        <p:spPr bwMode="auto">
          <a:xfrm>
            <a:off x="6143230" y="3993656"/>
            <a:ext cx="456158" cy="328642"/>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
        <p:nvSpPr>
          <p:cNvPr id="17" name="Rectangle 3"/>
          <p:cNvSpPr txBox="1">
            <a:spLocks noChangeArrowheads="1"/>
          </p:cNvSpPr>
          <p:nvPr/>
        </p:nvSpPr>
        <p:spPr>
          <a:xfrm>
            <a:off x="6912610" y="1968720"/>
            <a:ext cx="2123814" cy="2024936"/>
          </a:xfrm>
          <a:prstGeom prst="rect">
            <a:avLst/>
          </a:prstGeom>
          <a:solidFill>
            <a:srgbClr val="EAEAEA"/>
          </a:solidFill>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a:lstStyle>
          <a:p>
            <a:pPr marL="0" indent="0" eaLnBrk="1" hangingPunct="1">
              <a:lnSpc>
                <a:spcPct val="80000"/>
              </a:lnSpc>
              <a:buNone/>
            </a:pPr>
            <a:r>
              <a:rPr lang="en-US" altLang="en-US" sz="1400" b="1" dirty="0" smtClean="0"/>
              <a:t>Most Familiar with CFPB</a:t>
            </a:r>
          </a:p>
          <a:p>
            <a:pPr marL="0" indent="0" eaLnBrk="1" hangingPunct="1">
              <a:lnSpc>
                <a:spcPct val="80000"/>
              </a:lnSpc>
              <a:buNone/>
            </a:pPr>
            <a:r>
              <a:rPr lang="en-US" altLang="en-US" sz="1200" b="1" i="1" dirty="0" smtClean="0"/>
              <a:t>(% familiar)</a:t>
            </a:r>
            <a:endParaRPr lang="en-US" altLang="en-US" sz="1200" i="1" dirty="0" smtClean="0"/>
          </a:p>
          <a:p>
            <a:pPr marL="0" indent="0" eaLnBrk="1" hangingPunct="1">
              <a:lnSpc>
                <a:spcPct val="80000"/>
              </a:lnSpc>
              <a:buClrTx/>
              <a:buNone/>
            </a:pPr>
            <a:r>
              <a:rPr lang="en-US" altLang="en-US" sz="1300" dirty="0" smtClean="0">
                <a:sym typeface="Wingdings"/>
              </a:rPr>
              <a:t>-Democratic men: 73%</a:t>
            </a:r>
          </a:p>
          <a:p>
            <a:pPr marL="0" indent="0" eaLnBrk="1" hangingPunct="1">
              <a:lnSpc>
                <a:spcPct val="80000"/>
              </a:lnSpc>
              <a:buClrTx/>
              <a:buNone/>
            </a:pPr>
            <a:r>
              <a:rPr lang="en-US" altLang="en-US" sz="1300" dirty="0" smtClean="0">
                <a:sym typeface="Wingdings"/>
              </a:rPr>
              <a:t>-Midwestern Democrats: 73%</a:t>
            </a:r>
          </a:p>
          <a:p>
            <a:pPr marL="0" indent="0" eaLnBrk="1" hangingPunct="1">
              <a:lnSpc>
                <a:spcPct val="80000"/>
              </a:lnSpc>
              <a:buClrTx/>
              <a:buNone/>
            </a:pPr>
            <a:r>
              <a:rPr lang="en-US" altLang="en-US" sz="1300" dirty="0" smtClean="0">
                <a:sym typeface="Wingdings"/>
              </a:rPr>
              <a:t>-Northeastern Democrats: 72%</a:t>
            </a:r>
          </a:p>
          <a:p>
            <a:pPr marL="0" indent="0" eaLnBrk="1" hangingPunct="1">
              <a:lnSpc>
                <a:spcPct val="80000"/>
              </a:lnSpc>
              <a:buClrTx/>
              <a:buNone/>
            </a:pPr>
            <a:r>
              <a:rPr lang="en-US" altLang="en-US" sz="1300" dirty="0" smtClean="0">
                <a:sym typeface="Wingdings"/>
              </a:rPr>
              <a:t>-Democrats 50+: 72%</a:t>
            </a:r>
          </a:p>
          <a:p>
            <a:pPr marL="0" indent="0" eaLnBrk="1" hangingPunct="1">
              <a:lnSpc>
                <a:spcPct val="80000"/>
              </a:lnSpc>
              <a:buClrTx/>
              <a:buNone/>
            </a:pPr>
            <a:r>
              <a:rPr lang="en-US" altLang="en-US" sz="1300" dirty="0">
                <a:sym typeface="Wingdings"/>
              </a:rPr>
              <a:t>-</a:t>
            </a:r>
            <a:r>
              <a:rPr lang="en-US" altLang="en-US" sz="1300" dirty="0" smtClean="0">
                <a:sym typeface="Wingdings"/>
              </a:rPr>
              <a:t>Strong Democrats: 71%</a:t>
            </a:r>
          </a:p>
          <a:p>
            <a:pPr marL="0" indent="0" eaLnBrk="1" hangingPunct="1">
              <a:lnSpc>
                <a:spcPct val="80000"/>
              </a:lnSpc>
              <a:buClrTx/>
              <a:buNone/>
            </a:pPr>
            <a:r>
              <a:rPr lang="en-US" altLang="en-US" sz="1300" dirty="0" smtClean="0">
                <a:sym typeface="Wingdings"/>
              </a:rPr>
              <a:t>-HHI $50k-$75k: 71%</a:t>
            </a:r>
          </a:p>
          <a:p>
            <a:pPr marL="0" indent="0" eaLnBrk="1" hangingPunct="1">
              <a:lnSpc>
                <a:spcPct val="80000"/>
              </a:lnSpc>
              <a:buClrTx/>
              <a:buNone/>
            </a:pPr>
            <a:endParaRPr lang="en-US" altLang="en-US" sz="1300" dirty="0" smtClean="0"/>
          </a:p>
        </p:txBody>
      </p:sp>
      <p:sp>
        <p:nvSpPr>
          <p:cNvPr id="18" name="Rectangle 3"/>
          <p:cNvSpPr txBox="1">
            <a:spLocks noChangeArrowheads="1"/>
          </p:cNvSpPr>
          <p:nvPr/>
        </p:nvSpPr>
        <p:spPr>
          <a:xfrm>
            <a:off x="6912610" y="4157977"/>
            <a:ext cx="2123814" cy="1457515"/>
          </a:xfrm>
          <a:prstGeom prst="rect">
            <a:avLst/>
          </a:prstGeom>
          <a:solidFill>
            <a:srgbClr val="EAEAEA"/>
          </a:solidFill>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a:lstStyle>
          <a:p>
            <a:pPr marL="0" indent="0" eaLnBrk="1" hangingPunct="1">
              <a:lnSpc>
                <a:spcPct val="80000"/>
              </a:lnSpc>
              <a:buNone/>
            </a:pPr>
            <a:r>
              <a:rPr lang="en-US" altLang="en-US" sz="1400" b="1" dirty="0" smtClean="0"/>
              <a:t>Least Familiar with CFPB</a:t>
            </a:r>
          </a:p>
          <a:p>
            <a:pPr marL="0" indent="0" eaLnBrk="1" hangingPunct="1">
              <a:lnSpc>
                <a:spcPct val="80000"/>
              </a:lnSpc>
              <a:buNone/>
            </a:pPr>
            <a:r>
              <a:rPr lang="en-US" altLang="en-US" sz="1200" b="1" i="1" dirty="0"/>
              <a:t>(% familiar</a:t>
            </a:r>
            <a:r>
              <a:rPr lang="en-US" altLang="en-US" sz="1200" b="1" i="1" dirty="0" smtClean="0"/>
              <a:t>)</a:t>
            </a:r>
            <a:endParaRPr lang="en-US" altLang="en-US" sz="1200" dirty="0" smtClean="0"/>
          </a:p>
          <a:p>
            <a:pPr marL="0" indent="0" eaLnBrk="1" hangingPunct="1">
              <a:lnSpc>
                <a:spcPct val="80000"/>
              </a:lnSpc>
              <a:buClrTx/>
              <a:buNone/>
            </a:pPr>
            <a:r>
              <a:rPr lang="en-US" altLang="en-US" sz="1300" dirty="0" smtClean="0">
                <a:sym typeface="Wingdings"/>
              </a:rPr>
              <a:t>-Under 30: 40%</a:t>
            </a:r>
          </a:p>
          <a:p>
            <a:pPr marL="0" indent="0" eaLnBrk="1" hangingPunct="1">
              <a:lnSpc>
                <a:spcPct val="80000"/>
              </a:lnSpc>
              <a:buClrTx/>
              <a:buNone/>
            </a:pPr>
            <a:r>
              <a:rPr lang="en-US" altLang="en-US" sz="1300" dirty="0" smtClean="0">
                <a:sym typeface="Wingdings"/>
              </a:rPr>
              <a:t>-West South Central: 40%</a:t>
            </a:r>
          </a:p>
          <a:p>
            <a:pPr marL="0" indent="0" eaLnBrk="1" hangingPunct="1">
              <a:lnSpc>
                <a:spcPct val="80000"/>
              </a:lnSpc>
              <a:buClrTx/>
              <a:buNone/>
            </a:pPr>
            <a:r>
              <a:rPr lang="en-US" altLang="en-US" sz="1300" dirty="0" smtClean="0">
                <a:sym typeface="Wingdings"/>
              </a:rPr>
              <a:t>-Mountain: 45%</a:t>
            </a:r>
          </a:p>
          <a:p>
            <a:pPr marL="0" indent="0" eaLnBrk="1" hangingPunct="1">
              <a:lnSpc>
                <a:spcPct val="80000"/>
              </a:lnSpc>
              <a:buClrTx/>
              <a:buNone/>
            </a:pPr>
            <a:r>
              <a:rPr lang="en-US" altLang="en-US" sz="1300" dirty="0" smtClean="0">
                <a:sym typeface="Wingdings"/>
              </a:rPr>
              <a:t>-Republican women: 45%</a:t>
            </a:r>
          </a:p>
          <a:p>
            <a:pPr marL="0" indent="0" eaLnBrk="1" hangingPunct="1">
              <a:lnSpc>
                <a:spcPct val="80000"/>
              </a:lnSpc>
              <a:buClrTx/>
              <a:buNone/>
            </a:pPr>
            <a:r>
              <a:rPr lang="en-US" altLang="en-US" sz="1300" dirty="0" smtClean="0">
                <a:sym typeface="Wingdings"/>
              </a:rPr>
              <a:t>-Republicans &lt;50: 45%</a:t>
            </a:r>
          </a:p>
          <a:p>
            <a:pPr marL="0" indent="0" eaLnBrk="1" hangingPunct="1">
              <a:lnSpc>
                <a:spcPct val="80000"/>
              </a:lnSpc>
              <a:buClrTx/>
              <a:buNone/>
            </a:pPr>
            <a:endParaRPr lang="en-US" altLang="en-US" sz="1300" dirty="0" smtClean="0"/>
          </a:p>
        </p:txBody>
      </p:sp>
    </p:spTree>
    <p:extLst>
      <p:ext uri="{BB962C8B-B14F-4D97-AF65-F5344CB8AC3E}">
        <p14:creationId xmlns:p14="http://schemas.microsoft.com/office/powerpoint/2010/main" val="2098095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9A641262-D422-4672-BA99-93886803F939}" type="slidenum">
              <a:rPr lang="en-US" sz="900"/>
              <a:pPr eaLnBrk="1" hangingPunct="1"/>
              <a:t>22</a:t>
            </a:fld>
            <a:endParaRPr lang="en-US" sz="900"/>
          </a:p>
        </p:txBody>
      </p:sp>
      <p:sp>
        <p:nvSpPr>
          <p:cNvPr id="32772" name="Rectangle 3"/>
          <p:cNvSpPr>
            <a:spLocks noGrp="1" noChangeArrowheads="1"/>
          </p:cNvSpPr>
          <p:nvPr>
            <p:ph type="title"/>
          </p:nvPr>
        </p:nvSpPr>
        <p:spPr/>
        <p:txBody>
          <a:bodyPr/>
          <a:lstStyle/>
          <a:p>
            <a:pPr eaLnBrk="1" hangingPunct="1"/>
            <a:r>
              <a:rPr lang="en-US" sz="1800" dirty="0" smtClean="0"/>
              <a:t>Voters familiar with the CFPB favor it by more than a 4:1 margin. While Democrats’ support has increased, among Independents, familiarity with the CFPB has declined, which has lowered support levels.</a:t>
            </a:r>
          </a:p>
        </p:txBody>
      </p:sp>
      <p:sp>
        <p:nvSpPr>
          <p:cNvPr id="32773" name="Text Box 4"/>
          <p:cNvSpPr txBox="1">
            <a:spLocks noChangeArrowheads="1"/>
          </p:cNvSpPr>
          <p:nvPr/>
        </p:nvSpPr>
        <p:spPr bwMode="auto">
          <a:xfrm>
            <a:off x="0" y="6044526"/>
            <a:ext cx="654685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Now I'd like to ask you about some people, groups, and products. For each, please tell me whether you have a very favorable, somewhat favorable, somewhat unfavorable, or very unfavorable impression. If you haven't heard of {6}, or if you don't know enough about that person, group, or product to have an impression {5}, just say so and we will move on. </a:t>
            </a:r>
          </a:p>
          <a:p>
            <a:pPr algn="l"/>
            <a:r>
              <a:rPr lang="en-US" sz="1000" dirty="0"/>
              <a:t>[READ NAME.] Do you have a very favorable, somewhat favorable, somewhat unfavorable, or very unfavorable impression of [NAME]? </a:t>
            </a:r>
          </a:p>
        </p:txBody>
      </p:sp>
      <p:graphicFrame>
        <p:nvGraphicFramePr>
          <p:cNvPr id="2" name="Object 12"/>
          <p:cNvGraphicFramePr>
            <a:graphicFrameLocks noChangeAspect="1"/>
          </p:cNvGraphicFramePr>
          <p:nvPr>
            <p:extLst>
              <p:ext uri="{D42A27DB-BD31-4B8C-83A1-F6EECF244321}">
                <p14:modId xmlns:p14="http://schemas.microsoft.com/office/powerpoint/2010/main" val="3146696692"/>
              </p:ext>
            </p:extLst>
          </p:nvPr>
        </p:nvGraphicFramePr>
        <p:xfrm>
          <a:off x="920750" y="1412875"/>
          <a:ext cx="6723063"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32784" name="Text Box 15"/>
          <p:cNvSpPr txBox="1">
            <a:spLocks noChangeArrowheads="1"/>
          </p:cNvSpPr>
          <p:nvPr/>
        </p:nvSpPr>
        <p:spPr bwMode="auto">
          <a:xfrm>
            <a:off x="3019911" y="1675593"/>
            <a:ext cx="10779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Unfavorable</a:t>
            </a:r>
          </a:p>
        </p:txBody>
      </p:sp>
      <p:sp>
        <p:nvSpPr>
          <p:cNvPr id="32785" name="Text Box 16"/>
          <p:cNvSpPr txBox="1">
            <a:spLocks noChangeArrowheads="1"/>
          </p:cNvSpPr>
          <p:nvPr/>
        </p:nvSpPr>
        <p:spPr bwMode="auto">
          <a:xfrm>
            <a:off x="4279771" y="1706953"/>
            <a:ext cx="89693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Favorable</a:t>
            </a:r>
          </a:p>
        </p:txBody>
      </p:sp>
      <p:sp>
        <p:nvSpPr>
          <p:cNvPr id="9" name="Text Box 6"/>
          <p:cNvSpPr txBox="1">
            <a:spLocks noChangeArrowheads="1"/>
          </p:cNvSpPr>
          <p:nvPr/>
        </p:nvSpPr>
        <p:spPr bwMode="auto">
          <a:xfrm>
            <a:off x="0" y="5767527"/>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653880507"/>
              </p:ext>
            </p:extLst>
          </p:nvPr>
        </p:nvGraphicFramePr>
        <p:xfrm>
          <a:off x="7853281" y="1282652"/>
          <a:ext cx="1209837" cy="4498815"/>
        </p:xfrm>
        <a:graphic>
          <a:graphicData uri="http://schemas.openxmlformats.org/drawingml/2006/table">
            <a:tbl>
              <a:tblPr firstRow="1" bandRow="1">
                <a:tableStyleId>{2D5ABB26-0587-4C30-8999-92F81FD0307C}</a:tableStyleId>
              </a:tblPr>
              <a:tblGrid>
                <a:gridCol w="624758"/>
                <a:gridCol w="585079"/>
              </a:tblGrid>
              <a:tr h="658790">
                <a:tc>
                  <a:txBody>
                    <a:bodyPr/>
                    <a:lstStyle/>
                    <a:p>
                      <a:r>
                        <a:rPr lang="en-US" sz="1500" b="1" dirty="0" smtClean="0">
                          <a:solidFill>
                            <a:schemeClr val="tx1"/>
                          </a:solidFill>
                        </a:rPr>
                        <a:t>Net</a:t>
                      </a:r>
                      <a:endParaRPr lang="en-US" sz="1500" b="1" dirty="0">
                        <a:solidFill>
                          <a:schemeClr val="tx1"/>
                        </a:solidFill>
                      </a:endParaRPr>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r>
                        <a:rPr lang="en-US" sz="1500" b="1" dirty="0" smtClean="0"/>
                        <a:t>NO/NH</a:t>
                      </a:r>
                      <a:endParaRPr lang="en-US" sz="1500" b="1" dirty="0"/>
                    </a:p>
                  </a:txBody>
                  <a:tcPr>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44558">
                <a:tc>
                  <a:txBody>
                    <a:bodyPr/>
                    <a:lstStyle/>
                    <a:p>
                      <a:pPr algn="ctr"/>
                      <a:r>
                        <a:rPr lang="en-US" sz="1800" dirty="0" smtClean="0"/>
                        <a:t>+39</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37</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616472">
                <a:tc>
                  <a:txBody>
                    <a:bodyPr/>
                    <a:lstStyle/>
                    <a:p>
                      <a:pPr algn="ctr"/>
                      <a:r>
                        <a:rPr lang="en-US" sz="1800" dirty="0" smtClean="0"/>
                        <a:t>+36</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42</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24853">
                <a:tc>
                  <a:txBody>
                    <a:bodyPr/>
                    <a:lstStyle/>
                    <a:p>
                      <a:pPr algn="ctr"/>
                      <a:r>
                        <a:rPr lang="en-US" sz="1800" dirty="0" smtClean="0"/>
                        <a:t>+45</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39</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705050">
                <a:tc>
                  <a:txBody>
                    <a:bodyPr/>
                    <a:lstStyle/>
                    <a:p>
                      <a:pPr algn="ctr"/>
                      <a:r>
                        <a:rPr lang="en-US" sz="1800" dirty="0" smtClean="0"/>
                        <a:t>+53</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32</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60947">
                <a:tc>
                  <a:txBody>
                    <a:bodyPr/>
                    <a:lstStyle/>
                    <a:p>
                      <a:pPr algn="ctr"/>
                      <a:r>
                        <a:rPr lang="en-US" sz="1800" dirty="0" smtClean="0"/>
                        <a:t>+55</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30</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608798">
                <a:tc>
                  <a:txBody>
                    <a:bodyPr/>
                    <a:lstStyle/>
                    <a:p>
                      <a:pPr algn="ctr"/>
                      <a:r>
                        <a:rPr lang="en-US" sz="1800" dirty="0" smtClean="0"/>
                        <a:t>+31</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48</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30576">
                <a:tc>
                  <a:txBody>
                    <a:bodyPr/>
                    <a:lstStyle/>
                    <a:p>
                      <a:pPr algn="ctr"/>
                      <a:r>
                        <a:rPr lang="en-US" sz="1800" dirty="0" smtClean="0"/>
                        <a:t>+17</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42</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46665">
                <a:tc>
                  <a:txBody>
                    <a:bodyPr/>
                    <a:lstStyle/>
                    <a:p>
                      <a:pPr algn="ctr"/>
                      <a:r>
                        <a:rPr lang="en-US" sz="1800" dirty="0" smtClean="0"/>
                        <a:t>+24</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48</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bl>
          </a:graphicData>
        </a:graphic>
      </p:graphicFrame>
      <p:sp>
        <p:nvSpPr>
          <p:cNvPr id="11" name="Oval 10"/>
          <p:cNvSpPr/>
          <p:nvPr/>
        </p:nvSpPr>
        <p:spPr bwMode="auto">
          <a:xfrm>
            <a:off x="6144140" y="4391010"/>
            <a:ext cx="456158" cy="328642"/>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
        <p:nvSpPr>
          <p:cNvPr id="12" name="Oval 11"/>
          <p:cNvSpPr/>
          <p:nvPr/>
        </p:nvSpPr>
        <p:spPr bwMode="auto">
          <a:xfrm>
            <a:off x="8621486" y="4377778"/>
            <a:ext cx="404474" cy="301682"/>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
        <p:nvSpPr>
          <p:cNvPr id="14" name="Oval 13"/>
          <p:cNvSpPr/>
          <p:nvPr/>
        </p:nvSpPr>
        <p:spPr bwMode="auto">
          <a:xfrm>
            <a:off x="7153071" y="3370442"/>
            <a:ext cx="456158" cy="328642"/>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703052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23</a:t>
            </a:fld>
            <a:endParaRPr lang="en-US" sz="900"/>
          </a:p>
        </p:txBody>
      </p:sp>
      <p:sp>
        <p:nvSpPr>
          <p:cNvPr id="18435" name="Rectangle 2"/>
          <p:cNvSpPr>
            <a:spLocks noGrp="1" noChangeArrowheads="1"/>
          </p:cNvSpPr>
          <p:nvPr>
            <p:ph type="title"/>
          </p:nvPr>
        </p:nvSpPr>
        <p:spPr/>
        <p:txBody>
          <a:bodyPr/>
          <a:lstStyle/>
          <a:p>
            <a:pPr eaLnBrk="1" hangingPunct="1"/>
            <a:r>
              <a:rPr lang="en-US" sz="2000" dirty="0" smtClean="0"/>
              <a:t>After hearing a brief description of the CFPB, three-quarters of voters favor the bureau (47% strongly). As in other areas, support has dipped slightly since last year but remains strong.</a:t>
            </a:r>
          </a:p>
        </p:txBody>
      </p:sp>
      <p:graphicFrame>
        <p:nvGraphicFramePr>
          <p:cNvPr id="2" name="Object 4"/>
          <p:cNvGraphicFramePr>
            <a:graphicFrameLocks noChangeAspect="1"/>
          </p:cNvGraphicFramePr>
          <p:nvPr>
            <p:extLst>
              <p:ext uri="{D42A27DB-BD31-4B8C-83A1-F6EECF244321}">
                <p14:modId xmlns:p14="http://schemas.microsoft.com/office/powerpoint/2010/main" val="2762866619"/>
              </p:ext>
            </p:extLst>
          </p:nvPr>
        </p:nvGraphicFramePr>
        <p:xfrm>
          <a:off x="906463" y="1690688"/>
          <a:ext cx="7461250" cy="3744912"/>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2368663" y="2281823"/>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2013</a:t>
            </a:r>
            <a:endParaRPr lang="en-US" sz="1600" dirty="0">
              <a:latin typeface="+mj-lt"/>
            </a:endParaRPr>
          </a:p>
        </p:txBody>
      </p:sp>
      <p:sp>
        <p:nvSpPr>
          <p:cNvPr id="18441" name="Text Box 8"/>
          <p:cNvSpPr txBox="1">
            <a:spLocks noChangeArrowheads="1"/>
          </p:cNvSpPr>
          <p:nvPr/>
        </p:nvSpPr>
        <p:spPr bwMode="auto">
          <a:xfrm>
            <a:off x="6264380" y="2263775"/>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18443" name="Line 10"/>
          <p:cNvSpPr>
            <a:spLocks noChangeShapeType="1"/>
          </p:cNvSpPr>
          <p:nvPr/>
        </p:nvSpPr>
        <p:spPr bwMode="auto">
          <a:xfrm>
            <a:off x="4564063" y="2420938"/>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3" name="Text Box 6"/>
          <p:cNvSpPr txBox="1">
            <a:spLocks noChangeArrowheads="1"/>
          </p:cNvSpPr>
          <p:nvPr/>
        </p:nvSpPr>
        <p:spPr bwMode="auto">
          <a:xfrm>
            <a:off x="0" y="5745072"/>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022071"/>
            <a:ext cx="654685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smtClean="0"/>
              <a:t>Part </a:t>
            </a:r>
            <a:r>
              <a:rPr lang="en-US" sz="1000" dirty="0"/>
              <a:t>of the Wall Street Reform law was the establishment of the Consumer Financial Protection Bureau, or CFPB. It is the first federal agency whose focus is protecting consumers when they use mortgages, credit cards, bank accounts, and other financial products and services. Its mission includes preventing deceptive, unfair and abusive lending and collection practices by banks and other companies.  From what you know about the Consumer Financial Protection Bureau, or CFPB, would you say you favor or oppose the CFPB?</a:t>
            </a:r>
          </a:p>
        </p:txBody>
      </p:sp>
      <p:sp>
        <p:nvSpPr>
          <p:cNvPr id="11" name="AutoShape 9"/>
          <p:cNvSpPr>
            <a:spLocks noChangeArrowheads="1"/>
          </p:cNvSpPr>
          <p:nvPr/>
        </p:nvSpPr>
        <p:spPr bwMode="auto">
          <a:xfrm>
            <a:off x="2231406" y="3102526"/>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a:pPr algn="ctr"/>
            <a:r>
              <a:rPr lang="en-US" sz="2600" b="1" dirty="0" smtClean="0">
                <a:solidFill>
                  <a:schemeClr val="tx2"/>
                </a:solidFill>
              </a:rPr>
              <a:t>+67</a:t>
            </a:r>
            <a:endParaRPr lang="en-US" sz="2600" b="1" dirty="0">
              <a:solidFill>
                <a:schemeClr val="tx2"/>
              </a:solidFill>
            </a:endParaRPr>
          </a:p>
        </p:txBody>
      </p:sp>
      <p:sp>
        <p:nvSpPr>
          <p:cNvPr id="15" name="AutoShape 9"/>
          <p:cNvSpPr>
            <a:spLocks noChangeArrowheads="1"/>
          </p:cNvSpPr>
          <p:nvPr/>
        </p:nvSpPr>
        <p:spPr bwMode="auto">
          <a:xfrm>
            <a:off x="6380595" y="3075094"/>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a:pPr algn="ctr"/>
            <a:r>
              <a:rPr lang="en-US" sz="2600" b="1" dirty="0" smtClean="0">
                <a:solidFill>
                  <a:schemeClr val="tx2"/>
                </a:solidFill>
              </a:rPr>
              <a:t>+60</a:t>
            </a:r>
            <a:endParaRPr lang="en-US" sz="2600" b="1" dirty="0">
              <a:solidFill>
                <a:schemeClr val="tx2"/>
              </a:solidFill>
            </a:endParaRPr>
          </a:p>
        </p:txBody>
      </p:sp>
    </p:spTree>
    <p:extLst>
      <p:ext uri="{BB962C8B-B14F-4D97-AF65-F5344CB8AC3E}">
        <p14:creationId xmlns:p14="http://schemas.microsoft.com/office/powerpoint/2010/main" val="431062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24</a:t>
            </a:fld>
            <a:endParaRPr lang="en-US" sz="900"/>
          </a:p>
        </p:txBody>
      </p:sp>
      <p:sp>
        <p:nvSpPr>
          <p:cNvPr id="18435" name="Rectangle 2"/>
          <p:cNvSpPr>
            <a:spLocks noGrp="1" noChangeArrowheads="1"/>
          </p:cNvSpPr>
          <p:nvPr>
            <p:ph type="title"/>
          </p:nvPr>
        </p:nvSpPr>
        <p:spPr/>
        <p:txBody>
          <a:bodyPr/>
          <a:lstStyle/>
          <a:p>
            <a:pPr eaLnBrk="1" hangingPunct="1"/>
            <a:r>
              <a:rPr lang="en-US" sz="2000" dirty="0" smtClean="0"/>
              <a:t>After hearing head-to-head arguments for and against the CFPB, a majority of voters agree with a statement that it works and protects consumers, while fewer than a third agree that it is an unaccountable and unnecessary bureaucracy. </a:t>
            </a:r>
          </a:p>
        </p:txBody>
      </p:sp>
      <p:graphicFrame>
        <p:nvGraphicFramePr>
          <p:cNvPr id="2" name="Object 4"/>
          <p:cNvGraphicFramePr>
            <a:graphicFrameLocks noChangeAspect="1"/>
          </p:cNvGraphicFramePr>
          <p:nvPr>
            <p:extLst>
              <p:ext uri="{D42A27DB-BD31-4B8C-83A1-F6EECF244321}">
                <p14:modId xmlns:p14="http://schemas.microsoft.com/office/powerpoint/2010/main" val="4119758610"/>
              </p:ext>
            </p:extLst>
          </p:nvPr>
        </p:nvGraphicFramePr>
        <p:xfrm>
          <a:off x="3169919" y="1690687"/>
          <a:ext cx="5805639" cy="438525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6"/>
          <p:cNvSpPr txBox="1">
            <a:spLocks noChangeArrowheads="1"/>
          </p:cNvSpPr>
          <p:nvPr/>
        </p:nvSpPr>
        <p:spPr bwMode="auto">
          <a:xfrm>
            <a:off x="0" y="5798316"/>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6032113"/>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1" name="Text Box 5"/>
          <p:cNvSpPr txBox="1">
            <a:spLocks noChangeArrowheads="1"/>
          </p:cNvSpPr>
          <p:nvPr/>
        </p:nvSpPr>
        <p:spPr bwMode="auto">
          <a:xfrm>
            <a:off x="0" y="1859295"/>
            <a:ext cx="3016295" cy="36009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b="1" dirty="0" smtClean="0"/>
              <a:t>Statement </a:t>
            </a:r>
            <a:r>
              <a:rPr lang="en-US" b="1" dirty="0"/>
              <a:t>A:</a:t>
            </a:r>
            <a:r>
              <a:rPr lang="en-US" dirty="0"/>
              <a:t> (Some/other people say) Wall Street special interests fund attacks against the Consumer Financial Protection Bureau because the CFPB works. It puts money back in consumers’ pockets and prevents confusing and unfair practices by credit card companies, payday lenders, and other financial companies that would otherwise be able to rip people off. </a:t>
            </a:r>
          </a:p>
          <a:p>
            <a:pPr algn="l" eaLnBrk="1" hangingPunct="1"/>
            <a:endParaRPr lang="en-US" dirty="0"/>
          </a:p>
          <a:p>
            <a:pPr algn="l" eaLnBrk="1" hangingPunct="1"/>
            <a:r>
              <a:rPr lang="en-US" b="1" dirty="0"/>
              <a:t>Statement B:</a:t>
            </a:r>
            <a:r>
              <a:rPr lang="en-US" dirty="0"/>
              <a:t> (Some/other people say) The CFPB is another unaccountable, expensive, federal bureaucracy we don't need. The financial crisis was caused by government interference. Imposing even more regulation just hurts small businesses, costs jobs, and impedes economic recovery. The CFPB is yet another example of out of control, big federal government. </a:t>
            </a:r>
          </a:p>
        </p:txBody>
      </p:sp>
      <p:sp>
        <p:nvSpPr>
          <p:cNvPr id="15" name="Text Box 4"/>
          <p:cNvSpPr txBox="1">
            <a:spLocks noChangeArrowheads="1"/>
          </p:cNvSpPr>
          <p:nvPr/>
        </p:nvSpPr>
        <p:spPr bwMode="auto">
          <a:xfrm>
            <a:off x="0" y="6321401"/>
            <a:ext cx="654685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Part of the Wall Street Reform law was the establishment of the Consumer Financial Protection Bureau, or CFPB. </a:t>
            </a:r>
          </a:p>
          <a:p>
            <a:pPr algn="l"/>
            <a:r>
              <a:rPr lang="en-US" sz="1000" dirty="0"/>
              <a:t>Now I’d like to read you a pair of statements about the Consumer Financial Protection Bureau. Of the two, please tell me which statement is closer to your own views. </a:t>
            </a:r>
          </a:p>
        </p:txBody>
      </p:sp>
    </p:spTree>
    <p:extLst>
      <p:ext uri="{BB962C8B-B14F-4D97-AF65-F5344CB8AC3E}">
        <p14:creationId xmlns:p14="http://schemas.microsoft.com/office/powerpoint/2010/main" val="2102267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25</a:t>
            </a:fld>
            <a:endParaRPr lang="en-US" sz="900"/>
          </a:p>
        </p:txBody>
      </p:sp>
      <p:sp>
        <p:nvSpPr>
          <p:cNvPr id="18435" name="Rectangle 2"/>
          <p:cNvSpPr>
            <a:spLocks noGrp="1" noChangeArrowheads="1"/>
          </p:cNvSpPr>
          <p:nvPr>
            <p:ph type="title"/>
          </p:nvPr>
        </p:nvSpPr>
        <p:spPr/>
        <p:txBody>
          <a:bodyPr/>
          <a:lstStyle/>
          <a:p>
            <a:pPr eaLnBrk="1" hangingPunct="1"/>
            <a:r>
              <a:rPr lang="en-US" sz="2000" dirty="0" smtClean="0"/>
              <a:t>Head-to-head statements with the argument in favor of the CFPB comparing financial products to other dangerous products results in a slightly wider margin of support for the CFPB. Again, support for the CFPB has decreased slightly since last year but remains strong.</a:t>
            </a:r>
          </a:p>
        </p:txBody>
      </p:sp>
      <p:graphicFrame>
        <p:nvGraphicFramePr>
          <p:cNvPr id="2" name="Object 4"/>
          <p:cNvGraphicFramePr>
            <a:graphicFrameLocks noChangeAspect="1"/>
          </p:cNvGraphicFramePr>
          <p:nvPr>
            <p:extLst>
              <p:ext uri="{D42A27DB-BD31-4B8C-83A1-F6EECF244321}">
                <p14:modId xmlns:p14="http://schemas.microsoft.com/office/powerpoint/2010/main" val="769947931"/>
              </p:ext>
            </p:extLst>
          </p:nvPr>
        </p:nvGraphicFramePr>
        <p:xfrm>
          <a:off x="3169919" y="1690688"/>
          <a:ext cx="5709385" cy="4063838"/>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4263339" y="2296414"/>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n-lt"/>
              </a:rPr>
              <a:t>2013</a:t>
            </a:r>
            <a:endParaRPr lang="en-US" sz="1600" dirty="0">
              <a:latin typeface="+mn-lt"/>
            </a:endParaRPr>
          </a:p>
        </p:txBody>
      </p:sp>
      <p:sp>
        <p:nvSpPr>
          <p:cNvPr id="18441" name="Text Box 8"/>
          <p:cNvSpPr txBox="1">
            <a:spLocks noChangeArrowheads="1"/>
          </p:cNvSpPr>
          <p:nvPr/>
        </p:nvSpPr>
        <p:spPr bwMode="auto">
          <a:xfrm>
            <a:off x="7044669" y="2251661"/>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18443" name="Line 10"/>
          <p:cNvSpPr>
            <a:spLocks noChangeShapeType="1"/>
          </p:cNvSpPr>
          <p:nvPr/>
        </p:nvSpPr>
        <p:spPr bwMode="auto">
          <a:xfrm>
            <a:off x="6031915" y="2718858"/>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5700270"/>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5977269"/>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1" name="Text Box 5"/>
          <p:cNvSpPr txBox="1">
            <a:spLocks noChangeArrowheads="1"/>
          </p:cNvSpPr>
          <p:nvPr/>
        </p:nvSpPr>
        <p:spPr bwMode="auto">
          <a:xfrm>
            <a:off x="0" y="1868452"/>
            <a:ext cx="3016295" cy="3231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b="1" dirty="0" smtClean="0"/>
              <a:t>Statement </a:t>
            </a:r>
            <a:r>
              <a:rPr lang="en-US" b="1" dirty="0"/>
              <a:t>A:</a:t>
            </a:r>
            <a:r>
              <a:rPr lang="en-US" dirty="0"/>
              <a:t> (Some/other people say) We have rules to guard against unsafe meat, appliances, and automobiles. The CFPB is there to provide similar rules for financial products. Just as it’s against the rules to sell dangerous toys, it should be against the rules to sell dangerous loans. </a:t>
            </a:r>
          </a:p>
          <a:p>
            <a:pPr algn="l" eaLnBrk="1" hangingPunct="1"/>
            <a:endParaRPr lang="en-US" dirty="0"/>
          </a:p>
          <a:p>
            <a:pPr algn="l" eaLnBrk="1" hangingPunct="1"/>
            <a:r>
              <a:rPr lang="en-US" b="1" dirty="0"/>
              <a:t>Statement B:</a:t>
            </a:r>
            <a:r>
              <a:rPr lang="en-US" dirty="0"/>
              <a:t> (Some/other people say) The CFPB is another unaccountable, expensive, federal bureaucracy we don't need. The financial crisis was caused by government interference. Imposing even more regulation just hurts small businesses, costs jobs, and impedes economic recovery. The CFPB is yet another example of out of control, big federal government. </a:t>
            </a:r>
          </a:p>
        </p:txBody>
      </p:sp>
      <p:sp>
        <p:nvSpPr>
          <p:cNvPr id="15" name="Text Box 4"/>
          <p:cNvSpPr txBox="1">
            <a:spLocks noChangeArrowheads="1"/>
          </p:cNvSpPr>
          <p:nvPr/>
        </p:nvSpPr>
        <p:spPr bwMode="auto">
          <a:xfrm>
            <a:off x="0" y="6321401"/>
            <a:ext cx="654685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Part of the Wall Street Reform law was the establishment of the Consumer Financial Protection Bureau, or CFPB. </a:t>
            </a:r>
          </a:p>
          <a:p>
            <a:pPr algn="l"/>
            <a:r>
              <a:rPr lang="en-US" sz="1000" dirty="0"/>
              <a:t>Now I’d like to read you a pair of statements about the Consumer Financial Protection Bureau. Of the two, please tell me which statement is closer to your own views. </a:t>
            </a:r>
          </a:p>
        </p:txBody>
      </p:sp>
    </p:spTree>
    <p:extLst>
      <p:ext uri="{BB962C8B-B14F-4D97-AF65-F5344CB8AC3E}">
        <p14:creationId xmlns:p14="http://schemas.microsoft.com/office/powerpoint/2010/main" val="2221413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C46D85A0-4B53-481D-81C0-CED730FAD3B8}" type="slidenum">
              <a:rPr lang="en-US" sz="900"/>
              <a:pPr eaLnBrk="1" hangingPunct="1"/>
              <a:t>26</a:t>
            </a:fld>
            <a:endParaRPr lang="en-US" sz="900"/>
          </a:p>
        </p:txBody>
      </p:sp>
      <p:sp>
        <p:nvSpPr>
          <p:cNvPr id="11267" name="Rectangle 2"/>
          <p:cNvSpPr>
            <a:spLocks noGrp="1" noChangeArrowheads="1"/>
          </p:cNvSpPr>
          <p:nvPr>
            <p:ph type="title"/>
          </p:nvPr>
        </p:nvSpPr>
        <p:spPr>
          <a:xfrm>
            <a:off x="677863" y="463799"/>
            <a:ext cx="7788275" cy="1058863"/>
          </a:xfrm>
        </p:spPr>
        <p:txBody>
          <a:bodyPr/>
          <a:lstStyle/>
          <a:p>
            <a:pPr eaLnBrk="1" hangingPunct="1"/>
            <a:r>
              <a:rPr lang="en-US" sz="1800" dirty="0" smtClean="0"/>
              <a:t>By more than a 3:1 margin, voters agree with the CFPB’s use of its enforcement authority, after they hear an argument citing specific CFPB successes pitted against the accusation the CFPB uses its authority unfairly and costs jobs and taxpayer money. A majority side strongly with the statement that lawsuits like those against American Express and JP Morgan Chase are “exactly what the CFPB should be doing.”</a:t>
            </a:r>
          </a:p>
        </p:txBody>
      </p:sp>
      <p:sp>
        <p:nvSpPr>
          <p:cNvPr id="11268" name="Text Box 3"/>
          <p:cNvSpPr txBox="1">
            <a:spLocks noChangeArrowheads="1"/>
          </p:cNvSpPr>
          <p:nvPr/>
        </p:nvSpPr>
        <p:spPr bwMode="auto">
          <a:xfrm>
            <a:off x="0" y="6399213"/>
            <a:ext cx="65849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The CFPB has used its enforcement authority to bring suits against companies it found to have violated the law. Please tell me which of the following two statements is closer to your own views about this type of regulatory </a:t>
            </a:r>
            <a:r>
              <a:rPr lang="en-US" sz="1000" dirty="0" smtClean="0"/>
              <a:t>action</a:t>
            </a:r>
            <a:r>
              <a:rPr lang="en-US" sz="1000" dirty="0"/>
              <a:t>.</a:t>
            </a:r>
          </a:p>
        </p:txBody>
      </p:sp>
      <p:graphicFrame>
        <p:nvGraphicFramePr>
          <p:cNvPr id="2" name="Object 4"/>
          <p:cNvGraphicFramePr>
            <a:graphicFrameLocks noChangeAspect="1"/>
          </p:cNvGraphicFramePr>
          <p:nvPr>
            <p:extLst>
              <p:ext uri="{D42A27DB-BD31-4B8C-83A1-F6EECF244321}">
                <p14:modId xmlns:p14="http://schemas.microsoft.com/office/powerpoint/2010/main" val="3923369928"/>
              </p:ext>
            </p:extLst>
          </p:nvPr>
        </p:nvGraphicFramePr>
        <p:xfrm>
          <a:off x="3016295" y="1887538"/>
          <a:ext cx="4940255"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0" y="6170613"/>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9" name="Text Box 5"/>
          <p:cNvSpPr txBox="1">
            <a:spLocks noChangeArrowheads="1"/>
          </p:cNvSpPr>
          <p:nvPr/>
        </p:nvSpPr>
        <p:spPr bwMode="auto">
          <a:xfrm>
            <a:off x="0" y="1868452"/>
            <a:ext cx="3016295"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b="1" dirty="0" smtClean="0"/>
              <a:t>Statement </a:t>
            </a:r>
            <a:r>
              <a:rPr lang="en-US" b="1" dirty="0"/>
              <a:t>A:</a:t>
            </a:r>
            <a:r>
              <a:rPr lang="en-US" dirty="0"/>
              <a:t> (Some/other people say) Companies that violate the law should be held accountable and made to pay. For example, in 2013 American Express and JP Morgan Chase had to pay fines and refunds totaling more than $400 million dollars as a result of their deceptive marketing and billing practices for credit card add-on products. Lawsuits like these are exactly what the CFPB should be doing. </a:t>
            </a:r>
            <a:endParaRPr lang="en-US" dirty="0" smtClean="0"/>
          </a:p>
          <a:p>
            <a:pPr algn="l"/>
            <a:endParaRPr lang="en-US" dirty="0"/>
          </a:p>
          <a:p>
            <a:pPr algn="l" eaLnBrk="1" hangingPunct="1"/>
            <a:r>
              <a:rPr lang="en-US" b="1" dirty="0"/>
              <a:t>Statement B:</a:t>
            </a:r>
            <a:r>
              <a:rPr lang="en-US" dirty="0"/>
              <a:t> (Some/other people say) The CFPB is out of control, using taxpayer money to fund expensive lawsuits that hurt regular Americans and businesses. CFPB lawsuits unfairly target businesses that government regulators don't like, preventing these businesses from innovating and prospering. CFPB intrusion costs American jobs and money for consumers and taxpayers. </a:t>
            </a:r>
            <a:r>
              <a:rPr lang="en-US" dirty="0" smtClean="0"/>
              <a:t> </a:t>
            </a:r>
            <a:endParaRPr lang="en-US" dirty="0"/>
          </a:p>
        </p:txBody>
      </p:sp>
    </p:spTree>
    <p:extLst>
      <p:ext uri="{BB962C8B-B14F-4D97-AF65-F5344CB8AC3E}">
        <p14:creationId xmlns:p14="http://schemas.microsoft.com/office/powerpoint/2010/main" val="3576089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4361603" y="2486174"/>
            <a:ext cx="5208116" cy="733425"/>
          </a:xfrm>
        </p:spPr>
        <p:txBody>
          <a:bodyPr/>
          <a:lstStyle/>
          <a:p>
            <a:pPr eaLnBrk="1" hangingPunct="1"/>
            <a:r>
              <a:rPr lang="en-US" altLang="en-US" baseline="0" dirty="0" smtClean="0"/>
              <a:t>Policy Proposals</a:t>
            </a:r>
            <a:endParaRPr lang="en-US" altLang="en-US"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57" y="2509308"/>
            <a:ext cx="3733994" cy="26642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783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632334E-528A-40BF-9AA7-1668A6D38737}" type="slidenum">
              <a:rPr lang="en-US" sz="900"/>
              <a:pPr eaLnBrk="1" hangingPunct="1"/>
              <a:t>28</a:t>
            </a:fld>
            <a:endParaRPr lang="en-US" sz="900"/>
          </a:p>
        </p:txBody>
      </p:sp>
      <p:sp>
        <p:nvSpPr>
          <p:cNvPr id="14339" name="Rectangle 2"/>
          <p:cNvSpPr>
            <a:spLocks noGrp="1" noChangeArrowheads="1"/>
          </p:cNvSpPr>
          <p:nvPr>
            <p:ph type="title"/>
          </p:nvPr>
        </p:nvSpPr>
        <p:spPr/>
        <p:txBody>
          <a:bodyPr/>
          <a:lstStyle/>
          <a:p>
            <a:pPr eaLnBrk="1" hangingPunct="1"/>
            <a:r>
              <a:rPr lang="en-US" sz="2000" dirty="0" smtClean="0"/>
              <a:t>Three-fifths of voters agree that Wall Street and the financial industry pose a continuing danger to the economy due to their power and reckless practices. Fewer than a quarter think we have already done enough to reform the financial system.</a:t>
            </a:r>
          </a:p>
        </p:txBody>
      </p:sp>
      <p:sp>
        <p:nvSpPr>
          <p:cNvPr id="14340" name="Text Box 3"/>
          <p:cNvSpPr txBox="1">
            <a:spLocks noChangeArrowheads="1"/>
          </p:cNvSpPr>
          <p:nvPr/>
        </p:nvSpPr>
        <p:spPr bwMode="auto">
          <a:xfrm>
            <a:off x="0" y="6304002"/>
            <a:ext cx="658495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Some people believe that Wall Street and the financial industry are </a:t>
            </a:r>
            <a:r>
              <a:rPr lang="en-US" sz="1000" dirty="0" smtClean="0"/>
              <a:t>[still </a:t>
            </a:r>
            <a:r>
              <a:rPr lang="en-US" sz="1000" dirty="0"/>
              <a:t>engaged </a:t>
            </a:r>
            <a:r>
              <a:rPr lang="en-US" sz="1000" dirty="0" smtClean="0"/>
              <a:t>in </a:t>
            </a:r>
            <a:r>
              <a:rPr lang="en-US" sz="1000" dirty="0"/>
              <a:t>reckless </a:t>
            </a:r>
            <a:r>
              <a:rPr lang="en-US" sz="1000" dirty="0" smtClean="0"/>
              <a:t>practices/are </a:t>
            </a:r>
            <a:r>
              <a:rPr lang="en-US" sz="1000" dirty="0"/>
              <a:t>still too </a:t>
            </a:r>
            <a:r>
              <a:rPr lang="en-US" sz="1000" dirty="0" smtClean="0"/>
              <a:t>powerful] </a:t>
            </a:r>
            <a:r>
              <a:rPr lang="en-US" sz="1000" dirty="0"/>
              <a:t>and pose a continuing danger to the economy. Others believe we have </a:t>
            </a:r>
            <a:r>
              <a:rPr lang="en-US" sz="1000" dirty="0" smtClean="0"/>
              <a:t>done enough </a:t>
            </a:r>
            <a:r>
              <a:rPr lang="en-US" sz="1000" dirty="0"/>
              <a:t>to reform the financial system and further reform would hinder innovation and </a:t>
            </a:r>
            <a:r>
              <a:rPr lang="en-US" sz="1000" dirty="0" smtClean="0"/>
              <a:t>economic growth</a:t>
            </a:r>
            <a:r>
              <a:rPr lang="en-US" sz="1000" dirty="0"/>
              <a:t>. Which of these positions comes closer to your </a:t>
            </a:r>
            <a:r>
              <a:rPr lang="en-US" sz="1000" dirty="0" smtClean="0"/>
              <a:t>views?</a:t>
            </a:r>
          </a:p>
        </p:txBody>
      </p:sp>
      <p:graphicFrame>
        <p:nvGraphicFramePr>
          <p:cNvPr id="2" name="Object 4"/>
          <p:cNvGraphicFramePr>
            <a:graphicFrameLocks noChangeAspect="1"/>
          </p:cNvGraphicFramePr>
          <p:nvPr>
            <p:extLst>
              <p:ext uri="{D42A27DB-BD31-4B8C-83A1-F6EECF244321}">
                <p14:modId xmlns:p14="http://schemas.microsoft.com/office/powerpoint/2010/main" val="2670647081"/>
              </p:ext>
            </p:extLst>
          </p:nvPr>
        </p:nvGraphicFramePr>
        <p:xfrm>
          <a:off x="190919" y="1457012"/>
          <a:ext cx="8953080" cy="4352176"/>
        </p:xfrm>
        <a:graphic>
          <a:graphicData uri="http://schemas.openxmlformats.org/drawingml/2006/chart">
            <c:chart xmlns:c="http://schemas.openxmlformats.org/drawingml/2006/chart" xmlns:r="http://schemas.openxmlformats.org/officeDocument/2006/relationships" r:id="rId3"/>
          </a:graphicData>
        </a:graphic>
      </p:graphicFrame>
      <p:sp>
        <p:nvSpPr>
          <p:cNvPr id="14343" name="Text Box 7"/>
          <p:cNvSpPr txBox="1">
            <a:spLocks noChangeArrowheads="1"/>
          </p:cNvSpPr>
          <p:nvPr/>
        </p:nvSpPr>
        <p:spPr bwMode="auto">
          <a:xfrm>
            <a:off x="591220" y="2057927"/>
            <a:ext cx="252870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Need for Reform: Combined</a:t>
            </a:r>
            <a:endParaRPr lang="en-US" sz="1600" dirty="0"/>
          </a:p>
        </p:txBody>
      </p:sp>
      <p:sp>
        <p:nvSpPr>
          <p:cNvPr id="14344" name="Text Box 8"/>
          <p:cNvSpPr txBox="1">
            <a:spLocks noChangeArrowheads="1"/>
          </p:cNvSpPr>
          <p:nvPr/>
        </p:nvSpPr>
        <p:spPr bwMode="auto">
          <a:xfrm>
            <a:off x="7086529" y="2057927"/>
            <a:ext cx="137960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Too Powerful*</a:t>
            </a:r>
            <a:endParaRPr lang="en-US" sz="1600" dirty="0"/>
          </a:p>
        </p:txBody>
      </p:sp>
      <p:sp>
        <p:nvSpPr>
          <p:cNvPr id="14345" name="Line 10"/>
          <p:cNvSpPr>
            <a:spLocks noChangeShapeType="1"/>
          </p:cNvSpPr>
          <p:nvPr/>
        </p:nvSpPr>
        <p:spPr bwMode="auto">
          <a:xfrm flipH="1" flipV="1">
            <a:off x="3657600" y="2737237"/>
            <a:ext cx="453" cy="2272748"/>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chorCtr="1">
            <a:spAutoFit/>
          </a:bodyPr>
          <a:lstStyle/>
          <a:p>
            <a:endParaRPr lang="en-US"/>
          </a:p>
        </p:txBody>
      </p:sp>
      <p:sp>
        <p:nvSpPr>
          <p:cNvPr id="14346" name="Text Box 11"/>
          <p:cNvSpPr txBox="1">
            <a:spLocks noChangeArrowheads="1"/>
          </p:cNvSpPr>
          <p:nvPr/>
        </p:nvSpPr>
        <p:spPr bwMode="auto">
          <a:xfrm>
            <a:off x="3935979" y="2057927"/>
            <a:ext cx="1776640"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Reckless Practices*</a:t>
            </a:r>
            <a:endParaRPr lang="en-US" sz="1600" dirty="0"/>
          </a:p>
        </p:txBody>
      </p:sp>
      <p:sp>
        <p:nvSpPr>
          <p:cNvPr id="14347" name="AutoShape 14"/>
          <p:cNvSpPr>
            <a:spLocks noChangeArrowheads="1"/>
          </p:cNvSpPr>
          <p:nvPr/>
        </p:nvSpPr>
        <p:spPr bwMode="auto">
          <a:xfrm>
            <a:off x="5342246" y="3041109"/>
            <a:ext cx="617058" cy="4127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solidFill>
                  <a:schemeClr val="tx2"/>
                </a:solidFill>
              </a:rPr>
              <a:t>+38</a:t>
            </a:r>
            <a:endParaRPr lang="en-US" sz="2400" b="1" dirty="0">
              <a:solidFill>
                <a:schemeClr val="tx2"/>
              </a:solidFill>
            </a:endParaRPr>
          </a:p>
        </p:txBody>
      </p:sp>
      <p:sp>
        <p:nvSpPr>
          <p:cNvPr id="14348" name="AutoShape 15"/>
          <p:cNvSpPr>
            <a:spLocks noChangeArrowheads="1"/>
          </p:cNvSpPr>
          <p:nvPr/>
        </p:nvSpPr>
        <p:spPr bwMode="auto">
          <a:xfrm>
            <a:off x="8260556" y="2960570"/>
            <a:ext cx="541800" cy="4127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solidFill>
                  <a:schemeClr val="tx2"/>
                </a:solidFill>
              </a:rPr>
              <a:t>+37</a:t>
            </a:r>
            <a:endParaRPr lang="en-US" sz="2400" b="1" dirty="0">
              <a:solidFill>
                <a:schemeClr val="tx2"/>
              </a:solidFill>
            </a:endParaRPr>
          </a:p>
        </p:txBody>
      </p:sp>
      <p:sp>
        <p:nvSpPr>
          <p:cNvPr id="14349" name="AutoShape 16"/>
          <p:cNvSpPr>
            <a:spLocks noChangeArrowheads="1"/>
          </p:cNvSpPr>
          <p:nvPr/>
        </p:nvSpPr>
        <p:spPr bwMode="auto">
          <a:xfrm>
            <a:off x="1605083" y="3034848"/>
            <a:ext cx="601261" cy="4127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solidFill>
                  <a:schemeClr val="tx2"/>
                </a:solidFill>
              </a:rPr>
              <a:t>+37</a:t>
            </a:r>
            <a:endParaRPr lang="en-US" sz="2400" b="1" dirty="0">
              <a:solidFill>
                <a:schemeClr val="tx2"/>
              </a:solidFill>
            </a:endParaRPr>
          </a:p>
        </p:txBody>
      </p:sp>
      <p:sp>
        <p:nvSpPr>
          <p:cNvPr id="15" name="Text Box 6"/>
          <p:cNvSpPr txBox="1">
            <a:spLocks noChangeArrowheads="1"/>
          </p:cNvSpPr>
          <p:nvPr/>
        </p:nvSpPr>
        <p:spPr bwMode="auto">
          <a:xfrm>
            <a:off x="0" y="5774503"/>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Tree>
    <p:extLst>
      <p:ext uri="{BB962C8B-B14F-4D97-AF65-F5344CB8AC3E}">
        <p14:creationId xmlns:p14="http://schemas.microsoft.com/office/powerpoint/2010/main" val="1781397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29</a:t>
            </a:fld>
            <a:endParaRPr lang="en-US" sz="900"/>
          </a:p>
        </p:txBody>
      </p:sp>
      <p:sp>
        <p:nvSpPr>
          <p:cNvPr id="18435" name="Rectangle 2"/>
          <p:cNvSpPr>
            <a:spLocks noGrp="1" noChangeArrowheads="1"/>
          </p:cNvSpPr>
          <p:nvPr>
            <p:ph type="title"/>
          </p:nvPr>
        </p:nvSpPr>
        <p:spPr/>
        <p:txBody>
          <a:bodyPr/>
          <a:lstStyle/>
          <a:p>
            <a:pPr eaLnBrk="1" hangingPunct="1"/>
            <a:r>
              <a:rPr lang="en-US" sz="1800" dirty="0" smtClean="0"/>
              <a:t>Voters remain strongly supportive of a policy requiring small-dollar lenders to verify customers’ ability to repay loans. Support is consistent whether this policy is framed simply in terms of verifying a customer’s ability to repay, or making sure loans are affordable in light of a customer’s income and expenses.</a:t>
            </a:r>
          </a:p>
        </p:txBody>
      </p:sp>
      <p:graphicFrame>
        <p:nvGraphicFramePr>
          <p:cNvPr id="2" name="Object 4"/>
          <p:cNvGraphicFramePr>
            <a:graphicFrameLocks noChangeAspect="1"/>
          </p:cNvGraphicFramePr>
          <p:nvPr>
            <p:extLst>
              <p:ext uri="{D42A27DB-BD31-4B8C-83A1-F6EECF244321}">
                <p14:modId xmlns:p14="http://schemas.microsoft.com/office/powerpoint/2010/main" val="2553099830"/>
              </p:ext>
            </p:extLst>
          </p:nvPr>
        </p:nvGraphicFramePr>
        <p:xfrm>
          <a:off x="166521" y="1287463"/>
          <a:ext cx="8795084" cy="4376821"/>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769858" y="2161647"/>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2013</a:t>
            </a:r>
            <a:endParaRPr lang="en-US" sz="1600" dirty="0">
              <a:latin typeface="+mj-lt"/>
            </a:endParaRPr>
          </a:p>
        </p:txBody>
      </p:sp>
      <p:sp>
        <p:nvSpPr>
          <p:cNvPr id="18441" name="Text Box 8"/>
          <p:cNvSpPr txBox="1">
            <a:spLocks noChangeArrowheads="1"/>
          </p:cNvSpPr>
          <p:nvPr/>
        </p:nvSpPr>
        <p:spPr bwMode="auto">
          <a:xfrm>
            <a:off x="3360284" y="2182867"/>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2014</a:t>
            </a:r>
            <a:endParaRPr lang="en-US" sz="1600" dirty="0">
              <a:latin typeface="+mj-lt"/>
            </a:endParaRPr>
          </a:p>
        </p:txBody>
      </p:sp>
      <p:sp>
        <p:nvSpPr>
          <p:cNvPr id="18443" name="Line 10"/>
          <p:cNvSpPr>
            <a:spLocks noChangeShapeType="1"/>
          </p:cNvSpPr>
          <p:nvPr/>
        </p:nvSpPr>
        <p:spPr bwMode="auto">
          <a:xfrm>
            <a:off x="4564063" y="2521421"/>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5767403"/>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6044402"/>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395441"/>
            <a:ext cx="6546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Now I am going to read you a series of proposals that are being considered to regulate financial products and services. For each, please tell me if you support or oppose the proposal. </a:t>
            </a:r>
          </a:p>
        </p:txBody>
      </p:sp>
      <p:sp>
        <p:nvSpPr>
          <p:cNvPr id="11" name="Text Box 7"/>
          <p:cNvSpPr txBox="1">
            <a:spLocks noChangeArrowheads="1"/>
          </p:cNvSpPr>
          <p:nvPr/>
        </p:nvSpPr>
        <p:spPr bwMode="auto">
          <a:xfrm>
            <a:off x="5470195" y="2161647"/>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2013</a:t>
            </a:r>
            <a:endParaRPr lang="en-US" sz="1600" dirty="0">
              <a:latin typeface="+mj-lt"/>
            </a:endParaRPr>
          </a:p>
        </p:txBody>
      </p:sp>
      <p:sp>
        <p:nvSpPr>
          <p:cNvPr id="15" name="Text Box 8"/>
          <p:cNvSpPr txBox="1">
            <a:spLocks noChangeArrowheads="1"/>
          </p:cNvSpPr>
          <p:nvPr/>
        </p:nvSpPr>
        <p:spPr bwMode="auto">
          <a:xfrm>
            <a:off x="7899615" y="2161647"/>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2014</a:t>
            </a:r>
            <a:endParaRPr lang="en-US" sz="1600" dirty="0">
              <a:latin typeface="+mj-lt"/>
            </a:endParaRPr>
          </a:p>
        </p:txBody>
      </p:sp>
      <p:sp>
        <p:nvSpPr>
          <p:cNvPr id="16" name="AutoShape 9"/>
          <p:cNvSpPr>
            <a:spLocks noChangeArrowheads="1"/>
          </p:cNvSpPr>
          <p:nvPr/>
        </p:nvSpPr>
        <p:spPr bwMode="auto">
          <a:xfrm>
            <a:off x="1110929" y="2608399"/>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+81</a:t>
            </a:r>
            <a:endParaRPr lang="en-US" sz="2600" b="1" dirty="0">
              <a:solidFill>
                <a:schemeClr val="tx2"/>
              </a:solidFill>
            </a:endParaRPr>
          </a:p>
        </p:txBody>
      </p:sp>
      <p:sp>
        <p:nvSpPr>
          <p:cNvPr id="17" name="AutoShape 9"/>
          <p:cNvSpPr>
            <a:spLocks noChangeArrowheads="1"/>
          </p:cNvSpPr>
          <p:nvPr/>
        </p:nvSpPr>
        <p:spPr bwMode="auto">
          <a:xfrm>
            <a:off x="3388186" y="2608399"/>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+80</a:t>
            </a:r>
            <a:endParaRPr lang="en-US" sz="2600" b="1" dirty="0">
              <a:solidFill>
                <a:schemeClr val="tx2"/>
              </a:solidFill>
            </a:endParaRPr>
          </a:p>
        </p:txBody>
      </p:sp>
      <p:sp>
        <p:nvSpPr>
          <p:cNvPr id="18" name="AutoShape 9"/>
          <p:cNvSpPr>
            <a:spLocks noChangeArrowheads="1"/>
          </p:cNvSpPr>
          <p:nvPr/>
        </p:nvSpPr>
        <p:spPr bwMode="auto">
          <a:xfrm>
            <a:off x="5565776" y="2608399"/>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+82</a:t>
            </a:r>
            <a:endParaRPr lang="en-US" sz="2600" b="1" dirty="0">
              <a:solidFill>
                <a:schemeClr val="tx2"/>
              </a:solidFill>
            </a:endParaRPr>
          </a:p>
        </p:txBody>
      </p:sp>
      <p:sp>
        <p:nvSpPr>
          <p:cNvPr id="19" name="AutoShape 9"/>
          <p:cNvSpPr>
            <a:spLocks noChangeArrowheads="1"/>
          </p:cNvSpPr>
          <p:nvPr/>
        </p:nvSpPr>
        <p:spPr bwMode="auto">
          <a:xfrm>
            <a:off x="7827963" y="2608399"/>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+79</a:t>
            </a:r>
            <a:endParaRPr lang="en-US" sz="2600" b="1" dirty="0">
              <a:solidFill>
                <a:schemeClr val="tx2"/>
              </a:solidFill>
            </a:endParaRPr>
          </a:p>
        </p:txBody>
      </p:sp>
    </p:spTree>
    <p:extLst>
      <p:ext uri="{BB962C8B-B14F-4D97-AF65-F5344CB8AC3E}">
        <p14:creationId xmlns:p14="http://schemas.microsoft.com/office/powerpoint/2010/main" val="2728961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CD832E7E-363E-459A-8833-0009DED9514A}" type="slidenum">
              <a:rPr lang="en-US" sz="900"/>
              <a:pPr eaLnBrk="1" hangingPunct="1"/>
              <a:t>3</a:t>
            </a:fld>
            <a:endParaRPr lang="en-US" sz="900"/>
          </a:p>
        </p:txBody>
      </p:sp>
      <p:sp>
        <p:nvSpPr>
          <p:cNvPr id="5123" name="Rectangle 2"/>
          <p:cNvSpPr>
            <a:spLocks noGrp="1" noChangeArrowheads="1"/>
          </p:cNvSpPr>
          <p:nvPr>
            <p:ph type="title"/>
          </p:nvPr>
        </p:nvSpPr>
        <p:spPr/>
        <p:txBody>
          <a:bodyPr/>
          <a:lstStyle/>
          <a:p>
            <a:pPr eaLnBrk="1" hangingPunct="1"/>
            <a:r>
              <a:rPr lang="en-US" dirty="0" smtClean="0"/>
              <a:t>Executive Summary</a:t>
            </a:r>
          </a:p>
        </p:txBody>
      </p:sp>
      <p:sp>
        <p:nvSpPr>
          <p:cNvPr id="5124" name="Rectangle 3"/>
          <p:cNvSpPr>
            <a:spLocks noGrp="1" noChangeArrowheads="1"/>
          </p:cNvSpPr>
          <p:nvPr>
            <p:ph type="body" idx="1"/>
          </p:nvPr>
        </p:nvSpPr>
        <p:spPr>
          <a:xfrm>
            <a:off x="685800" y="1172071"/>
            <a:ext cx="7772400" cy="4733925"/>
          </a:xfrm>
        </p:spPr>
        <p:txBody>
          <a:bodyPr/>
          <a:lstStyle/>
          <a:p>
            <a:pPr eaLnBrk="1" hangingPunct="1">
              <a:lnSpc>
                <a:spcPct val="80000"/>
              </a:lnSpc>
            </a:pPr>
            <a:r>
              <a:rPr lang="en-US" sz="1800" dirty="0" smtClean="0"/>
              <a:t>Voters continue to offer broad and deep support for oversight and regulation of the financial industry.</a:t>
            </a:r>
          </a:p>
          <a:p>
            <a:pPr lvl="1" eaLnBrk="1" hangingPunct="1">
              <a:lnSpc>
                <a:spcPct val="80000"/>
              </a:lnSpc>
            </a:pPr>
            <a:r>
              <a:rPr lang="en-US" altLang="en-US" sz="1400" dirty="0"/>
              <a:t>93% agree that is is important to regulate financial products to make sure they are fair to consumers, 78% think there should be tougher rules and enforcement for financial companies, and two-thirds agree there should be more federal oversight of financial companies.</a:t>
            </a:r>
            <a:endParaRPr lang="en-US" sz="1800" dirty="0" smtClean="0"/>
          </a:p>
          <a:p>
            <a:pPr eaLnBrk="1" hangingPunct="1">
              <a:lnSpc>
                <a:spcPct val="80000"/>
              </a:lnSpc>
            </a:pPr>
            <a:endParaRPr lang="en-US" sz="1800" dirty="0" smtClean="0"/>
          </a:p>
          <a:p>
            <a:pPr eaLnBrk="1" hangingPunct="1">
              <a:lnSpc>
                <a:spcPct val="80000"/>
              </a:lnSpc>
            </a:pPr>
            <a:r>
              <a:rPr lang="en-US" sz="1800" dirty="0" smtClean="0"/>
              <a:t>Voters are also broadly supportive of a wide range of reforms to protect consumers from unfair financial practices.</a:t>
            </a:r>
            <a:endParaRPr lang="en-US" sz="1800" dirty="0"/>
          </a:p>
          <a:p>
            <a:pPr marL="0" indent="0" eaLnBrk="1" hangingPunct="1">
              <a:lnSpc>
                <a:spcPct val="80000"/>
              </a:lnSpc>
              <a:buNone/>
            </a:pPr>
            <a:endParaRPr lang="en-US" sz="1800" dirty="0" smtClean="0"/>
          </a:p>
          <a:p>
            <a:pPr eaLnBrk="1" hangingPunct="1">
              <a:lnSpc>
                <a:spcPct val="80000"/>
              </a:lnSpc>
            </a:pPr>
            <a:r>
              <a:rPr lang="en-US" sz="1800" dirty="0" smtClean="0"/>
              <a:t>Although voters’ level of concern about these issues has dipped slightly since last year—probably as a result of less media coverage—concerns about the financial industry and support for reform remain strong across party lines.</a:t>
            </a:r>
          </a:p>
          <a:p>
            <a:pPr eaLnBrk="1" hangingPunct="1">
              <a:lnSpc>
                <a:spcPct val="80000"/>
              </a:lnSpc>
            </a:pPr>
            <a:endParaRPr lang="en-US" sz="1800" dirty="0"/>
          </a:p>
          <a:p>
            <a:pPr eaLnBrk="1" hangingPunct="1">
              <a:lnSpc>
                <a:spcPct val="80000"/>
              </a:lnSpc>
            </a:pPr>
            <a:r>
              <a:rPr lang="en-US" sz="1800" dirty="0" smtClean="0"/>
              <a:t>Although over two-fifths do not have an impression of the CFPB, those who </a:t>
            </a:r>
            <a:r>
              <a:rPr lang="en-US" sz="1800" dirty="0"/>
              <a:t>do </a:t>
            </a:r>
            <a:r>
              <a:rPr lang="en-US" sz="1800" dirty="0" smtClean="0"/>
              <a:t>rate it favorably </a:t>
            </a:r>
            <a:r>
              <a:rPr lang="en-US" sz="1800" dirty="0"/>
              <a:t>by a 4:1 margin.</a:t>
            </a:r>
            <a:endParaRPr lang="en-US" sz="1800" dirty="0" smtClean="0"/>
          </a:p>
          <a:p>
            <a:pPr lvl="1" eaLnBrk="1" hangingPunct="1">
              <a:lnSpc>
                <a:spcPct val="80000"/>
              </a:lnSpc>
            </a:pPr>
            <a:r>
              <a:rPr lang="en-US" sz="1400" dirty="0" smtClean="0"/>
              <a:t>Support for the CFPB increases to 75% after voters hear a description of its purpose.</a:t>
            </a:r>
          </a:p>
          <a:p>
            <a:pPr marL="457200" lvl="1" indent="0" eaLnBrk="1" hangingPunct="1">
              <a:lnSpc>
                <a:spcPct val="80000"/>
              </a:lnSpc>
              <a:buNone/>
            </a:pPr>
            <a:endParaRPr lang="en-US" sz="1400" dirty="0" smtClean="0"/>
          </a:p>
          <a:p>
            <a:pPr eaLnBrk="1" hangingPunct="1">
              <a:lnSpc>
                <a:spcPct val="80000"/>
              </a:lnSpc>
            </a:pPr>
            <a:endParaRPr lang="en-US" sz="1800" dirty="0" smtClean="0"/>
          </a:p>
          <a:p>
            <a:pPr eaLnBrk="1" hangingPunct="1">
              <a:lnSpc>
                <a:spcPct val="80000"/>
              </a:lnSpc>
            </a:pPr>
            <a:endParaRPr lang="en-US" sz="1800" dirty="0" smtClean="0"/>
          </a:p>
        </p:txBody>
      </p:sp>
    </p:spTree>
    <p:extLst>
      <p:ext uri="{BB962C8B-B14F-4D97-AF65-F5344CB8AC3E}">
        <p14:creationId xmlns:p14="http://schemas.microsoft.com/office/powerpoint/2010/main" val="680183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30</a:t>
            </a:fld>
            <a:endParaRPr lang="en-US" sz="900"/>
          </a:p>
        </p:txBody>
      </p:sp>
      <p:sp>
        <p:nvSpPr>
          <p:cNvPr id="18435" name="Rectangle 2"/>
          <p:cNvSpPr>
            <a:spLocks noGrp="1" noChangeArrowheads="1"/>
          </p:cNvSpPr>
          <p:nvPr>
            <p:ph type="title"/>
          </p:nvPr>
        </p:nvSpPr>
        <p:spPr>
          <a:xfrm>
            <a:off x="669925" y="309352"/>
            <a:ext cx="7788275" cy="1058863"/>
          </a:xfrm>
        </p:spPr>
        <p:txBody>
          <a:bodyPr/>
          <a:lstStyle/>
          <a:p>
            <a:pPr eaLnBrk="1" hangingPunct="1"/>
            <a:r>
              <a:rPr lang="en-US" sz="1800" dirty="0" smtClean="0"/>
              <a:t>Similar to last year, more than four-fifths of voters support requiring banks to decline debit card purchases rather than charge overdraft fees. They remain less enthusiastic about but still broadly supportive of a proposal to prevent banks from charging more than six overdraft fees per customer per year.</a:t>
            </a:r>
          </a:p>
        </p:txBody>
      </p:sp>
      <p:graphicFrame>
        <p:nvGraphicFramePr>
          <p:cNvPr id="2" name="Object 4"/>
          <p:cNvGraphicFramePr>
            <a:graphicFrameLocks noChangeAspect="1"/>
          </p:cNvGraphicFramePr>
          <p:nvPr>
            <p:extLst>
              <p:ext uri="{D42A27DB-BD31-4B8C-83A1-F6EECF244321}">
                <p14:modId xmlns:p14="http://schemas.microsoft.com/office/powerpoint/2010/main" val="562121009"/>
              </p:ext>
            </p:extLst>
          </p:nvPr>
        </p:nvGraphicFramePr>
        <p:xfrm>
          <a:off x="144379" y="1330082"/>
          <a:ext cx="8795084" cy="4376821"/>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769858" y="2332467"/>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2013</a:t>
            </a:r>
            <a:endParaRPr lang="en-US" sz="1600" dirty="0">
              <a:latin typeface="+mj-lt"/>
            </a:endParaRPr>
          </a:p>
        </p:txBody>
      </p:sp>
      <p:sp>
        <p:nvSpPr>
          <p:cNvPr id="18441" name="Text Box 8"/>
          <p:cNvSpPr txBox="1">
            <a:spLocks noChangeArrowheads="1"/>
          </p:cNvSpPr>
          <p:nvPr/>
        </p:nvSpPr>
        <p:spPr bwMode="auto">
          <a:xfrm>
            <a:off x="3360284" y="2353687"/>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2014</a:t>
            </a:r>
            <a:endParaRPr lang="en-US" sz="1600" dirty="0">
              <a:latin typeface="+mj-lt"/>
            </a:endParaRPr>
          </a:p>
        </p:txBody>
      </p:sp>
      <p:sp>
        <p:nvSpPr>
          <p:cNvPr id="18443" name="Line 10"/>
          <p:cNvSpPr>
            <a:spLocks noChangeShapeType="1"/>
          </p:cNvSpPr>
          <p:nvPr/>
        </p:nvSpPr>
        <p:spPr bwMode="auto">
          <a:xfrm>
            <a:off x="4564063" y="2692241"/>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5767403"/>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6044402"/>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398345"/>
            <a:ext cx="6546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Now I am going to read you a series of proposals that are being considered to regulate financial products and services. For each, please tell me if you support or oppose the proposal. </a:t>
            </a:r>
          </a:p>
        </p:txBody>
      </p:sp>
      <p:sp>
        <p:nvSpPr>
          <p:cNvPr id="11" name="Text Box 7"/>
          <p:cNvSpPr txBox="1">
            <a:spLocks noChangeArrowheads="1"/>
          </p:cNvSpPr>
          <p:nvPr/>
        </p:nvSpPr>
        <p:spPr bwMode="auto">
          <a:xfrm>
            <a:off x="5470195" y="2332467"/>
            <a:ext cx="60144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2013</a:t>
            </a:r>
            <a:endParaRPr lang="en-US" sz="1600" dirty="0">
              <a:latin typeface="+mj-lt"/>
            </a:endParaRPr>
          </a:p>
        </p:txBody>
      </p:sp>
      <p:sp>
        <p:nvSpPr>
          <p:cNvPr id="15" name="Text Box 8"/>
          <p:cNvSpPr txBox="1">
            <a:spLocks noChangeArrowheads="1"/>
          </p:cNvSpPr>
          <p:nvPr/>
        </p:nvSpPr>
        <p:spPr bwMode="auto">
          <a:xfrm>
            <a:off x="7899615" y="2332467"/>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mj-lt"/>
              </a:rPr>
              <a:t>2014</a:t>
            </a:r>
            <a:endParaRPr lang="en-US" sz="1600" dirty="0">
              <a:latin typeface="+mj-lt"/>
            </a:endParaRPr>
          </a:p>
        </p:txBody>
      </p:sp>
      <p:sp>
        <p:nvSpPr>
          <p:cNvPr id="3" name="Rectangle 2"/>
          <p:cNvSpPr/>
          <p:nvPr/>
        </p:nvSpPr>
        <p:spPr>
          <a:xfrm>
            <a:off x="232008" y="1645214"/>
            <a:ext cx="4378092" cy="738664"/>
          </a:xfrm>
          <a:prstGeom prst="rect">
            <a:avLst/>
          </a:prstGeom>
        </p:spPr>
        <p:txBody>
          <a:bodyPr wrap="square">
            <a:spAutoFit/>
          </a:bodyPr>
          <a:lstStyle/>
          <a:p>
            <a:pPr algn="ctr" eaLnBrk="1" hangingPunct="1"/>
            <a:r>
              <a:rPr lang="en-US" sz="1400" dirty="0">
                <a:latin typeface="+mj-lt"/>
                <a:cs typeface="Arial" panose="020B0604020202020204" pitchFamily="34" charset="0"/>
              </a:rPr>
              <a:t>In order to protect consumers from excessive overdraft fees, banks </a:t>
            </a:r>
            <a:r>
              <a:rPr lang="en-US" sz="1400" b="1" dirty="0">
                <a:latin typeface="+mj-lt"/>
                <a:cs typeface="Arial" panose="020B0604020202020204" pitchFamily="34" charset="0"/>
              </a:rPr>
              <a:t>cannot charge more than six overdraft fees per customer per </a:t>
            </a:r>
            <a:r>
              <a:rPr lang="en-US" sz="1400" b="1" dirty="0" smtClean="0">
                <a:latin typeface="+mj-lt"/>
                <a:cs typeface="Arial" panose="020B0604020202020204" pitchFamily="34" charset="0"/>
              </a:rPr>
              <a:t>year</a:t>
            </a:r>
            <a:r>
              <a:rPr lang="en-US" sz="1400" dirty="0" smtClean="0">
                <a:latin typeface="+mj-lt"/>
                <a:cs typeface="Arial" panose="020B0604020202020204" pitchFamily="34" charset="0"/>
              </a:rPr>
              <a:t>*</a:t>
            </a:r>
            <a:endParaRPr lang="en-US" sz="1400" dirty="0">
              <a:latin typeface="+mj-lt"/>
              <a:cs typeface="Arial" panose="020B0604020202020204" pitchFamily="34" charset="0"/>
            </a:endParaRPr>
          </a:p>
        </p:txBody>
      </p:sp>
      <p:sp>
        <p:nvSpPr>
          <p:cNvPr id="16" name="Text Box 8"/>
          <p:cNvSpPr txBox="1">
            <a:spLocks noChangeArrowheads="1"/>
          </p:cNvSpPr>
          <p:nvPr/>
        </p:nvSpPr>
        <p:spPr bwMode="auto">
          <a:xfrm>
            <a:off x="4804008" y="1645214"/>
            <a:ext cx="4259179"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rtl="0" fontAlgn="base">
              <a:spcBef>
                <a:spcPct val="0"/>
              </a:spcBef>
              <a:spcAft>
                <a:spcPct val="0"/>
              </a:spcAft>
              <a:defRPr sz="1200" kern="1200">
                <a:solidFill>
                  <a:schemeClr val="tx1"/>
                </a:solidFill>
                <a:latin typeface="Calibri" pitchFamily="34" charset="0"/>
                <a:ea typeface="+mn-ea"/>
                <a:cs typeface="Times New Roman" pitchFamily="18" charset="0"/>
              </a:defRPr>
            </a:lvl1pPr>
            <a:lvl2pPr marL="457200" algn="r" rtl="0" fontAlgn="base">
              <a:spcBef>
                <a:spcPct val="0"/>
              </a:spcBef>
              <a:spcAft>
                <a:spcPct val="0"/>
              </a:spcAft>
              <a:defRPr sz="1200" kern="1200">
                <a:solidFill>
                  <a:schemeClr val="tx1"/>
                </a:solidFill>
                <a:latin typeface="Calibri" pitchFamily="34" charset="0"/>
                <a:ea typeface="+mn-ea"/>
                <a:cs typeface="Times New Roman" pitchFamily="18" charset="0"/>
              </a:defRPr>
            </a:lvl2pPr>
            <a:lvl3pPr marL="914400" algn="r" rtl="0" fontAlgn="base">
              <a:spcBef>
                <a:spcPct val="0"/>
              </a:spcBef>
              <a:spcAft>
                <a:spcPct val="0"/>
              </a:spcAft>
              <a:defRPr sz="1200" kern="1200">
                <a:solidFill>
                  <a:schemeClr val="tx1"/>
                </a:solidFill>
                <a:latin typeface="Calibri" pitchFamily="34" charset="0"/>
                <a:ea typeface="+mn-ea"/>
                <a:cs typeface="Times New Roman" pitchFamily="18" charset="0"/>
              </a:defRPr>
            </a:lvl3pPr>
            <a:lvl4pPr marL="1371600" algn="r" rtl="0" fontAlgn="base">
              <a:spcBef>
                <a:spcPct val="0"/>
              </a:spcBef>
              <a:spcAft>
                <a:spcPct val="0"/>
              </a:spcAft>
              <a:defRPr sz="1200" kern="1200">
                <a:solidFill>
                  <a:schemeClr val="tx1"/>
                </a:solidFill>
                <a:latin typeface="Calibri" pitchFamily="34" charset="0"/>
                <a:ea typeface="+mn-ea"/>
                <a:cs typeface="Times New Roman" pitchFamily="18" charset="0"/>
              </a:defRPr>
            </a:lvl4pPr>
            <a:lvl5pPr marL="1828800" algn="r" rtl="0" fontAlgn="base">
              <a:spcBef>
                <a:spcPct val="0"/>
              </a:spcBef>
              <a:spcAft>
                <a:spcPct val="0"/>
              </a:spcAft>
              <a:defRPr sz="1200" kern="1200">
                <a:solidFill>
                  <a:schemeClr val="tx1"/>
                </a:solidFill>
                <a:latin typeface="Calibri" pitchFamily="34" charset="0"/>
                <a:ea typeface="+mn-ea"/>
                <a:cs typeface="Times New Roman" pitchFamily="18" charset="0"/>
              </a:defRPr>
            </a:lvl5pPr>
            <a:lvl6pPr marL="2286000" algn="l" defTabSz="914400" rtl="0" eaLnBrk="1" latinLnBrk="0" hangingPunct="1">
              <a:defRPr sz="1200" kern="1200">
                <a:solidFill>
                  <a:schemeClr val="tx1"/>
                </a:solidFill>
                <a:latin typeface="Calibri" pitchFamily="34" charset="0"/>
                <a:ea typeface="+mn-ea"/>
                <a:cs typeface="Times New Roman" pitchFamily="18" charset="0"/>
              </a:defRPr>
            </a:lvl6pPr>
            <a:lvl7pPr marL="2743200" algn="l" defTabSz="914400" rtl="0" eaLnBrk="1" latinLnBrk="0" hangingPunct="1">
              <a:defRPr sz="1200" kern="1200">
                <a:solidFill>
                  <a:schemeClr val="tx1"/>
                </a:solidFill>
                <a:latin typeface="Calibri" pitchFamily="34" charset="0"/>
                <a:ea typeface="+mn-ea"/>
                <a:cs typeface="Times New Roman" pitchFamily="18" charset="0"/>
              </a:defRPr>
            </a:lvl7pPr>
            <a:lvl8pPr marL="3200400" algn="l" defTabSz="914400" rtl="0" eaLnBrk="1" latinLnBrk="0" hangingPunct="1">
              <a:defRPr sz="1200" kern="1200">
                <a:solidFill>
                  <a:schemeClr val="tx1"/>
                </a:solidFill>
                <a:latin typeface="Calibri" pitchFamily="34" charset="0"/>
                <a:ea typeface="+mn-ea"/>
                <a:cs typeface="Times New Roman" pitchFamily="18" charset="0"/>
              </a:defRPr>
            </a:lvl8pPr>
            <a:lvl9pPr marL="3657600" algn="l" defTabSz="914400" rtl="0" eaLnBrk="1" latinLnBrk="0" hangingPunct="1">
              <a:defRPr sz="1200" kern="1200">
                <a:solidFill>
                  <a:schemeClr val="tx1"/>
                </a:solidFill>
                <a:latin typeface="Calibri" pitchFamily="34" charset="0"/>
                <a:ea typeface="+mn-ea"/>
                <a:cs typeface="Times New Roman" pitchFamily="18" charset="0"/>
              </a:defRPr>
            </a:lvl9pPr>
          </a:lstStyle>
          <a:p>
            <a:pPr algn="ctr" eaLnBrk="1" hangingPunct="1"/>
            <a:r>
              <a:rPr lang="en-US" sz="1400" dirty="0">
                <a:latin typeface="+mj-lt"/>
                <a:cs typeface="Arial" panose="020B0604020202020204" pitchFamily="34" charset="0"/>
              </a:rPr>
              <a:t>If you don’t have enough money in your account to cover a debit-card purchase, the bank must </a:t>
            </a:r>
            <a:r>
              <a:rPr lang="en-US" sz="1400" b="1" dirty="0">
                <a:latin typeface="+mj-lt"/>
                <a:cs typeface="Arial" panose="020B0604020202020204" pitchFamily="34" charset="0"/>
              </a:rPr>
              <a:t>decline the purchase rather than charge you a $35 </a:t>
            </a:r>
            <a:r>
              <a:rPr lang="en-US" sz="1400" b="1" dirty="0" smtClean="0">
                <a:latin typeface="+mj-lt"/>
                <a:cs typeface="Arial" panose="020B0604020202020204" pitchFamily="34" charset="0"/>
              </a:rPr>
              <a:t>fee*</a:t>
            </a:r>
            <a:endParaRPr lang="en-US" sz="1400" b="1" dirty="0">
              <a:latin typeface="+mj-lt"/>
              <a:cs typeface="Arial" panose="020B0604020202020204" pitchFamily="34" charset="0"/>
            </a:endParaRPr>
          </a:p>
        </p:txBody>
      </p:sp>
    </p:spTree>
    <p:extLst>
      <p:ext uri="{BB962C8B-B14F-4D97-AF65-F5344CB8AC3E}">
        <p14:creationId xmlns:p14="http://schemas.microsoft.com/office/powerpoint/2010/main" val="3012629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31</a:t>
            </a:fld>
            <a:endParaRPr lang="en-US" sz="900"/>
          </a:p>
        </p:txBody>
      </p:sp>
      <p:sp>
        <p:nvSpPr>
          <p:cNvPr id="18435" name="Rectangle 2"/>
          <p:cNvSpPr>
            <a:spLocks noGrp="1" noChangeArrowheads="1"/>
          </p:cNvSpPr>
          <p:nvPr>
            <p:ph type="title"/>
          </p:nvPr>
        </p:nvSpPr>
        <p:spPr/>
        <p:txBody>
          <a:bodyPr/>
          <a:lstStyle/>
          <a:p>
            <a:pPr eaLnBrk="1" hangingPunct="1"/>
            <a:r>
              <a:rPr lang="en-US" sz="1800" dirty="0" smtClean="0"/>
              <a:t>Over three-quarters of voters support a proposal to allow bank customers to take complaints to court. This policy is slightly more popular than the proposal to allow borrowers to sue the same lender together over a common problem.</a:t>
            </a:r>
          </a:p>
        </p:txBody>
      </p:sp>
      <p:graphicFrame>
        <p:nvGraphicFramePr>
          <p:cNvPr id="2" name="Object 4"/>
          <p:cNvGraphicFramePr>
            <a:graphicFrameLocks noChangeAspect="1"/>
          </p:cNvGraphicFramePr>
          <p:nvPr>
            <p:extLst>
              <p:ext uri="{D42A27DB-BD31-4B8C-83A1-F6EECF244321}">
                <p14:modId xmlns:p14="http://schemas.microsoft.com/office/powerpoint/2010/main" val="1747451692"/>
              </p:ext>
            </p:extLst>
          </p:nvPr>
        </p:nvGraphicFramePr>
        <p:xfrm>
          <a:off x="906463" y="1690688"/>
          <a:ext cx="7461250" cy="3744912"/>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869972" y="1377147"/>
            <a:ext cx="3570038" cy="9541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a:r>
              <a:rPr lang="en-US" sz="1400" dirty="0" smtClean="0"/>
              <a:t>Bank </a:t>
            </a:r>
            <a:r>
              <a:rPr lang="en-US" sz="1400" dirty="0"/>
              <a:t>customers would have the right to </a:t>
            </a:r>
            <a:r>
              <a:rPr lang="en-US" sz="1400" b="1" dirty="0"/>
              <a:t>take complaints to court</a:t>
            </a:r>
            <a:r>
              <a:rPr lang="en-US" sz="1400" dirty="0"/>
              <a:t>, instead of being required to accept dispute arbitration by a third party chosen by the bank or lending </a:t>
            </a:r>
            <a:r>
              <a:rPr lang="en-US" sz="1400" dirty="0" smtClean="0"/>
              <a:t>institution* </a:t>
            </a:r>
            <a:endParaRPr lang="en-US" sz="1400" dirty="0"/>
          </a:p>
        </p:txBody>
      </p:sp>
      <p:sp>
        <p:nvSpPr>
          <p:cNvPr id="18441" name="Text Box 8"/>
          <p:cNvSpPr txBox="1">
            <a:spLocks noChangeArrowheads="1"/>
          </p:cNvSpPr>
          <p:nvPr/>
        </p:nvSpPr>
        <p:spPr bwMode="auto">
          <a:xfrm>
            <a:off x="4893547" y="1764924"/>
            <a:ext cx="3530623" cy="5232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Borrowers must be allowed to </a:t>
            </a:r>
            <a:r>
              <a:rPr lang="en-US" sz="1400" b="1" dirty="0"/>
              <a:t>sue the same lender together</a:t>
            </a:r>
            <a:r>
              <a:rPr lang="en-US" sz="1400" dirty="0"/>
              <a:t> over a common </a:t>
            </a:r>
            <a:r>
              <a:rPr lang="en-US" sz="1400" dirty="0" smtClean="0"/>
              <a:t>problem*</a:t>
            </a:r>
            <a:endParaRPr lang="en-US" sz="1400" dirty="0"/>
          </a:p>
        </p:txBody>
      </p:sp>
      <p:sp>
        <p:nvSpPr>
          <p:cNvPr id="18443" name="Line 10"/>
          <p:cNvSpPr>
            <a:spLocks noChangeShapeType="1"/>
          </p:cNvSpPr>
          <p:nvPr/>
        </p:nvSpPr>
        <p:spPr bwMode="auto">
          <a:xfrm>
            <a:off x="4564063" y="2420938"/>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5893614"/>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3" name="Text Box 6"/>
          <p:cNvSpPr txBox="1">
            <a:spLocks noChangeArrowheads="1"/>
          </p:cNvSpPr>
          <p:nvPr/>
        </p:nvSpPr>
        <p:spPr bwMode="auto">
          <a:xfrm>
            <a:off x="0" y="6127477"/>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4" name="Text Box 4"/>
          <p:cNvSpPr txBox="1">
            <a:spLocks noChangeArrowheads="1"/>
          </p:cNvSpPr>
          <p:nvPr/>
        </p:nvSpPr>
        <p:spPr bwMode="auto">
          <a:xfrm>
            <a:off x="0" y="6426974"/>
            <a:ext cx="6546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Now I am going to read you a series of proposals that are being considered to regulate financial products and services. For each, please tell me if you support or oppose the proposal. </a:t>
            </a:r>
          </a:p>
        </p:txBody>
      </p:sp>
      <p:sp>
        <p:nvSpPr>
          <p:cNvPr id="11" name="AutoShape 9"/>
          <p:cNvSpPr>
            <a:spLocks noChangeArrowheads="1"/>
          </p:cNvSpPr>
          <p:nvPr/>
        </p:nvSpPr>
        <p:spPr bwMode="auto">
          <a:xfrm>
            <a:off x="2339873" y="2651145"/>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+60</a:t>
            </a:r>
            <a:endParaRPr lang="en-US" sz="2600" b="1" dirty="0">
              <a:solidFill>
                <a:schemeClr val="tx2"/>
              </a:solidFill>
            </a:endParaRPr>
          </a:p>
        </p:txBody>
      </p:sp>
      <p:sp>
        <p:nvSpPr>
          <p:cNvPr id="15" name="AutoShape 9"/>
          <p:cNvSpPr>
            <a:spLocks noChangeArrowheads="1"/>
          </p:cNvSpPr>
          <p:nvPr/>
        </p:nvSpPr>
        <p:spPr bwMode="auto">
          <a:xfrm>
            <a:off x="7116387" y="2651145"/>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+55</a:t>
            </a:r>
            <a:endParaRPr lang="en-US" sz="2600" b="1" dirty="0">
              <a:solidFill>
                <a:schemeClr val="tx2"/>
              </a:solidFill>
            </a:endParaRPr>
          </a:p>
        </p:txBody>
      </p:sp>
    </p:spTree>
    <p:extLst>
      <p:ext uri="{BB962C8B-B14F-4D97-AF65-F5344CB8AC3E}">
        <p14:creationId xmlns:p14="http://schemas.microsoft.com/office/powerpoint/2010/main" val="3737667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32</a:t>
            </a:fld>
            <a:endParaRPr lang="en-US" sz="900"/>
          </a:p>
        </p:txBody>
      </p:sp>
      <p:sp>
        <p:nvSpPr>
          <p:cNvPr id="18435" name="Rectangle 2"/>
          <p:cNvSpPr>
            <a:spLocks noGrp="1" noChangeArrowheads="1"/>
          </p:cNvSpPr>
          <p:nvPr>
            <p:ph type="title"/>
          </p:nvPr>
        </p:nvSpPr>
        <p:spPr/>
        <p:txBody>
          <a:bodyPr/>
          <a:lstStyle/>
          <a:p>
            <a:pPr eaLnBrk="1" hangingPunct="1"/>
            <a:r>
              <a:rPr lang="en-US" sz="1800" dirty="0" smtClean="0"/>
              <a:t>More than nine in ten voters support a requirement for credit card statements to state how much more customers will ultimately pay if they only make the minimum monthly payment. However, just over half of voters have noticed this change, up slightly from 2013.</a:t>
            </a:r>
          </a:p>
        </p:txBody>
      </p:sp>
      <p:graphicFrame>
        <p:nvGraphicFramePr>
          <p:cNvPr id="2" name="Object 4"/>
          <p:cNvGraphicFramePr>
            <a:graphicFrameLocks noChangeAspect="1"/>
          </p:cNvGraphicFramePr>
          <p:nvPr>
            <p:extLst>
              <p:ext uri="{D42A27DB-BD31-4B8C-83A1-F6EECF244321}">
                <p14:modId xmlns:p14="http://schemas.microsoft.com/office/powerpoint/2010/main" val="539611484"/>
              </p:ext>
            </p:extLst>
          </p:nvPr>
        </p:nvGraphicFramePr>
        <p:xfrm>
          <a:off x="204538" y="1477418"/>
          <a:ext cx="8843210" cy="3899058"/>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1606176" y="1924323"/>
            <a:ext cx="1274195"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Arial" charset="0"/>
              </a:rPr>
              <a:t>Awareness*</a:t>
            </a:r>
            <a:endParaRPr lang="en-US" sz="1600" dirty="0">
              <a:latin typeface="Arial" charset="0"/>
            </a:endParaRPr>
          </a:p>
        </p:txBody>
      </p:sp>
      <p:sp>
        <p:nvSpPr>
          <p:cNvPr id="18441" name="Text Box 8"/>
          <p:cNvSpPr txBox="1">
            <a:spLocks noChangeArrowheads="1"/>
          </p:cNvSpPr>
          <p:nvPr/>
        </p:nvSpPr>
        <p:spPr bwMode="auto">
          <a:xfrm>
            <a:off x="6118887" y="1975852"/>
            <a:ext cx="982961"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Arial" charset="0"/>
              </a:rPr>
              <a:t>Support*</a:t>
            </a:r>
            <a:endParaRPr lang="en-US" sz="1600" dirty="0">
              <a:latin typeface="Arial" charset="0"/>
            </a:endParaRPr>
          </a:p>
        </p:txBody>
      </p:sp>
      <p:sp>
        <p:nvSpPr>
          <p:cNvPr id="18443" name="Line 10"/>
          <p:cNvSpPr>
            <a:spLocks noChangeShapeType="1"/>
          </p:cNvSpPr>
          <p:nvPr/>
        </p:nvSpPr>
        <p:spPr bwMode="auto">
          <a:xfrm flipH="1">
            <a:off x="3978847" y="2803490"/>
            <a:ext cx="300" cy="1978949"/>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chorCtr="1">
            <a:spAutoFit/>
          </a:bodyPr>
          <a:lstStyle/>
          <a:p>
            <a:endParaRPr lang="en-US"/>
          </a:p>
        </p:txBody>
      </p:sp>
      <p:sp>
        <p:nvSpPr>
          <p:cNvPr id="12" name="Text Box 6"/>
          <p:cNvSpPr txBox="1">
            <a:spLocks noChangeArrowheads="1"/>
          </p:cNvSpPr>
          <p:nvPr/>
        </p:nvSpPr>
        <p:spPr bwMode="auto">
          <a:xfrm>
            <a:off x="0" y="5319220"/>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4" name="Text Box 4"/>
          <p:cNvSpPr txBox="1">
            <a:spLocks noChangeArrowheads="1"/>
          </p:cNvSpPr>
          <p:nvPr/>
        </p:nvSpPr>
        <p:spPr bwMode="auto">
          <a:xfrm>
            <a:off x="-1" y="5844208"/>
            <a:ext cx="7697037"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Now I am going to read you a series of new requirements that have been placed on financial companies in the last 4 years. For each, please tell me if you have noticed that change, if you have not noticed the change, or if you are not sure. </a:t>
            </a:r>
            <a:r>
              <a:rPr lang="en-US" sz="1000" dirty="0" smtClean="0"/>
              <a:t>Credit </a:t>
            </a:r>
            <a:r>
              <a:rPr lang="en-US" sz="1000" dirty="0"/>
              <a:t>card statements must now state how much more customers will ultimately pay if they only make the minimum monthly payment. </a:t>
            </a:r>
            <a:endParaRPr lang="en-US" sz="1000" dirty="0" smtClean="0"/>
          </a:p>
          <a:p>
            <a:pPr algn="l"/>
            <a:r>
              <a:rPr lang="en-US" sz="1000" dirty="0" smtClean="0"/>
              <a:t>Now </a:t>
            </a:r>
            <a:r>
              <a:rPr lang="en-US" sz="1000" dirty="0"/>
              <a:t>I am going to read you a series of new requirements that have been placed on financial companies in the last 4 years. For each, please tell me if you support or oppose the change. </a:t>
            </a:r>
            <a:r>
              <a:rPr lang="en-US" sz="1000" dirty="0" smtClean="0"/>
              <a:t>Credit </a:t>
            </a:r>
            <a:r>
              <a:rPr lang="en-US" sz="1000" dirty="0"/>
              <a:t>card statements must now state how much more customers will ultimately pay if they only make the minimum monthly payment. </a:t>
            </a:r>
          </a:p>
        </p:txBody>
      </p:sp>
      <p:sp>
        <p:nvSpPr>
          <p:cNvPr id="11" name="Text Box 8"/>
          <p:cNvSpPr txBox="1">
            <a:spLocks noChangeArrowheads="1"/>
          </p:cNvSpPr>
          <p:nvPr/>
        </p:nvSpPr>
        <p:spPr bwMode="auto">
          <a:xfrm>
            <a:off x="7620418" y="2230996"/>
            <a:ext cx="5501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2014</a:t>
            </a:r>
            <a:endParaRPr lang="en-US" sz="1400" dirty="0"/>
          </a:p>
        </p:txBody>
      </p:sp>
      <p:sp>
        <p:nvSpPr>
          <p:cNvPr id="15" name="Text Box 8"/>
          <p:cNvSpPr txBox="1">
            <a:spLocks noChangeArrowheads="1"/>
          </p:cNvSpPr>
          <p:nvPr/>
        </p:nvSpPr>
        <p:spPr bwMode="auto">
          <a:xfrm>
            <a:off x="5497510" y="2235891"/>
            <a:ext cx="5501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2013</a:t>
            </a:r>
            <a:endParaRPr lang="en-US" sz="1400" dirty="0"/>
          </a:p>
        </p:txBody>
      </p:sp>
      <p:sp>
        <p:nvSpPr>
          <p:cNvPr id="16" name="Text Box 8"/>
          <p:cNvSpPr txBox="1">
            <a:spLocks noChangeArrowheads="1"/>
          </p:cNvSpPr>
          <p:nvPr/>
        </p:nvSpPr>
        <p:spPr bwMode="auto">
          <a:xfrm>
            <a:off x="2770607" y="2235891"/>
            <a:ext cx="5501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2014</a:t>
            </a:r>
            <a:endParaRPr lang="en-US" sz="1400" dirty="0"/>
          </a:p>
        </p:txBody>
      </p:sp>
      <p:sp>
        <p:nvSpPr>
          <p:cNvPr id="17" name="Text Box 8"/>
          <p:cNvSpPr txBox="1">
            <a:spLocks noChangeArrowheads="1"/>
          </p:cNvSpPr>
          <p:nvPr/>
        </p:nvSpPr>
        <p:spPr bwMode="auto">
          <a:xfrm>
            <a:off x="724303" y="2235891"/>
            <a:ext cx="5501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2013</a:t>
            </a:r>
            <a:endParaRPr lang="en-US" sz="1400" dirty="0"/>
          </a:p>
        </p:txBody>
      </p:sp>
      <p:sp>
        <p:nvSpPr>
          <p:cNvPr id="18" name="Text Box 6"/>
          <p:cNvSpPr txBox="1">
            <a:spLocks noChangeArrowheads="1"/>
          </p:cNvSpPr>
          <p:nvPr/>
        </p:nvSpPr>
        <p:spPr bwMode="auto">
          <a:xfrm>
            <a:off x="0" y="5581845"/>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9" name="Rectangle 18"/>
          <p:cNvSpPr/>
          <p:nvPr/>
        </p:nvSpPr>
        <p:spPr>
          <a:xfrm>
            <a:off x="878153" y="1367084"/>
            <a:ext cx="7472432" cy="523220"/>
          </a:xfrm>
          <a:prstGeom prst="rect">
            <a:avLst/>
          </a:prstGeom>
        </p:spPr>
        <p:txBody>
          <a:bodyPr wrap="square">
            <a:spAutoFit/>
          </a:bodyPr>
          <a:lstStyle/>
          <a:p>
            <a:pPr algn="ctr">
              <a:defRPr sz="1343" b="0" i="0" u="none" strike="noStrike" kern="1200" baseline="0">
                <a:solidFill>
                  <a:srgbClr val="000000"/>
                </a:solidFill>
                <a:latin typeface="Calibri"/>
                <a:ea typeface="Calibri"/>
                <a:cs typeface="Calibri"/>
              </a:defRPr>
            </a:pPr>
            <a:r>
              <a:rPr lang="en-US" sz="1400" b="1" dirty="0" smtClean="0"/>
              <a:t>“Credit </a:t>
            </a:r>
            <a:r>
              <a:rPr lang="en-US" sz="1400" b="1" dirty="0"/>
              <a:t>card statements must now state how much more customers will ultimately pay if they</a:t>
            </a:r>
          </a:p>
          <a:p>
            <a:pPr algn="ctr">
              <a:defRPr sz="1343" b="0" i="0" u="none" strike="noStrike" kern="1200" baseline="0">
                <a:solidFill>
                  <a:srgbClr val="000000"/>
                </a:solidFill>
                <a:latin typeface="Calibri"/>
                <a:ea typeface="Calibri"/>
                <a:cs typeface="Calibri"/>
              </a:defRPr>
            </a:pPr>
            <a:r>
              <a:rPr lang="en-US" sz="1400" b="1" dirty="0"/>
              <a:t>only make the minimum monthly payment</a:t>
            </a:r>
            <a:r>
              <a:rPr lang="en-US" sz="1400" b="1" dirty="0" smtClean="0"/>
              <a:t>.”</a:t>
            </a:r>
            <a:endParaRPr lang="en-US" sz="1400" b="1" dirty="0"/>
          </a:p>
        </p:txBody>
      </p:sp>
      <p:sp>
        <p:nvSpPr>
          <p:cNvPr id="20" name="Oval 19"/>
          <p:cNvSpPr/>
          <p:nvPr/>
        </p:nvSpPr>
        <p:spPr bwMode="auto">
          <a:xfrm>
            <a:off x="2404403" y="3283422"/>
            <a:ext cx="509619" cy="322015"/>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2832154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4020385" y="2151110"/>
            <a:ext cx="5557837" cy="733425"/>
          </a:xfrm>
        </p:spPr>
        <p:txBody>
          <a:bodyPr/>
          <a:lstStyle/>
          <a:p>
            <a:pPr eaLnBrk="1" hangingPunct="1"/>
            <a:r>
              <a:rPr lang="en-US" altLang="en-US" baseline="0" dirty="0" smtClean="0"/>
              <a:t>Loans and Debts</a:t>
            </a:r>
            <a:endParaRPr lang="en-US" altLang="en-US" dirty="0" smtClean="0"/>
          </a:p>
        </p:txBody>
      </p:sp>
      <p:pic>
        <p:nvPicPr>
          <p:cNvPr id="2" name="Picture 1" descr="deb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7" y="579206"/>
            <a:ext cx="3649584" cy="4929371"/>
          </a:xfrm>
          <a:prstGeom prst="rect">
            <a:avLst/>
          </a:prstGeom>
        </p:spPr>
      </p:pic>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06603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34</a:t>
            </a:fld>
            <a:endParaRPr lang="en-US" sz="900"/>
          </a:p>
        </p:txBody>
      </p:sp>
      <p:sp>
        <p:nvSpPr>
          <p:cNvPr id="18435" name="Rectangle 2"/>
          <p:cNvSpPr>
            <a:spLocks noGrp="1" noChangeArrowheads="1"/>
          </p:cNvSpPr>
          <p:nvPr>
            <p:ph type="title"/>
          </p:nvPr>
        </p:nvSpPr>
        <p:spPr/>
        <p:txBody>
          <a:bodyPr/>
          <a:lstStyle/>
          <a:p>
            <a:pPr eaLnBrk="1" hangingPunct="1"/>
            <a:r>
              <a:rPr lang="en-US" sz="1800" dirty="0" smtClean="0"/>
              <a:t>Voters have grown less sympathetic to borrowers. Last year, by a 14-point margin, they sided with a statement about lenders needing rules over one attributing debt problems to personal irresponsibility. Now, voters are divided between these two stances. </a:t>
            </a:r>
          </a:p>
        </p:txBody>
      </p:sp>
      <p:graphicFrame>
        <p:nvGraphicFramePr>
          <p:cNvPr id="2" name="Object 4"/>
          <p:cNvGraphicFramePr>
            <a:graphicFrameLocks noChangeAspect="1"/>
          </p:cNvGraphicFramePr>
          <p:nvPr>
            <p:extLst>
              <p:ext uri="{D42A27DB-BD31-4B8C-83A1-F6EECF244321}">
                <p14:modId xmlns:p14="http://schemas.microsoft.com/office/powerpoint/2010/main" val="3230594177"/>
              </p:ext>
            </p:extLst>
          </p:nvPr>
        </p:nvGraphicFramePr>
        <p:xfrm>
          <a:off x="2448136" y="1690688"/>
          <a:ext cx="5919576" cy="4264944"/>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3932081" y="2292971"/>
            <a:ext cx="63991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Arial" charset="0"/>
              </a:rPr>
              <a:t>2013</a:t>
            </a:r>
            <a:endParaRPr lang="en-US" sz="1600" dirty="0"/>
          </a:p>
        </p:txBody>
      </p:sp>
      <p:sp>
        <p:nvSpPr>
          <p:cNvPr id="18441" name="Text Box 8"/>
          <p:cNvSpPr txBox="1">
            <a:spLocks noChangeArrowheads="1"/>
          </p:cNvSpPr>
          <p:nvPr/>
        </p:nvSpPr>
        <p:spPr bwMode="auto">
          <a:xfrm>
            <a:off x="6753267" y="2251661"/>
            <a:ext cx="60144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t>2014</a:t>
            </a:r>
            <a:endParaRPr lang="en-US" sz="1600" dirty="0"/>
          </a:p>
        </p:txBody>
      </p:sp>
      <p:sp>
        <p:nvSpPr>
          <p:cNvPr id="18443" name="Line 10"/>
          <p:cNvSpPr>
            <a:spLocks noChangeShapeType="1"/>
          </p:cNvSpPr>
          <p:nvPr/>
        </p:nvSpPr>
        <p:spPr bwMode="auto">
          <a:xfrm>
            <a:off x="5406274" y="2866107"/>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3" name="Text Box 6"/>
          <p:cNvSpPr txBox="1">
            <a:spLocks noChangeArrowheads="1"/>
          </p:cNvSpPr>
          <p:nvPr/>
        </p:nvSpPr>
        <p:spPr bwMode="auto">
          <a:xfrm>
            <a:off x="0" y="6198414"/>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1" name="Text Box 5"/>
          <p:cNvSpPr txBox="1">
            <a:spLocks noChangeArrowheads="1"/>
          </p:cNvSpPr>
          <p:nvPr/>
        </p:nvSpPr>
        <p:spPr bwMode="auto">
          <a:xfrm>
            <a:off x="0" y="2166541"/>
            <a:ext cx="2286000"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b="1" dirty="0" smtClean="0"/>
              <a:t>Statement </a:t>
            </a:r>
            <a:r>
              <a:rPr lang="en-US" b="1" dirty="0"/>
              <a:t>A:</a:t>
            </a:r>
            <a:r>
              <a:rPr lang="en-US" dirty="0"/>
              <a:t> Debt problems are a matter of personal irresponsibility. The answer is for people to watch their finances carefully, do a better job of understanding interest rates and repayment terms, and not take out loans they can’t afford. </a:t>
            </a:r>
            <a:endParaRPr lang="en-US" dirty="0" smtClean="0"/>
          </a:p>
          <a:p>
            <a:pPr algn="l" eaLnBrk="1" hangingPunct="1"/>
            <a:endParaRPr lang="en-US" dirty="0"/>
          </a:p>
          <a:p>
            <a:pPr algn="l" eaLnBrk="1" hangingPunct="1"/>
            <a:r>
              <a:rPr lang="en-US" b="1" dirty="0"/>
              <a:t>Statement B:</a:t>
            </a:r>
            <a:r>
              <a:rPr lang="en-US" dirty="0"/>
              <a:t> Lenders need rules. They should have to look at borrowers’ finances, and not offer loans to people who can’t afford to repay them. They should have to provide clear information about interest rates and repayment terms, so people can make wise choices. </a:t>
            </a:r>
          </a:p>
        </p:txBody>
      </p:sp>
      <p:sp>
        <p:nvSpPr>
          <p:cNvPr id="14" name="AutoShape 9"/>
          <p:cNvSpPr>
            <a:spLocks noChangeArrowheads="1"/>
          </p:cNvSpPr>
          <p:nvPr/>
        </p:nvSpPr>
        <p:spPr bwMode="auto">
          <a:xfrm>
            <a:off x="7481344" y="2590215"/>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a:t>
            </a:r>
            <a:r>
              <a:rPr lang="en-US" sz="2600" b="1" dirty="0">
                <a:solidFill>
                  <a:schemeClr val="tx2"/>
                </a:solidFill>
              </a:rPr>
              <a:t>1</a:t>
            </a:r>
          </a:p>
        </p:txBody>
      </p:sp>
      <p:sp>
        <p:nvSpPr>
          <p:cNvPr id="15" name="AutoShape 9"/>
          <p:cNvSpPr>
            <a:spLocks noChangeArrowheads="1"/>
          </p:cNvSpPr>
          <p:nvPr/>
        </p:nvSpPr>
        <p:spPr bwMode="auto">
          <a:xfrm>
            <a:off x="3400370" y="2650791"/>
            <a:ext cx="630237" cy="5270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600" b="1" dirty="0" smtClean="0">
                <a:solidFill>
                  <a:schemeClr val="tx2"/>
                </a:solidFill>
              </a:rPr>
              <a:t>+14</a:t>
            </a:r>
            <a:endParaRPr lang="en-US" sz="2600" b="1" dirty="0">
              <a:solidFill>
                <a:schemeClr val="tx2"/>
              </a:solidFill>
            </a:endParaRPr>
          </a:p>
        </p:txBody>
      </p:sp>
      <p:sp>
        <p:nvSpPr>
          <p:cNvPr id="16" name="Text Box 4"/>
          <p:cNvSpPr txBox="1">
            <a:spLocks noChangeArrowheads="1"/>
          </p:cNvSpPr>
          <p:nvPr/>
        </p:nvSpPr>
        <p:spPr bwMode="auto">
          <a:xfrm>
            <a:off x="0" y="6461939"/>
            <a:ext cx="6546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Now I am going to read two statements about loans. Please listen to both and tell me which statement is closer to your own views. </a:t>
            </a:r>
          </a:p>
        </p:txBody>
      </p:sp>
    </p:spTree>
    <p:extLst>
      <p:ext uri="{BB962C8B-B14F-4D97-AF65-F5344CB8AC3E}">
        <p14:creationId xmlns:p14="http://schemas.microsoft.com/office/powerpoint/2010/main" val="1933955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35</a:t>
            </a:fld>
            <a:endParaRPr lang="en-US" sz="900"/>
          </a:p>
        </p:txBody>
      </p:sp>
      <p:sp>
        <p:nvSpPr>
          <p:cNvPr id="18435" name="Rectangle 2"/>
          <p:cNvSpPr>
            <a:spLocks noGrp="1" noChangeArrowheads="1"/>
          </p:cNvSpPr>
          <p:nvPr>
            <p:ph type="title"/>
          </p:nvPr>
        </p:nvSpPr>
        <p:spPr/>
        <p:txBody>
          <a:bodyPr/>
          <a:lstStyle/>
          <a:p>
            <a:pPr eaLnBrk="1" hangingPunct="1"/>
            <a:r>
              <a:rPr lang="en-US" sz="1800" dirty="0" smtClean="0"/>
              <a:t>In keeping with their strongly negative views of payday lenders, by a 2:1 margin, voters agree with a statement describing payday lenders as predators targeting the elderly, working families, and single parents over a statement presenting them as a resource for those who can’t get credit any other way.</a:t>
            </a:r>
          </a:p>
        </p:txBody>
      </p:sp>
      <p:graphicFrame>
        <p:nvGraphicFramePr>
          <p:cNvPr id="2" name="Object 4"/>
          <p:cNvGraphicFramePr>
            <a:graphicFrameLocks noChangeAspect="1"/>
          </p:cNvGraphicFramePr>
          <p:nvPr>
            <p:extLst>
              <p:ext uri="{D42A27DB-BD31-4B8C-83A1-F6EECF244321}">
                <p14:modId xmlns:p14="http://schemas.microsoft.com/office/powerpoint/2010/main" val="1476132966"/>
              </p:ext>
            </p:extLst>
          </p:nvPr>
        </p:nvGraphicFramePr>
        <p:xfrm>
          <a:off x="3169920" y="1690687"/>
          <a:ext cx="5197792" cy="421774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6"/>
          <p:cNvSpPr txBox="1">
            <a:spLocks noChangeArrowheads="1"/>
          </p:cNvSpPr>
          <p:nvPr/>
        </p:nvSpPr>
        <p:spPr bwMode="auto">
          <a:xfrm>
            <a:off x="0" y="6206746"/>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1" name="Text Box 5"/>
          <p:cNvSpPr txBox="1">
            <a:spLocks noChangeArrowheads="1"/>
          </p:cNvSpPr>
          <p:nvPr/>
        </p:nvSpPr>
        <p:spPr bwMode="auto">
          <a:xfrm>
            <a:off x="0" y="2082384"/>
            <a:ext cx="3016295"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b="1" dirty="0" smtClean="0"/>
              <a:t>Statement </a:t>
            </a:r>
            <a:r>
              <a:rPr lang="en-US" b="1" dirty="0"/>
              <a:t>A:</a:t>
            </a:r>
            <a:r>
              <a:rPr lang="en-US" dirty="0"/>
              <a:t> </a:t>
            </a:r>
            <a:r>
              <a:rPr lang="en-US" dirty="0" smtClean="0"/>
              <a:t>Payday </a:t>
            </a:r>
            <a:r>
              <a:rPr lang="en-US" dirty="0"/>
              <a:t>lenders prey on the elderly on Social Security, on working families making minimum wage, on military families, and on single parents. In this economy, it’s hard enough for families living paycheck to paycheck to make ends meet, without having to resort to 300 and 400 percent interest rate loans – that’s just too much. </a:t>
            </a:r>
            <a:endParaRPr lang="en-US" dirty="0" smtClean="0"/>
          </a:p>
          <a:p>
            <a:pPr algn="l" eaLnBrk="1" hangingPunct="1"/>
            <a:endParaRPr lang="en-US" dirty="0"/>
          </a:p>
          <a:p>
            <a:pPr algn="l" eaLnBrk="1" hangingPunct="1"/>
            <a:r>
              <a:rPr lang="en-US" b="1" dirty="0"/>
              <a:t>Statement B:</a:t>
            </a:r>
            <a:r>
              <a:rPr lang="en-US" dirty="0"/>
              <a:t> Payday lenders are an important resource for those who can’t get credit any other way. If people can't afford to pay the interest, they shouldn't borrow the money. As long as the terms of the loan are clearly posted, people can make their own decisions and not have the government controlling what they do with their own money. </a:t>
            </a:r>
          </a:p>
        </p:txBody>
      </p:sp>
      <p:sp>
        <p:nvSpPr>
          <p:cNvPr id="10" name="Text Box 4"/>
          <p:cNvSpPr txBox="1">
            <a:spLocks noChangeArrowheads="1"/>
          </p:cNvSpPr>
          <p:nvPr/>
        </p:nvSpPr>
        <p:spPr bwMode="auto">
          <a:xfrm>
            <a:off x="0" y="6461939"/>
            <a:ext cx="6546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Now I am going to read two statements about payday lenders. Please listen to both and tell me which statement is closer to your own views</a:t>
            </a:r>
            <a:r>
              <a:rPr lang="en-US" sz="1000" dirty="0" smtClean="0"/>
              <a:t>.</a:t>
            </a:r>
            <a:endParaRPr lang="en-US" sz="1000" dirty="0"/>
          </a:p>
        </p:txBody>
      </p:sp>
    </p:spTree>
    <p:extLst>
      <p:ext uri="{BB962C8B-B14F-4D97-AF65-F5344CB8AC3E}">
        <p14:creationId xmlns:p14="http://schemas.microsoft.com/office/powerpoint/2010/main" val="2349497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C46D85A0-4B53-481D-81C0-CED730FAD3B8}" type="slidenum">
              <a:rPr lang="en-US" sz="900"/>
              <a:pPr eaLnBrk="1" hangingPunct="1"/>
              <a:t>36</a:t>
            </a:fld>
            <a:endParaRPr lang="en-US" sz="900"/>
          </a:p>
        </p:txBody>
      </p:sp>
      <p:sp>
        <p:nvSpPr>
          <p:cNvPr id="11267" name="Rectangle 2"/>
          <p:cNvSpPr>
            <a:spLocks noGrp="1" noChangeArrowheads="1"/>
          </p:cNvSpPr>
          <p:nvPr>
            <p:ph type="title"/>
          </p:nvPr>
        </p:nvSpPr>
        <p:spPr/>
        <p:txBody>
          <a:bodyPr/>
          <a:lstStyle/>
          <a:p>
            <a:pPr eaLnBrk="1" hangingPunct="1"/>
            <a:r>
              <a:rPr lang="en-US" sz="1800" dirty="0" smtClean="0"/>
              <a:t>Seventy percent of voters agree that the federal government should be doing more to help those who are struggling with student loan debt. African-American voters, Democrats, women, and voters in the South are especially likely to agree.</a:t>
            </a:r>
          </a:p>
        </p:txBody>
      </p:sp>
      <p:sp>
        <p:nvSpPr>
          <p:cNvPr id="11268" name="Text Box 3"/>
          <p:cNvSpPr txBox="1">
            <a:spLocks noChangeArrowheads="1"/>
          </p:cNvSpPr>
          <p:nvPr/>
        </p:nvSpPr>
        <p:spPr bwMode="auto">
          <a:xfrm>
            <a:off x="0" y="6399213"/>
            <a:ext cx="65849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I am going to read you a series of statements about student loans. For each, please tell me if you agree or disagree with the statement. </a:t>
            </a:r>
            <a:r>
              <a:rPr lang="en-US" sz="1000" dirty="0" smtClean="0"/>
              <a:t>The </a:t>
            </a:r>
            <a:r>
              <a:rPr lang="en-US" sz="1000" dirty="0"/>
              <a:t>federal government should be doing more to help those who are struggling with student loan debt. </a:t>
            </a:r>
          </a:p>
        </p:txBody>
      </p:sp>
      <p:graphicFrame>
        <p:nvGraphicFramePr>
          <p:cNvPr id="2" name="Object 4"/>
          <p:cNvGraphicFramePr>
            <a:graphicFrameLocks noChangeAspect="1"/>
          </p:cNvGraphicFramePr>
          <p:nvPr>
            <p:extLst>
              <p:ext uri="{D42A27DB-BD31-4B8C-83A1-F6EECF244321}">
                <p14:modId xmlns:p14="http://schemas.microsoft.com/office/powerpoint/2010/main" val="4044863175"/>
              </p:ext>
            </p:extLst>
          </p:nvPr>
        </p:nvGraphicFramePr>
        <p:xfrm>
          <a:off x="2934118" y="1887537"/>
          <a:ext cx="5928527" cy="41414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0" y="6170613"/>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7" name="Text Box 3"/>
          <p:cNvSpPr txBox="1">
            <a:spLocks noChangeArrowheads="1"/>
          </p:cNvSpPr>
          <p:nvPr/>
        </p:nvSpPr>
        <p:spPr bwMode="auto">
          <a:xfrm>
            <a:off x="140316" y="2065733"/>
            <a:ext cx="2793803" cy="2031325"/>
          </a:xfrm>
          <a:prstGeom prst="rect">
            <a:avLst/>
          </a:prstGeom>
          <a:solidFill>
            <a:srgbClr val="EAEAEA"/>
          </a:solidFill>
          <a:ln>
            <a:noFill/>
          </a:ln>
          <a:effectLst/>
          <a:extLs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400" b="1" dirty="0">
                <a:solidFill>
                  <a:schemeClr val="tx2"/>
                </a:solidFill>
              </a:rPr>
              <a:t>Most Likely </a:t>
            </a:r>
            <a:r>
              <a:rPr lang="en-US" sz="1400" b="1" dirty="0" smtClean="0">
                <a:solidFill>
                  <a:schemeClr val="tx2"/>
                </a:solidFill>
              </a:rPr>
              <a:t>to Agree:</a:t>
            </a:r>
            <a:endParaRPr lang="en-US" sz="1400" b="1" dirty="0">
              <a:solidFill>
                <a:schemeClr val="tx2"/>
              </a:solidFill>
            </a:endParaRPr>
          </a:p>
          <a:p>
            <a:pPr algn="l" eaLnBrk="1" hangingPunct="1">
              <a:buFontTx/>
              <a:buChar char="•"/>
            </a:pPr>
            <a:r>
              <a:rPr lang="en-US" sz="1400" dirty="0" smtClean="0"/>
              <a:t> African American &lt;50 </a:t>
            </a:r>
            <a:r>
              <a:rPr lang="en-US" sz="1400" dirty="0" smtClean="0">
                <a:latin typeface="Arial" charset="0"/>
              </a:rPr>
              <a:t>–</a:t>
            </a:r>
            <a:r>
              <a:rPr lang="en-US" sz="1400" dirty="0" smtClean="0"/>
              <a:t> 92%</a:t>
            </a:r>
          </a:p>
          <a:p>
            <a:pPr algn="l" eaLnBrk="1" hangingPunct="1">
              <a:buFontTx/>
              <a:buChar char="•"/>
            </a:pPr>
            <a:r>
              <a:rPr lang="en-US" sz="1400" dirty="0" smtClean="0"/>
              <a:t> South </a:t>
            </a:r>
            <a:r>
              <a:rPr lang="en-US" sz="1400" dirty="0"/>
              <a:t>African American</a:t>
            </a:r>
            <a:r>
              <a:rPr lang="en-US" sz="1400" dirty="0" smtClean="0"/>
              <a:t> – 89%</a:t>
            </a:r>
          </a:p>
          <a:p>
            <a:pPr algn="l" eaLnBrk="1" hangingPunct="1">
              <a:buFontTx/>
              <a:buChar char="•"/>
            </a:pPr>
            <a:r>
              <a:rPr lang="en-US" sz="1400" dirty="0"/>
              <a:t> African American</a:t>
            </a:r>
            <a:r>
              <a:rPr lang="en-US" sz="1400" dirty="0" smtClean="0"/>
              <a:t> Democrat – 89%</a:t>
            </a:r>
          </a:p>
          <a:p>
            <a:pPr algn="l" eaLnBrk="1" hangingPunct="1">
              <a:buFontTx/>
              <a:buChar char="•"/>
            </a:pPr>
            <a:r>
              <a:rPr lang="en-US" sz="1400" dirty="0"/>
              <a:t> </a:t>
            </a:r>
            <a:r>
              <a:rPr lang="en-US" sz="1400" dirty="0" smtClean="0"/>
              <a:t>South Democrat – 87%</a:t>
            </a:r>
          </a:p>
          <a:p>
            <a:pPr algn="l" eaLnBrk="1" hangingPunct="1">
              <a:buFontTx/>
              <a:buChar char="•"/>
            </a:pPr>
            <a:r>
              <a:rPr lang="en-US" sz="1400" dirty="0" smtClean="0"/>
              <a:t> African American Women – 87%</a:t>
            </a:r>
            <a:endParaRPr lang="en-US" sz="1400" dirty="0"/>
          </a:p>
          <a:p>
            <a:pPr algn="l" eaLnBrk="1" hangingPunct="1">
              <a:buFontTx/>
              <a:buChar char="•"/>
            </a:pPr>
            <a:r>
              <a:rPr lang="en-US" sz="1400" dirty="0"/>
              <a:t> </a:t>
            </a:r>
            <a:r>
              <a:rPr lang="en-US" sz="1400" dirty="0" smtClean="0"/>
              <a:t>African American – 87%</a:t>
            </a:r>
          </a:p>
          <a:p>
            <a:pPr algn="l" eaLnBrk="1" hangingPunct="1">
              <a:buFontTx/>
              <a:buChar char="•"/>
            </a:pPr>
            <a:r>
              <a:rPr lang="en-US" sz="1400" dirty="0"/>
              <a:t> </a:t>
            </a:r>
            <a:r>
              <a:rPr lang="en-US" sz="1400" dirty="0" smtClean="0"/>
              <a:t>Democratic Women – 86%</a:t>
            </a:r>
          </a:p>
          <a:p>
            <a:pPr algn="l" eaLnBrk="1" hangingPunct="1">
              <a:buFontTx/>
              <a:buChar char="•"/>
            </a:pPr>
            <a:r>
              <a:rPr lang="en-US" sz="1400" dirty="0"/>
              <a:t> </a:t>
            </a:r>
            <a:r>
              <a:rPr lang="en-US" sz="1400" dirty="0" smtClean="0"/>
              <a:t>Strong Democrat – 86%</a:t>
            </a:r>
          </a:p>
        </p:txBody>
      </p:sp>
      <p:cxnSp>
        <p:nvCxnSpPr>
          <p:cNvPr id="10" name="Straight Connector 9"/>
          <p:cNvCxnSpPr/>
          <p:nvPr/>
        </p:nvCxnSpPr>
        <p:spPr bwMode="auto">
          <a:xfrm>
            <a:off x="2934119" y="3464343"/>
            <a:ext cx="445169" cy="529389"/>
          </a:xfrm>
          <a:prstGeom prst="line">
            <a:avLst/>
          </a:pr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24736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73136" y="2632752"/>
            <a:ext cx="5557837" cy="733425"/>
          </a:xfrm>
        </p:spPr>
        <p:txBody>
          <a:bodyPr/>
          <a:lstStyle/>
          <a:p>
            <a:pPr eaLnBrk="1" hangingPunct="1"/>
            <a:r>
              <a:rPr lang="en-US" altLang="en-US" sz="2800" baseline="0" dirty="0" smtClean="0"/>
              <a:t>Wall Street Influence</a:t>
            </a:r>
            <a:endParaRPr lang="en-US" altLang="en-US" sz="2800" dirty="0" smtClean="0"/>
          </a:p>
        </p:txBody>
      </p:sp>
      <p:pic>
        <p:nvPicPr>
          <p:cNvPr id="1026" name="Picture 2" descr="http://ugrad.eller.arizona.edu/images/events/wall-street-sign-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941" y="-1"/>
            <a:ext cx="4303059" cy="286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652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C46D85A0-4B53-481D-81C0-CED730FAD3B8}" type="slidenum">
              <a:rPr lang="en-US" sz="900"/>
              <a:pPr eaLnBrk="1" hangingPunct="1"/>
              <a:t>38</a:t>
            </a:fld>
            <a:endParaRPr lang="en-US" sz="900"/>
          </a:p>
        </p:txBody>
      </p:sp>
      <p:sp>
        <p:nvSpPr>
          <p:cNvPr id="11267" name="Rectangle 2"/>
          <p:cNvSpPr>
            <a:spLocks noGrp="1" noChangeArrowheads="1"/>
          </p:cNvSpPr>
          <p:nvPr>
            <p:ph type="title"/>
          </p:nvPr>
        </p:nvSpPr>
        <p:spPr/>
        <p:txBody>
          <a:bodyPr/>
          <a:lstStyle/>
          <a:p>
            <a:pPr eaLnBrk="1" hangingPunct="1"/>
            <a:r>
              <a:rPr lang="en-US" sz="2000" dirty="0" smtClean="0"/>
              <a:t>Four in five voters are concerned about the influence Wall Street financial companies have on elected officials.</a:t>
            </a:r>
          </a:p>
        </p:txBody>
      </p:sp>
      <p:sp>
        <p:nvSpPr>
          <p:cNvPr id="11268" name="Text Box 3"/>
          <p:cNvSpPr txBox="1">
            <a:spLocks noChangeArrowheads="1"/>
          </p:cNvSpPr>
          <p:nvPr/>
        </p:nvSpPr>
        <p:spPr bwMode="auto">
          <a:xfrm>
            <a:off x="0" y="6503937"/>
            <a:ext cx="65849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How concerned are you about the influence of Wall Street financial companies on elected officials—very concerned, somewhat concerned, a little concerned, or not at all concerned? </a:t>
            </a:r>
          </a:p>
        </p:txBody>
      </p:sp>
      <p:graphicFrame>
        <p:nvGraphicFramePr>
          <p:cNvPr id="2" name="Object 4"/>
          <p:cNvGraphicFramePr>
            <a:graphicFrameLocks noChangeAspect="1"/>
          </p:cNvGraphicFramePr>
          <p:nvPr>
            <p:extLst/>
          </p:nvPr>
        </p:nvGraphicFramePr>
        <p:xfrm>
          <a:off x="1163638" y="1376624"/>
          <a:ext cx="679291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0" y="6323013"/>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Tree>
    <p:extLst>
      <p:ext uri="{BB962C8B-B14F-4D97-AF65-F5344CB8AC3E}">
        <p14:creationId xmlns:p14="http://schemas.microsoft.com/office/powerpoint/2010/main" val="3577715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D632334E-528A-40BF-9AA7-1668A6D38737}" type="slidenum">
              <a:rPr lang="en-US" sz="900"/>
              <a:pPr eaLnBrk="1" hangingPunct="1"/>
              <a:t>39</a:t>
            </a:fld>
            <a:endParaRPr lang="en-US" sz="900"/>
          </a:p>
        </p:txBody>
      </p:sp>
      <p:sp>
        <p:nvSpPr>
          <p:cNvPr id="14339" name="Rectangle 2"/>
          <p:cNvSpPr>
            <a:spLocks noGrp="1" noChangeArrowheads="1"/>
          </p:cNvSpPr>
          <p:nvPr>
            <p:ph type="title"/>
          </p:nvPr>
        </p:nvSpPr>
        <p:spPr/>
        <p:txBody>
          <a:bodyPr/>
          <a:lstStyle/>
          <a:p>
            <a:pPr eaLnBrk="1" hangingPunct="1"/>
            <a:r>
              <a:rPr lang="en-US" sz="1800" dirty="0" smtClean="0"/>
              <a:t>A majority of voters say they would be less likely to vote for a candidate who received large sums of money from big banks and financial companies. By a 2:1 margin, voters also say they would be more likely to vote for a candidate who favored stronger regulation of Wall Street.</a:t>
            </a:r>
          </a:p>
        </p:txBody>
      </p:sp>
      <p:sp>
        <p:nvSpPr>
          <p:cNvPr id="14340" name="Text Box 3"/>
          <p:cNvSpPr txBox="1">
            <a:spLocks noChangeArrowheads="1"/>
          </p:cNvSpPr>
          <p:nvPr/>
        </p:nvSpPr>
        <p:spPr bwMode="auto">
          <a:xfrm>
            <a:off x="-12700" y="5964873"/>
            <a:ext cx="707669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And if you knew that a candidate or member of Congress had received large sums </a:t>
            </a:r>
            <a:r>
              <a:rPr lang="en-US" sz="1000" dirty="0" smtClean="0"/>
              <a:t>of campaign </a:t>
            </a:r>
            <a:r>
              <a:rPr lang="en-US" sz="1000" dirty="0"/>
              <a:t>money from big banks and financial companies, would that make you more or </a:t>
            </a:r>
            <a:r>
              <a:rPr lang="en-US" sz="1000" dirty="0" smtClean="0"/>
              <a:t>less likely </a:t>
            </a:r>
            <a:r>
              <a:rPr lang="en-US" sz="1000" dirty="0"/>
              <a:t>to vote for him or her, or would it not make a difference to you</a:t>
            </a:r>
            <a:r>
              <a:rPr lang="en-US" sz="1000" dirty="0" smtClean="0"/>
              <a:t>?</a:t>
            </a:r>
          </a:p>
          <a:p>
            <a:pPr algn="l"/>
            <a:endParaRPr lang="en-US" sz="1000" dirty="0" smtClean="0"/>
          </a:p>
          <a:p>
            <a:pPr algn="l"/>
            <a:r>
              <a:rPr lang="en-US" sz="1000" dirty="0"/>
              <a:t>And If you knew that a candidate or member of Congress favored stronger regulation </a:t>
            </a:r>
            <a:r>
              <a:rPr lang="en-US" sz="1000" dirty="0" smtClean="0"/>
              <a:t>of Wall </a:t>
            </a:r>
            <a:r>
              <a:rPr lang="en-US" sz="1000" dirty="0"/>
              <a:t>Street and the financial world, would that make you more or less likely to vote for him </a:t>
            </a:r>
            <a:r>
              <a:rPr lang="en-US" sz="1000" dirty="0" smtClean="0"/>
              <a:t>or her</a:t>
            </a:r>
            <a:r>
              <a:rPr lang="en-US" sz="1000" dirty="0"/>
              <a:t>, or would it not make a difference to you?</a:t>
            </a:r>
          </a:p>
        </p:txBody>
      </p:sp>
      <p:graphicFrame>
        <p:nvGraphicFramePr>
          <p:cNvPr id="2" name="Object 4"/>
          <p:cNvGraphicFramePr>
            <a:graphicFrameLocks noChangeAspect="1"/>
          </p:cNvGraphicFramePr>
          <p:nvPr>
            <p:extLst/>
          </p:nvPr>
        </p:nvGraphicFramePr>
        <p:xfrm>
          <a:off x="134112" y="1268820"/>
          <a:ext cx="9009888" cy="4627929"/>
        </p:xfrm>
        <a:graphic>
          <a:graphicData uri="http://schemas.openxmlformats.org/drawingml/2006/chart">
            <c:chart xmlns:c="http://schemas.openxmlformats.org/drawingml/2006/chart" xmlns:r="http://schemas.openxmlformats.org/officeDocument/2006/relationships" r:id="rId3"/>
          </a:graphicData>
        </a:graphic>
      </p:graphicFrame>
      <p:sp>
        <p:nvSpPr>
          <p:cNvPr id="14344" name="Text Box 8"/>
          <p:cNvSpPr txBox="1">
            <a:spLocks noChangeArrowheads="1"/>
          </p:cNvSpPr>
          <p:nvPr/>
        </p:nvSpPr>
        <p:spPr bwMode="auto">
          <a:xfrm>
            <a:off x="6428487" y="1748066"/>
            <a:ext cx="2029713" cy="584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a:t>Favored Stronger </a:t>
            </a:r>
            <a:r>
              <a:rPr lang="en-US" sz="1600" dirty="0" smtClean="0"/>
              <a:t>Regulation*</a:t>
            </a:r>
            <a:endParaRPr lang="en-US" sz="1600" dirty="0"/>
          </a:p>
        </p:txBody>
      </p:sp>
      <p:sp>
        <p:nvSpPr>
          <p:cNvPr id="14345" name="Line 10"/>
          <p:cNvSpPr>
            <a:spLocks noChangeShapeType="1"/>
          </p:cNvSpPr>
          <p:nvPr/>
        </p:nvSpPr>
        <p:spPr bwMode="auto">
          <a:xfrm flipV="1">
            <a:off x="4607293" y="2196656"/>
            <a:ext cx="0" cy="2830512"/>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4346" name="Text Box 11"/>
          <p:cNvSpPr txBox="1">
            <a:spLocks noChangeArrowheads="1"/>
          </p:cNvSpPr>
          <p:nvPr/>
        </p:nvSpPr>
        <p:spPr bwMode="auto">
          <a:xfrm>
            <a:off x="1662720" y="1798917"/>
            <a:ext cx="2251460" cy="584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a:t>Received Large Sums of </a:t>
            </a:r>
            <a:r>
              <a:rPr lang="en-US" sz="1600" dirty="0" smtClean="0"/>
              <a:t>Money*</a:t>
            </a:r>
            <a:endParaRPr lang="en-US" sz="1600" dirty="0"/>
          </a:p>
        </p:txBody>
      </p:sp>
      <p:sp>
        <p:nvSpPr>
          <p:cNvPr id="14348" name="AutoShape 15"/>
          <p:cNvSpPr>
            <a:spLocks noChangeArrowheads="1"/>
          </p:cNvSpPr>
          <p:nvPr/>
        </p:nvSpPr>
        <p:spPr bwMode="auto">
          <a:xfrm>
            <a:off x="7609393" y="2598738"/>
            <a:ext cx="569965" cy="4127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solidFill>
                  <a:schemeClr val="tx2"/>
                </a:solidFill>
              </a:rPr>
              <a:t>+24</a:t>
            </a:r>
            <a:endParaRPr lang="en-US" sz="2400" b="1" dirty="0">
              <a:solidFill>
                <a:schemeClr val="tx2"/>
              </a:solidFill>
            </a:endParaRPr>
          </a:p>
        </p:txBody>
      </p:sp>
      <p:sp>
        <p:nvSpPr>
          <p:cNvPr id="14349" name="AutoShape 16"/>
          <p:cNvSpPr>
            <a:spLocks noChangeArrowheads="1"/>
          </p:cNvSpPr>
          <p:nvPr/>
        </p:nvSpPr>
        <p:spPr bwMode="auto">
          <a:xfrm>
            <a:off x="2006219" y="2598738"/>
            <a:ext cx="606352" cy="412750"/>
          </a:xfrm>
          <a:prstGeom prst="bracketPair">
            <a:avLst>
              <a:gd name="adj" fmla="val 16667"/>
            </a:avLst>
          </a:prstGeom>
          <a:noFill/>
          <a:ln w="38100">
            <a:solidFill>
              <a:schemeClr val="tx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solidFill>
                  <a:schemeClr val="tx2"/>
                </a:solidFill>
              </a:rPr>
              <a:t>+42</a:t>
            </a:r>
            <a:endParaRPr lang="en-US" sz="2400" b="1" dirty="0">
              <a:solidFill>
                <a:schemeClr val="tx2"/>
              </a:solidFill>
            </a:endParaRPr>
          </a:p>
        </p:txBody>
      </p:sp>
      <p:sp>
        <p:nvSpPr>
          <p:cNvPr id="14" name="Text Box 6"/>
          <p:cNvSpPr txBox="1">
            <a:spLocks noChangeArrowheads="1"/>
          </p:cNvSpPr>
          <p:nvPr/>
        </p:nvSpPr>
        <p:spPr bwMode="auto">
          <a:xfrm>
            <a:off x="-12700" y="5619750"/>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5" name="Text Box 6"/>
          <p:cNvSpPr txBox="1">
            <a:spLocks noChangeArrowheads="1"/>
          </p:cNvSpPr>
          <p:nvPr/>
        </p:nvSpPr>
        <p:spPr bwMode="auto">
          <a:xfrm>
            <a:off x="-43702" y="5342751"/>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Tree>
    <p:extLst>
      <p:ext uri="{BB962C8B-B14F-4D97-AF65-F5344CB8AC3E}">
        <p14:creationId xmlns:p14="http://schemas.microsoft.com/office/powerpoint/2010/main" val="200528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995335" y="1832506"/>
            <a:ext cx="7772400" cy="733425"/>
          </a:xfrm>
        </p:spPr>
        <p:txBody>
          <a:bodyPr/>
          <a:lstStyle/>
          <a:p>
            <a:pPr eaLnBrk="1" hangingPunct="1"/>
            <a:r>
              <a:rPr lang="en-US" sz="4800" dirty="0" smtClean="0"/>
              <a:t>Lay of the Land</a:t>
            </a:r>
          </a:p>
        </p:txBody>
      </p:sp>
      <p:sp>
        <p:nvSpPr>
          <p:cNvPr id="2" name="AutoShape 2" descr="data:image/jpeg;base64,/9j/4AAQSkZJRgABAQAAAQABAAD/2wCEAAkGBxQSEhQUEhQVFBUUGBgWFRUWGBUXFRYXFRYXFxgXFRUYHCghGB8mHBQXITEiJSkrLi4uFyA1ODMsNyktLisBCgoKDg0OGhAQGywlICQsNCwvNCwsNDQ0LCwsLCwsNCwsLCwsLCwsLCwsLCwsLCwsLCw0LCwsLCwvLCwsLCwsLP/AABEIAMUBAAMBIgACEQEDEQH/xAAcAAAABwEBAAAAAAAAAAAAAAAAAQIDBAUGBwj/xABEEAACAQIEAwUFBAgFAwQDAAABAhEAAwQSITEFQVEGEyJhcTJCgZGhByNS8BQzYnKCscHRQ1OSouEVsvEWY8LDc5Oj/8QAGwEAAgMBAQEAAAAAAAAAAAAAAAECAwQFBgf/xAAyEQACAgECBAQFAwQDAQAAAAAAAQIDEQQhEjFBUQUTImFxkaHR8DKBsULB4fEjM1IU/9oADAMBAAIRAxEAPwDkVGoo4pJNVkxZagDSQaXSAMUsLSJpQoAOKMUQpQoEGBS6bpQNACooqUDQFAxJFJy0o0lqYhLLQtWCxgfE8hT+EwbPrsvX+3Wtfwfss1zuhD5Liuw7lBdcBJ8TrmGWSDEmT0q2NbayxZMynD0jafOaiYnhhGqmfI/3rS4/hDW7YugjKXa2EYhbylf8y1MrMedVhqXAGTPNbI0IigFrRY/AMkd4sZhImNvhVXdwn4flUHBjyV8UYpx1jfStd2Y+zrF4xe8AWzbPstdzAt5ogEkeZieU0lFvkJtLmY8UYNa3tP8AZ3jMEpuMq3rQ3uWpbKOrqQCo89R1NZMLQ4tcxp5BRUZoqiMAFKFEKUTQwFTRxSQaFIBdJIoUKYDIoUc0DFRAAWl0gCligARSgKI0aUCDApxRRClA0DFBaMLRTRrSAVFJK1pux/CVvF3dc4Xwqp2LESZHOAR863dns9bAEomYaghF0PlIqmd8YvBfGhuPFk43VlwrhXeHM+ichzb+wrq9zs1ZuiLtxvU20cD0MzTtr7PEf9XilPllg/LNNbtLKiTzKS+G/wBkZrVOPKL/AD9zCnCiIAgDaNqlYfiLWVYqCt3KqpeRmtuqqR4Tl0YEADroNa2w+z0jTvlnp/xFUmP7PG3cNuS7fsqWnQHQRPOupF1XZUGngySs8v8AUmjP3cRbuM4CCzbYoWthixuMuaCWbX3joIEmYqTb4eLLBigFwKCR7lkaQzftESYEHfbcXVjgb2gSqOHjRyjgqfIemkH+WlJw/Z8tlDtABkwhzHqxzbnpOg1MVVLTvoSWoh3M7hezl3GXXNvM4nxO/hidixgxpsACYjRRVu32c5R4ryD+ByPn3gn5VtrfE7OGTu7aEQNF03O5dpmTvJ1NVV3HtcMsfhyFQq0l1jy1wxI26yuCwt2VXAOxti04e6FvOplQQe7WDowViZPqdPrW1fiAQBiGInXKMxA6kDUj0nes2/EkSAzQTsACSQNzlUTHnTOBxL3rhBa4A36k2CTbIjckD2pnRtOk61venjFGJXyk8s11rj9vvFQsoFxM9t8y5XgwyqeZEqfjWY7X/ZnYxU3cLlw94ySAPubh38Sj2CfxL11BqbhuzWIa4GKAESRchQlwNAZb2HJHiIjxLvA2iK0GFwi2CQttbc6kKAAfPTSsdlcOUWa4Tkt2jzbxvg17CXDaxFtrb8p9lgPeRhow9PjFV5r1FxXCYfFWzaxCLcQ8iPZPVWGqnzGtci7Y/ZZdsTdwZbEWdSU3vIPID9aPTXyO9YJQ7GuM88znYFALQo5qplgKIUJoCkAKVmoZaGWgCOTRGgDSzFIAhS4pKilNQAAaWtNgUqgQ6DSgaaFO2LTMYUT/AE9aaTbwgbwLXWrjhnCA+tzNprlWAR5szSB8qVgsCE1Op6/2rY9muBu3juLFpwCA2heDuB+HzO/Ka2OiFMPMu+RQrZWS4Kyz7I8MFqyNIkkrJkwxmSYGsQPQDrV/Wf7SdqbWE8Md5dIkIDEDkXbl6b1mx26xOXvTatC2WyqPGCxAk5WnkIkxzFcBwna3NLCZ1PMjBKLecHRIoEVXcI4wl+wLwlQZBU6kMDBXTczERvIqfmqhpp4ZanndEvCXrmYBCSeQ3/nT2AsPZv3LzozlwQYghZYExHptVjwfAlRmI8TfQdKsXAQS7Kg6sQB8zWmjz4JqvKT5+/zM1vlyfqXIj2uN2SNWyfvaD57VluO9s2cm1hAeneAEsf3F3Hrv6VL41xXh+YG6XvkeyqK7JJ65QFPqxNQP/WmQ93hsMlpdgTEn0tpHzJ5c67WknVUuK1cUu3Rff6HM1MZzeIS4V83/AGwV+B7O4u7r3bLOua4cup5kHxfSrVOzK2lzYvE27XUKRHwZ4/7arb3Ecfec5nYW40j7rmNwPFtMeu3KoH/QoJa43tb+00+RLkzz5czWq3xS6fLC+BlhpKIc8v4/4L08S4ZZBuW0bEEgSwE5gOkwGAnkDvTH/rlio/RrCW0YSAozOGMEAoMoGhknXb5R14UigZho8QXOhltIBMRPOIFTsThu7A2KFsmdWXIr7hdNyddhyrDO2c95Ns0r0r0xwUl7tBinuZTiLwuCCuVO7tsVEtGUMShDA6ruoE6zW/4HxAY3DK5EXFjMNoaJB/dYQQdjNY/G8OR0ZSBD+1OxPXWoPZvjDYTFDMrZXbJeMk6BVyv8NvSByqCeCcJp8zcONfOl2rxXap3EcOsd4CADBJ5R1/lVVjsTqFtxlQLJYhZZzzkyNPLpVe8Xsatmtyl7WdhMLxGXH3GIP+KgHiP/ALqbP66N58q4v2l7L4jAPkxCQCYS4utp/wB1uv7Jg+VegbN4NMHYkfEHkelWN7DpdtFL6o9tgFYXACrSYGh8/rtrWmKc45kilvheEeVIoTXVe2f2TPbm7gJddzh2PjX/APE59sfstr5nauXXbRUlWBUqYKkEMCNwQdQfKqpRaLE8jcUKMiiFIYyKOKQDSpqIAo5pNCaYhYNLpCAkwNSdgNz6Vc4XhBAzPBP4enr19KuponbLESu22NazIiYTCFtToOvX0rUcC4SGUsxyou/U1CwtrM0AEnkAJJPQAVs+znZbG3bVxe5a2GAym793z/CfF9K7MNNXpnu+nNnNlfO6L4e/Qg4Dh6XmGW1KHSWYrptmEVsLWSyiLmCqMqLJ3JMACeZJqfwvszbwlpRicQinnBAnyUtqd+lM4vjHDQwUWTiXtkMCyFlRiPC0uIBg6QJ10rieIzlqrFHOIr6++P4Olo4x08G3+p/T2OXYDBYu9jrgS27lrrC6e6Ny2FBJOcFSvsjSfKK2d/sBicbHeWLWDtpItfey6KTPis2wbeu5hgfPSra/23xDv3dq0LagaMAzmSQANR4d5Ph0jnVddsYu+Sbt1yDpDuuUfwIunz61Uq45TxyJO7oW/COB4LAWlt3MSbzWyzsEG7HmUTMRA0Gv1pw9tMOqlsLYBgkB3OUaRzAYxrzqrwPZxFGWS37KrpPUaFp895mrXA8HWG7lEUqxHKc2vhJMmdD8akorOUiDuk1hFXf7R4/ECFPdSf8ADWBHQPcAIP8AY6VFv8HuXx9658zLOY6ZjHx3GmwrQqttUm6zK4fIbRQlhpIJQGSNtQDv8alI0XWKaoCCmYZRsAymRO4OsfWngrfF1KS1wUE6q106nXc+eVYJ/Iq1weBAZ7YCo6KHZQFBMiQBsJjz50LrnvO8BCmTEQxWTpqwgxrEiRUbJmKqxZoGmdmfedYYxQL0r3H7WJslWcF3AKFDlYd4D7QVZG3JiQPXm22M8LoEBUuSjZgrBT7jCGzj138qfSyB6+fP0FKZd/nP/nWgOLHIrzfco1s3GysuRhLartl8RMCDGkUhrgkEySBAJJYj0LTT18Dfb0/PlTGXpSK3JsLOec/L0qo43gAy5ughh1Xr10MaiOdXItHmTQe1I1/4pEU8Mn9gONpiLTYZ2zm2IBb30/rB584mp3FriIyr3YFxDIPXSFbTfYHXmK57exFzCX1e2QAjKykmFKa5wT6EDzyia6Zi8eLmF/S8PbW7cW2Wtgk+pGm5GpA3PIiaupUXJKRpcpOHpIGNxtvC2++xbQT7Nsau7dI/IHONjgOI8QxPFHYnwYeyC7bm1ZQAy7kCXaAeU7wAJpGD4bfx9wX8S5C3CUtkwpvMFZhZsT4VHhIk+EHqdK0/D8acNbe/ZFk4c/dpYuXXtsj5R3lhrAQ95eLKfESSQeQrr4VfLeX0Xsvf89jKlxL2+r+JreyN6y+HVLV9rxtgBjckXQTqAyHVR08tid6re2XYTD48EuO7vAQt5AM2mwcf4g8jqORFR+A8DW1luuGLrH6OCzBsPaK5hZcCMxVnZdZEKPStJZlfGxjy5n1rzd3iUHq/I06c9/V2X9n9O3M6EamocUtjzX2p7L4jAXMl9fC093dXW3cA6HkeqnX1GtUldt+2bjVr9E/RyQb1xkdV3ZFRpNxvwzBUdZO8GuKVqsST2CLyskGaPNQik1WSDzU/hMK1xoQT1PIDqTyp/hnDmu6nwp+Lr5L19a23CeFoiZj4UHzY+fWtum0krXl7IzajUxrXuV3A+C+NLdsZrtwhAT1YxA/CK6jc7KcPwC22xtw3HdgiqSVVnPuoqwT8TWN4diyl23csoqi26tLeRBOvLSujfaThRcwyXVYKLbAl5YBbVyA7Fk1gL03mtWrk6YqNeyMunSszKe7K212vs2QRhcILKZWPeFQCcromtu3421cHzAMTEVWY7jWPxKrldrYJGcAd2I0kSYM7jQkVWcNwq3b9y8SQ4jIxyEQVIY2wR4VhsupMg+c1pnuDUTMzXLcm92aJTxsimPB+8Ia5lJ5+EO0+TMJH121NWmB4AGOUJnYDMA3iME+0AYG9SzireXu1tlvCJuZjbbvBJJUFSSuoEEAabGn7mOuuPE5AJQhV0C93BEMdRJUE7bDzpC26sbTAfci4uxzKAqmFKzo43XUdNOdOXXtKhCFmZ7aspgnK53BYELtyj41GuAEyfEZLEkkyTz12OlLUSwHL8zQGUuSHXxDObgFtAlxEV0MkZk3IKMuUHTQE7TzNJfBlgVYjKTmKT4JygeyBroOZPWpNuOn9PzvUbjeN7mw7jUgGI0kxJ1PppTJZbKHjXaBcM3d21VnPIQFXeSx5Rvr/AFqowvaN+9t99iAqHMWC5ljQ5fZ1Ann5bCs2LpJLE5mZ2zGYJChWI8tXH+kdKveAcPtk96VNy0oJdcqs0g6b789Br0JqSQYNbwzFWL/6rEFiN/ETHSc9WN209rxEZ1HvDly1Wqu1wvH3kVcKlrDWGCMreBsyOM0yJ8W2mXn7VXuBdbS9x3q3nsjLcYGTm19oA+E7+Hl8KeA4VjIzbvyARGvprNILE/3On1qFcuC3dgAZHO3JSecdNR9POZTXV7xUYnM+iyGg6ExmiAYB0mdDUGuhXzGz6j5zQQjb/wA71ExePIt3SlsrctZWKPDfdnU3BkMNoG0n3SPWuxl13lc2ZrZS4e5LL3tl5HutII10B1gdaQcLLrE4lLcZ3RJ/GwX5SdaTdcxodescvLl111qhTBXbqkKDAYqGuEq9yywMAsQXUgmNd486t0ItIousoMQPEQDHTMZNJiaIWP4cbgJmWGq8vENwPWY+UzzkfZxx0WbpwxDLbc+EkEKLknReWo3855RUu3ldQQZBE5hrM1me0WEa2S9sxmBgjcXNCPhKjT1polXLDOg9pezF64j/AKNeIlluC1dMojoQVaw+9kiIjVY0gVNw9gK5uhQt66qC8UJyM6iMyr11IzRMAfFvsjxpcbhtWBuJ4LmUz4hzocU4smHORPvLx0CidJ6jcfzPkNaz6uGu1jjp6Nov9Uuvw/PmuulSqqTsmSsReSwJcyx9lfz+R9Ky/aPjl8K4sKr3+SsYS3PUnRn28EjzgQDDuY57jEo+dyJNxdQo5C1yP740HuzuF4e0Boo59JBI69NTy6mtFOno0NflUc+r7/n+iCc7nx2bLovv9jifEbt1rrm+XN0sTcLznLftT8PKIjSmDV727xSXMY/dwQiqjMNQzrOYg84nLP7PSKz5NRNBEy1Y8P4ZmAZtjsOvmfKq5jWg4NjVdVQ6OogDkwHTzjl8vLXolU7P+T9viZtU7FD0Fvw0rcZbZ0I0GXaPMctqtONXIItjRVAqrwHDLjMbgkxueeo5D3j5f2gzL12bqq0nOdAY0k6AHn/Ku+koxwupxpPinl9EX93C2b1pLFsFLgXM2vKBJJ94a7b/AAE1vOzi/pHDRaOpVGs68+70Q68iuQ/GuYXrhV7rqYyiARuDt8K332Z3rih0ve1cAugHSIhTPmQVJrma9Rikm+fI36LMs7ckYjg19lvqLhAYEq0EGcxhWIPsklNRtofOtb3fr9PSs521wqYXG3TlabzrcXKJk5SBHMRpy2B2q9sYoOisI8Qn05EfCuUyyawKdTMjUUoP1pq4Zp60m3lE0itDimfd/PxpwA8vlSk/Ma+v9KcGv5+X0ingmkIR9PMdKpu19snC3OcDMQJ0Cgsdfh9as7VzOSAQQCRIIOqmDqNJkR8Kk/o4ZWHWYgTBifQfHpTQ0ccvALbgg7B5mYJ0aB0jL8U89NJgBOWzezWwziwyq5QjwgpJynMG+8Py1M61PajBPh3ZWWVOzCTAAnU8vjvM76C4vYW5jMLh7ttgtxIDEk690XVDIG4BNTxkszjmajA8SvcLCrfF17aoArJL22y8xJ8OnWPlULDdrbeKxDFFdDl1NxwSwB0VVidCTzgSdNaTw7t2q2Al1RejKSRKyUIic6w2q+uwisBibivcdwsSSVXeCdQB/f6UEpbrBusTxhLhITxQxEysSiM0gTLCQNQIrSXLBxGHQBgplTnKzlKEMCuuhmNfoa5z2YwRZs4Gh0XrmIh/UZSR/EI2rogtsvhU2wPdnPmgqN5BWc3wiotlX6XsE+CTOty5cd7kQDJWVBJIyJ7WsyNarcTxW1a8Ftbaq0lTDjNryVU0I9aubeEA1fxk66jTyka/WY5ZdqdIg9PpSG2UvDLzujZgRLDKxGTMPDIVZOm+snzjQVAxmEtWnXVxm0AEFiREzceW5jTTWeoq0ucOAfOXbTQKToBz1aTqdd6K5bUnxAGNRpPy6VEg3hicJjQ9tWEgQNGkMNOc8/OixdgXVKnYiPTzHpvT6gnbT5f1o8h5/n5CgiZ7gPFv0DGaq0E5bpg5SsABidpn00iav/tf4dcfC/pOGICsAMSVHie0fZObkusMBuCJ0BBo+K2S696qsMpCtmWGKgjUdN4+JFab7LeLHFYe7h7y51tllDESj22kQTzkE/WtGntdU1IvSU44Zmuxd7PhLYPukpBn3TpEc4Iqu7d9p+4XuLR++dfvGHtWkbXLIOjsDy9kHqQRY9tOIW+EqbFoA3I+4TcKjf4twHeNd/aYcwDHIncsSzElmJLE6kkmSSeZJM1Va1KyUlybNEViKTFTQolSlgVUSITCmjTxptlqSA0/CO1j933F1gJ0F06GOjn/AOXz61oLmEW2M7tNzdVBk+s/GfzI5k1avsA1y9fWxlFxIJJJP3SjnPNZgZepERXS0+t4Fw2cu/YwX6Tiea+fbubfsfgHcNcuDwkgrMySOs768/L4nQ3uPJhMVhA0lr10W8o/A/hZ2/ZXMD/4NTrdsKAo0A2rm+M4s2HxjXcfh9WBt2r9osyKhJgDkxAnUQ0E6Ga4V+qlqtRx9FyX59TqU0Kirh6vn+fwdI+1jCMEtX0TMQe7cCAxRuSsdAZ1108OtZ7gF4sjKfEQ0zqNG12O3MVusa6cR4WXRgwuWswdfxKCGK9DIYVzLsxiUt3lt5hJQIRmGgUCPDvmzyu0aitrMNsTVBaJbpUNpJjQSBJ9TUg/29Nfr+TTNxiDHWomcrMPxd7ztbUpZKwcy/ellMghSygZgQJMEa1Fa1i7neKrsWQm2SxySVYXbTqAACSGhtgau7GAto/eFmLQRndi2VSdQoOijQbDlT64+2ZyHvCu4SD56dTAn4imWZ7FFb4ZiUclHFpGZbhWRKs0NcQgLBk5tc0a7aVqu/GWSfhMkaTH56VV3MbcObwJbBE/esCTBE+FTtHnM1G4dixnCG4XZtiVhZifCOUg/TrTDcseLYRL6FWUQQYLaSOmm8+Z9IOtZLjfCcQMOtjDlciwPCWkoszJGuuh25Gd9Nzbtx5zuT6T8BTkkg6k8zp05Ttt59Pg9xYOKHgeKkKUbTnP5arzh/Zx/DIMDXmJnmWYCPQD4iui4uCZ2PUDTamluRqN+p6+XnRxA5MicK4YLQGmuwgQAOgn1+tWA3E6bb/8b8vzFIS0SN9thr/4FL7qPzr/AHqIkh7v+fI/ncfnSktiB6fD+tR8hBga67bnnyAqSOHXIlkKiQMzAxJIA8MT8Y+VG40m+RFN3WmrY36fn8/GrXDcLuljnQrbUjM7lLaxIBiZOwOpAkgdSaLinazhWBbKzq92AQltTefXUHN7KzMiSJmakoNkvKfUawmCuP7CEjrBj/UYX4TVrh+zrnV2C+Qlj/QfzqnftricXbtvwzDoyu7JcuX2/U5Ny9tSJ+B6da5z207V4rG4g2MNiLptGFhDlV2WcxXIAcmvMkGJ2rTVpJTfw5+xJxhHmdaxd3h+GOS/etl41ts2dyNv1Saxy1FDh/aq08rhrJCL7zAIsnbKg35dK5lwns3ZwlktcM6AuwGjk7Iu0neB5T1IkdnOKsMUrsAttvu8g9lLZOgHoYJPPWoxpc88HJfUs44QaT6mb+1rCMuON1tf0hFef2kHdsB0gKh/irGAV2f7ZeEZsGl4DXD3BP7lzwH/AHd2fhXFprKarI4lsOilCaZU0sXKRWNEUg06wpBFIY0EJIABJJgAakk6AADc127sP2cGCsQ0d7chrp/kg8ln4mTzrK/Zl2bzH9LujQSLAPNho1wjy1A85PIGummsWruz6F+5ppr/AKmYbFKeJ4y/h2uMmGwsBkQwb1wkjxH8IKsI8geek/H8ItYHh99LNkXVUM5V4bMT7z7SFGsDWF011qu47wHFYbFNjMB4+8/W2es6tpIzAkTocwJ0kbN4jjGPx1s4e3g2w/eDLcu3M4VVbRoDIvLpJ1+NV4bUeFrh2zvj45DOM5W5u/sYxaPgMiAqoZmVCSQgdiGVSdSudHInXxViuPWVwuNu2gAHB7xJ0LKWBBDdRlY5f261nYKyMNcsohPdZDZU/jJ8ZunzZ108jI9qkfarw9u9sXUGjkLc0B0XUH/tX+I10arOOGV3Md8MBDElkDLzEgCddNifP+lVzYq5ILuiACSBLMYBmCY2iRpy23FO9mcSXsgEglTpGujCV26yflSv+iWl3BOpYSRpmGUjTceuu1SwYsJMg2LyPdW263HdRmzOY/aHhBjZgR5NHIgXdt8ohQAByAAA/oKb7tQTlET6fXrpFG7QJJCjffT4mjIm8ke5w6WJbNuxgRIzAqwnUxOY6fiPlUqwiKSYE/OJ39PSomKx1tGZAQzhc2UQCd9p/OomKcw93vBIgQxVgDJnlry6xE0ZHuWXfxvB8zr9Ty2pr/qSt7LT1IMiTr/WkYDA3XzAJnMmGEkAa5fEdF5bVY8O7FvEO8DzhmPrlgfWp4JqDa2Ke5imLZQsoZBYH2TIG0a6zT2EtG54WtlsrSojOdtGhdtdPQTsa0jYHBYSBddc3JWILmAYC20EtoDpB2rP437VsLbcWsNaLGYDXIw9oawYBBckdMoqcKJy3SGq0nuy9w/Brzb+AbakT5QFk+ep39Kk3eGYfDoXxF1VUakswtp06z5b86w/HO2WLAdbzDCeBmQ2tRdIjL3NxgZMsAV2iTmFc941xt8S4dwoIULO7HacznVtZOpMTA0rdp/D5Wbt4RCy6Fa2WWdcxf2jYDDyuGR7x620yJPm7wT6gGszxD7TcZeOWwtuxm0AUd7ck6ABmEE/w1gsFZe6wRAWY8vIakknRQBqSdBzra8J4MLayDLR4rm0zoVtTqq8i258hIPTjoqK+mX7mKeqtl1wvYq+NYnEZc9y61+8XCg3Gz27BKsSVQ+FrgyxAGVZ5nRR2O4PhFxCNjryoWPeAXcx70lpzXX90NqQWOu+0ZtFY4S7qz2rS3jYK3O4JjOokEKPege7puN/Zah7bdtbGOsWkGENu9bMZ2bNlUCCgOhaT+IaR1NVzq47HGK25NrG23bsW1N8ClL/AHv3KrtXh1s43EWcDdZ7VxvZts2U5tTbMaOFJI5/Oa1HZXs53Cy0d6w8bbm2D7kdNNepI00FRuyHZ0p95dE3ToE9nuwefQMfoDvvWnw1496UUEBQSZXKW2gkEAgQRA+PPTl+JeIYj5UHsub7v7HQ0uny+KX+jM8eRmvsrsQiRkQKI29tnJ8TNpOmkQJgktJbir7tLhdFuDceE+h2+s/OqSK0eH2RsojJfv8AEy6uDja0zf4PDjiHD3stu9trLno2WFb6q3rXmxlIJDCGBhh0I0I+ddfTtRd4fh8RctKGYqqrm9lXZwqsRzgMxjSYrkDNJJJJJJJJ3JOpJ85rn6mtQm0barHOCyAGlA02aVFZywBq37KcDbGXxb1CL4rrdEnYftHYfE8qqIrVfZ7x+3hLzi94UvBRngkIyFozAAnKc51ExpykiE88LxzHDGdzrWGsqiqiqFVQAqjQADQAeVPmo+FxSXFz23W4p2ZGVl9JUkfCn5rjzTydCPLYANJuIGBB2Ig+hHUbUuKFQGR70rDLupDL6qQR/Kr7tphP0nAsybgC6kGOUjUbbz8KqLiyK0HZlxcw5ttrkLWyP2TqPo0fCuhoJ7uHfcy6mOY5OU9lr/dvlLl+8BMk6kwrAgnceIrG+h61pnuaT0/rVRa7BY5MU4RbZs953iOzgBZMkBRrBJ26DrXQLHZgRN65I5gABdOrNvsPlXR4Wct1tsxd1nJlABqrEGBKmQQSefvaeVP4Pszcu3M8OVM7eGSZ3ZtIB2jovStRf4vgMKCVIcqD+rButpyzbD0kVCs9sbuIXNh7ItqfevHM3+hDHOPaOsjlVcra4Ld/IvhppMlYXsgDGfKI2AAaPQkADTTY7VIvXMDhtHZWce7rdf8A/WgMfIVUffXW+9vO8ahNFtk9GRSAR6zvSbeES2MqooicxEanrI8v5VlnrUv0r5mqGjS5kHtJ9qQw7BLOGaD7Ny6cqxzK20kmJ1UlSOYFY3tV9oeJuMUtYglRPitDurbSZXKPbMCAcza6yorZ8X4HbxKFXA1gkHw+hUx4WjY+caiQeTdouz9zCPrLWyYV4iD+Fx7raHyMGCYMd3wvUae7EWsT9+vuvsYtXVZXunsOYrtAxtC3aUWgZNwjV3YyDLnxEQeZnWmOG49VDpfti7bK+FYgh5G7AgqInxamQNOlWDS1Nd1wi1g56nKLyiZfxj3MudicihFn3VUAAD5DXc85qXwfhVzFPltjpmYyQs7TAJJOsKASY0FPdnuzz4ghjKWpjMB4nI3W2DuepOi89YB31nhAt5AFyokkW1JABIgkndmPNjqYjQQAnNL0xKZd5Ee3wL9HshcjJmMlmZc9wD/MUeyJIISYEcz4qtcCwKkeVIxLLCqoI1MySeQ5/DpT2GSNeVQWVDfmVt5nlGX7Z8RbDHC3MPde3eU3c0AAQcgEHYiNwevlUXsh2eLMMRfBZ2M20eSWJk94epnafXpV1xPgy38Rae5BS2CQn42J2Pl4fj86u8Rgm7pgpKsVPs5c3mqsdiQAJ5aR5crxDXquDrjz6v8AsdXR6dySk/2+4zZ4kBcypDFT4y4DDXTKF1/DHU+kE2Qul7hfKFkRtBMem250qu4RgEB71SZKhWkbkeZPSII8+tW1eUtscmdquOEN3bIZSp2Oh/vXI+KducjulvCKrIzKe+dnMqSD4LeQA6bSR611biOMFtZ94+yOp/tXEO2uFy4pm53FFxv3iWU/PJPxNa9BfOGYJ7Pco1NUZYk0RuLcfv4qBdcZVMrbRVS2p2nKoEmNJMnzquBpvWjDVsbb3KEsDwilKKZD04r1EYsikMaXcNR3aooB7CcQuWXz2bj226oSs+RjceRrY8F+1C6kDE21ur+NIS56key3+2sGxppqlKuM1iSGpuPI9C9n+0uHxqk2LniAlrbeG4vqpOvqCRVwa8x4XEvadXtsUdTKspgiun9kvtGzxbxLC2/Jz+qf97/LP+30rm6nSOv1QWV9f8l0dT/6R02k2r1y0xaywVjoQRKtG2YfPUa1Gt8QHvAqeo1H96lIwYSDPmDWKu1N5gzQpwmsD545jG0+5t9WVSW+GYkD5Uzeshx98XvGZPeMSNNgqrAUfDpRgUdXSvnLm8jVcVyRTcb4e1wJatKFtsT3jSPCBBHhjxc+Y1A6yJS4lLZ7sAgIOWseWX2juDPr0NSMbf7tC0ExsOpNV1jhhOXPszZ7mpBJOYwR01HPm0zUc7Caw9i2ttIkbHUGloJO09ep6Dz/AODQipNm0BqNh7WoEzA/tSWMk2E7MBBETB6HrqPkfhVPx3Bd5bygKSdwwzKU3KkdCR8IkEEAixxWIADO5yqAWZtgABJPwFYo9sbxJIS1lJOUMrEhZ8IJDiTEV1PDKPMt8xraP8mHXW8FfCubMtxLsmwY9yVA/wAq66oy+S3HhLi9DIbqOZsuznYZnYNfKkf5aMGn9+6hygeSEk9V3rWcA4jfxdzIMPZMau8XQqDqfGfgOdT+OdorWGuizYt9+85WCvlAbYKCFbMeo5V6aWra9ByI1SkskyxgltgAACABoAAANgoGgA6Cm7yaVQcS+0SzbbI1i4zAeI2riOqtzUMQuaOZGk7TvUQ/aRhDvaxQ9Est/wDaKnDixnD+RVOtvt8y7OHkyTQuNEiq7B9osNiJNtrwA08VlonpKFpPpyqQ920AC10gEwB3V3O0b5VdVkagTMTUp6ymH/ZLGO5RKixLOCfhkGhJmQAByHiJk+fQH18jOtmqwcQX/DtMRyN1wsR1RJn/AFCm34nd5Mtsf+2gH+98zDfka8VrdVG26Us7Z2OxVrqKK1Hm8dC3weAKhiJykySYCjfn8Y32A+NVxjtPhMNpcxNoMRoq5rpjXWLIbpzIHnUG949XJuHkXZnI9CxrA/aXhf1N0DbNbb/uT/5/OqaJQssUWFfifmTUIxwW3Eu3+GklLV++20uUsJ8AudiPLw/CsHxXiT4i4125EmAAshVUbKoJMAepJJJJJJNVytTgNdeNcYckaXJy5hijAo1ANEyxTEE1GKBFEtAEhtaQ9ug1Ns1RQhLpTRWny1ILVNARmWkEVKimytTTE0aLsr20u4WEuTdsfgJ8SDrbY7funT03rrHB8baxKd7hrmYc40dD0dd1P0PKa4GyVJ4TxK9hbgu2HNtxzHMcwwOjDyNc7WeG13+qPpl37/H7kcHoVMY66MA30PzFTbOIVhvHkYB/5rIdj+32HxuW1iQuHvmADMWrhP4WPsH9k/AnatdiOGEV5+yd+mlw2r8+JdG6cfcey0qKpbrvb2JHluPkdKgWu1TWzlxKCDoty1Oo/atsZUjyYz9K1U3xt5bMuWqh/VsamKMUzhMUl1QbZkHbQg/6TrQ4jiBYttccNAEhQPG5jRUB3J26a61ojXJvCRfxxxnOxlu33EzC4dDBaHuRyUHwqfUif4R1qD2d7Pvi3ATRBGd+S/3PQVa8Hx2E4si2cSBh8WPZdIhxvlUtvA91vUHcUjtF2oS2owPC1ARZD3VI8f4grnloS1w6QDsBNep068mpVwW/X7nHthKy1ylyJnG+OJYX9C4cCWPhe6urFjoQrDdurcth5YLiHEltA27LBnIIuXRtB3S0fw8i3vbDw6tq7vZ77gojhLtwSWAlXWJyKRqEPlqeYjSufcTwNyy5S6pVtx0I6qdiK2+HwqsbbeX27+5TqpTisJbEVrp61P4Fwt8VdCLAA1dso8Kj4b9BTHC+G3MRcCWhJO55KOrV1Dh2BtYWyQPYWMx99nid41YwQBy8gNNXiGujp44X6v492UUU8XqlyQqxh7eGtABYRdAmmd3PnEdCT8toMZUzNnfVj8lHQeX9z1mkNcNxs7COSLyVeQ8z1PP5Q5n/ADpXz/V6qV0vb83KdTqPMeI8kGXonM6ihpvSc9YzIJVqpe2eE7zCXY90C4P4DJ/25vnV2TFMY26q2brv7CIxcnaI29TtHUirKm1NNdydTammu5xjLSglJUaU+lejbPR4GxbilAUljrRigYZo7dIBp0RSAbLURpTUgrQAMtFQJNGKYCCKIU6IoylGQEBaadKfGlJAJoTDBGZa3/Yj7Tr2Ey2cUGxGHGg1m9bH7DE+Ifsn4EbViCtNMlRtqrujwzWURxg9Q4G/h8baF3DutxDzG6n8LKdVPkay/abhIUqY2J/P0rivZ/juIwV3vcNcKNpmG6OB7rqdGH8uUV1fA9vrHELarcAsYgEShPgfl90x56+ydek715/UeGTonx17x+qKdRvWxwu2XJrB/PKrbE9mv0nh6s11rZVcwuBoMpmGrHlUI3dIirnCcRtvhDhrti5dUkyF0BGbMPENRrWzQaiNVuZvC+ZzdPfhvifQ5bhb9trad8r4i82mS3mS6YJAzuUdbhiDIAbqTvXQuC9mA+AuMcO+Hd1Ystxi1whTKhmyrAMAwFHmDAqcnHrODWLVjDYYdXdEJ9S0E/WqviP2lWwCr4uwJBEW1d9Dp7Sqw+orr6rXV2xcaoS3/PZGpWtxxu9ui+5S4LEXcJ4RNy1OtsnUCZ+7b3T9NeutaOzZtY60QF71RqyRF23E6kb/ABWeknWsViu3WCGgF+5HMIqqfizz/tqjxHbm3mzWsMysNmN4z6/dopHzrDpv/qg1t9RUedFYksr3Om8I4Pawts5T4JLvdJ1mDAJjxbaADXpJ1i377XiCQQqzkTTSd2MaZj9NvM8yxfb/ABdyP1YI2JDXSOsd+zxVdiu1eNub4m6B0Ru7HytwKu1FN2ofqljPPqWXVTsSitkdh7pl1YZR1bwqP4mquxnHMLbEvibGnJX70/K1mNcYvXGc5mJYncsST8zSAKpj4ZD+qTKY6CHVs6tiO3eDTZrtw/sWwF+bsp+lVWI+0dNe7wxPQ3Lv81RRH+qsBlowlXx0VEehfHSVLoazEfaDi29hbNr923mP/wDUtVZxHjeIxIAv3ndQZCaKgPUIoCz5xVUi1IVatUIR/SkjRCuMeSFhaCiiFGGpkwd3SWEUoNRMKBhRRsKRNPKNKTAK7vTRoqFEeQwZqdTahQpsiIZaE0KFIYENGDQoUAwstJZaFCgBplptqFCrERZcWu12NVcq4i4AOemb/WRm+tQ8TxbEXRFy/ecdHuOw+RNChRwpckQSSIEUKFCpgKAowtChUSSFm3QCUKFIYrJSglChSyMUyCkm3R0KWQBlpxTRUKQxYpUUKFIBOWk3BQoUAIy0YaioUwP/2Q=="/>
          <p:cNvSpPr>
            <a:spLocks noChangeAspect="1" noChangeArrowheads="1"/>
          </p:cNvSpPr>
          <p:nvPr/>
        </p:nvSpPr>
        <p:spPr bwMode="auto">
          <a:xfrm>
            <a:off x="63500" y="-1571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SEhQUEhQVFBUUGBgWFRUWGBUXFRYXFRYXFxgXFRUYHCghGB8mHBQXITEiJSkrLi4uFyA1ODMsNyktLisBCgoKDg0OGhAQGywlICQsNCwvNCwsNDQ0LCwsLCwsNCwsLCwsLCwsLCwsLCwsLCwsLCw0LCwsLCwvLCwsLCwsLP/AABEIAMUBAAMBIgACEQEDEQH/xAAcAAAABwEBAAAAAAAAAAAAAAAAAQIDBAUGBwj/xABEEAACAQIEAwUFBAgFAwQDAAABAhEAAwQSITEFQVEGEyJhcTJCgZGhByNS8BQzYnKCscHRQ1OSouEVsvEWY8LDc5Oj/8QAGwEAAgMBAQEAAAAAAAAAAAAAAAECAwQFBgf/xAAyEQACAgECBAQFAwQDAQAAAAAAAQIDEQQhEjFBUQUTImFxkaHR8DKBsULB4fEjM1IU/9oADAMBAAIRAxEAPwDkVGoo4pJNVkxZagDSQaXSAMUsLSJpQoAOKMUQpQoEGBS6bpQNACooqUDQFAxJFJy0o0lqYhLLQtWCxgfE8hT+EwbPrsvX+3Wtfwfss1zuhD5Liuw7lBdcBJ8TrmGWSDEmT0q2NbayxZMynD0jafOaiYnhhGqmfI/3rS4/hDW7YugjKXa2EYhbylf8y1MrMedVhqXAGTPNbI0IigFrRY/AMkd4sZhImNvhVXdwn4flUHBjyV8UYpx1jfStd2Y+zrF4xe8AWzbPstdzAt5ogEkeZieU0lFvkJtLmY8UYNa3tP8AZ3jMEpuMq3rQ3uWpbKOrqQCo89R1NZMLQ4tcxp5BRUZoqiMAFKFEKUTQwFTRxSQaFIBdJIoUKYDIoUc0DFRAAWl0gCligARSgKI0aUCDApxRRClA0DFBaMLRTRrSAVFJK1pux/CVvF3dc4Xwqp2LESZHOAR863dns9bAEomYaghF0PlIqmd8YvBfGhuPFk43VlwrhXeHM+ichzb+wrq9zs1ZuiLtxvU20cD0MzTtr7PEf9XilPllg/LNNbtLKiTzKS+G/wBkZrVOPKL/AD9zCnCiIAgDaNqlYfiLWVYqCt3KqpeRmtuqqR4Tl0YEADroNa2w+z0jTvlnp/xFUmP7PG3cNuS7fsqWnQHQRPOupF1XZUGngySs8v8AUmjP3cRbuM4CCzbYoWthixuMuaCWbX3joIEmYqTb4eLLBigFwKCR7lkaQzftESYEHfbcXVjgb2gSqOHjRyjgqfIemkH+WlJw/Z8tlDtABkwhzHqxzbnpOg1MVVLTvoSWoh3M7hezl3GXXNvM4nxO/hidixgxpsACYjRRVu32c5R4ryD+ByPn3gn5VtrfE7OGTu7aEQNF03O5dpmTvJ1NVV3HtcMsfhyFQq0l1jy1wxI26yuCwt2VXAOxti04e6FvOplQQe7WDowViZPqdPrW1fiAQBiGInXKMxA6kDUj0nes2/EkSAzQTsACSQNzlUTHnTOBxL3rhBa4A36k2CTbIjckD2pnRtOk61venjFGJXyk8s11rj9vvFQsoFxM9t8y5XgwyqeZEqfjWY7X/ZnYxU3cLlw94ySAPubh38Sj2CfxL11BqbhuzWIa4GKAESRchQlwNAZb2HJHiIjxLvA2iK0GFwi2CQttbc6kKAAfPTSsdlcOUWa4Tkt2jzbxvg17CXDaxFtrb8p9lgPeRhow9PjFV5r1FxXCYfFWzaxCLcQ8iPZPVWGqnzGtci7Y/ZZdsTdwZbEWdSU3vIPID9aPTXyO9YJQ7GuM88znYFALQo5qplgKIUJoCkAKVmoZaGWgCOTRGgDSzFIAhS4pKilNQAAaWtNgUqgQ6DSgaaFO2LTMYUT/AE9aaTbwgbwLXWrjhnCA+tzNprlWAR5szSB8qVgsCE1Op6/2rY9muBu3juLFpwCA2heDuB+HzO/Ka2OiFMPMu+RQrZWS4Kyz7I8MFqyNIkkrJkwxmSYGsQPQDrV/Wf7SdqbWE8Md5dIkIDEDkXbl6b1mx26xOXvTatC2WyqPGCxAk5WnkIkxzFcBwna3NLCZ1PMjBKLecHRIoEVXcI4wl+wLwlQZBU6kMDBXTczERvIqfmqhpp4ZanndEvCXrmYBCSeQ3/nT2AsPZv3LzozlwQYghZYExHptVjwfAlRmI8TfQdKsXAQS7Kg6sQB8zWmjz4JqvKT5+/zM1vlyfqXIj2uN2SNWyfvaD57VluO9s2cm1hAeneAEsf3F3Hrv6VL41xXh+YG6XvkeyqK7JJ65QFPqxNQP/WmQ93hsMlpdgTEn0tpHzJ5c67WknVUuK1cUu3Rff6HM1MZzeIS4V83/AGwV+B7O4u7r3bLOua4cup5kHxfSrVOzK2lzYvE27XUKRHwZ4/7arb3Ecfec5nYW40j7rmNwPFtMeu3KoH/QoJa43tb+00+RLkzz5czWq3xS6fLC+BlhpKIc8v4/4L08S4ZZBuW0bEEgSwE5gOkwGAnkDvTH/rlio/RrCW0YSAozOGMEAoMoGhknXb5R14UigZho8QXOhltIBMRPOIFTsThu7A2KFsmdWXIr7hdNyddhyrDO2c95Ns0r0r0xwUl7tBinuZTiLwuCCuVO7tsVEtGUMShDA6ruoE6zW/4HxAY3DK5EXFjMNoaJB/dYQQdjNY/G8OR0ZSBD+1OxPXWoPZvjDYTFDMrZXbJeMk6BVyv8NvSByqCeCcJp8zcONfOl2rxXap3EcOsd4CADBJ5R1/lVVjsTqFtxlQLJYhZZzzkyNPLpVe8Xsatmtyl7WdhMLxGXH3GIP+KgHiP/ALqbP66N58q4v2l7L4jAPkxCQCYS4utp/wB1uv7Jg+VegbN4NMHYkfEHkelWN7DpdtFL6o9tgFYXACrSYGh8/rtrWmKc45kilvheEeVIoTXVe2f2TPbm7gJddzh2PjX/APE59sfstr5nauXXbRUlWBUqYKkEMCNwQdQfKqpRaLE8jcUKMiiFIYyKOKQDSpqIAo5pNCaYhYNLpCAkwNSdgNz6Vc4XhBAzPBP4enr19KuponbLESu22NazIiYTCFtToOvX0rUcC4SGUsxyou/U1CwtrM0AEnkAJJPQAVs+znZbG3bVxe5a2GAym793z/CfF9K7MNNXpnu+nNnNlfO6L4e/Qg4Dh6XmGW1KHSWYrptmEVsLWSyiLmCqMqLJ3JMACeZJqfwvszbwlpRicQinnBAnyUtqd+lM4vjHDQwUWTiXtkMCyFlRiPC0uIBg6QJ10rieIzlqrFHOIr6++P4Olo4x08G3+p/T2OXYDBYu9jrgS27lrrC6e6Ny2FBJOcFSvsjSfKK2d/sBicbHeWLWDtpItfey6KTPis2wbeu5hgfPSra/23xDv3dq0LagaMAzmSQANR4d5Ph0jnVddsYu+Sbt1yDpDuuUfwIunz61Uq45TxyJO7oW/COB4LAWlt3MSbzWyzsEG7HmUTMRA0Gv1pw9tMOqlsLYBgkB3OUaRzAYxrzqrwPZxFGWS37KrpPUaFp895mrXA8HWG7lEUqxHKc2vhJMmdD8akorOUiDuk1hFXf7R4/ECFPdSf8ADWBHQPcAIP8AY6VFv8HuXx9658zLOY6ZjHx3GmwrQqttUm6zK4fIbRQlhpIJQGSNtQDv8alI0XWKaoCCmYZRsAymRO4OsfWngrfF1KS1wUE6q106nXc+eVYJ/Iq1weBAZ7YCo6KHZQFBMiQBsJjz50LrnvO8BCmTEQxWTpqwgxrEiRUbJmKqxZoGmdmfedYYxQL0r3H7WJslWcF3AKFDlYd4D7QVZG3JiQPXm22M8LoEBUuSjZgrBT7jCGzj138qfSyB6+fP0FKZd/nP/nWgOLHIrzfco1s3GysuRhLartl8RMCDGkUhrgkEySBAJJYj0LTT18Dfb0/PlTGXpSK3JsLOec/L0qo43gAy5ughh1Xr10MaiOdXItHmTQe1I1/4pEU8Mn9gONpiLTYZ2zm2IBb30/rB584mp3FriIyr3YFxDIPXSFbTfYHXmK57exFzCX1e2QAjKykmFKa5wT6EDzyia6Zi8eLmF/S8PbW7cW2Wtgk+pGm5GpA3PIiaupUXJKRpcpOHpIGNxtvC2++xbQT7Nsau7dI/IHONjgOI8QxPFHYnwYeyC7bm1ZQAy7kCXaAeU7wAJpGD4bfx9wX8S5C3CUtkwpvMFZhZsT4VHhIk+EHqdK0/D8acNbe/ZFk4c/dpYuXXtsj5R3lhrAQ95eLKfESSQeQrr4VfLeX0Xsvf89jKlxL2+r+JreyN6y+HVLV9rxtgBjckXQTqAyHVR08tid6re2XYTD48EuO7vAQt5AM2mwcf4g8jqORFR+A8DW1luuGLrH6OCzBsPaK5hZcCMxVnZdZEKPStJZlfGxjy5n1rzd3iUHq/I06c9/V2X9n9O3M6EamocUtjzX2p7L4jAXMl9fC093dXW3cA6HkeqnX1GtUldt+2bjVr9E/RyQb1xkdV3ZFRpNxvwzBUdZO8GuKVqsST2CLyskGaPNQik1WSDzU/hMK1xoQT1PIDqTyp/hnDmu6nwp+Lr5L19a23CeFoiZj4UHzY+fWtum0krXl7IzajUxrXuV3A+C+NLdsZrtwhAT1YxA/CK6jc7KcPwC22xtw3HdgiqSVVnPuoqwT8TWN4diyl23csoqi26tLeRBOvLSujfaThRcwyXVYKLbAl5YBbVyA7Fk1gL03mtWrk6YqNeyMunSszKe7K212vs2QRhcILKZWPeFQCcromtu3421cHzAMTEVWY7jWPxKrldrYJGcAd2I0kSYM7jQkVWcNwq3b9y8SQ4jIxyEQVIY2wR4VhsupMg+c1pnuDUTMzXLcm92aJTxsimPB+8Ia5lJ5+EO0+TMJH121NWmB4AGOUJnYDMA3iME+0AYG9SzireXu1tlvCJuZjbbvBJJUFSSuoEEAabGn7mOuuPE5AJQhV0C93BEMdRJUE7bDzpC26sbTAfci4uxzKAqmFKzo43XUdNOdOXXtKhCFmZ7aspgnK53BYELtyj41GuAEyfEZLEkkyTz12OlLUSwHL8zQGUuSHXxDObgFtAlxEV0MkZk3IKMuUHTQE7TzNJfBlgVYjKTmKT4JygeyBroOZPWpNuOn9PzvUbjeN7mw7jUgGI0kxJ1PppTJZbKHjXaBcM3d21VnPIQFXeSx5Rvr/AFqowvaN+9t99iAqHMWC5ljQ5fZ1Ann5bCs2LpJLE5mZ2zGYJChWI8tXH+kdKveAcPtk96VNy0oJdcqs0g6b789Br0JqSQYNbwzFWL/6rEFiN/ETHSc9WN209rxEZ1HvDly1Wqu1wvH3kVcKlrDWGCMreBsyOM0yJ8W2mXn7VXuBdbS9x3q3nsjLcYGTm19oA+E7+Hl8KeA4VjIzbvyARGvprNILE/3On1qFcuC3dgAZHO3JSecdNR9POZTXV7xUYnM+iyGg6ExmiAYB0mdDUGuhXzGz6j5zQQjb/wA71ExePIt3SlsrctZWKPDfdnU3BkMNoG0n3SPWuxl13lc2ZrZS4e5LL3tl5HutII10B1gdaQcLLrE4lLcZ3RJ/GwX5SdaTdcxodescvLl111qhTBXbqkKDAYqGuEq9yywMAsQXUgmNd486t0ItIousoMQPEQDHTMZNJiaIWP4cbgJmWGq8vENwPWY+UzzkfZxx0WbpwxDLbc+EkEKLknReWo3855RUu3ldQQZBE5hrM1me0WEa2S9sxmBgjcXNCPhKjT1polXLDOg9pezF64j/AKNeIlluC1dMojoQVaw+9kiIjVY0gVNw9gK5uhQt66qC8UJyM6iMyr11IzRMAfFvsjxpcbhtWBuJ4LmUz4hzocU4smHORPvLx0CidJ6jcfzPkNaz6uGu1jjp6Nov9Uuvw/PmuulSqqTsmSsReSwJcyx9lfz+R9Ky/aPjl8K4sKr3+SsYS3PUnRn28EjzgQDDuY57jEo+dyJNxdQo5C1yP740HuzuF4e0Boo59JBI69NTy6mtFOno0NflUc+r7/n+iCc7nx2bLovv9jifEbt1rrm+XN0sTcLznLftT8PKIjSmDV727xSXMY/dwQiqjMNQzrOYg84nLP7PSKz5NRNBEy1Y8P4ZmAZtjsOvmfKq5jWg4NjVdVQ6OogDkwHTzjl8vLXolU7P+T9viZtU7FD0Fvw0rcZbZ0I0GXaPMctqtONXIItjRVAqrwHDLjMbgkxueeo5D3j5f2gzL12bqq0nOdAY0k6AHn/Ku+koxwupxpPinl9EX93C2b1pLFsFLgXM2vKBJJ94a7b/AAE1vOzi/pHDRaOpVGs68+70Q68iuQ/GuYXrhV7rqYyiARuDt8K332Z3rih0ve1cAugHSIhTPmQVJrma9Rikm+fI36LMs7ckYjg19lvqLhAYEq0EGcxhWIPsklNRtofOtb3fr9PSs521wqYXG3TlabzrcXKJk5SBHMRpy2B2q9sYoOisI8Qn05EfCuUyyawKdTMjUUoP1pq4Zp60m3lE0itDimfd/PxpwA8vlSk/Ma+v9KcGv5+X0ingmkIR9PMdKpu19snC3OcDMQJ0Cgsdfh9as7VzOSAQQCRIIOqmDqNJkR8Kk/o4ZWHWYgTBifQfHpTQ0ccvALbgg7B5mYJ0aB0jL8U89NJgBOWzezWwziwyq5QjwgpJynMG+8Py1M61PajBPh3ZWWVOzCTAAnU8vjvM76C4vYW5jMLh7ttgtxIDEk690XVDIG4BNTxkszjmajA8SvcLCrfF17aoArJL22y8xJ8OnWPlULDdrbeKxDFFdDl1NxwSwB0VVidCTzgSdNaTw7t2q2Al1RejKSRKyUIic6w2q+uwisBibivcdwsSSVXeCdQB/f6UEpbrBusTxhLhITxQxEysSiM0gTLCQNQIrSXLBxGHQBgplTnKzlKEMCuuhmNfoa5z2YwRZs4Gh0XrmIh/UZSR/EI2rogtsvhU2wPdnPmgqN5BWc3wiotlX6XsE+CTOty5cd7kQDJWVBJIyJ7WsyNarcTxW1a8Ftbaq0lTDjNryVU0I9aubeEA1fxk66jTyka/WY5ZdqdIg9PpSG2UvDLzujZgRLDKxGTMPDIVZOm+snzjQVAxmEtWnXVxm0AEFiREzceW5jTTWeoq0ucOAfOXbTQKToBz1aTqdd6K5bUnxAGNRpPy6VEg3hicJjQ9tWEgQNGkMNOc8/OixdgXVKnYiPTzHpvT6gnbT5f1o8h5/n5CgiZ7gPFv0DGaq0E5bpg5SsABidpn00iav/tf4dcfC/pOGICsAMSVHie0fZObkusMBuCJ0BBo+K2S696qsMpCtmWGKgjUdN4+JFab7LeLHFYe7h7y51tllDESj22kQTzkE/WtGntdU1IvSU44Zmuxd7PhLYPukpBn3TpEc4Iqu7d9p+4XuLR++dfvGHtWkbXLIOjsDy9kHqQRY9tOIW+EqbFoA3I+4TcKjf4twHeNd/aYcwDHIncsSzElmJLE6kkmSSeZJM1Va1KyUlybNEViKTFTQolSlgVUSITCmjTxptlqSA0/CO1j933F1gJ0F06GOjn/AOXz61oLmEW2M7tNzdVBk+s/GfzI5k1avsA1y9fWxlFxIJJJP3SjnPNZgZepERXS0+t4Fw2cu/YwX6Tiea+fbubfsfgHcNcuDwkgrMySOs768/L4nQ3uPJhMVhA0lr10W8o/A/hZ2/ZXMD/4NTrdsKAo0A2rm+M4s2HxjXcfh9WBt2r9osyKhJgDkxAnUQ0E6Ga4V+qlqtRx9FyX59TqU0Kirh6vn+fwdI+1jCMEtX0TMQe7cCAxRuSsdAZ1108OtZ7gF4sjKfEQ0zqNG12O3MVusa6cR4WXRgwuWswdfxKCGK9DIYVzLsxiUt3lt5hJQIRmGgUCPDvmzyu0aitrMNsTVBaJbpUNpJjQSBJ9TUg/29Nfr+TTNxiDHWomcrMPxd7ztbUpZKwcy/ellMghSygZgQJMEa1Fa1i7neKrsWQm2SxySVYXbTqAACSGhtgau7GAto/eFmLQRndi2VSdQoOijQbDlT64+2ZyHvCu4SD56dTAn4imWZ7FFb4ZiUclHFpGZbhWRKs0NcQgLBk5tc0a7aVqu/GWSfhMkaTH56VV3MbcObwJbBE/esCTBE+FTtHnM1G4dixnCG4XZtiVhZifCOUg/TrTDcseLYRL6FWUQQYLaSOmm8+Z9IOtZLjfCcQMOtjDlciwPCWkoszJGuuh25Gd9Nzbtx5zuT6T8BTkkg6k8zp05Ttt59Pg9xYOKHgeKkKUbTnP5arzh/Zx/DIMDXmJnmWYCPQD4iui4uCZ2PUDTamluRqN+p6+XnRxA5MicK4YLQGmuwgQAOgn1+tWA3E6bb/8b8vzFIS0SN9thr/4FL7qPzr/AHqIkh7v+fI/ncfnSktiB6fD+tR8hBga67bnnyAqSOHXIlkKiQMzAxJIA8MT8Y+VG40m+RFN3WmrY36fn8/GrXDcLuljnQrbUjM7lLaxIBiZOwOpAkgdSaLinazhWBbKzq92AQltTefXUHN7KzMiSJmakoNkvKfUawmCuP7CEjrBj/UYX4TVrh+zrnV2C+Qlj/QfzqnftricXbtvwzDoyu7JcuX2/U5Ny9tSJ+B6da5z207V4rG4g2MNiLptGFhDlV2WcxXIAcmvMkGJ2rTVpJTfw5+xJxhHmdaxd3h+GOS/etl41ts2dyNv1Saxy1FDh/aq08rhrJCL7zAIsnbKg35dK5lwns3ZwlktcM6AuwGjk7Iu0neB5T1IkdnOKsMUrsAttvu8g9lLZOgHoYJPPWoxpc88HJfUs44QaT6mb+1rCMuON1tf0hFef2kHdsB0gKh/irGAV2f7ZeEZsGl4DXD3BP7lzwH/AHd2fhXFprKarI4lsOilCaZU0sXKRWNEUg06wpBFIY0EJIABJJgAakk6AADc127sP2cGCsQ0d7chrp/kg8ln4mTzrK/Zl2bzH9LujQSLAPNho1wjy1A85PIGummsWruz6F+5ppr/AKmYbFKeJ4y/h2uMmGwsBkQwb1wkjxH8IKsI8geek/H8ItYHh99LNkXVUM5V4bMT7z7SFGsDWF011qu47wHFYbFNjMB4+8/W2es6tpIzAkTocwJ0kbN4jjGPx1s4e3g2w/eDLcu3M4VVbRoDIvLpJ1+NV4bUeFrh2zvj45DOM5W5u/sYxaPgMiAqoZmVCSQgdiGVSdSudHInXxViuPWVwuNu2gAHB7xJ0LKWBBDdRlY5f261nYKyMNcsohPdZDZU/jJ8ZunzZ108jI9qkfarw9u9sXUGjkLc0B0XUH/tX+I10arOOGV3Md8MBDElkDLzEgCddNifP+lVzYq5ILuiACSBLMYBmCY2iRpy23FO9mcSXsgEglTpGujCV26yflSv+iWl3BOpYSRpmGUjTceuu1SwYsJMg2LyPdW263HdRmzOY/aHhBjZgR5NHIgXdt8ohQAByAAA/oKb7tQTlET6fXrpFG7QJJCjffT4mjIm8ke5w6WJbNuxgRIzAqwnUxOY6fiPlUqwiKSYE/OJ39PSomKx1tGZAQzhc2UQCd9p/OomKcw93vBIgQxVgDJnlry6xE0ZHuWXfxvB8zr9Ty2pr/qSt7LT1IMiTr/WkYDA3XzAJnMmGEkAa5fEdF5bVY8O7FvEO8DzhmPrlgfWp4JqDa2Ke5imLZQsoZBYH2TIG0a6zT2EtG54WtlsrSojOdtGhdtdPQTsa0jYHBYSBddc3JWILmAYC20EtoDpB2rP437VsLbcWsNaLGYDXIw9oawYBBckdMoqcKJy3SGq0nuy9w/Brzb+AbakT5QFk+ep39Kk3eGYfDoXxF1VUakswtp06z5b86w/HO2WLAdbzDCeBmQ2tRdIjL3NxgZMsAV2iTmFc941xt8S4dwoIULO7HacznVtZOpMTA0rdp/D5Wbt4RCy6Fa2WWdcxf2jYDDyuGR7x620yJPm7wT6gGszxD7TcZeOWwtuxm0AUd7ck6ABmEE/w1gsFZe6wRAWY8vIakknRQBqSdBzra8J4MLayDLR4rm0zoVtTqq8i258hIPTjoqK+mX7mKeqtl1wvYq+NYnEZc9y61+8XCg3Gz27BKsSVQ+FrgyxAGVZ5nRR2O4PhFxCNjryoWPeAXcx70lpzXX90NqQWOu+0ZtFY4S7qz2rS3jYK3O4JjOokEKPege7puN/Zah7bdtbGOsWkGENu9bMZ2bNlUCCgOhaT+IaR1NVzq47HGK25NrG23bsW1N8ClL/AHv3KrtXh1s43EWcDdZ7VxvZts2U5tTbMaOFJI5/Oa1HZXs53Cy0d6w8bbm2D7kdNNepI00FRuyHZ0p95dE3ToE9nuwefQMfoDvvWnw1496UUEBQSZXKW2gkEAgQRA+PPTl+JeIYj5UHsub7v7HQ0uny+KX+jM8eRmvsrsQiRkQKI29tnJ8TNpOmkQJgktJbir7tLhdFuDceE+h2+s/OqSK0eH2RsojJfv8AEy6uDja0zf4PDjiHD3stu9trLno2WFb6q3rXmxlIJDCGBhh0I0I+ddfTtRd4fh8RctKGYqqrm9lXZwqsRzgMxjSYrkDNJJJJJJJJ3JOpJ85rn6mtQm0barHOCyAGlA02aVFZywBq37KcDbGXxb1CL4rrdEnYftHYfE8qqIrVfZ7x+3hLzi94UvBRngkIyFozAAnKc51ExpykiE88LxzHDGdzrWGsqiqiqFVQAqjQADQAeVPmo+FxSXFz23W4p2ZGVl9JUkfCn5rjzTydCPLYANJuIGBB2Ig+hHUbUuKFQGR70rDLupDL6qQR/Kr7tphP0nAsybgC6kGOUjUbbz8KqLiyK0HZlxcw5ttrkLWyP2TqPo0fCuhoJ7uHfcy6mOY5OU9lr/dvlLl+8BMk6kwrAgnceIrG+h61pnuaT0/rVRa7BY5MU4RbZs953iOzgBZMkBRrBJ26DrXQLHZgRN65I5gABdOrNvsPlXR4Wct1tsxd1nJlABqrEGBKmQQSefvaeVP4Pszcu3M8OVM7eGSZ3ZtIB2jovStRf4vgMKCVIcqD+rButpyzbD0kVCs9sbuIXNh7ItqfevHM3+hDHOPaOsjlVcra4Ld/IvhppMlYXsgDGfKI2AAaPQkADTTY7VIvXMDhtHZWce7rdf8A/WgMfIVUffXW+9vO8ahNFtk9GRSAR6zvSbeES2MqooicxEanrI8v5VlnrUv0r5mqGjS5kHtJ9qQw7BLOGaD7Ny6cqxzK20kmJ1UlSOYFY3tV9oeJuMUtYglRPitDurbSZXKPbMCAcza6yorZ8X4HbxKFXA1gkHw+hUx4WjY+caiQeTdouz9zCPrLWyYV4iD+Fx7raHyMGCYMd3wvUae7EWsT9+vuvsYtXVZXunsOYrtAxtC3aUWgZNwjV3YyDLnxEQeZnWmOG49VDpfti7bK+FYgh5G7AgqInxamQNOlWDS1Nd1wi1g56nKLyiZfxj3MudicihFn3VUAAD5DXc85qXwfhVzFPltjpmYyQs7TAJJOsKASY0FPdnuzz4ghjKWpjMB4nI3W2DuepOi89YB31nhAt5AFyokkW1JABIgkndmPNjqYjQQAnNL0xKZd5Ee3wL9HshcjJmMlmZc9wD/MUeyJIISYEcz4qtcCwKkeVIxLLCqoI1MySeQ5/DpT2GSNeVQWVDfmVt5nlGX7Z8RbDHC3MPde3eU3c0AAQcgEHYiNwevlUXsh2eLMMRfBZ2M20eSWJk94epnafXpV1xPgy38Rae5BS2CQn42J2Pl4fj86u8Rgm7pgpKsVPs5c3mqsdiQAJ5aR5crxDXquDrjz6v8AsdXR6dySk/2+4zZ4kBcypDFT4y4DDXTKF1/DHU+kE2Qul7hfKFkRtBMem250qu4RgEB71SZKhWkbkeZPSII8+tW1eUtscmdquOEN3bIZSp2Oh/vXI+KducjulvCKrIzKe+dnMqSD4LeQA6bSR611biOMFtZ94+yOp/tXEO2uFy4pm53FFxv3iWU/PJPxNa9BfOGYJ7Pco1NUZYk0RuLcfv4qBdcZVMrbRVS2p2nKoEmNJMnzquBpvWjDVsbb3KEsDwilKKZD04r1EYsikMaXcNR3aooB7CcQuWXz2bj226oSs+RjceRrY8F+1C6kDE21ur+NIS56key3+2sGxppqlKuM1iSGpuPI9C9n+0uHxqk2LniAlrbeG4vqpOvqCRVwa8x4XEvadXtsUdTKspgiun9kvtGzxbxLC2/Jz+qf97/LP+30rm6nSOv1QWV9f8l0dT/6R02k2r1y0xaywVjoQRKtG2YfPUa1Gt8QHvAqeo1H96lIwYSDPmDWKu1N5gzQpwmsD545jG0+5t9WVSW+GYkD5Uzeshx98XvGZPeMSNNgqrAUfDpRgUdXSvnLm8jVcVyRTcb4e1wJatKFtsT3jSPCBBHhjxc+Y1A6yJS4lLZ7sAgIOWseWX2juDPr0NSMbf7tC0ExsOpNV1jhhOXPszZ7mpBJOYwR01HPm0zUc7Caw9i2ttIkbHUGloJO09ep6Dz/AODQipNm0BqNh7WoEzA/tSWMk2E7MBBETB6HrqPkfhVPx3Bd5bygKSdwwzKU3KkdCR8IkEEAixxWIADO5yqAWZtgABJPwFYo9sbxJIS1lJOUMrEhZ8IJDiTEV1PDKPMt8xraP8mHXW8FfCubMtxLsmwY9yVA/wAq66oy+S3HhLi9DIbqOZsuznYZnYNfKkf5aMGn9+6hygeSEk9V3rWcA4jfxdzIMPZMau8XQqDqfGfgOdT+OdorWGuizYt9+85WCvlAbYKCFbMeo5V6aWra9ByI1SkskyxgltgAACABoAAANgoGgA6Cm7yaVQcS+0SzbbI1i4zAeI2riOqtzUMQuaOZGk7TvUQ/aRhDvaxQ9Est/wDaKnDixnD+RVOtvt8y7OHkyTQuNEiq7B9osNiJNtrwA08VlonpKFpPpyqQ920AC10gEwB3V3O0b5VdVkagTMTUp6ymH/ZLGO5RKixLOCfhkGhJmQAByHiJk+fQH18jOtmqwcQX/DtMRyN1wsR1RJn/AFCm34nd5Mtsf+2gH+98zDfka8VrdVG26Us7Z2OxVrqKK1Hm8dC3weAKhiJykySYCjfn8Y32A+NVxjtPhMNpcxNoMRoq5rpjXWLIbpzIHnUG949XJuHkXZnI9CxrA/aXhf1N0DbNbb/uT/5/OqaJQssUWFfifmTUIxwW3Eu3+GklLV++20uUsJ8AudiPLw/CsHxXiT4i4125EmAAshVUbKoJMAepJJJJJJNVytTgNdeNcYckaXJy5hijAo1ANEyxTEE1GKBFEtAEhtaQ9ug1Ns1RQhLpTRWny1ILVNARmWkEVKimytTTE0aLsr20u4WEuTdsfgJ8SDrbY7funT03rrHB8baxKd7hrmYc40dD0dd1P0PKa4GyVJ4TxK9hbgu2HNtxzHMcwwOjDyNc7WeG13+qPpl37/H7kcHoVMY66MA30PzFTbOIVhvHkYB/5rIdj+32HxuW1iQuHvmADMWrhP4WPsH9k/AnatdiOGEV5+yd+mlw2r8+JdG6cfcey0qKpbrvb2JHluPkdKgWu1TWzlxKCDoty1Oo/atsZUjyYz9K1U3xt5bMuWqh/VsamKMUzhMUl1QbZkHbQg/6TrQ4jiBYttccNAEhQPG5jRUB3J26a61ojXJvCRfxxxnOxlu33EzC4dDBaHuRyUHwqfUif4R1qD2d7Pvi3ATRBGd+S/3PQVa8Hx2E4si2cSBh8WPZdIhxvlUtvA91vUHcUjtF2oS2owPC1ARZD3VI8f4grnloS1w6QDsBNep068mpVwW/X7nHthKy1ylyJnG+OJYX9C4cCWPhe6urFjoQrDdurcth5YLiHEltA27LBnIIuXRtB3S0fw8i3vbDw6tq7vZ77gojhLtwSWAlXWJyKRqEPlqeYjSufcTwNyy5S6pVtx0I6qdiK2+HwqsbbeX27+5TqpTisJbEVrp61P4Fwt8VdCLAA1dso8Kj4b9BTHC+G3MRcCWhJO55KOrV1Dh2BtYWyQPYWMx99nid41YwQBy8gNNXiGujp44X6v492UUU8XqlyQqxh7eGtABYRdAmmd3PnEdCT8toMZUzNnfVj8lHQeX9z1mkNcNxs7COSLyVeQ8z1PP5Q5n/ADpXz/V6qV0vb83KdTqPMeI8kGXonM6ihpvSc9YzIJVqpe2eE7zCXY90C4P4DJ/25vnV2TFMY26q2brv7CIxcnaI29TtHUirKm1NNdydTammu5xjLSglJUaU+lejbPR4GxbilAUljrRigYZo7dIBp0RSAbLURpTUgrQAMtFQJNGKYCCKIU6IoylGQEBaadKfGlJAJoTDBGZa3/Yj7Tr2Ey2cUGxGHGg1m9bH7DE+Ifsn4EbViCtNMlRtqrujwzWURxg9Q4G/h8baF3DutxDzG6n8LKdVPkay/abhIUqY2J/P0rivZ/juIwV3vcNcKNpmG6OB7rqdGH8uUV1fA9vrHELarcAsYgEShPgfl90x56+ydek715/UeGTonx17x+qKdRvWxwu2XJrB/PKrbE9mv0nh6s11rZVcwuBoMpmGrHlUI3dIirnCcRtvhDhrti5dUkyF0BGbMPENRrWzQaiNVuZvC+ZzdPfhvifQ5bhb9trad8r4i82mS3mS6YJAzuUdbhiDIAbqTvXQuC9mA+AuMcO+Hd1Ystxi1whTKhmyrAMAwFHmDAqcnHrODWLVjDYYdXdEJ9S0E/WqviP2lWwCr4uwJBEW1d9Dp7Sqw+orr6rXV2xcaoS3/PZGpWtxxu9ui+5S4LEXcJ4RNy1OtsnUCZ+7b3T9NeutaOzZtY60QF71RqyRF23E6kb/ABWeknWsViu3WCGgF+5HMIqqfizz/tqjxHbm3mzWsMysNmN4z6/dopHzrDpv/qg1t9RUedFYksr3Om8I4Pawts5T4JLvdJ1mDAJjxbaADXpJ1i377XiCQQqzkTTSd2MaZj9NvM8yxfb/ABdyP1YI2JDXSOsd+zxVdiu1eNub4m6B0Ru7HytwKu1FN2ofqljPPqWXVTsSitkdh7pl1YZR1bwqP4mquxnHMLbEvibGnJX70/K1mNcYvXGc5mJYncsST8zSAKpj4ZD+qTKY6CHVs6tiO3eDTZrtw/sWwF+bsp+lVWI+0dNe7wxPQ3Lv81RRH+qsBlowlXx0VEehfHSVLoazEfaDi29hbNr923mP/wDUtVZxHjeIxIAv3ndQZCaKgPUIoCz5xVUi1IVatUIR/SkjRCuMeSFhaCiiFGGpkwd3SWEUoNRMKBhRRsKRNPKNKTAK7vTRoqFEeQwZqdTahQpsiIZaE0KFIYENGDQoUAwstJZaFCgBplptqFCrERZcWu12NVcq4i4AOemb/WRm+tQ8TxbEXRFy/ecdHuOw+RNChRwpckQSSIEUKFCpgKAowtChUSSFm3QCUKFIYrJSglChSyMUyCkm3R0KWQBlpxTRUKQxYpUUKFIBOWk3BQoUAIy0YaioUwP/2Q=="/>
          <p:cNvSpPr>
            <a:spLocks noChangeAspect="1" noChangeArrowheads="1"/>
          </p:cNvSpPr>
          <p:nvPr/>
        </p:nvSpPr>
        <p:spPr bwMode="auto">
          <a:xfrm>
            <a:off x="215900" y="-47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creditcardchaser.com/wp-content/uploads/2012/01/credit-card-companie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80" y="-19700"/>
            <a:ext cx="3105120" cy="239247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1337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9A641262-D422-4672-BA99-93886803F939}" type="slidenum">
              <a:rPr lang="en-US" sz="900"/>
              <a:pPr eaLnBrk="1" hangingPunct="1"/>
              <a:t>40</a:t>
            </a:fld>
            <a:endParaRPr lang="en-US" sz="900"/>
          </a:p>
        </p:txBody>
      </p:sp>
      <p:sp>
        <p:nvSpPr>
          <p:cNvPr id="32772" name="Rectangle 3"/>
          <p:cNvSpPr>
            <a:spLocks noGrp="1" noChangeArrowheads="1"/>
          </p:cNvSpPr>
          <p:nvPr>
            <p:ph type="title"/>
          </p:nvPr>
        </p:nvSpPr>
        <p:spPr/>
        <p:txBody>
          <a:bodyPr/>
          <a:lstStyle/>
          <a:p>
            <a:pPr eaLnBrk="1" hangingPunct="1"/>
            <a:r>
              <a:rPr lang="en-US" sz="1800" dirty="0" smtClean="0"/>
              <a:t>Pluralities of voters across party lines would be less likely to support a candidate who received large sums of money from financial companies and more likely to support a candidate who favored stronger regulation of Wall Street.</a:t>
            </a:r>
          </a:p>
        </p:txBody>
      </p:sp>
      <p:graphicFrame>
        <p:nvGraphicFramePr>
          <p:cNvPr id="2" name="Object 12"/>
          <p:cNvGraphicFramePr>
            <a:graphicFrameLocks noChangeAspect="1"/>
          </p:cNvGraphicFramePr>
          <p:nvPr>
            <p:extLst/>
          </p:nvPr>
        </p:nvGraphicFramePr>
        <p:xfrm>
          <a:off x="158210" y="1412875"/>
          <a:ext cx="7619214" cy="38160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p:cNvSpPr txBox="1">
            <a:spLocks noChangeArrowheads="1"/>
          </p:cNvSpPr>
          <p:nvPr/>
        </p:nvSpPr>
        <p:spPr bwMode="auto">
          <a:xfrm>
            <a:off x="31002" y="5628453"/>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graphicFrame>
        <p:nvGraphicFramePr>
          <p:cNvPr id="13" name="Table 12"/>
          <p:cNvGraphicFramePr>
            <a:graphicFrameLocks noGrp="1"/>
          </p:cNvGraphicFramePr>
          <p:nvPr>
            <p:extLst/>
          </p:nvPr>
        </p:nvGraphicFramePr>
        <p:xfrm>
          <a:off x="7827665" y="1587639"/>
          <a:ext cx="1235453" cy="3641279"/>
        </p:xfrm>
        <a:graphic>
          <a:graphicData uri="http://schemas.openxmlformats.org/drawingml/2006/table">
            <a:tbl>
              <a:tblPr firstRow="1" bandRow="1">
                <a:tableStyleId>{2D5ABB26-0587-4C30-8999-92F81FD0307C}</a:tableStyleId>
              </a:tblPr>
              <a:tblGrid>
                <a:gridCol w="637986"/>
                <a:gridCol w="597467"/>
              </a:tblGrid>
              <a:tr h="358077">
                <a:tc>
                  <a:txBody>
                    <a:bodyPr/>
                    <a:lstStyle/>
                    <a:p>
                      <a:r>
                        <a:rPr lang="en-US" sz="1500" b="1" dirty="0" smtClean="0">
                          <a:solidFill>
                            <a:schemeClr val="tx1"/>
                          </a:solidFill>
                        </a:rPr>
                        <a:t>Net</a:t>
                      </a:r>
                      <a:endParaRPr lang="en-US" sz="1500" b="1" dirty="0">
                        <a:solidFill>
                          <a:schemeClr val="tx1"/>
                        </a:solidFill>
                      </a:endParaRPr>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r>
                        <a:rPr lang="en-US" sz="1500" b="1" dirty="0" smtClean="0"/>
                        <a:t>DK</a:t>
                      </a:r>
                      <a:endParaRPr lang="en-US" sz="1500" b="1" dirty="0"/>
                    </a:p>
                  </a:txBody>
                  <a:tcPr>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510020">
                <a:tc>
                  <a:txBody>
                    <a:bodyPr/>
                    <a:lstStyle/>
                    <a:p>
                      <a:pPr algn="ctr"/>
                      <a:r>
                        <a:rPr lang="en-US" sz="1800" dirty="0" smtClean="0"/>
                        <a:t>+47</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517482">
                <a:tc>
                  <a:txBody>
                    <a:bodyPr/>
                    <a:lstStyle/>
                    <a:p>
                      <a:pPr algn="ctr"/>
                      <a:r>
                        <a:rPr lang="en-US" sz="1800" dirty="0" smtClean="0"/>
                        <a:t>+42</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09230">
                <a:tc>
                  <a:txBody>
                    <a:bodyPr/>
                    <a:lstStyle/>
                    <a:p>
                      <a:pPr algn="ctr"/>
                      <a:r>
                        <a:rPr lang="en-US" sz="1800" dirty="0" smtClean="0"/>
                        <a:t>+37</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1</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09230">
                <a:tc>
                  <a:txBody>
                    <a:bodyPr/>
                    <a:lstStyle/>
                    <a:p>
                      <a:pPr algn="ct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98766">
                <a:tc>
                  <a:txBody>
                    <a:bodyPr/>
                    <a:lstStyle/>
                    <a:p>
                      <a:pPr algn="ctr"/>
                      <a:r>
                        <a:rPr lang="en-US" sz="1800" dirty="0" smtClean="0"/>
                        <a:t>+44</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1</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529244">
                <a:tc>
                  <a:txBody>
                    <a:bodyPr/>
                    <a:lstStyle/>
                    <a:p>
                      <a:pPr algn="ctr"/>
                      <a:r>
                        <a:rPr lang="en-US" sz="1800" dirty="0" smtClean="0"/>
                        <a:t>+23</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7</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09230">
                <a:tc>
                  <a:txBody>
                    <a:bodyPr/>
                    <a:lstStyle/>
                    <a:p>
                      <a:pPr algn="ctr"/>
                      <a:r>
                        <a:rPr lang="en-US" sz="1800" dirty="0" smtClean="0"/>
                        <a:t>+5</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7</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bl>
          </a:graphicData>
        </a:graphic>
      </p:graphicFrame>
      <p:sp>
        <p:nvSpPr>
          <p:cNvPr id="10" name="Text Box 6"/>
          <p:cNvSpPr txBox="1">
            <a:spLocks noChangeArrowheads="1"/>
          </p:cNvSpPr>
          <p:nvPr/>
        </p:nvSpPr>
        <p:spPr bwMode="auto">
          <a:xfrm>
            <a:off x="0" y="5228918"/>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1" name="TextBox 7"/>
          <p:cNvSpPr txBox="1"/>
          <p:nvPr/>
        </p:nvSpPr>
        <p:spPr>
          <a:xfrm>
            <a:off x="2503544" y="1287463"/>
            <a:ext cx="313895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sz="1600" b="1" u="sng" dirty="0"/>
              <a:t>Received Large Sums of </a:t>
            </a:r>
            <a:r>
              <a:rPr lang="en-US" sz="1600" b="1" u="sng" dirty="0" smtClean="0"/>
              <a:t>Money*</a:t>
            </a:r>
            <a:endParaRPr lang="en-US" sz="1600" b="1" u="sng" dirty="0"/>
          </a:p>
        </p:txBody>
      </p:sp>
      <p:sp>
        <p:nvSpPr>
          <p:cNvPr id="12" name="TextBox 7"/>
          <p:cNvSpPr txBox="1"/>
          <p:nvPr/>
        </p:nvSpPr>
        <p:spPr>
          <a:xfrm>
            <a:off x="2105538" y="3310921"/>
            <a:ext cx="3918796" cy="338554"/>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sz="1600" b="1" u="sng" dirty="0"/>
              <a:t>Favored Stronger </a:t>
            </a:r>
            <a:r>
              <a:rPr lang="en-US" sz="1600" b="1" u="sng" dirty="0" smtClean="0"/>
              <a:t>Regulation*</a:t>
            </a:r>
            <a:endParaRPr lang="en-US" sz="1600" b="1" u="sng" dirty="0"/>
          </a:p>
        </p:txBody>
      </p:sp>
      <p:sp>
        <p:nvSpPr>
          <p:cNvPr id="3" name="Rectangle 2"/>
          <p:cNvSpPr/>
          <p:nvPr/>
        </p:nvSpPr>
        <p:spPr>
          <a:xfrm>
            <a:off x="4479690" y="1685438"/>
            <a:ext cx="828946" cy="276999"/>
          </a:xfrm>
          <a:prstGeom prst="rect">
            <a:avLst/>
          </a:prstGeom>
        </p:spPr>
        <p:txBody>
          <a:bodyPr wrap="none">
            <a:spAutoFit/>
          </a:bodyPr>
          <a:lstStyle/>
          <a:p>
            <a:r>
              <a:rPr lang="en-US" dirty="0" smtClean="0"/>
              <a:t>Less Likely</a:t>
            </a:r>
            <a:endParaRPr lang="en-US" dirty="0"/>
          </a:p>
        </p:txBody>
      </p:sp>
      <p:sp>
        <p:nvSpPr>
          <p:cNvPr id="14" name="Rectangle 13"/>
          <p:cNvSpPr/>
          <p:nvPr/>
        </p:nvSpPr>
        <p:spPr>
          <a:xfrm>
            <a:off x="2916112" y="1685438"/>
            <a:ext cx="907043" cy="276999"/>
          </a:xfrm>
          <a:prstGeom prst="rect">
            <a:avLst/>
          </a:prstGeom>
        </p:spPr>
        <p:txBody>
          <a:bodyPr wrap="none">
            <a:spAutoFit/>
          </a:bodyPr>
          <a:lstStyle/>
          <a:p>
            <a:r>
              <a:rPr lang="en-US" dirty="0" smtClean="0"/>
              <a:t>More Likely</a:t>
            </a:r>
            <a:endParaRPr lang="en-US" dirty="0"/>
          </a:p>
        </p:txBody>
      </p:sp>
      <p:sp>
        <p:nvSpPr>
          <p:cNvPr id="15" name="Rectangle 14"/>
          <p:cNvSpPr/>
          <p:nvPr/>
        </p:nvSpPr>
        <p:spPr>
          <a:xfrm>
            <a:off x="4156578" y="3590538"/>
            <a:ext cx="907043" cy="276999"/>
          </a:xfrm>
          <a:prstGeom prst="rect">
            <a:avLst/>
          </a:prstGeom>
        </p:spPr>
        <p:txBody>
          <a:bodyPr wrap="none">
            <a:spAutoFit/>
          </a:bodyPr>
          <a:lstStyle/>
          <a:p>
            <a:r>
              <a:rPr lang="en-US" dirty="0" smtClean="0"/>
              <a:t>More Likely</a:t>
            </a:r>
            <a:endParaRPr lang="en-US" dirty="0"/>
          </a:p>
        </p:txBody>
      </p:sp>
      <p:sp>
        <p:nvSpPr>
          <p:cNvPr id="16" name="Rectangle 15"/>
          <p:cNvSpPr/>
          <p:nvPr/>
        </p:nvSpPr>
        <p:spPr>
          <a:xfrm>
            <a:off x="2994209" y="3570396"/>
            <a:ext cx="828946" cy="276999"/>
          </a:xfrm>
          <a:prstGeom prst="rect">
            <a:avLst/>
          </a:prstGeom>
        </p:spPr>
        <p:txBody>
          <a:bodyPr wrap="none">
            <a:spAutoFit/>
          </a:bodyPr>
          <a:lstStyle/>
          <a:p>
            <a:r>
              <a:rPr lang="en-US" dirty="0" smtClean="0"/>
              <a:t>Less Likely</a:t>
            </a:r>
            <a:endParaRPr lang="en-US" dirty="0"/>
          </a:p>
        </p:txBody>
      </p:sp>
      <p:sp>
        <p:nvSpPr>
          <p:cNvPr id="17" name="Text Box 3"/>
          <p:cNvSpPr txBox="1">
            <a:spLocks noChangeArrowheads="1"/>
          </p:cNvSpPr>
          <p:nvPr/>
        </p:nvSpPr>
        <p:spPr bwMode="auto">
          <a:xfrm>
            <a:off x="-12700" y="5964873"/>
            <a:ext cx="707669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And if you knew that a candidate or member of Congress had received large sums </a:t>
            </a:r>
            <a:r>
              <a:rPr lang="en-US" sz="1000" dirty="0" smtClean="0"/>
              <a:t>of campaign </a:t>
            </a:r>
            <a:r>
              <a:rPr lang="en-US" sz="1000" dirty="0"/>
              <a:t>money from big banks and financial companies, would that make you more or </a:t>
            </a:r>
            <a:r>
              <a:rPr lang="en-US" sz="1000" dirty="0" smtClean="0"/>
              <a:t>less likely </a:t>
            </a:r>
            <a:r>
              <a:rPr lang="en-US" sz="1000" dirty="0"/>
              <a:t>to vote for him or her, or would it not make a difference to you</a:t>
            </a:r>
            <a:r>
              <a:rPr lang="en-US" sz="1000" dirty="0" smtClean="0"/>
              <a:t>?</a:t>
            </a:r>
          </a:p>
          <a:p>
            <a:pPr algn="l"/>
            <a:endParaRPr lang="en-US" sz="1000" dirty="0" smtClean="0"/>
          </a:p>
          <a:p>
            <a:pPr algn="l"/>
            <a:r>
              <a:rPr lang="en-US" sz="1000" dirty="0"/>
              <a:t>And If you knew that a candidate or member of Congress favored stronger regulation </a:t>
            </a:r>
            <a:r>
              <a:rPr lang="en-US" sz="1000" dirty="0" smtClean="0"/>
              <a:t>of Wall </a:t>
            </a:r>
            <a:r>
              <a:rPr lang="en-US" sz="1000" dirty="0"/>
              <a:t>Street and the financial world, would that make you more or less likely to vote for him </a:t>
            </a:r>
            <a:r>
              <a:rPr lang="en-US" sz="1000" dirty="0" smtClean="0"/>
              <a:t>or her</a:t>
            </a:r>
            <a:r>
              <a:rPr lang="en-US" sz="1000" dirty="0"/>
              <a:t>, or would it not make a difference to you?</a:t>
            </a:r>
          </a:p>
        </p:txBody>
      </p:sp>
    </p:spTree>
    <p:extLst>
      <p:ext uri="{BB962C8B-B14F-4D97-AF65-F5344CB8AC3E}">
        <p14:creationId xmlns:p14="http://schemas.microsoft.com/office/powerpoint/2010/main" val="2031517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big puzzle"/>
          <p:cNvPicPr>
            <a:picLocks noChangeAspect="1" noChangeArrowheads="1"/>
          </p:cNvPicPr>
          <p:nvPr/>
        </p:nvPicPr>
        <p:blipFill>
          <a:blip r:embed="rId3">
            <a:extLst>
              <a:ext uri="{28A0092B-C50C-407E-A947-70E740481C1C}">
                <a14:useLocalDpi xmlns:a14="http://schemas.microsoft.com/office/drawing/2010/main" val="0"/>
              </a:ext>
            </a:extLst>
          </a:blip>
          <a:srcRect l="18263" t="13489" r="2809" b="21077"/>
          <a:stretch>
            <a:fillRect/>
          </a:stretch>
        </p:blipFill>
        <p:spPr bwMode="auto">
          <a:xfrm>
            <a:off x="0" y="-7938"/>
            <a:ext cx="9131300" cy="689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0" name="Text Box 6"/>
          <p:cNvSpPr txBox="1">
            <a:spLocks noChangeArrowheads="1"/>
          </p:cNvSpPr>
          <p:nvPr/>
        </p:nvSpPr>
        <p:spPr bwMode="auto">
          <a:xfrm>
            <a:off x="3706813" y="3157538"/>
            <a:ext cx="2214562" cy="2436812"/>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err="1"/>
              <a:t>Celinda</a:t>
            </a:r>
            <a:r>
              <a:rPr lang="en-US" dirty="0"/>
              <a:t> Lake</a:t>
            </a:r>
          </a:p>
          <a:p>
            <a:pPr algn="l" eaLnBrk="1" hangingPunct="1"/>
            <a:r>
              <a:rPr lang="en-US" dirty="0">
                <a:hlinkClick r:id="rId4"/>
              </a:rPr>
              <a:t>clake@lakeresearch.com</a:t>
            </a:r>
            <a:endParaRPr lang="en-US" dirty="0"/>
          </a:p>
          <a:p>
            <a:pPr algn="l" eaLnBrk="1" hangingPunct="1"/>
            <a:endParaRPr lang="en-US" dirty="0"/>
          </a:p>
          <a:p>
            <a:pPr algn="l" eaLnBrk="1" hangingPunct="1"/>
            <a:r>
              <a:rPr lang="en-US" dirty="0" smtClean="0"/>
              <a:t>David </a:t>
            </a:r>
            <a:r>
              <a:rPr lang="en-US" dirty="0" err="1" smtClean="0"/>
              <a:t>Mermin</a:t>
            </a:r>
            <a:endParaRPr lang="en-US" dirty="0"/>
          </a:p>
          <a:p>
            <a:pPr algn="l" eaLnBrk="1" hangingPunct="1"/>
            <a:r>
              <a:rPr lang="en-US" dirty="0" smtClean="0">
                <a:hlinkClick r:id="rId5"/>
              </a:rPr>
              <a:t>dmermin@</a:t>
            </a:r>
            <a:r>
              <a:rPr lang="en-US" dirty="0">
                <a:hlinkClick r:id="rId5"/>
              </a:rPr>
              <a:t>lakeresearch.com</a:t>
            </a:r>
            <a:endParaRPr lang="en-US" dirty="0"/>
          </a:p>
          <a:p>
            <a:pPr algn="l" eaLnBrk="1" hangingPunct="1"/>
            <a:endParaRPr lang="en-US" dirty="0"/>
          </a:p>
          <a:p>
            <a:pPr algn="l" eaLnBrk="1" hangingPunct="1"/>
            <a:r>
              <a:rPr lang="en-US" dirty="0" err="1" smtClean="0"/>
              <a:t>Liesl</a:t>
            </a:r>
            <a:r>
              <a:rPr lang="en-US" dirty="0" smtClean="0"/>
              <a:t> Newton</a:t>
            </a:r>
            <a:endParaRPr lang="en-US" dirty="0"/>
          </a:p>
          <a:p>
            <a:pPr algn="l" eaLnBrk="1" hangingPunct="1"/>
            <a:r>
              <a:rPr lang="en-US" dirty="0" smtClean="0">
                <a:hlinkClick r:id="rId6"/>
              </a:rPr>
              <a:t>lnewton@lakersearch.com</a:t>
            </a:r>
            <a:endParaRPr lang="en-US" dirty="0" smtClean="0"/>
          </a:p>
          <a:p>
            <a:pPr algn="l" eaLnBrk="1" hangingPunct="1"/>
            <a:endParaRPr lang="en-US" dirty="0"/>
          </a:p>
          <a:p>
            <a:pPr algn="l" eaLnBrk="1" hangingPunct="1"/>
            <a:endParaRPr lang="en-US" dirty="0"/>
          </a:p>
        </p:txBody>
      </p:sp>
      <p:sp>
        <p:nvSpPr>
          <p:cNvPr id="75781" name="Text Box 8"/>
          <p:cNvSpPr txBox="1">
            <a:spLocks noChangeArrowheads="1"/>
          </p:cNvSpPr>
          <p:nvPr/>
        </p:nvSpPr>
        <p:spPr bwMode="auto">
          <a:xfrm>
            <a:off x="3698875" y="2135188"/>
            <a:ext cx="5092700" cy="895350"/>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2000" dirty="0"/>
              <a:t>Washington, DC | Berkeley, CA | New York, NY</a:t>
            </a:r>
          </a:p>
          <a:p>
            <a:pPr algn="l" eaLnBrk="1" hangingPunct="1"/>
            <a:r>
              <a:rPr lang="en-US" sz="1600" dirty="0">
                <a:hlinkClick r:id="rId7"/>
              </a:rPr>
              <a:t>LakeResearch.com</a:t>
            </a:r>
            <a:endParaRPr lang="en-US" sz="1600" dirty="0"/>
          </a:p>
          <a:p>
            <a:pPr algn="l" eaLnBrk="1" hangingPunct="1"/>
            <a:r>
              <a:rPr lang="en-US" sz="1600" dirty="0"/>
              <a:t>202.776.9066</a:t>
            </a:r>
          </a:p>
        </p:txBody>
      </p:sp>
      <p:pic>
        <p:nvPicPr>
          <p:cNvPr id="6" name="Picture 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0799" y="2239860"/>
            <a:ext cx="2474712" cy="1054565"/>
          </a:xfrm>
          <a:prstGeom prst="rect">
            <a:avLst/>
          </a:prstGeom>
        </p:spPr>
      </p:pic>
    </p:spTree>
    <p:extLst>
      <p:ext uri="{BB962C8B-B14F-4D97-AF65-F5344CB8AC3E}">
        <p14:creationId xmlns:p14="http://schemas.microsoft.com/office/powerpoint/2010/main" val="913204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9A641262-D422-4672-BA99-93886803F939}" type="slidenum">
              <a:rPr lang="en-US" sz="900"/>
              <a:pPr eaLnBrk="1" hangingPunct="1"/>
              <a:t>5</a:t>
            </a:fld>
            <a:endParaRPr lang="en-US" sz="900"/>
          </a:p>
        </p:txBody>
      </p:sp>
      <p:sp>
        <p:nvSpPr>
          <p:cNvPr id="32772" name="Rectangle 3"/>
          <p:cNvSpPr>
            <a:spLocks noGrp="1" noChangeArrowheads="1"/>
          </p:cNvSpPr>
          <p:nvPr>
            <p:ph type="title"/>
          </p:nvPr>
        </p:nvSpPr>
        <p:spPr/>
        <p:txBody>
          <a:bodyPr/>
          <a:lstStyle/>
          <a:p>
            <a:pPr eaLnBrk="1" hangingPunct="1"/>
            <a:r>
              <a:rPr lang="en-US" sz="2000" dirty="0" smtClean="0"/>
              <a:t>Strong majorities of voters have favorable impressions of credit unions and community banks, while they are net negative toward big banks and Wall Street financial companies. They have mixed feelings toward the financial industry as a whole.</a:t>
            </a:r>
          </a:p>
        </p:txBody>
      </p:sp>
      <p:sp>
        <p:nvSpPr>
          <p:cNvPr id="32773" name="Text Box 4"/>
          <p:cNvSpPr txBox="1">
            <a:spLocks noChangeArrowheads="1"/>
          </p:cNvSpPr>
          <p:nvPr/>
        </p:nvSpPr>
        <p:spPr bwMode="auto">
          <a:xfrm>
            <a:off x="0" y="6044526"/>
            <a:ext cx="654685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Now I'd like to ask you about some people, groups, and products. For each, please tell me whether you have a very favorable, somewhat favorable, somewhat unfavorable, or very unfavorable impression. If you haven't heard of {6}, or if you don't know enough about that person, group, or product to have an impression {5}, just say so and we will move on. </a:t>
            </a:r>
          </a:p>
          <a:p>
            <a:pPr algn="l"/>
            <a:r>
              <a:rPr lang="en-US" sz="1000" dirty="0"/>
              <a:t>[READ NAME.] Do you have a very favorable, somewhat favorable, somewhat unfavorable, or very unfavorable impression of [NAME]? </a:t>
            </a:r>
          </a:p>
        </p:txBody>
      </p:sp>
      <p:graphicFrame>
        <p:nvGraphicFramePr>
          <p:cNvPr id="2" name="Object 12"/>
          <p:cNvGraphicFramePr>
            <a:graphicFrameLocks noChangeAspect="1"/>
          </p:cNvGraphicFramePr>
          <p:nvPr>
            <p:extLst>
              <p:ext uri="{D42A27DB-BD31-4B8C-83A1-F6EECF244321}">
                <p14:modId xmlns:p14="http://schemas.microsoft.com/office/powerpoint/2010/main" val="2406920975"/>
              </p:ext>
            </p:extLst>
          </p:nvPr>
        </p:nvGraphicFramePr>
        <p:xfrm>
          <a:off x="490451" y="1412875"/>
          <a:ext cx="7153363" cy="4482316"/>
        </p:xfrm>
        <a:graphic>
          <a:graphicData uri="http://schemas.openxmlformats.org/drawingml/2006/chart">
            <c:chart xmlns:c="http://schemas.openxmlformats.org/drawingml/2006/chart" xmlns:r="http://schemas.openxmlformats.org/officeDocument/2006/relationships" r:id="rId3"/>
          </a:graphicData>
        </a:graphic>
      </p:graphicFrame>
      <p:sp>
        <p:nvSpPr>
          <p:cNvPr id="32784" name="Text Box 15"/>
          <p:cNvSpPr txBox="1">
            <a:spLocks noChangeArrowheads="1"/>
          </p:cNvSpPr>
          <p:nvPr/>
        </p:nvSpPr>
        <p:spPr bwMode="auto">
          <a:xfrm>
            <a:off x="3669377" y="1698795"/>
            <a:ext cx="10779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Unfavorable</a:t>
            </a:r>
          </a:p>
        </p:txBody>
      </p:sp>
      <p:sp>
        <p:nvSpPr>
          <p:cNvPr id="32785" name="Text Box 16"/>
          <p:cNvSpPr txBox="1">
            <a:spLocks noChangeArrowheads="1"/>
          </p:cNvSpPr>
          <p:nvPr/>
        </p:nvSpPr>
        <p:spPr bwMode="auto">
          <a:xfrm>
            <a:off x="5008897" y="1698795"/>
            <a:ext cx="89693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Favorable</a:t>
            </a:r>
          </a:p>
        </p:txBody>
      </p:sp>
      <p:sp>
        <p:nvSpPr>
          <p:cNvPr id="9" name="Text Box 6"/>
          <p:cNvSpPr txBox="1">
            <a:spLocks noChangeArrowheads="1"/>
          </p:cNvSpPr>
          <p:nvPr/>
        </p:nvSpPr>
        <p:spPr bwMode="auto">
          <a:xfrm>
            <a:off x="0" y="5832073"/>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767458229"/>
              </p:ext>
            </p:extLst>
          </p:nvPr>
        </p:nvGraphicFramePr>
        <p:xfrm>
          <a:off x="7853281" y="1391978"/>
          <a:ext cx="1209837" cy="4461680"/>
        </p:xfrm>
        <a:graphic>
          <a:graphicData uri="http://schemas.openxmlformats.org/drawingml/2006/table">
            <a:tbl>
              <a:tblPr firstRow="1" bandRow="1">
                <a:tableStyleId>{2D5ABB26-0587-4C30-8999-92F81FD0307C}</a:tableStyleId>
              </a:tblPr>
              <a:tblGrid>
                <a:gridCol w="624758"/>
                <a:gridCol w="585079"/>
              </a:tblGrid>
              <a:tr h="546703">
                <a:tc>
                  <a:txBody>
                    <a:bodyPr/>
                    <a:lstStyle/>
                    <a:p>
                      <a:r>
                        <a:rPr lang="en-US" sz="1500" b="1" dirty="0" smtClean="0">
                          <a:solidFill>
                            <a:schemeClr val="tx1"/>
                          </a:solidFill>
                        </a:rPr>
                        <a:t>Net</a:t>
                      </a:r>
                      <a:endParaRPr lang="en-US" sz="1500" b="1" dirty="0">
                        <a:solidFill>
                          <a:schemeClr val="tx1"/>
                        </a:solidFill>
                      </a:endParaRPr>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r>
                        <a:rPr lang="en-US" sz="1500" b="1" dirty="0" smtClean="0"/>
                        <a:t>NO/NH</a:t>
                      </a:r>
                      <a:endParaRPr lang="en-US" sz="1500" b="1" dirty="0"/>
                    </a:p>
                  </a:txBody>
                  <a:tcPr>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+75</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10</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+75</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10</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189679">
                <a:tc>
                  <a:txBody>
                    <a:bodyPr/>
                    <a:lstStyle/>
                    <a:p>
                      <a:pPr algn="ctr"/>
                      <a:endParaRPr lang="en-US" sz="6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endParaRPr lang="en-US" sz="6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+77</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11</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83407">
                <a:tc>
                  <a:txBody>
                    <a:bodyPr/>
                    <a:lstStyle/>
                    <a:p>
                      <a:pPr algn="ctr"/>
                      <a:r>
                        <a:rPr lang="en-US" sz="1400" dirty="0" smtClean="0"/>
                        <a:t>+75</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14</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166393">
                <a:tc>
                  <a:txBody>
                    <a:bodyPr/>
                    <a:lstStyle/>
                    <a:p>
                      <a:pPr algn="ctr"/>
                      <a:endParaRPr lang="en-US" sz="6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endParaRPr lang="en-US" sz="6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+1</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13</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+4</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17</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46241">
                <a:tc>
                  <a:txBody>
                    <a:bodyPr/>
                    <a:lstStyle/>
                    <a:p>
                      <a:pPr algn="ctr"/>
                      <a:endParaRPr lang="en-US" sz="6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endParaRPr lang="en-US" sz="6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-7</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9</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-3</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12</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46241">
                <a:tc>
                  <a:txBody>
                    <a:bodyPr/>
                    <a:lstStyle/>
                    <a:p>
                      <a:pPr algn="ctr"/>
                      <a:endParaRPr lang="en-US" sz="6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endParaRPr lang="en-US" sz="6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-24</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21</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77322">
                <a:tc>
                  <a:txBody>
                    <a:bodyPr/>
                    <a:lstStyle/>
                    <a:p>
                      <a:pPr algn="ctr"/>
                      <a:r>
                        <a:rPr lang="en-US" sz="1400" dirty="0" smtClean="0"/>
                        <a:t>-18</a:t>
                      </a:r>
                      <a:endParaRPr lang="en-US" sz="14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400" dirty="0" smtClean="0"/>
                        <a:t>23</a:t>
                      </a:r>
                      <a:endParaRPr lang="en-US" sz="14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bl>
          </a:graphicData>
        </a:graphic>
      </p:graphicFrame>
    </p:spTree>
    <p:extLst>
      <p:ext uri="{BB962C8B-B14F-4D97-AF65-F5344CB8AC3E}">
        <p14:creationId xmlns:p14="http://schemas.microsoft.com/office/powerpoint/2010/main" val="2121950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9A641262-D422-4672-BA99-93886803F939}" type="slidenum">
              <a:rPr lang="en-US" sz="900"/>
              <a:pPr eaLnBrk="1" hangingPunct="1"/>
              <a:t>6</a:t>
            </a:fld>
            <a:endParaRPr lang="en-US" sz="900"/>
          </a:p>
        </p:txBody>
      </p:sp>
      <p:sp>
        <p:nvSpPr>
          <p:cNvPr id="32772" name="Rectangle 3"/>
          <p:cNvSpPr>
            <a:spLocks noGrp="1" noChangeArrowheads="1"/>
          </p:cNvSpPr>
          <p:nvPr>
            <p:ph type="title"/>
          </p:nvPr>
        </p:nvSpPr>
        <p:spPr/>
        <p:txBody>
          <a:bodyPr/>
          <a:lstStyle/>
          <a:p>
            <a:pPr eaLnBrk="1" hangingPunct="1"/>
            <a:r>
              <a:rPr lang="en-US" sz="2000" dirty="0" smtClean="0"/>
              <a:t>Both the FDIC and the CFPB receive positive ratings from voters, but the CFPB is less well-known.</a:t>
            </a:r>
          </a:p>
        </p:txBody>
      </p:sp>
      <p:sp>
        <p:nvSpPr>
          <p:cNvPr id="32773" name="Text Box 4"/>
          <p:cNvSpPr txBox="1">
            <a:spLocks noChangeArrowheads="1"/>
          </p:cNvSpPr>
          <p:nvPr/>
        </p:nvSpPr>
        <p:spPr bwMode="auto">
          <a:xfrm>
            <a:off x="0" y="6044526"/>
            <a:ext cx="654685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a:t>Now I'd like to ask you about some people, groups, and products. For each, please tell me whether you have a very favorable, somewhat favorable, somewhat unfavorable, or very unfavorable impression. If you haven't heard of {6}, or if you don't know enough about that person, group, or product to have an impression {5}, just say so and we will move on. </a:t>
            </a:r>
          </a:p>
          <a:p>
            <a:pPr algn="l"/>
            <a:r>
              <a:rPr lang="en-US" sz="1000" dirty="0"/>
              <a:t>[READ NAME.] Do you have a very favorable, somewhat favorable, somewhat unfavorable, or very unfavorable impression of [NAME]? </a:t>
            </a:r>
          </a:p>
        </p:txBody>
      </p:sp>
      <p:graphicFrame>
        <p:nvGraphicFramePr>
          <p:cNvPr id="2" name="Object 12"/>
          <p:cNvGraphicFramePr>
            <a:graphicFrameLocks noChangeAspect="1"/>
          </p:cNvGraphicFramePr>
          <p:nvPr>
            <p:extLst>
              <p:ext uri="{D42A27DB-BD31-4B8C-83A1-F6EECF244321}">
                <p14:modId xmlns:p14="http://schemas.microsoft.com/office/powerpoint/2010/main" val="1557231213"/>
              </p:ext>
            </p:extLst>
          </p:nvPr>
        </p:nvGraphicFramePr>
        <p:xfrm>
          <a:off x="490451" y="1412875"/>
          <a:ext cx="7153363"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32784" name="Text Box 15"/>
          <p:cNvSpPr txBox="1">
            <a:spLocks noChangeArrowheads="1"/>
          </p:cNvSpPr>
          <p:nvPr/>
        </p:nvSpPr>
        <p:spPr bwMode="auto">
          <a:xfrm>
            <a:off x="3906045" y="1715421"/>
            <a:ext cx="10779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Unfavorable</a:t>
            </a:r>
          </a:p>
        </p:txBody>
      </p:sp>
      <p:sp>
        <p:nvSpPr>
          <p:cNvPr id="32785" name="Text Box 16"/>
          <p:cNvSpPr txBox="1">
            <a:spLocks noChangeArrowheads="1"/>
          </p:cNvSpPr>
          <p:nvPr/>
        </p:nvSpPr>
        <p:spPr bwMode="auto">
          <a:xfrm>
            <a:off x="5008897" y="1698795"/>
            <a:ext cx="89693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Favorable</a:t>
            </a:r>
          </a:p>
        </p:txBody>
      </p:sp>
      <p:sp>
        <p:nvSpPr>
          <p:cNvPr id="9" name="Text Box 6"/>
          <p:cNvSpPr txBox="1">
            <a:spLocks noChangeArrowheads="1"/>
          </p:cNvSpPr>
          <p:nvPr/>
        </p:nvSpPr>
        <p:spPr bwMode="auto">
          <a:xfrm>
            <a:off x="0" y="5767527"/>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2" name="Text Box 6"/>
          <p:cNvSpPr txBox="1">
            <a:spLocks noChangeArrowheads="1"/>
          </p:cNvSpPr>
          <p:nvPr/>
        </p:nvSpPr>
        <p:spPr bwMode="auto">
          <a:xfrm>
            <a:off x="-31002" y="5491239"/>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020948916"/>
              </p:ext>
            </p:extLst>
          </p:nvPr>
        </p:nvGraphicFramePr>
        <p:xfrm>
          <a:off x="7853281" y="1282652"/>
          <a:ext cx="1209837" cy="4504962"/>
        </p:xfrm>
        <a:graphic>
          <a:graphicData uri="http://schemas.openxmlformats.org/drawingml/2006/table">
            <a:tbl>
              <a:tblPr firstRow="1" bandRow="1">
                <a:tableStyleId>{2D5ABB26-0587-4C30-8999-92F81FD0307C}</a:tableStyleId>
              </a:tblPr>
              <a:tblGrid>
                <a:gridCol w="624758"/>
                <a:gridCol w="585079"/>
              </a:tblGrid>
              <a:tr h="718270">
                <a:tc>
                  <a:txBody>
                    <a:bodyPr/>
                    <a:lstStyle/>
                    <a:p>
                      <a:r>
                        <a:rPr lang="en-US" sz="1500" b="1" dirty="0" smtClean="0">
                          <a:solidFill>
                            <a:schemeClr val="tx1"/>
                          </a:solidFill>
                        </a:rPr>
                        <a:t>Net</a:t>
                      </a:r>
                      <a:endParaRPr lang="en-US" sz="1500" b="1" dirty="0">
                        <a:solidFill>
                          <a:schemeClr val="tx1"/>
                        </a:solidFill>
                      </a:endParaRPr>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r>
                        <a:rPr lang="en-US" sz="1500" b="1" dirty="0" smtClean="0"/>
                        <a:t>NO/NH</a:t>
                      </a:r>
                      <a:endParaRPr lang="en-US" sz="1500" b="1" dirty="0"/>
                    </a:p>
                  </a:txBody>
                  <a:tcPr>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60854">
                <a:tc>
                  <a:txBody>
                    <a:bodyPr/>
                    <a:lstStyle/>
                    <a:p>
                      <a:pPr algn="ctr"/>
                      <a:r>
                        <a:rPr lang="en-US" sz="1800" dirty="0" smtClean="0"/>
                        <a:t>+57</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19</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937640">
                <a:tc>
                  <a:txBody>
                    <a:bodyPr/>
                    <a:lstStyle/>
                    <a:p>
                      <a:pPr algn="ctr"/>
                      <a:r>
                        <a:rPr lang="en-US" sz="1800" dirty="0" smtClean="0"/>
                        <a:t>+55</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22</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60854">
                <a:tc>
                  <a:txBody>
                    <a:bodyPr/>
                    <a:lstStyle/>
                    <a:p>
                      <a:pPr algn="ctr"/>
                      <a:r>
                        <a:rPr lang="en-US" sz="1800" dirty="0" smtClean="0"/>
                        <a:t>+39</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37</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937641">
                <a:tc>
                  <a:txBody>
                    <a:bodyPr/>
                    <a:lstStyle/>
                    <a:p>
                      <a:pPr algn="ctr"/>
                      <a:r>
                        <a:rPr lang="en-US" sz="1800" dirty="0" smtClean="0"/>
                        <a:t>+36</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42</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60854">
                <a:tc>
                  <a:txBody>
                    <a:bodyPr/>
                    <a:lstStyle/>
                    <a:p>
                      <a:pPr algn="ctr"/>
                      <a:r>
                        <a:rPr lang="en-US" sz="1800" dirty="0" smtClean="0"/>
                        <a:t>+26</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39</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528849">
                <a:tc>
                  <a:txBody>
                    <a:bodyPr/>
                    <a:lstStyle/>
                    <a:p>
                      <a:pPr algn="ctr"/>
                      <a:r>
                        <a:rPr lang="en-US" sz="1800" dirty="0" smtClean="0"/>
                        <a:t>+20</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48</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bl>
          </a:graphicData>
        </a:graphic>
      </p:graphicFrame>
    </p:spTree>
    <p:extLst>
      <p:ext uri="{BB962C8B-B14F-4D97-AF65-F5344CB8AC3E}">
        <p14:creationId xmlns:p14="http://schemas.microsoft.com/office/powerpoint/2010/main" val="162440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9A641262-D422-4672-BA99-93886803F939}" type="slidenum">
              <a:rPr lang="en-US" sz="900"/>
              <a:pPr eaLnBrk="1" hangingPunct="1"/>
              <a:t>7</a:t>
            </a:fld>
            <a:endParaRPr lang="en-US" sz="900"/>
          </a:p>
        </p:txBody>
      </p:sp>
      <p:sp>
        <p:nvSpPr>
          <p:cNvPr id="32772" name="Rectangle 3"/>
          <p:cNvSpPr>
            <a:spLocks noGrp="1" noChangeArrowheads="1"/>
          </p:cNvSpPr>
          <p:nvPr>
            <p:ph type="title"/>
          </p:nvPr>
        </p:nvSpPr>
        <p:spPr/>
        <p:txBody>
          <a:bodyPr/>
          <a:lstStyle/>
          <a:p>
            <a:pPr eaLnBrk="1" hangingPunct="1"/>
            <a:r>
              <a:rPr lang="en-US" sz="1800" dirty="0" smtClean="0"/>
              <a:t>Voters are net favorable toward prepaid cards, credit-scoring companies, and credit card companies. The popularity of credit-scoring and credit card companies has increased somewhat in the past year.</a:t>
            </a:r>
          </a:p>
        </p:txBody>
      </p:sp>
      <p:sp>
        <p:nvSpPr>
          <p:cNvPr id="32773" name="Text Box 4"/>
          <p:cNvSpPr txBox="1">
            <a:spLocks noChangeArrowheads="1"/>
          </p:cNvSpPr>
          <p:nvPr/>
        </p:nvSpPr>
        <p:spPr bwMode="auto">
          <a:xfrm>
            <a:off x="0" y="6044526"/>
            <a:ext cx="654685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smtClean="0"/>
              <a:t>Now I'd like to ask you about some people, groups, and products. For each, please tell me whether you have a very favorable, somewhat favorable, somewhat unfavorable, or very unfavorable impression. If you haven't heard of {6}, or if you don't know enough about that person, group, or product to have an impression {5}, just say so and we will move on. </a:t>
            </a:r>
          </a:p>
          <a:p>
            <a:pPr algn="l"/>
            <a:r>
              <a:rPr lang="en-US" sz="1000" dirty="0" smtClean="0"/>
              <a:t>[READ NAME.] Do you have a very favorable, somewhat favorable, somewhat unfavorable, or very unfavorable impression of [NAME]? </a:t>
            </a:r>
            <a:endParaRPr lang="en-US" sz="1000" dirty="0"/>
          </a:p>
        </p:txBody>
      </p:sp>
      <p:graphicFrame>
        <p:nvGraphicFramePr>
          <p:cNvPr id="2" name="Object 12"/>
          <p:cNvGraphicFramePr>
            <a:graphicFrameLocks noChangeAspect="1"/>
          </p:cNvGraphicFramePr>
          <p:nvPr>
            <p:extLst>
              <p:ext uri="{D42A27DB-BD31-4B8C-83A1-F6EECF244321}">
                <p14:modId xmlns:p14="http://schemas.microsoft.com/office/powerpoint/2010/main" val="2836567719"/>
              </p:ext>
            </p:extLst>
          </p:nvPr>
        </p:nvGraphicFramePr>
        <p:xfrm>
          <a:off x="677862" y="1412875"/>
          <a:ext cx="7019723"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32784" name="Text Box 15"/>
          <p:cNvSpPr txBox="1">
            <a:spLocks noChangeArrowheads="1"/>
          </p:cNvSpPr>
          <p:nvPr/>
        </p:nvSpPr>
        <p:spPr bwMode="auto">
          <a:xfrm>
            <a:off x="3570287" y="1733887"/>
            <a:ext cx="10779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Unfavorable</a:t>
            </a:r>
          </a:p>
        </p:txBody>
      </p:sp>
      <p:sp>
        <p:nvSpPr>
          <p:cNvPr id="32785" name="Text Box 16"/>
          <p:cNvSpPr txBox="1">
            <a:spLocks noChangeArrowheads="1"/>
          </p:cNvSpPr>
          <p:nvPr/>
        </p:nvSpPr>
        <p:spPr bwMode="auto">
          <a:xfrm>
            <a:off x="5219606" y="1733887"/>
            <a:ext cx="89693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Favorable</a:t>
            </a:r>
          </a:p>
        </p:txBody>
      </p:sp>
      <p:sp>
        <p:nvSpPr>
          <p:cNvPr id="9" name="Text Box 6"/>
          <p:cNvSpPr txBox="1">
            <a:spLocks noChangeArrowheads="1"/>
          </p:cNvSpPr>
          <p:nvPr/>
        </p:nvSpPr>
        <p:spPr bwMode="auto">
          <a:xfrm>
            <a:off x="0" y="5767527"/>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0" name="Text Box 6"/>
          <p:cNvSpPr txBox="1">
            <a:spLocks noChangeArrowheads="1"/>
          </p:cNvSpPr>
          <p:nvPr/>
        </p:nvSpPr>
        <p:spPr bwMode="auto">
          <a:xfrm>
            <a:off x="-31002" y="5490528"/>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085787542"/>
              </p:ext>
            </p:extLst>
          </p:nvPr>
        </p:nvGraphicFramePr>
        <p:xfrm>
          <a:off x="7853281" y="1282652"/>
          <a:ext cx="1209837" cy="4547993"/>
        </p:xfrm>
        <a:graphic>
          <a:graphicData uri="http://schemas.openxmlformats.org/drawingml/2006/table">
            <a:tbl>
              <a:tblPr firstRow="1" bandRow="1">
                <a:tableStyleId>{2D5ABB26-0587-4C30-8999-92F81FD0307C}</a:tableStyleId>
              </a:tblPr>
              <a:tblGrid>
                <a:gridCol w="624758"/>
                <a:gridCol w="585079"/>
              </a:tblGrid>
              <a:tr h="731881">
                <a:tc>
                  <a:txBody>
                    <a:bodyPr/>
                    <a:lstStyle/>
                    <a:p>
                      <a:r>
                        <a:rPr lang="en-US" sz="1500" b="1" dirty="0" smtClean="0">
                          <a:solidFill>
                            <a:schemeClr val="tx1"/>
                          </a:solidFill>
                        </a:rPr>
                        <a:t>Net</a:t>
                      </a:r>
                      <a:endParaRPr lang="en-US" sz="1500" b="1" dirty="0">
                        <a:solidFill>
                          <a:schemeClr val="tx1"/>
                        </a:solidFill>
                      </a:endParaRPr>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r>
                        <a:rPr lang="en-US" sz="1500" b="1" dirty="0" smtClean="0"/>
                        <a:t>NO/NH</a:t>
                      </a:r>
                      <a:endParaRPr lang="en-US" sz="1500" b="1" dirty="0"/>
                    </a:p>
                  </a:txBody>
                  <a:tcPr>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502090">
                <a:tc>
                  <a:txBody>
                    <a:bodyPr/>
                    <a:lstStyle/>
                    <a:p>
                      <a:pPr algn="ctr"/>
                      <a:r>
                        <a:rPr lang="en-US" sz="1800" dirty="0" smtClean="0"/>
                        <a:t>+37</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21</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846250">
                <a:tc>
                  <a:txBody>
                    <a:bodyPr/>
                    <a:lstStyle/>
                    <a:p>
                      <a:pPr algn="ctr"/>
                      <a:r>
                        <a:rPr lang="en-US" sz="1800" dirty="0" smtClean="0"/>
                        <a:t>+32</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22</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502090">
                <a:tc>
                  <a:txBody>
                    <a:bodyPr/>
                    <a:lstStyle/>
                    <a:p>
                      <a:pPr algn="ctr"/>
                      <a:r>
                        <a:rPr lang="en-US" sz="1800" dirty="0" smtClean="0"/>
                        <a:t>+1</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23</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967845">
                <a:tc>
                  <a:txBody>
                    <a:bodyPr/>
                    <a:lstStyle/>
                    <a:p>
                      <a:pPr algn="ctr"/>
                      <a:r>
                        <a:rPr lang="en-US" sz="1800" dirty="0" smtClean="0"/>
                        <a:t>+15</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21</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502090">
                <a:tc>
                  <a:txBody>
                    <a:bodyPr/>
                    <a:lstStyle/>
                    <a:p>
                      <a:pPr algn="ctr"/>
                      <a:r>
                        <a:rPr lang="en-US" sz="1800" dirty="0" smtClean="0"/>
                        <a:t>+1</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6</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95747">
                <a:tc>
                  <a:txBody>
                    <a:bodyPr/>
                    <a:lstStyle/>
                    <a:p>
                      <a:pPr algn="ctr"/>
                      <a:r>
                        <a:rPr lang="en-US" sz="1800" dirty="0" smtClean="0"/>
                        <a:t>+11</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8</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bl>
          </a:graphicData>
        </a:graphic>
      </p:graphicFrame>
      <p:sp>
        <p:nvSpPr>
          <p:cNvPr id="11" name="Oval 10"/>
          <p:cNvSpPr/>
          <p:nvPr/>
        </p:nvSpPr>
        <p:spPr bwMode="auto">
          <a:xfrm>
            <a:off x="7928387" y="3357958"/>
            <a:ext cx="459504" cy="914400"/>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
        <p:nvSpPr>
          <p:cNvPr id="13" name="Oval 12"/>
          <p:cNvSpPr/>
          <p:nvPr/>
        </p:nvSpPr>
        <p:spPr bwMode="auto">
          <a:xfrm>
            <a:off x="7928387" y="4853127"/>
            <a:ext cx="459504" cy="914400"/>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228780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9A641262-D422-4672-BA99-93886803F939}" type="slidenum">
              <a:rPr lang="en-US" sz="900"/>
              <a:pPr eaLnBrk="1" hangingPunct="1"/>
              <a:t>8</a:t>
            </a:fld>
            <a:endParaRPr lang="en-US" sz="900"/>
          </a:p>
        </p:txBody>
      </p:sp>
      <p:sp>
        <p:nvSpPr>
          <p:cNvPr id="32772" name="Rectangle 3"/>
          <p:cNvSpPr>
            <a:spLocks noGrp="1" noChangeArrowheads="1"/>
          </p:cNvSpPr>
          <p:nvPr>
            <p:ph type="title"/>
          </p:nvPr>
        </p:nvSpPr>
        <p:spPr/>
        <p:txBody>
          <a:bodyPr/>
          <a:lstStyle/>
          <a:p>
            <a:pPr eaLnBrk="1" hangingPunct="1"/>
            <a:r>
              <a:rPr lang="en-US" sz="1800" dirty="0" smtClean="0"/>
              <a:t>Voters have a higher opinion of student loans from the federal government than they do of student loans from private companies, though they rate both net favorably. Debt collectors and payday lenders are deeply unpopular.</a:t>
            </a:r>
          </a:p>
        </p:txBody>
      </p:sp>
      <p:sp>
        <p:nvSpPr>
          <p:cNvPr id="32773" name="Text Box 4"/>
          <p:cNvSpPr txBox="1">
            <a:spLocks noChangeArrowheads="1"/>
          </p:cNvSpPr>
          <p:nvPr/>
        </p:nvSpPr>
        <p:spPr bwMode="auto">
          <a:xfrm>
            <a:off x="0" y="6044526"/>
            <a:ext cx="654685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a:r>
              <a:rPr lang="en-US" sz="1000" dirty="0" smtClean="0"/>
              <a:t>Now I'd like to ask you about some people, groups, and products. For each, please tell me whether you have a very favorable, somewhat favorable, somewhat unfavorable, or very unfavorable impression. If you haven't heard of {6}, or if you don't know enough about that person, group, or product to have an impression {5}, just say so and we will move on. </a:t>
            </a:r>
          </a:p>
          <a:p>
            <a:pPr algn="l"/>
            <a:r>
              <a:rPr lang="en-US" sz="1000" dirty="0" smtClean="0"/>
              <a:t>[READ NAME.] Do you have a very favorable, somewhat favorable, somewhat unfavorable, or very unfavorable impression of [NAME]? </a:t>
            </a:r>
            <a:endParaRPr lang="en-US" sz="1000" dirty="0"/>
          </a:p>
        </p:txBody>
      </p:sp>
      <p:graphicFrame>
        <p:nvGraphicFramePr>
          <p:cNvPr id="2" name="Object 12"/>
          <p:cNvGraphicFramePr>
            <a:graphicFrameLocks noChangeAspect="1"/>
          </p:cNvGraphicFramePr>
          <p:nvPr>
            <p:extLst>
              <p:ext uri="{D42A27DB-BD31-4B8C-83A1-F6EECF244321}">
                <p14:modId xmlns:p14="http://schemas.microsoft.com/office/powerpoint/2010/main" val="3559421660"/>
              </p:ext>
            </p:extLst>
          </p:nvPr>
        </p:nvGraphicFramePr>
        <p:xfrm>
          <a:off x="144380" y="1412875"/>
          <a:ext cx="7553206"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32784" name="Text Box 15"/>
          <p:cNvSpPr txBox="1">
            <a:spLocks noChangeArrowheads="1"/>
          </p:cNvSpPr>
          <p:nvPr/>
        </p:nvSpPr>
        <p:spPr bwMode="auto">
          <a:xfrm>
            <a:off x="4507934" y="1738313"/>
            <a:ext cx="10779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Unfavorable</a:t>
            </a:r>
          </a:p>
        </p:txBody>
      </p:sp>
      <p:sp>
        <p:nvSpPr>
          <p:cNvPr id="32785" name="Text Box 16"/>
          <p:cNvSpPr txBox="1">
            <a:spLocks noChangeArrowheads="1"/>
          </p:cNvSpPr>
          <p:nvPr/>
        </p:nvSpPr>
        <p:spPr bwMode="auto">
          <a:xfrm>
            <a:off x="5897339" y="1738313"/>
            <a:ext cx="89693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a:t>Favorable</a:t>
            </a:r>
          </a:p>
        </p:txBody>
      </p:sp>
      <p:sp>
        <p:nvSpPr>
          <p:cNvPr id="9" name="Text Box 6"/>
          <p:cNvSpPr txBox="1">
            <a:spLocks noChangeArrowheads="1"/>
          </p:cNvSpPr>
          <p:nvPr/>
        </p:nvSpPr>
        <p:spPr bwMode="auto">
          <a:xfrm>
            <a:off x="0" y="5767527"/>
            <a:ext cx="214116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Darker colors indicate intensity.</a:t>
            </a:r>
            <a:endParaRPr lang="en-US" dirty="0"/>
          </a:p>
        </p:txBody>
      </p:sp>
      <p:sp>
        <p:nvSpPr>
          <p:cNvPr id="10" name="Text Box 6"/>
          <p:cNvSpPr txBox="1">
            <a:spLocks noChangeArrowheads="1"/>
          </p:cNvSpPr>
          <p:nvPr/>
        </p:nvSpPr>
        <p:spPr bwMode="auto">
          <a:xfrm>
            <a:off x="-31002" y="5490528"/>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913181275"/>
              </p:ext>
            </p:extLst>
          </p:nvPr>
        </p:nvGraphicFramePr>
        <p:xfrm>
          <a:off x="7853281" y="1282652"/>
          <a:ext cx="1209837" cy="4591057"/>
        </p:xfrm>
        <a:graphic>
          <a:graphicData uri="http://schemas.openxmlformats.org/drawingml/2006/table">
            <a:tbl>
              <a:tblPr firstRow="1" bandRow="1">
                <a:tableStyleId>{2D5ABB26-0587-4C30-8999-92F81FD0307C}</a:tableStyleId>
              </a:tblPr>
              <a:tblGrid>
                <a:gridCol w="624758"/>
                <a:gridCol w="585079"/>
              </a:tblGrid>
              <a:tr h="658790">
                <a:tc>
                  <a:txBody>
                    <a:bodyPr/>
                    <a:lstStyle/>
                    <a:p>
                      <a:r>
                        <a:rPr lang="en-US" sz="1500" b="1" dirty="0" smtClean="0">
                          <a:solidFill>
                            <a:schemeClr val="tx1"/>
                          </a:solidFill>
                        </a:rPr>
                        <a:t>Net</a:t>
                      </a:r>
                      <a:endParaRPr lang="en-US" sz="1500" b="1" dirty="0">
                        <a:solidFill>
                          <a:schemeClr val="tx1"/>
                        </a:solidFill>
                      </a:endParaRPr>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r>
                        <a:rPr lang="en-US" sz="1500" b="1" dirty="0" smtClean="0"/>
                        <a:t>NO/NH</a:t>
                      </a:r>
                      <a:endParaRPr lang="en-US" sz="1500" b="1" dirty="0"/>
                    </a:p>
                  </a:txBody>
                  <a:tcPr>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44558">
                <a:tc>
                  <a:txBody>
                    <a:bodyPr/>
                    <a:lstStyle/>
                    <a:p>
                      <a:pPr algn="ctr"/>
                      <a:r>
                        <a:rPr lang="en-US" sz="1800" dirty="0" smtClean="0"/>
                        <a:t>+32</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13</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616472">
                <a:tc>
                  <a:txBody>
                    <a:bodyPr/>
                    <a:lstStyle/>
                    <a:p>
                      <a:pPr algn="ctr"/>
                      <a:r>
                        <a:rPr lang="en-US" sz="1800" dirty="0" smtClean="0"/>
                        <a:t>+34</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15</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24853">
                <a:tc>
                  <a:txBody>
                    <a:bodyPr/>
                    <a:lstStyle/>
                    <a:p>
                      <a:pPr algn="ctr"/>
                      <a:r>
                        <a:rPr lang="en-US" sz="1800" dirty="0" smtClean="0"/>
                        <a:t>+7</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27</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705050">
                <a:tc>
                  <a:txBody>
                    <a:bodyPr/>
                    <a:lstStyle/>
                    <a:p>
                      <a:pPr algn="ctr"/>
                      <a:r>
                        <a:rPr lang="en-US" sz="1800" dirty="0" smtClean="0"/>
                        <a:t>+8</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30</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60947">
                <a:tc>
                  <a:txBody>
                    <a:bodyPr/>
                    <a:lstStyle/>
                    <a:p>
                      <a:pPr algn="ctr"/>
                      <a:r>
                        <a:rPr lang="en-US" sz="1800" dirty="0" smtClean="0"/>
                        <a:t>-47</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19</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60947">
                <a:tc>
                  <a:txBody>
                    <a:bodyPr/>
                    <a:lstStyle/>
                    <a:p>
                      <a:pPr algn="ctr"/>
                      <a:r>
                        <a:rPr lang="en-US" sz="1800" dirty="0" smtClean="0"/>
                        <a:t>-41</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19</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297817">
                <a:tc>
                  <a:txBody>
                    <a:bodyPr/>
                    <a:lstStyle/>
                    <a:p>
                      <a:pPr algn="ctr"/>
                      <a:endParaRPr lang="en-US" sz="16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endParaRPr lang="en-US" sz="16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330576">
                <a:tc>
                  <a:txBody>
                    <a:bodyPr/>
                    <a:lstStyle/>
                    <a:p>
                      <a:pPr algn="ctr"/>
                      <a:r>
                        <a:rPr lang="en-US" sz="1800" dirty="0" smtClean="0"/>
                        <a:t>-62</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19</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r h="446665">
                <a:tc>
                  <a:txBody>
                    <a:bodyPr/>
                    <a:lstStyle/>
                    <a:p>
                      <a:pPr algn="ctr"/>
                      <a:r>
                        <a:rPr lang="en-US" sz="1800" dirty="0" smtClean="0"/>
                        <a:t>-50</a:t>
                      </a:r>
                      <a:endParaRPr lang="en-US" sz="1800" dirty="0"/>
                    </a:p>
                  </a:txBody>
                  <a:tcPr>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EAEA"/>
                    </a:solidFill>
                  </a:tcPr>
                </a:tc>
                <a:tc>
                  <a:txBody>
                    <a:bodyPr/>
                    <a:lstStyle/>
                    <a:p>
                      <a:pPr algn="ctr"/>
                      <a:r>
                        <a:rPr lang="en-US" sz="1800" dirty="0" smtClean="0"/>
                        <a:t>20</a:t>
                      </a:r>
                      <a:endParaRPr lang="en-US" sz="1800" dirty="0"/>
                    </a:p>
                  </a:txBody>
                  <a:tcPr marL="182880">
                    <a:lnL w="571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tr>
            </a:tbl>
          </a:graphicData>
        </a:graphic>
      </p:graphicFrame>
    </p:spTree>
    <p:extLst>
      <p:ext uri="{BB962C8B-B14F-4D97-AF65-F5344CB8AC3E}">
        <p14:creationId xmlns:p14="http://schemas.microsoft.com/office/powerpoint/2010/main" val="37652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eaLnBrk="1" hangingPunct="1"/>
            <a:fld id="{BCABCAA0-CFF2-4D6C-A96F-DDC5898A8590}" type="slidenum">
              <a:rPr lang="en-US" sz="900"/>
              <a:pPr eaLnBrk="1" hangingPunct="1"/>
              <a:t>9</a:t>
            </a:fld>
            <a:endParaRPr lang="en-US" sz="900"/>
          </a:p>
        </p:txBody>
      </p:sp>
      <p:sp>
        <p:nvSpPr>
          <p:cNvPr id="18435" name="Rectangle 2"/>
          <p:cNvSpPr>
            <a:spLocks noGrp="1" noChangeArrowheads="1"/>
          </p:cNvSpPr>
          <p:nvPr>
            <p:ph type="title"/>
          </p:nvPr>
        </p:nvSpPr>
        <p:spPr>
          <a:xfrm>
            <a:off x="669925" y="378959"/>
            <a:ext cx="7788275" cy="1058863"/>
          </a:xfrm>
        </p:spPr>
        <p:txBody>
          <a:bodyPr/>
          <a:lstStyle/>
          <a:p>
            <a:pPr eaLnBrk="1" hangingPunct="1"/>
            <a:r>
              <a:rPr lang="en-US" sz="1800" dirty="0" smtClean="0"/>
              <a:t>The </a:t>
            </a:r>
            <a:r>
              <a:rPr lang="en-US" sz="1800" dirty="0"/>
              <a:t>proportion of voters who report being overcharged or </a:t>
            </a:r>
            <a:r>
              <a:rPr lang="en-US" sz="1800" dirty="0" smtClean="0"/>
              <a:t>deceived </a:t>
            </a:r>
            <a:r>
              <a:rPr lang="en-US" sz="1800" dirty="0"/>
              <a:t>by a financial institution </a:t>
            </a:r>
            <a:r>
              <a:rPr lang="en-US" sz="1800" dirty="0" smtClean="0"/>
              <a:t>has </a:t>
            </a:r>
            <a:r>
              <a:rPr lang="en-US" sz="1800" dirty="0"/>
              <a:t>increased since last </a:t>
            </a:r>
            <a:r>
              <a:rPr lang="en-US" sz="1800" dirty="0" smtClean="0"/>
              <a:t>year from 37% to 43%. Voters are less likely to agree with the general idea they have been treated unfairly (32%) than to report the more specific problems of being overcharged or deceived (43%).</a:t>
            </a:r>
          </a:p>
        </p:txBody>
      </p:sp>
      <p:graphicFrame>
        <p:nvGraphicFramePr>
          <p:cNvPr id="2" name="Object 4"/>
          <p:cNvGraphicFramePr>
            <a:graphicFrameLocks noChangeAspect="1"/>
          </p:cNvGraphicFramePr>
          <p:nvPr>
            <p:extLst>
              <p:ext uri="{D42A27DB-BD31-4B8C-83A1-F6EECF244321}">
                <p14:modId xmlns:p14="http://schemas.microsoft.com/office/powerpoint/2010/main" val="3988809004"/>
              </p:ext>
            </p:extLst>
          </p:nvPr>
        </p:nvGraphicFramePr>
        <p:xfrm>
          <a:off x="148808" y="1844415"/>
          <a:ext cx="8843210" cy="4089013"/>
        </p:xfrm>
        <a:graphic>
          <a:graphicData uri="http://schemas.openxmlformats.org/drawingml/2006/chart">
            <c:chart xmlns:c="http://schemas.openxmlformats.org/drawingml/2006/chart" xmlns:r="http://schemas.openxmlformats.org/officeDocument/2006/relationships" r:id="rId3"/>
          </a:graphicData>
        </a:graphic>
      </p:graphicFrame>
      <p:sp>
        <p:nvSpPr>
          <p:cNvPr id="18440" name="Text Box 7"/>
          <p:cNvSpPr txBox="1">
            <a:spLocks noChangeArrowheads="1"/>
          </p:cNvSpPr>
          <p:nvPr/>
        </p:nvSpPr>
        <p:spPr bwMode="auto">
          <a:xfrm>
            <a:off x="951720" y="2456180"/>
            <a:ext cx="2601995"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Arial" charset="0"/>
              </a:rPr>
              <a:t>Overcharged or Deceived*</a:t>
            </a:r>
            <a:endParaRPr lang="en-US" sz="1600" dirty="0">
              <a:latin typeface="Arial" charset="0"/>
            </a:endParaRPr>
          </a:p>
        </p:txBody>
      </p:sp>
      <p:sp>
        <p:nvSpPr>
          <p:cNvPr id="18441" name="Text Box 8"/>
          <p:cNvSpPr txBox="1">
            <a:spLocks noChangeArrowheads="1"/>
          </p:cNvSpPr>
          <p:nvPr/>
        </p:nvSpPr>
        <p:spPr bwMode="auto">
          <a:xfrm>
            <a:off x="5735645" y="2456179"/>
            <a:ext cx="171591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600" dirty="0" smtClean="0">
                <a:latin typeface="Arial" charset="0"/>
              </a:rPr>
              <a:t>Treated Unfairly*</a:t>
            </a:r>
            <a:endParaRPr lang="en-US" sz="1600" dirty="0">
              <a:latin typeface="Arial" charset="0"/>
            </a:endParaRPr>
          </a:p>
        </p:txBody>
      </p:sp>
      <p:sp>
        <p:nvSpPr>
          <p:cNvPr id="18443" name="Line 10"/>
          <p:cNvSpPr>
            <a:spLocks noChangeShapeType="1"/>
          </p:cNvSpPr>
          <p:nvPr/>
        </p:nvSpPr>
        <p:spPr bwMode="auto">
          <a:xfrm>
            <a:off x="4508333" y="2977890"/>
            <a:ext cx="0" cy="2459037"/>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spAutoFit/>
          </a:bodyPr>
          <a:lstStyle/>
          <a:p>
            <a:endParaRPr lang="en-US"/>
          </a:p>
        </p:txBody>
      </p:sp>
      <p:sp>
        <p:nvSpPr>
          <p:cNvPr id="12" name="Text Box 6"/>
          <p:cNvSpPr txBox="1">
            <a:spLocks noChangeArrowheads="1"/>
          </p:cNvSpPr>
          <p:nvPr/>
        </p:nvSpPr>
        <p:spPr bwMode="auto">
          <a:xfrm>
            <a:off x="0" y="6144891"/>
            <a:ext cx="1101584" cy="276999"/>
          </a:xfrm>
          <a:prstGeom prst="rect">
            <a:avLst/>
          </a:prstGeom>
          <a:noFill/>
          <a:ln>
            <a:noFill/>
          </a:ln>
          <a:effectLst/>
          <a:extLst>
            <a:ext uri="{909E8E84-426E-40dd-AFC4-6F175D3DCCD1}">
              <a14:hiddenFill xmlns="" xmlns:a14="http://schemas.microsoft.com/office/drawing/2010/main">
                <a:solidFill>
                  <a:srgbClr val="EAEAEA"/>
                </a:solidFill>
              </a14:hiddenFill>
            </a:ext>
            <a:ext uri="{91240B29-F687-4f45-9708-019B960494DF}">
              <a14:hiddenLine xmlns="" xmlns:a14="http://schemas.microsoft.com/office/drawing/2010/main" w="31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dirty="0" smtClean="0"/>
              <a:t>*split-sampled</a:t>
            </a:r>
            <a:endParaRPr lang="en-US" dirty="0"/>
          </a:p>
        </p:txBody>
      </p:sp>
      <p:sp>
        <p:nvSpPr>
          <p:cNvPr id="14" name="Text Box 4"/>
          <p:cNvSpPr txBox="1">
            <a:spLocks noChangeArrowheads="1"/>
          </p:cNvSpPr>
          <p:nvPr/>
        </p:nvSpPr>
        <p:spPr bwMode="auto">
          <a:xfrm>
            <a:off x="0" y="6455284"/>
            <a:ext cx="6546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l" eaLnBrk="1" hangingPunct="1"/>
            <a:r>
              <a:rPr lang="en-US" sz="1000" dirty="0"/>
              <a:t>Have you ever been overcharged or deceived by a financial institution? </a:t>
            </a:r>
            <a:endParaRPr lang="en-US" sz="1000" dirty="0" smtClean="0"/>
          </a:p>
          <a:p>
            <a:pPr algn="l" eaLnBrk="1" hangingPunct="1"/>
            <a:r>
              <a:rPr lang="en-US" sz="1000" dirty="0" smtClean="0"/>
              <a:t>Have </a:t>
            </a:r>
            <a:r>
              <a:rPr lang="en-US" sz="1000" dirty="0"/>
              <a:t>you ever been treated unfairly by a financial institution? </a:t>
            </a:r>
          </a:p>
        </p:txBody>
      </p:sp>
      <p:sp>
        <p:nvSpPr>
          <p:cNvPr id="11" name="Text Box 8"/>
          <p:cNvSpPr txBox="1">
            <a:spLocks noChangeArrowheads="1"/>
          </p:cNvSpPr>
          <p:nvPr/>
        </p:nvSpPr>
        <p:spPr bwMode="auto">
          <a:xfrm>
            <a:off x="7738772" y="3145637"/>
            <a:ext cx="5501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2014</a:t>
            </a:r>
            <a:endParaRPr lang="en-US" sz="1400" dirty="0"/>
          </a:p>
        </p:txBody>
      </p:sp>
      <p:sp>
        <p:nvSpPr>
          <p:cNvPr id="15" name="Text Box 8"/>
          <p:cNvSpPr txBox="1">
            <a:spLocks noChangeArrowheads="1"/>
          </p:cNvSpPr>
          <p:nvPr/>
        </p:nvSpPr>
        <p:spPr bwMode="auto">
          <a:xfrm>
            <a:off x="5315872" y="3145637"/>
            <a:ext cx="5501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2013</a:t>
            </a:r>
            <a:endParaRPr lang="en-US" sz="1400" dirty="0"/>
          </a:p>
        </p:txBody>
      </p:sp>
      <p:sp>
        <p:nvSpPr>
          <p:cNvPr id="16" name="Text Box 8"/>
          <p:cNvSpPr txBox="1">
            <a:spLocks noChangeArrowheads="1"/>
          </p:cNvSpPr>
          <p:nvPr/>
        </p:nvSpPr>
        <p:spPr bwMode="auto">
          <a:xfrm>
            <a:off x="2867676" y="3145637"/>
            <a:ext cx="5501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2014</a:t>
            </a:r>
            <a:endParaRPr lang="en-US" sz="1400" dirty="0"/>
          </a:p>
        </p:txBody>
      </p:sp>
      <p:sp>
        <p:nvSpPr>
          <p:cNvPr id="17" name="Text Box 8"/>
          <p:cNvSpPr txBox="1">
            <a:spLocks noChangeArrowheads="1"/>
          </p:cNvSpPr>
          <p:nvPr/>
        </p:nvSpPr>
        <p:spPr bwMode="auto">
          <a:xfrm>
            <a:off x="387392" y="3145637"/>
            <a:ext cx="5501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algn="ctr" eaLnBrk="1" hangingPunct="1"/>
            <a:r>
              <a:rPr lang="en-US" sz="1400" dirty="0" smtClean="0"/>
              <a:t>2013</a:t>
            </a:r>
            <a:endParaRPr lang="en-US" sz="1400" dirty="0"/>
          </a:p>
        </p:txBody>
      </p:sp>
      <p:sp>
        <p:nvSpPr>
          <p:cNvPr id="18" name="Oval 17"/>
          <p:cNvSpPr/>
          <p:nvPr/>
        </p:nvSpPr>
        <p:spPr bwMode="auto">
          <a:xfrm>
            <a:off x="2515903" y="4438461"/>
            <a:ext cx="554855" cy="339539"/>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Times New Roman" pitchFamily="18" charset="0"/>
            </a:endParaRPr>
          </a:p>
        </p:txBody>
      </p:sp>
    </p:spTree>
    <p:extLst>
      <p:ext uri="{BB962C8B-B14F-4D97-AF65-F5344CB8AC3E}">
        <p14:creationId xmlns:p14="http://schemas.microsoft.com/office/powerpoint/2010/main" val="2550132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38916</TotalTime>
  <Words>5018</Words>
  <Application>Microsoft Office PowerPoint</Application>
  <PresentationFormat>On-screen Show (4:3)</PresentationFormat>
  <Paragraphs>492</Paragraphs>
  <Slides>41</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tiled watermark</vt:lpstr>
      <vt:lpstr>PowerPoint Presentation</vt:lpstr>
      <vt:lpstr>Methodology</vt:lpstr>
      <vt:lpstr>Executive Summary</vt:lpstr>
      <vt:lpstr>Lay of the Land</vt:lpstr>
      <vt:lpstr>Strong majorities of voters have favorable impressions of credit unions and community banks, while they are net negative toward big banks and Wall Street financial companies. They have mixed feelings toward the financial industry as a whole.</vt:lpstr>
      <vt:lpstr>Both the FDIC and the CFPB receive positive ratings from voters, but the CFPB is less well-known.</vt:lpstr>
      <vt:lpstr>Voters are net favorable toward prepaid cards, credit-scoring companies, and credit card companies. The popularity of credit-scoring and credit card companies has increased somewhat in the past year.</vt:lpstr>
      <vt:lpstr>Voters have a higher opinion of student loans from the federal government than they do of student loans from private companies, though they rate both net favorably. Debt collectors and payday lenders are deeply unpopular.</vt:lpstr>
      <vt:lpstr>The proportion of voters who report being overcharged or deceived by a financial institution has increased since last year from 37% to 43%. Voters are less likely to agree with the general idea they have been treated unfairly (32%) than to report the more specific problems of being overcharged or deceived (43%).</vt:lpstr>
      <vt:lpstr>Reported unfair treatment has jumped among voters aged 30-39, a majority of whom now report bad experiences with financial institutions. Seniors and voters under 30 report the lowest levels of mistreatment.</vt:lpstr>
      <vt:lpstr>Half of African-Americans and 42% of Latinos report that they have been mistreated by a financial institution.  Over two-fifths of lower income (HHI &lt;$30k) and upper income (HHI $75k+) respondents alike say that they have been mistreated by a financial institution.</vt:lpstr>
      <vt:lpstr>Regulation</vt:lpstr>
      <vt:lpstr>As we found last year, more than nine in ten voters (93%) believe it is important to regulate financial services and products to make sure they are fair for consumers.</vt:lpstr>
      <vt:lpstr>Support for increased government oversight of financial companies remains strong, with nearly two-thirds of voters agreeing that there should be more (65%) rather than less (24%) government oversight of these companies.</vt:lpstr>
      <vt:lpstr>More than three-quarters of voters continue to agree that Wall Street financial companies should be held accountable with tougher rules and enforcement. Only one in ten believe their practices have changed enough that they don’t need further regulation.</vt:lpstr>
      <vt:lpstr>By a 3:1 margin, voters believe that tough regulations on Wall Street will help prevent future financial problems rather than hurting the economy.</vt:lpstr>
      <vt:lpstr>Consumer Financial Protection Bureau</vt:lpstr>
      <vt:lpstr>Support for the Wall Street reform law remains resounding, with more than three-quarters of voters saying they favor the law’s federal oversight of financial companies.</vt:lpstr>
      <vt:lpstr>Although voters broadly agree on the importance of regulation and oversight, on the matter of making sure financial services and products are fair for consumers, voters are only slightly more likely to trust the federal government (34%) than banks and credit card companies (31%).</vt:lpstr>
      <vt:lpstr>In contrast, a majority (55%) trust the CFPB over banks and credit card companies (17%). Voters respond more favorably to the name of the agency than to “the government.”</vt:lpstr>
      <vt:lpstr>Over two-fifths of voters are unfamiliar with the CFPB. Democrats tend to be the most familiar, while Republicans are least likely to be familiar with the agency. Fewer Independents than last year now report familiarity with the CFPB.</vt:lpstr>
      <vt:lpstr>Voters familiar with the CFPB favor it by more than a 4:1 margin. While Democrats’ support has increased, among Independents, familiarity with the CFPB has declined, which has lowered support levels.</vt:lpstr>
      <vt:lpstr>After hearing a brief description of the CFPB, three-quarters of voters favor the bureau (47% strongly). As in other areas, support has dipped slightly since last year but remains strong.</vt:lpstr>
      <vt:lpstr>After hearing head-to-head arguments for and against the CFPB, a majority of voters agree with a statement that it works and protects consumers, while fewer than a third agree that it is an unaccountable and unnecessary bureaucracy. </vt:lpstr>
      <vt:lpstr>Head-to-head statements with the argument in favor of the CFPB comparing financial products to other dangerous products results in a slightly wider margin of support for the CFPB. Again, support for the CFPB has decreased slightly since last year but remains strong.</vt:lpstr>
      <vt:lpstr>By more than a 3:1 margin, voters agree with the CFPB’s use of its enforcement authority, after they hear an argument citing specific CFPB successes pitted against the accusation the CFPB uses its authority unfairly and costs jobs and taxpayer money. A majority side strongly with the statement that lawsuits like those against American Express and JP Morgan Chase are “exactly what the CFPB should be doing.”</vt:lpstr>
      <vt:lpstr>Policy Proposals</vt:lpstr>
      <vt:lpstr>Three-fifths of voters agree that Wall Street and the financial industry pose a continuing danger to the economy due to their power and reckless practices. Fewer than a quarter think we have already done enough to reform the financial system.</vt:lpstr>
      <vt:lpstr>Voters remain strongly supportive of a policy requiring small-dollar lenders to verify customers’ ability to repay loans. Support is consistent whether this policy is framed simply in terms of verifying a customer’s ability to repay, or making sure loans are affordable in light of a customer’s income and expenses.</vt:lpstr>
      <vt:lpstr>Similar to last year, more than four-fifths of voters support requiring banks to decline debit card purchases rather than charge overdraft fees. They remain less enthusiastic about but still broadly supportive of a proposal to prevent banks from charging more than six overdraft fees per customer per year.</vt:lpstr>
      <vt:lpstr>Over three-quarters of voters support a proposal to allow bank customers to take complaints to court. This policy is slightly more popular than the proposal to allow borrowers to sue the same lender together over a common problem.</vt:lpstr>
      <vt:lpstr>More than nine in ten voters support a requirement for credit card statements to state how much more customers will ultimately pay if they only make the minimum monthly payment. However, just over half of voters have noticed this change, up slightly from 2013.</vt:lpstr>
      <vt:lpstr>Loans and Debts</vt:lpstr>
      <vt:lpstr>Voters have grown less sympathetic to borrowers. Last year, by a 14-point margin, they sided with a statement about lenders needing rules over one attributing debt problems to personal irresponsibility. Now, voters are divided between these two stances. </vt:lpstr>
      <vt:lpstr>In keeping with their strongly negative views of payday lenders, by a 2:1 margin, voters agree with a statement describing payday lenders as predators targeting the elderly, working families, and single parents over a statement presenting them as a resource for those who can’t get credit any other way.</vt:lpstr>
      <vt:lpstr>Seventy percent of voters agree that the federal government should be doing more to help those who are struggling with student loan debt. African-American voters, Democrats, women, and voters in the South are especially likely to agree.</vt:lpstr>
      <vt:lpstr>Wall Street Influence</vt:lpstr>
      <vt:lpstr>Four in five voters are concerned about the influence Wall Street financial companies have on elected officials.</vt:lpstr>
      <vt:lpstr>A majority of voters say they would be less likely to vote for a candidate who received large sums of money from big banks and financial companies. By a 2:1 margin, voters also say they would be more likely to vote for a candidate who favored stronger regulation of Wall Street.</vt:lpstr>
      <vt:lpstr>Pluralities of voters across party lines would be less likely to support a candidate who received large sums of money from financial companies and more likely to support a candidate who favored stronger regulation of Wall Street.</vt:lpstr>
      <vt:lpstr>PowerPoint Presentation</vt:lpstr>
    </vt:vector>
  </TitlesOfParts>
  <Company>Lake Research Partners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kpoindexter</dc:creator>
  <cp:lastModifiedBy>Jim Lardner</cp:lastModifiedBy>
  <cp:revision>935</cp:revision>
  <cp:lastPrinted>2014-09-12T20:55:07Z</cp:lastPrinted>
  <dcterms:created xsi:type="dcterms:W3CDTF">2009-05-04T20:18:43Z</dcterms:created>
  <dcterms:modified xsi:type="dcterms:W3CDTF">2014-10-10T15:09:40Z</dcterms:modified>
</cp:coreProperties>
</file>