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383" r:id="rId2"/>
    <p:sldId id="424" r:id="rId3"/>
    <p:sldId id="415" r:id="rId4"/>
    <p:sldId id="401" r:id="rId5"/>
    <p:sldId id="384" r:id="rId6"/>
    <p:sldId id="416" r:id="rId7"/>
    <p:sldId id="417" r:id="rId8"/>
    <p:sldId id="426" r:id="rId9"/>
    <p:sldId id="418" r:id="rId10"/>
    <p:sldId id="404" r:id="rId11"/>
    <p:sldId id="419" r:id="rId12"/>
    <p:sldId id="393" r:id="rId13"/>
    <p:sldId id="420" r:id="rId14"/>
    <p:sldId id="421" r:id="rId15"/>
    <p:sldId id="414" r:id="rId16"/>
    <p:sldId id="406" r:id="rId17"/>
    <p:sldId id="408" r:id="rId18"/>
    <p:sldId id="423" r:id="rId19"/>
    <p:sldId id="425" r:id="rId20"/>
  </p:sldIdLst>
  <p:sldSz cx="9144000" cy="6858000" type="screen4x3"/>
  <p:notesSz cx="7026275" cy="9312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13" autoAdjust="0"/>
    <p:restoredTop sz="81028" autoAdjust="0"/>
  </p:normalViewPr>
  <p:slideViewPr>
    <p:cSldViewPr>
      <p:cViewPr>
        <p:scale>
          <a:sx n="66" d="100"/>
          <a:sy n="66" d="100"/>
        </p:scale>
        <p:origin x="-10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1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4928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0" rIns="91521" bIns="4576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776" y="0"/>
            <a:ext cx="3044928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0" rIns="91521" bIns="4576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45089"/>
            <a:ext cx="3044928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0" rIns="91521" bIns="4576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776" y="8845089"/>
            <a:ext cx="3044928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0" rIns="91521" bIns="4576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76C90E8-963C-4DC2-86EA-C8B542296B88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4928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58" tIns="46630" rIns="93258" bIns="46630" numCol="1" anchor="t" anchorCtr="0" compatLnSpc="1">
            <a:prstTxWarp prst="textNoShape">
              <a:avLst/>
            </a:prstTxWarp>
          </a:bodyPr>
          <a:lstStyle>
            <a:lvl1pPr defTabSz="931988"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776" y="0"/>
            <a:ext cx="3044928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58" tIns="46630" rIns="93258" bIns="46630" numCol="1" anchor="t" anchorCtr="0" compatLnSpc="1">
            <a:prstTxWarp prst="textNoShape">
              <a:avLst/>
            </a:prstTxWarp>
          </a:bodyPr>
          <a:lstStyle>
            <a:lvl1pPr algn="r" defTabSz="931988">
              <a:defRPr sz="1200"/>
            </a:lvl1pPr>
          </a:lstStyle>
          <a:p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6" y="4423332"/>
            <a:ext cx="5621648" cy="419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58" tIns="46630" rIns="93258" bIns="466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45089"/>
            <a:ext cx="3044928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58" tIns="46630" rIns="93258" bIns="46630" numCol="1" anchor="b" anchorCtr="0" compatLnSpc="1">
            <a:prstTxWarp prst="textNoShape">
              <a:avLst/>
            </a:prstTxWarp>
          </a:bodyPr>
          <a:lstStyle>
            <a:lvl1pPr defTabSz="931988"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776" y="8845089"/>
            <a:ext cx="3044928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58" tIns="46630" rIns="93258" bIns="46630" numCol="1" anchor="b" anchorCtr="0" compatLnSpc="1">
            <a:prstTxWarp prst="textNoShape">
              <a:avLst/>
            </a:prstTxWarp>
          </a:bodyPr>
          <a:lstStyle>
            <a:lvl1pPr algn="r" defTabSz="931988">
              <a:defRPr sz="1200"/>
            </a:lvl1pPr>
          </a:lstStyle>
          <a:p>
            <a:fld id="{F709B6FA-988B-44C8-A4CA-C8C3040B022D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E83B8F-2CE7-41A4-83E6-7406CAEDC13D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743" y="4423332"/>
            <a:ext cx="5624791" cy="4190523"/>
          </a:xfrm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9B6FA-988B-44C8-A4CA-C8C3040B022D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9B6FA-988B-44C8-A4CA-C8C3040B022D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E83B8F-2CE7-41A4-83E6-7406CAEDC13D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743" y="4423332"/>
            <a:ext cx="5624791" cy="4190523"/>
          </a:xfrm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 dirty="0">
              <a:latin typeface="Times New Roman" pitchFamily="18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3B146-66DF-49C7-ACA7-B64ECD32B0E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A7BA85-9250-4A1D-9D20-AD0D457C7B7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955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04800"/>
            <a:ext cx="61341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F3B189-1EBF-4024-AD1A-4B93D9D625A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69296E-11EA-4685-BDA8-D5638A6D0B6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E632C7-022C-443F-9529-71885FE6946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114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114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76129D-E500-4C42-82D1-174A853BC0D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4D6145-3BB6-47AB-9164-3DE842B9226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587776-BA4E-4A99-B655-C2BDF30C29A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EB954C-56AC-4105-8052-1BD79C2AA3F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12660B-F801-49E8-BF61-6FE16FE4F5C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F55DA1-EE25-4C0D-824D-EFB512EE571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30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382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Verdan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Verdan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Verdana" pitchFamily="34" charset="0"/>
              </a:defRPr>
            </a:lvl1pPr>
          </a:lstStyle>
          <a:p>
            <a:fld id="{267FDE0D-1600-4D1F-9A15-C2AB0124E9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GB" sz="2400" dirty="0">
              <a:latin typeface="Times New Roman" pitchFamily="18" charset="0"/>
            </a:endParaRP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457200" y="1066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GB" sz="2400" dirty="0">
              <a:latin typeface="Times New Roman" pitchFamily="18" charset="0"/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GB" sz="240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62000" y="1981200"/>
            <a:ext cx="8001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900" b="1" i="1" dirty="0">
              <a:latin typeface="Verdana" pitchFamily="34" charset="0"/>
            </a:endParaRPr>
          </a:p>
          <a:p>
            <a:pPr algn="ctr"/>
            <a:endParaRPr lang="en-US" sz="4000" b="1" dirty="0" smtClean="0">
              <a:latin typeface="Garamond" pitchFamily="18" charset="0"/>
            </a:endParaRPr>
          </a:p>
          <a:p>
            <a:pPr algn="ctr"/>
            <a:r>
              <a:rPr lang="en-US" sz="4000" b="1" dirty="0" smtClean="0">
                <a:latin typeface="Garamond" pitchFamily="18" charset="0"/>
              </a:rPr>
              <a:t>Shadow Banking—</a:t>
            </a:r>
          </a:p>
          <a:p>
            <a:pPr algn="ctr"/>
            <a:r>
              <a:rPr lang="en-US" sz="4000" b="1" dirty="0" smtClean="0">
                <a:latin typeface="Garamond" pitchFamily="18" charset="0"/>
              </a:rPr>
              <a:t>Measures for Monitoring and Mitigating?  </a:t>
            </a:r>
          </a:p>
          <a:p>
            <a:pPr algn="ctr"/>
            <a:endParaRPr lang="en-US" sz="2400" dirty="0">
              <a:latin typeface="Garamond" pitchFamily="18" charset="0"/>
            </a:endParaRPr>
          </a:p>
          <a:p>
            <a:pPr algn="ctr"/>
            <a:r>
              <a:rPr lang="en-US" sz="2800" b="1" dirty="0" smtClean="0">
                <a:latin typeface="Garamond" pitchFamily="18" charset="0"/>
              </a:rPr>
              <a:t> </a:t>
            </a:r>
            <a:r>
              <a:rPr lang="en-US" sz="2200" b="1" dirty="0" smtClean="0">
                <a:latin typeface="Garamond" pitchFamily="18" charset="0"/>
              </a:rPr>
              <a:t>Dr. Laura </a:t>
            </a:r>
            <a:r>
              <a:rPr lang="en-US" sz="2200" b="1" dirty="0">
                <a:latin typeface="Garamond" pitchFamily="18" charset="0"/>
              </a:rPr>
              <a:t>E. </a:t>
            </a:r>
            <a:r>
              <a:rPr lang="en-US" sz="2200" b="1" dirty="0" smtClean="0">
                <a:latin typeface="Garamond" pitchFamily="18" charset="0"/>
              </a:rPr>
              <a:t>Kodres </a:t>
            </a:r>
          </a:p>
          <a:p>
            <a:pPr algn="ctr"/>
            <a:r>
              <a:rPr lang="en-US" sz="2200" b="1" dirty="0" smtClean="0">
                <a:latin typeface="Garamond" pitchFamily="18" charset="0"/>
              </a:rPr>
              <a:t>International </a:t>
            </a:r>
            <a:r>
              <a:rPr lang="en-US" sz="2200" b="1" dirty="0">
                <a:latin typeface="Garamond" pitchFamily="18" charset="0"/>
              </a:rPr>
              <a:t>Monetary Fund</a:t>
            </a: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200" b="1" dirty="0" smtClean="0">
                <a:latin typeface="Garamond" pitchFamily="18" charset="0"/>
              </a:rPr>
              <a:t>November 22, 2013</a:t>
            </a:r>
            <a:endParaRPr lang="en-US" sz="2200" b="1" dirty="0">
              <a:latin typeface="Garamond" pitchFamily="18" charset="0"/>
            </a:endParaRPr>
          </a:p>
          <a:p>
            <a:pPr algn="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15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pic>
        <p:nvPicPr>
          <p:cNvPr id="3075" name="Picture 4" descr="Untitled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10668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2"/>
            <a:ext cx="8229600" cy="4602163"/>
          </a:xfrm>
        </p:spPr>
        <p:txBody>
          <a:bodyPr>
            <a:normAutofit/>
          </a:bodyPr>
          <a:lstStyle/>
          <a:p>
            <a:r>
              <a:rPr lang="en-US" dirty="0" smtClean="0"/>
              <a:t>Location</a:t>
            </a:r>
          </a:p>
          <a:p>
            <a:pPr lvl="1"/>
            <a:r>
              <a:rPr lang="en-US" dirty="0" smtClean="0"/>
              <a:t>Institutions COMBINED with markets </a:t>
            </a:r>
          </a:p>
          <a:p>
            <a:pPr lvl="1"/>
            <a:r>
              <a:rPr lang="en-US" dirty="0" smtClean="0"/>
              <a:t>Who is trading in which (possibly connected) markets</a:t>
            </a:r>
          </a:p>
          <a:p>
            <a:pPr lvl="1"/>
            <a:r>
              <a:rPr lang="en-US" dirty="0" smtClean="0"/>
              <a:t>Ex:  asset managers use of security lending</a:t>
            </a:r>
          </a:p>
          <a:p>
            <a:pPr lvl="1"/>
            <a:r>
              <a:rPr lang="en-US" dirty="0" smtClean="0"/>
              <a:t>Ex:  insurance company use of leveraged loans </a:t>
            </a:r>
          </a:p>
          <a:p>
            <a:r>
              <a:rPr lang="en-US" dirty="0" smtClean="0"/>
              <a:t>Size</a:t>
            </a:r>
          </a:p>
          <a:p>
            <a:pPr lvl="1"/>
            <a:r>
              <a:rPr lang="en-US" dirty="0" smtClean="0"/>
              <a:t>Size COMBINED with growth</a:t>
            </a:r>
          </a:p>
          <a:p>
            <a:pPr lvl="1"/>
            <a:r>
              <a:rPr lang="en-US" dirty="0" smtClean="0"/>
              <a:t>Size compared with what (financial sector? GDP?)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b="1" dirty="0" smtClean="0"/>
              <a:t>The future of measurement and monitoring</a:t>
            </a:r>
            <a:endParaRPr lang="en-US" sz="3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2"/>
            <a:ext cx="8229600" cy="4602163"/>
          </a:xfrm>
        </p:spPr>
        <p:txBody>
          <a:bodyPr>
            <a:normAutofit/>
          </a:bodyPr>
          <a:lstStyle/>
          <a:p>
            <a:r>
              <a:rPr lang="en-US" dirty="0" smtClean="0"/>
              <a:t>Need to be able to collect the information</a:t>
            </a:r>
          </a:p>
          <a:p>
            <a:r>
              <a:rPr lang="en-US" dirty="0" smtClean="0"/>
              <a:t>Need to flexible and adaptive about what to collect</a:t>
            </a:r>
          </a:p>
          <a:p>
            <a:r>
              <a:rPr lang="en-US" dirty="0" smtClean="0"/>
              <a:t>Examples:  </a:t>
            </a:r>
          </a:p>
          <a:p>
            <a:pPr lvl="1"/>
            <a:r>
              <a:rPr lang="en-US" dirty="0" smtClean="0"/>
              <a:t>Private-label securitization no longer large and more highly regulated</a:t>
            </a:r>
          </a:p>
          <a:p>
            <a:pPr lvl="1"/>
            <a:r>
              <a:rPr lang="en-US" dirty="0" smtClean="0"/>
              <a:t>U.S. REITS with agency MBS growing fast and contain maturity mismatches </a:t>
            </a:r>
          </a:p>
          <a:p>
            <a:pPr lvl="1"/>
            <a:r>
              <a:rPr lang="en-US" dirty="0" smtClean="0"/>
              <a:t>Rapid growth of retail MMF in China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b="1" dirty="0" smtClean="0"/>
              <a:t>The future of measurement and monitoring</a:t>
            </a:r>
            <a:endParaRPr lang="en-US" sz="3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U.S. Private-Label MBS Issuance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7696200" cy="4876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447800"/>
            <a:ext cx="6781800" cy="441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990600" y="6324600"/>
            <a:ext cx="65532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Source: Inside Mortgage Finance and IMF staff estimates</a:t>
            </a:r>
            <a:endParaRPr lang="en-US" sz="1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 1: U.S. REITs Funding</a:t>
            </a:r>
            <a:endParaRPr lang="en-US" sz="28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0025" y="1219200"/>
            <a:ext cx="7263949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 1: U.S. REITs Relative Size</a:t>
            </a:r>
            <a:endParaRPr lang="en-US" sz="28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8817" y="1219200"/>
            <a:ext cx="726636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2"/>
            <a:ext cx="8229600" cy="46021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China’s first on-line investment fund for individuals (automated transfers between bank checking/Alibaba account/Yu’E Bao)</a:t>
            </a:r>
          </a:p>
          <a:p>
            <a:r>
              <a:rPr lang="en-US" dirty="0" smtClean="0"/>
              <a:t>Connected to Alipay, China’s 3</a:t>
            </a:r>
            <a:r>
              <a:rPr lang="en-US" baseline="30000" dirty="0" smtClean="0"/>
              <a:t>rd</a:t>
            </a:r>
            <a:r>
              <a:rPr lang="en-US" dirty="0" smtClean="0"/>
              <a:t> largest third-party payment platform with 800 m. customers</a:t>
            </a:r>
          </a:p>
          <a:p>
            <a:r>
              <a:rPr lang="en-US" dirty="0" smtClean="0"/>
              <a:t>Now largest MMF—RMB 55.7 billion ($9.2 billion)</a:t>
            </a:r>
          </a:p>
          <a:p>
            <a:r>
              <a:rPr lang="en-US" dirty="0" smtClean="0"/>
              <a:t>13 million customers at end-Sept (launched in June)</a:t>
            </a:r>
          </a:p>
          <a:p>
            <a:r>
              <a:rPr lang="en-US" dirty="0" smtClean="0"/>
              <a:t>Interest rate is ～5% (vs 0.35% in bank deposits)</a:t>
            </a:r>
          </a:p>
          <a:p>
            <a:r>
              <a:rPr lang="en-US" dirty="0" smtClean="0"/>
              <a:t>Redemptions can be made at any time</a:t>
            </a:r>
          </a:p>
          <a:p>
            <a:r>
              <a:rPr lang="en-US" dirty="0" smtClean="0"/>
              <a:t>Apparently, investments are in government and corporate money markets</a:t>
            </a:r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b="1" dirty="0" smtClean="0"/>
              <a:t>Example 2: Yu’E Bao in China</a:t>
            </a:r>
            <a:endParaRPr lang="en-US" sz="3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2"/>
            <a:ext cx="8229600" cy="4602163"/>
          </a:xfrm>
        </p:spPr>
        <p:txBody>
          <a:bodyPr>
            <a:normAutofit/>
          </a:bodyPr>
          <a:lstStyle/>
          <a:p>
            <a:r>
              <a:rPr lang="en-US" dirty="0" smtClean="0"/>
              <a:t>Need better data and measures of: </a:t>
            </a:r>
          </a:p>
          <a:p>
            <a:pPr lvl="1"/>
            <a:r>
              <a:rPr lang="en-US" dirty="0" smtClean="0"/>
              <a:t>Degree of leverage for non-banks</a:t>
            </a:r>
          </a:p>
          <a:p>
            <a:pPr lvl="1"/>
            <a:r>
              <a:rPr lang="en-US" dirty="0" smtClean="0"/>
              <a:t>Degree of maturity mismatch</a:t>
            </a:r>
          </a:p>
          <a:p>
            <a:pPr lvl="1"/>
            <a:r>
              <a:rPr lang="en-US" dirty="0" smtClean="0"/>
              <a:t>Degree of interconnectedness including cross-border transmission</a:t>
            </a:r>
          </a:p>
          <a:p>
            <a:r>
              <a:rPr lang="en-US" dirty="0" smtClean="0"/>
              <a:t>Need to develop models of the probability that risks materialize</a:t>
            </a:r>
          </a:p>
          <a:p>
            <a:pPr lvl="1"/>
            <a:r>
              <a:rPr lang="en-US" dirty="0" smtClean="0"/>
              <a:t>More on “run risk” vulnerability</a:t>
            </a:r>
          </a:p>
          <a:p>
            <a:pPr lvl="1"/>
            <a:r>
              <a:rPr lang="en-US" dirty="0" smtClean="0"/>
              <a:t>Triggers?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b="1" dirty="0" smtClean="0"/>
              <a:t>Future of Measurement and Monitoring</a:t>
            </a:r>
            <a:endParaRPr lang="en-US" sz="3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Working on a global flow of funds (GFF) framework</a:t>
            </a:r>
          </a:p>
          <a:p>
            <a:r>
              <a:rPr lang="en-US" dirty="0" smtClean="0"/>
              <a:t>Working with FSB on developing the data architecture for collecting data on repos and securities lending</a:t>
            </a:r>
          </a:p>
          <a:p>
            <a:r>
              <a:rPr lang="en-US" dirty="0" smtClean="0"/>
              <a:t>Upgrading its CPIS (Coordinated Portfolio Investment Survey)</a:t>
            </a:r>
          </a:p>
          <a:p>
            <a:pPr lvl="1"/>
            <a:r>
              <a:rPr lang="en-US" dirty="0" smtClean="0"/>
              <a:t>Will include more information about the sectors of non-resident issuers and holders of securities. </a:t>
            </a:r>
          </a:p>
          <a:p>
            <a:pPr lvl="1"/>
            <a:r>
              <a:rPr lang="en-US" dirty="0" smtClean="0"/>
              <a:t>Increase frequency to semi-annual and decrease lag time to release</a:t>
            </a:r>
          </a:p>
          <a:p>
            <a:r>
              <a:rPr lang="en-US" dirty="0" smtClean="0"/>
              <a:t>Revising the FSI (Financial Soundness Indicators) </a:t>
            </a:r>
          </a:p>
          <a:p>
            <a:pPr lvl="1"/>
            <a:r>
              <a:rPr lang="en-US" dirty="0" smtClean="0"/>
              <a:t>Will include measures of leverage consistent with Basel III</a:t>
            </a:r>
          </a:p>
          <a:p>
            <a:pPr lvl="1"/>
            <a:r>
              <a:rPr lang="en-US" dirty="0" smtClean="0"/>
              <a:t>Will include maturity distribution and sectoral distribution of assets for MMFs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b="1" dirty="0" smtClean="0"/>
              <a:t>What is the IMF doing to help?</a:t>
            </a:r>
            <a:endParaRPr lang="en-US" sz="3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Next step: connect to mitigation tools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 </a:t>
            </a:r>
          </a:p>
          <a:p>
            <a:pPr lvl="1"/>
            <a:r>
              <a:rPr lang="en-US" dirty="0" smtClean="0"/>
              <a:t>Degree of interconnectedness/systemic importance proportional to capital surcharge (See Chapter 2 GFSR April 2011 for liquidity, Chapter 2 GFSR April 2010 for solvency)</a:t>
            </a:r>
          </a:p>
          <a:p>
            <a:pPr lvl="1"/>
            <a:r>
              <a:rPr lang="en-US" dirty="0" smtClean="0"/>
              <a:t>A “tax” on the excessive use of non-core liabilities (e.g., Korea)</a:t>
            </a:r>
          </a:p>
          <a:p>
            <a:r>
              <a:rPr lang="en-US" dirty="0" smtClean="0"/>
              <a:t>Need to incentivize the reduction of the risks by matching the “cost” to the contribution to systemic “risk.”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62000" y="1981200"/>
            <a:ext cx="8001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900" b="1" i="1" dirty="0">
              <a:latin typeface="Verdana" pitchFamily="34" charset="0"/>
            </a:endParaRPr>
          </a:p>
          <a:p>
            <a:pPr algn="ctr"/>
            <a:endParaRPr lang="en-US" sz="4000" b="1" dirty="0" smtClean="0">
              <a:latin typeface="Garamond" pitchFamily="18" charset="0"/>
            </a:endParaRPr>
          </a:p>
          <a:p>
            <a:pPr algn="ctr"/>
            <a:r>
              <a:rPr lang="en-US" sz="4000" b="1" dirty="0" smtClean="0">
                <a:latin typeface="Garamond" pitchFamily="18" charset="0"/>
              </a:rPr>
              <a:t>Shadow Banking—</a:t>
            </a:r>
          </a:p>
          <a:p>
            <a:pPr algn="ctr"/>
            <a:r>
              <a:rPr lang="en-US" sz="4000" b="1" dirty="0" smtClean="0">
                <a:latin typeface="Garamond" pitchFamily="18" charset="0"/>
              </a:rPr>
              <a:t>Measures for Monitoring and Mitigating?  </a:t>
            </a:r>
          </a:p>
          <a:p>
            <a:pPr algn="ctr"/>
            <a:endParaRPr lang="en-US" sz="2400" dirty="0">
              <a:latin typeface="Garamond" pitchFamily="18" charset="0"/>
            </a:endParaRPr>
          </a:p>
          <a:p>
            <a:pPr algn="ctr"/>
            <a:r>
              <a:rPr lang="en-US" sz="2800" b="1" dirty="0" smtClean="0">
                <a:latin typeface="Garamond" pitchFamily="18" charset="0"/>
              </a:rPr>
              <a:t> </a:t>
            </a:r>
            <a:r>
              <a:rPr lang="en-US" sz="2200" b="1" dirty="0" smtClean="0">
                <a:latin typeface="Garamond" pitchFamily="18" charset="0"/>
              </a:rPr>
              <a:t>Dr. Laura </a:t>
            </a:r>
            <a:r>
              <a:rPr lang="en-US" sz="2200" b="1" dirty="0">
                <a:latin typeface="Garamond" pitchFamily="18" charset="0"/>
              </a:rPr>
              <a:t>E. </a:t>
            </a:r>
            <a:r>
              <a:rPr lang="en-US" sz="2200" b="1" dirty="0" smtClean="0">
                <a:latin typeface="Garamond" pitchFamily="18" charset="0"/>
              </a:rPr>
              <a:t>Kodres </a:t>
            </a:r>
          </a:p>
          <a:p>
            <a:pPr algn="ctr"/>
            <a:r>
              <a:rPr lang="en-US" sz="2200" b="1" dirty="0" smtClean="0">
                <a:latin typeface="Garamond" pitchFamily="18" charset="0"/>
              </a:rPr>
              <a:t>International </a:t>
            </a:r>
            <a:r>
              <a:rPr lang="en-US" sz="2200" b="1" dirty="0">
                <a:latin typeface="Garamond" pitchFamily="18" charset="0"/>
              </a:rPr>
              <a:t>Monetary Fund</a:t>
            </a: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200" b="1" dirty="0" smtClean="0">
                <a:latin typeface="Garamond" pitchFamily="18" charset="0"/>
              </a:rPr>
              <a:t>November 22, 2013</a:t>
            </a:r>
            <a:endParaRPr lang="en-US" sz="2200" b="1" dirty="0">
              <a:latin typeface="Garamond" pitchFamily="18" charset="0"/>
            </a:endParaRPr>
          </a:p>
          <a:p>
            <a:pPr algn="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sz="2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  <a:p>
            <a:pPr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15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pic>
        <p:nvPicPr>
          <p:cNvPr id="3075" name="Picture 4" descr="Untitled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10668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Main takeaways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Measuring shadow banking is hard, but we are making progress …  </a:t>
            </a:r>
          </a:p>
          <a:p>
            <a:pPr lvl="1"/>
            <a:r>
              <a:rPr lang="en-US" dirty="0" smtClean="0"/>
              <a:t>Mainly on issues of size and locations/types of institutions and markets</a:t>
            </a:r>
          </a:p>
          <a:p>
            <a:r>
              <a:rPr lang="en-US" dirty="0" smtClean="0"/>
              <a:t>We need to step up the efforts on …</a:t>
            </a:r>
          </a:p>
          <a:p>
            <a:pPr lvl="1"/>
            <a:r>
              <a:rPr lang="en-US" dirty="0" smtClean="0"/>
              <a:t>Measures of risks, especially leverage and interconnectedness</a:t>
            </a:r>
          </a:p>
          <a:p>
            <a:pPr lvl="1"/>
            <a:r>
              <a:rPr lang="en-US" dirty="0" smtClean="0"/>
              <a:t>Catching buildups of vulnerabilities earlier by being more flexible and using market intelligence</a:t>
            </a:r>
          </a:p>
          <a:p>
            <a:pPr lvl="1"/>
            <a:r>
              <a:rPr lang="en-US" dirty="0" smtClean="0"/>
              <a:t>Connecting our measures to actual tools of mitigation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2"/>
            <a:ext cx="8229600" cy="4602163"/>
          </a:xfrm>
        </p:spPr>
        <p:txBody>
          <a:bodyPr>
            <a:normAutofit/>
          </a:bodyPr>
          <a:lstStyle/>
          <a:p>
            <a:r>
              <a:rPr lang="en-US" dirty="0" smtClean="0"/>
              <a:t>GOAL: “Shadow banking” risks that could become “systemic” and harm the economy</a:t>
            </a:r>
          </a:p>
          <a:p>
            <a:r>
              <a:rPr lang="en-US" dirty="0" smtClean="0"/>
              <a:t>The location of the risks/where they reside</a:t>
            </a:r>
          </a:p>
          <a:p>
            <a:pPr lvl="1"/>
            <a:r>
              <a:rPr lang="en-US" dirty="0" smtClean="0"/>
              <a:t>Institutions </a:t>
            </a:r>
          </a:p>
          <a:p>
            <a:pPr lvl="1"/>
            <a:r>
              <a:rPr lang="en-US" dirty="0" smtClean="0"/>
              <a:t>Markets</a:t>
            </a:r>
          </a:p>
          <a:p>
            <a:r>
              <a:rPr lang="en-US" dirty="0" smtClean="0"/>
              <a:t>The size of the risks</a:t>
            </a:r>
          </a:p>
          <a:p>
            <a:r>
              <a:rPr lang="en-US" dirty="0" smtClean="0"/>
              <a:t>The nature of the risks/how they transmit</a:t>
            </a:r>
          </a:p>
          <a:p>
            <a:r>
              <a:rPr lang="en-US" dirty="0" smtClean="0"/>
              <a:t>The likelihood that the risks materialize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b="1" dirty="0" smtClean="0"/>
              <a:t>What do we want to measure and monitor?</a:t>
            </a:r>
            <a:endParaRPr lang="en-US" sz="3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2"/>
            <a:ext cx="8229600" cy="4602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Excessive leverage</a:t>
            </a:r>
          </a:p>
          <a:p>
            <a:pPr lvl="1"/>
            <a:r>
              <a:rPr lang="en-US" dirty="0" smtClean="0"/>
              <a:t>Procyclicality of margin/collateral valuation</a:t>
            </a:r>
          </a:p>
          <a:p>
            <a:r>
              <a:rPr lang="en-US" dirty="0" smtClean="0"/>
              <a:t>Overly-large maturity mismatches between assets and liabilities</a:t>
            </a:r>
          </a:p>
          <a:p>
            <a:pPr lvl="1"/>
            <a:r>
              <a:rPr lang="en-US" dirty="0" smtClean="0"/>
              <a:t>Especially illiquid assets financed by short-term, wholesale liabilities</a:t>
            </a:r>
          </a:p>
          <a:p>
            <a:r>
              <a:rPr lang="en-US" dirty="0" smtClean="0"/>
              <a:t>Potential (liquidity) runs and associated knock-on effects (including solvency) </a:t>
            </a:r>
          </a:p>
          <a:p>
            <a:pPr lvl="1"/>
            <a:r>
              <a:rPr lang="en-US" dirty="0" smtClean="0"/>
              <a:t>Long chains of intermediaries, often leading to runs (or “flight to quality”—types of contagion)</a:t>
            </a:r>
          </a:p>
          <a:p>
            <a:pPr lvl="1"/>
            <a:r>
              <a:rPr lang="en-US" dirty="0" smtClean="0"/>
              <a:t>Interactions between funding and market liquidity (funding difficulties + fire-sales)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b="1" dirty="0" smtClean="0"/>
              <a:t>Basic systemic risks of concern </a:t>
            </a:r>
            <a:endParaRPr lang="en-US" sz="3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2"/>
            <a:ext cx="8229600" cy="4602163"/>
          </a:xfrm>
        </p:spPr>
        <p:txBody>
          <a:bodyPr>
            <a:normAutofit/>
          </a:bodyPr>
          <a:lstStyle/>
          <a:p>
            <a:r>
              <a:rPr lang="en-US" dirty="0" smtClean="0"/>
              <a:t>Location of risks</a:t>
            </a:r>
          </a:p>
          <a:p>
            <a:pPr lvl="1"/>
            <a:r>
              <a:rPr lang="en-US" dirty="0" smtClean="0"/>
              <a:t>Known institutions: B-Ds, MMF, SIVs/Conduits, insurance (some activities)</a:t>
            </a:r>
          </a:p>
          <a:p>
            <a:pPr lvl="1"/>
            <a:r>
              <a:rPr lang="en-US" dirty="0" smtClean="0"/>
              <a:t>Questionable institutions: hedge funds, asset managers, finance companies, other</a:t>
            </a:r>
          </a:p>
          <a:p>
            <a:pPr lvl="1"/>
            <a:r>
              <a:rPr lang="en-US" dirty="0" smtClean="0"/>
              <a:t>Known markets: repo markets, securities lending, ABCP</a:t>
            </a:r>
          </a:p>
          <a:p>
            <a:pPr lvl="1"/>
            <a:r>
              <a:rPr lang="en-US" dirty="0" smtClean="0"/>
              <a:t>Questionable markets: “private” lending, leveraged loans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b="1" dirty="0" smtClean="0"/>
              <a:t>Status of measurement and monitoring</a:t>
            </a:r>
            <a:endParaRPr lang="en-US" sz="3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2"/>
            <a:ext cx="8229600" cy="4602163"/>
          </a:xfrm>
        </p:spPr>
        <p:txBody>
          <a:bodyPr>
            <a:normAutofit/>
          </a:bodyPr>
          <a:lstStyle/>
          <a:p>
            <a:r>
              <a:rPr lang="en-US" dirty="0" smtClean="0"/>
              <a:t>Size of risks (E.g., FSB Monitoring Report)</a:t>
            </a:r>
          </a:p>
          <a:p>
            <a:pPr lvl="1"/>
            <a:r>
              <a:rPr lang="en-US" dirty="0" smtClean="0"/>
              <a:t>National Flow of Funds data </a:t>
            </a:r>
          </a:p>
          <a:p>
            <a:pPr lvl="1"/>
            <a:r>
              <a:rPr lang="en-US" dirty="0" smtClean="0"/>
              <a:t>BIS bank data</a:t>
            </a:r>
          </a:p>
          <a:p>
            <a:pPr lvl="1"/>
            <a:r>
              <a:rPr lang="en-US" dirty="0" smtClean="0"/>
              <a:t>IMF Coordinated Portfolio survey</a:t>
            </a:r>
          </a:p>
          <a:p>
            <a:pPr lvl="1"/>
            <a:r>
              <a:rPr lang="en-US" dirty="0" smtClean="0"/>
              <a:t>Other data sources/piecemeal approach</a:t>
            </a:r>
          </a:p>
          <a:p>
            <a:pPr lvl="1"/>
            <a:r>
              <a:rPr lang="en-US" dirty="0" smtClean="0"/>
              <a:t>Market intelligence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b="1" dirty="0" smtClean="0"/>
              <a:t>Status of measurement and monitoring</a:t>
            </a:r>
            <a:endParaRPr lang="en-US" sz="3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2012 FSB Monitoring Exercise: OFIs</a:t>
            </a:r>
            <a:endParaRPr lang="en-US" sz="28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1695" y="1219200"/>
            <a:ext cx="842370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2013 </a:t>
            </a:r>
            <a:r>
              <a:rPr lang="en-US" sz="2800" b="1" dirty="0" smtClean="0"/>
              <a:t>FSB Monitoring Exercise: OFIs</a:t>
            </a:r>
            <a:endParaRPr lang="en-US" sz="2800" b="1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295401"/>
            <a:ext cx="7924800" cy="471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2"/>
            <a:ext cx="8229600" cy="4602163"/>
          </a:xfrm>
        </p:spPr>
        <p:txBody>
          <a:bodyPr>
            <a:normAutofit/>
          </a:bodyPr>
          <a:lstStyle/>
          <a:p>
            <a:r>
              <a:rPr lang="en-US" dirty="0" smtClean="0"/>
              <a:t>Nature of risks, transmission mechanisms</a:t>
            </a:r>
          </a:p>
          <a:p>
            <a:pPr lvl="1"/>
            <a:r>
              <a:rPr lang="en-US" dirty="0" smtClean="0"/>
              <a:t>Combining BIS bank data/supervisory data</a:t>
            </a:r>
          </a:p>
          <a:p>
            <a:pPr lvl="1"/>
            <a:r>
              <a:rPr lang="en-US" dirty="0" smtClean="0"/>
              <a:t>Trade repositories</a:t>
            </a:r>
          </a:p>
          <a:p>
            <a:pPr lvl="1"/>
            <a:r>
              <a:rPr lang="en-US" dirty="0" smtClean="0"/>
              <a:t>Global flow of funds (in progress)</a:t>
            </a:r>
          </a:p>
          <a:p>
            <a:r>
              <a:rPr lang="en-US" dirty="0" smtClean="0"/>
              <a:t>The likelihood that the risks materialize</a:t>
            </a:r>
          </a:p>
          <a:p>
            <a:pPr lvl="1"/>
            <a:r>
              <a:rPr lang="en-US" dirty="0" smtClean="0"/>
              <a:t>Rule-of-thumb threshold analysis</a:t>
            </a:r>
          </a:p>
          <a:p>
            <a:pPr lvl="1"/>
            <a:r>
              <a:rPr lang="en-US" dirty="0" smtClean="0"/>
              <a:t>Vulnerability measures (a few systemic liquidity measures)</a:t>
            </a:r>
          </a:p>
          <a:p>
            <a:pPr lvl="1"/>
            <a:r>
              <a:rPr lang="en-US" dirty="0" smtClean="0"/>
              <a:t>Some options-type models (CCA)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b="1" dirty="0" smtClean="0"/>
              <a:t>Status of measurement and monitoring</a:t>
            </a:r>
            <a:endParaRPr lang="en-US" sz="3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6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666699"/>
      </a:hlink>
      <a:folHlink>
        <a:srgbClr val="999966"/>
      </a:folHlink>
    </a:clrScheme>
    <a:fontScheme name="Level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11227</TotalTime>
  <Words>826</Words>
  <Application>Microsoft Office PowerPoint</Application>
  <PresentationFormat>On-screen Show (4:3)</PresentationFormat>
  <Paragraphs>131</Paragraphs>
  <Slides>19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Level</vt:lpstr>
      <vt:lpstr>Slide 1</vt:lpstr>
      <vt:lpstr>Main takeaways</vt:lpstr>
      <vt:lpstr>What do we want to measure and monitor?</vt:lpstr>
      <vt:lpstr>Basic systemic risks of concern </vt:lpstr>
      <vt:lpstr>Status of measurement and monitoring</vt:lpstr>
      <vt:lpstr>Status of measurement and monitoring</vt:lpstr>
      <vt:lpstr>2012 FSB Monitoring Exercise: OFIs</vt:lpstr>
      <vt:lpstr>2013 FSB Monitoring Exercise: OFIs</vt:lpstr>
      <vt:lpstr>Status of measurement and monitoring</vt:lpstr>
      <vt:lpstr>The future of measurement and monitoring</vt:lpstr>
      <vt:lpstr>The future of measurement and monitoring</vt:lpstr>
      <vt:lpstr>U.S. Private-Label MBS Issuance</vt:lpstr>
      <vt:lpstr>Example 1: U.S. REITs Funding</vt:lpstr>
      <vt:lpstr>Example 1: U.S. REITs Relative Size</vt:lpstr>
      <vt:lpstr>Example 2: Yu’E Bao in China</vt:lpstr>
      <vt:lpstr>Future of Measurement and Monitoring</vt:lpstr>
      <vt:lpstr>What is the IMF doing to help?</vt:lpstr>
      <vt:lpstr>Next step: connect to mitigation tools</vt:lpstr>
      <vt:lpstr>Slide 19</vt:lpstr>
    </vt:vector>
  </TitlesOfParts>
  <Company>International Monetary Fund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bgonzalez</dc:creator>
  <cp:lastModifiedBy>lkodres</cp:lastModifiedBy>
  <cp:revision>408</cp:revision>
  <dcterms:created xsi:type="dcterms:W3CDTF">2009-04-27T21:00:23Z</dcterms:created>
  <dcterms:modified xsi:type="dcterms:W3CDTF">2013-11-22T04:31:59Z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-1955481843</vt:i4>
  </property>
  <property fmtid="{D5CDD505-2E9C-101B-9397-08002B2CF9AE}" pid="3" name="_NewReviewCycle">
    <vt:lpwstr/>
  </property>
  <property fmtid="{D5CDD505-2E9C-101B-9397-08002B2CF9AE}" pid="4" name="_EmailSubject">
    <vt:lpwstr>Shadow banking ppt</vt:lpwstr>
  </property>
  <property fmtid="{D5CDD505-2E9C-101B-9397-08002B2CF9AE}" pid="5" name="_AuthorEmail">
    <vt:lpwstr>LKODRES@imf.org</vt:lpwstr>
  </property>
  <property fmtid="{D5CDD505-2E9C-101B-9397-08002B2CF9AE}" pid="6" name="_AuthorEmailDisplayName">
    <vt:lpwstr>Kodres, Laura Ellen</vt:lpwstr>
  </property>
  <property fmtid="{D5CDD505-2E9C-101B-9397-08002B2CF9AE}" pid="7" name="_PreviousAdHocReviewCycleID">
    <vt:i4>-1955481843</vt:i4>
  </property>
</Properties>
</file>