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7"/>
  </p:notesMasterIdLst>
  <p:sldIdLst>
    <p:sldId id="257" r:id="rId2"/>
    <p:sldId id="259" r:id="rId3"/>
    <p:sldId id="260" r:id="rId4"/>
    <p:sldId id="262"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37A926-EB2D-5440-8A47-9F75C4E92307}" type="doc">
      <dgm:prSet loTypeId="urn:microsoft.com/office/officeart/2005/8/layout/arrow1" loCatId="" qsTypeId="urn:microsoft.com/office/officeart/2005/8/quickstyle/simple4" qsCatId="simple" csTypeId="urn:microsoft.com/office/officeart/2005/8/colors/accent1_2" csCatId="accent1" phldr="1"/>
      <dgm:spPr/>
      <dgm:t>
        <a:bodyPr/>
        <a:lstStyle/>
        <a:p>
          <a:endParaRPr lang="en-US"/>
        </a:p>
      </dgm:t>
    </dgm:pt>
    <dgm:pt modelId="{09DC7470-C2A7-E944-A4A5-B7159F74E3C0}">
      <dgm:prSet phldrT="[Text]"/>
      <dgm:spPr/>
      <dgm:t>
        <a:bodyPr/>
        <a:lstStyle/>
        <a:p>
          <a:r>
            <a:rPr lang="en-US" dirty="0" smtClean="0"/>
            <a:t>Most Liabilities</a:t>
          </a:r>
          <a:endParaRPr lang="en-US" dirty="0"/>
        </a:p>
      </dgm:t>
    </dgm:pt>
    <dgm:pt modelId="{945B87A1-BD47-7C47-9504-0DB0C0EFCB3A}" type="parTrans" cxnId="{6737D7D2-E9A9-6446-8D96-0F524C48D167}">
      <dgm:prSet/>
      <dgm:spPr/>
      <dgm:t>
        <a:bodyPr/>
        <a:lstStyle/>
        <a:p>
          <a:endParaRPr lang="en-US"/>
        </a:p>
      </dgm:t>
    </dgm:pt>
    <dgm:pt modelId="{674DB466-7607-6149-8B39-702DD32D7473}" type="sibTrans" cxnId="{6737D7D2-E9A9-6446-8D96-0F524C48D167}">
      <dgm:prSet/>
      <dgm:spPr/>
      <dgm:t>
        <a:bodyPr/>
        <a:lstStyle/>
        <a:p>
          <a:endParaRPr lang="en-US"/>
        </a:p>
      </dgm:t>
    </dgm:pt>
    <dgm:pt modelId="{AF565B09-8D69-8C4B-86F6-35DCC4DC252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smtClean="0"/>
            <a:t>Assets and Select Liabilities</a:t>
          </a:r>
          <a:endParaRPr lang="en-US" dirty="0"/>
        </a:p>
      </dgm:t>
    </dgm:pt>
    <dgm:pt modelId="{8ADE9F6E-82E2-AD4F-80D4-223C4EC065EB}" type="parTrans" cxnId="{28523E26-23F4-D54A-949D-EE96BD9EF08C}">
      <dgm:prSet/>
      <dgm:spPr/>
      <dgm:t>
        <a:bodyPr/>
        <a:lstStyle/>
        <a:p>
          <a:endParaRPr lang="en-US"/>
        </a:p>
      </dgm:t>
    </dgm:pt>
    <dgm:pt modelId="{BCCA6A02-A30D-9E40-98AF-4B9D5B10E52A}" type="sibTrans" cxnId="{28523E26-23F4-D54A-949D-EE96BD9EF08C}">
      <dgm:prSet/>
      <dgm:spPr/>
      <dgm:t>
        <a:bodyPr/>
        <a:lstStyle/>
        <a:p>
          <a:endParaRPr lang="en-US"/>
        </a:p>
      </dgm:t>
    </dgm:pt>
    <dgm:pt modelId="{CE8632CC-E2B0-E946-A3BD-0267FDE95498}" type="pres">
      <dgm:prSet presAssocID="{F837A926-EB2D-5440-8A47-9F75C4E92307}" presName="cycle" presStyleCnt="0">
        <dgm:presLayoutVars>
          <dgm:dir/>
          <dgm:resizeHandles val="exact"/>
        </dgm:presLayoutVars>
      </dgm:prSet>
      <dgm:spPr/>
      <dgm:t>
        <a:bodyPr/>
        <a:lstStyle/>
        <a:p>
          <a:endParaRPr lang="en-US"/>
        </a:p>
      </dgm:t>
    </dgm:pt>
    <dgm:pt modelId="{A1157177-0A85-5A43-8CCF-55C622797BE4}" type="pres">
      <dgm:prSet presAssocID="{09DC7470-C2A7-E944-A4A5-B7159F74E3C0}" presName="arrow" presStyleLbl="node1" presStyleIdx="0" presStyleCnt="2">
        <dgm:presLayoutVars>
          <dgm:bulletEnabled val="1"/>
        </dgm:presLayoutVars>
      </dgm:prSet>
      <dgm:spPr/>
      <dgm:t>
        <a:bodyPr/>
        <a:lstStyle/>
        <a:p>
          <a:endParaRPr lang="en-US"/>
        </a:p>
      </dgm:t>
    </dgm:pt>
    <dgm:pt modelId="{4895C28A-D1A3-C346-805B-C0F723E1809B}" type="pres">
      <dgm:prSet presAssocID="{AF565B09-8D69-8C4B-86F6-35DCC4DC252A}" presName="arrow" presStyleLbl="node1" presStyleIdx="1" presStyleCnt="2">
        <dgm:presLayoutVars>
          <dgm:bulletEnabled val="1"/>
        </dgm:presLayoutVars>
      </dgm:prSet>
      <dgm:spPr/>
      <dgm:t>
        <a:bodyPr/>
        <a:lstStyle/>
        <a:p>
          <a:endParaRPr lang="en-US"/>
        </a:p>
      </dgm:t>
    </dgm:pt>
  </dgm:ptLst>
  <dgm:cxnLst>
    <dgm:cxn modelId="{28523E26-23F4-D54A-949D-EE96BD9EF08C}" srcId="{F837A926-EB2D-5440-8A47-9F75C4E92307}" destId="{AF565B09-8D69-8C4B-86F6-35DCC4DC252A}" srcOrd="1" destOrd="0" parTransId="{8ADE9F6E-82E2-AD4F-80D4-223C4EC065EB}" sibTransId="{BCCA6A02-A30D-9E40-98AF-4B9D5B10E52A}"/>
    <dgm:cxn modelId="{6737D7D2-E9A9-6446-8D96-0F524C48D167}" srcId="{F837A926-EB2D-5440-8A47-9F75C4E92307}" destId="{09DC7470-C2A7-E944-A4A5-B7159F74E3C0}" srcOrd="0" destOrd="0" parTransId="{945B87A1-BD47-7C47-9504-0DB0C0EFCB3A}" sibTransId="{674DB466-7607-6149-8B39-702DD32D7473}"/>
    <dgm:cxn modelId="{6735DC8A-7DDD-344B-B69F-0AD654965DBB}" type="presOf" srcId="{F837A926-EB2D-5440-8A47-9F75C4E92307}" destId="{CE8632CC-E2B0-E946-A3BD-0267FDE95498}" srcOrd="0" destOrd="0" presId="urn:microsoft.com/office/officeart/2005/8/layout/arrow1"/>
    <dgm:cxn modelId="{30D009C0-BA7B-5047-801A-ABC4D5BDC6E9}" type="presOf" srcId="{AF565B09-8D69-8C4B-86F6-35DCC4DC252A}" destId="{4895C28A-D1A3-C346-805B-C0F723E1809B}" srcOrd="0" destOrd="0" presId="urn:microsoft.com/office/officeart/2005/8/layout/arrow1"/>
    <dgm:cxn modelId="{C1914A82-C9C6-7D45-BCF9-AD013111DF6C}" type="presOf" srcId="{09DC7470-C2A7-E944-A4A5-B7159F74E3C0}" destId="{A1157177-0A85-5A43-8CCF-55C622797BE4}" srcOrd="0" destOrd="0" presId="urn:microsoft.com/office/officeart/2005/8/layout/arrow1"/>
    <dgm:cxn modelId="{130492F9-7B24-1649-A467-93391890193D}" type="presParOf" srcId="{CE8632CC-E2B0-E946-A3BD-0267FDE95498}" destId="{A1157177-0A85-5A43-8CCF-55C622797BE4}" srcOrd="0" destOrd="0" presId="urn:microsoft.com/office/officeart/2005/8/layout/arrow1"/>
    <dgm:cxn modelId="{EFEF3825-7DB1-FB4A-8486-F622357FDA16}" type="presParOf" srcId="{CE8632CC-E2B0-E946-A3BD-0267FDE95498}" destId="{4895C28A-D1A3-C346-805B-C0F723E1809B}"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57177-0A85-5A43-8CCF-55C622797BE4}">
      <dsp:nvSpPr>
        <dsp:cNvPr id="0" name=""/>
        <dsp:cNvSpPr/>
      </dsp:nvSpPr>
      <dsp:spPr>
        <a:xfrm rot="16200000">
          <a:off x="187" y="879453"/>
          <a:ext cx="2143340" cy="2143340"/>
        </a:xfrm>
        <a:prstGeom prst="upArrow">
          <a:avLst>
            <a:gd name="adj1" fmla="val 50000"/>
            <a:gd name="adj2" fmla="val 35000"/>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0">
          <a:scrgbClr r="0" g="0" b="0"/>
        </a:lnRef>
        <a:fillRef idx="3">
          <a:scrgbClr r="0" g="0" b="0"/>
        </a:fillRef>
        <a:effectRef idx="2">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dirty="0" smtClean="0"/>
            <a:t>Most Liabilities</a:t>
          </a:r>
          <a:endParaRPr lang="en-US" sz="1900" kern="1200" dirty="0"/>
        </a:p>
      </dsp:txBody>
      <dsp:txXfrm rot="5400000">
        <a:off x="375273" y="1415287"/>
        <a:ext cx="1768255" cy="1071670"/>
      </dsp:txXfrm>
    </dsp:sp>
    <dsp:sp modelId="{4895C28A-D1A3-C346-805B-C0F723E1809B}">
      <dsp:nvSpPr>
        <dsp:cNvPr id="0" name=""/>
        <dsp:cNvSpPr/>
      </dsp:nvSpPr>
      <dsp:spPr>
        <a:xfrm rot="5400000">
          <a:off x="2358587" y="879453"/>
          <a:ext cx="2143340" cy="2143340"/>
        </a:xfrm>
        <a:prstGeom prst="upArrow">
          <a:avLst>
            <a:gd name="adj1" fmla="val 50000"/>
            <a:gd name="adj2" fmla="val 35000"/>
          </a:avLst>
        </a:prstGeom>
        <a:gradFill rotWithShape="1">
          <a:gsLst>
            <a:gs pos="28000">
              <a:schemeClr val="accent2">
                <a:tint val="18000"/>
                <a:satMod val="120000"/>
                <a:lumMod val="88000"/>
              </a:schemeClr>
            </a:gs>
            <a:gs pos="100000">
              <a:schemeClr val="accent2">
                <a:tint val="40000"/>
                <a:satMod val="100000"/>
                <a:lumMod val="78000"/>
              </a:schemeClr>
            </a:gs>
          </a:gsLst>
          <a:lin ang="5400000" scaled="0"/>
        </a:gradFill>
        <a:ln w="9525" cap="flat" cmpd="sng" algn="ctr">
          <a:solidFill>
            <a:schemeClr val="accent2"/>
          </a:solidFill>
          <a:prstDash val="solid"/>
        </a:ln>
        <a:effectLst>
          <a:outerShdw blurRad="63500" dist="50800" dir="5400000" sx="98000" sy="98000" rotWithShape="0">
            <a:srgbClr val="000000">
              <a:alpha val="2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dirty="0" smtClean="0"/>
            <a:t>Assets and Select Liabilities</a:t>
          </a:r>
          <a:endParaRPr lang="en-US" sz="1900" kern="1200" dirty="0"/>
        </a:p>
      </dsp:txBody>
      <dsp:txXfrm rot="-5400000">
        <a:off x="2358588" y="1415288"/>
        <a:ext cx="1768255" cy="107167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8DD9F7-E060-6644-A538-B00CA69727D7}" type="datetimeFigureOut">
              <a:rPr lang="en-US" smtClean="0"/>
              <a:t>11/11/13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1BE502-7BC1-854E-B38B-43E853F546EE}" type="slidenum">
              <a:rPr lang="en-US" smtClean="0"/>
              <a:t>‹#›</a:t>
            </a:fld>
            <a:endParaRPr lang="en-US"/>
          </a:p>
        </p:txBody>
      </p:sp>
    </p:spTree>
    <p:extLst>
      <p:ext uri="{BB962C8B-B14F-4D97-AF65-F5344CB8AC3E}">
        <p14:creationId xmlns:p14="http://schemas.microsoft.com/office/powerpoint/2010/main" val="40342033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BFED16-20FF-4D25-BE89-A70CF532F793}" type="datetime1">
              <a:rPr lang="en-US" smtClean="0"/>
              <a:t>11/11/13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F266F-A60C-499A-ADF5-D606819B0226}" type="datetime1">
              <a:rPr lang="en-US" smtClean="0"/>
              <a:t>11/11/13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D7B2B5-FD92-4505-85A3-06F93C88649B}" type="datetime1">
              <a:rPr lang="en-US" smtClean="0"/>
              <a:t>11/11/13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CE61794-85D9-42B0-9CA4-4B9405482476}" type="datetime1">
              <a:rPr lang="en-US" smtClean="0"/>
              <a:t>11/11/13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EA6C9-1718-48C7-805D-6A3617E9F5D0}" type="datetime1">
              <a:rPr lang="en-US" smtClean="0"/>
              <a:pPr/>
              <a:t>11/11/13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5C3EF31-C8B6-4BD4-9D16-F3AC8DDC775F}" type="datetime1">
              <a:rPr lang="en-US" smtClean="0"/>
              <a:t>11/11/13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45C959-6C9E-4BF8-9032-C5AB7C201A20}" type="datetime1">
              <a:rPr lang="en-US" smtClean="0"/>
              <a:t>11/11/13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2B82FE-08FA-4C4D-9C91-CDD6CF99217C}" type="datetime1">
              <a:rPr lang="en-US" smtClean="0"/>
              <a:t>11/11/13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1C2DE9-54D4-4956-9FD6-45392F923A05}" type="datetime1">
              <a:rPr lang="en-US" smtClean="0"/>
              <a:t>11/11/13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2945AE-CC9C-46E0-A3F7-7AE51920CE85}" type="datetime1">
              <a:rPr lang="en-US" smtClean="0"/>
              <a:t>11/11/13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13F5E-AA95-4998-9B70-2E5CEC66FD9C}" type="datetime1">
              <a:rPr lang="en-US" smtClean="0"/>
              <a:t>11/11/13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556AA2D-5437-4499-B005-9B37D096D43E}" type="datetime1">
              <a:rPr lang="en-US" smtClean="0"/>
              <a:t>11/11/13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F28FB93-0A08-4E7D-8E63-9EFA29F1E0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xmlns:p14="http://schemas.microsoft.com/office/powerpoint/2010/main" id="1" dur="indefinite" restart="never" nodeType="tmRoot"/>
      </p:par>
    </p:tnLst>
  </p:timing>
  <p:hf sldNum="0"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4114800"/>
            <a:ext cx="8554330" cy="1371600"/>
          </a:xfrm>
        </p:spPr>
        <p:txBody>
          <a:bodyPr>
            <a:normAutofit/>
          </a:bodyPr>
          <a:lstStyle/>
          <a:p>
            <a:pPr>
              <a:lnSpc>
                <a:spcPct val="80000"/>
              </a:lnSpc>
            </a:pPr>
            <a:r>
              <a:rPr lang="en-US" b="1" dirty="0" smtClean="0"/>
              <a:t>Stephen J. Lubben</a:t>
            </a:r>
          </a:p>
          <a:p>
            <a:pPr>
              <a:lnSpc>
                <a:spcPct val="80000"/>
              </a:lnSpc>
            </a:pPr>
            <a:r>
              <a:rPr lang="en-US" sz="1700" i="1" dirty="0" smtClean="0"/>
              <a:t>Harvey </a:t>
            </a:r>
            <a:r>
              <a:rPr lang="en-US" sz="1700" i="1" dirty="0"/>
              <a:t>Washington Wiley Chair in Corporate </a:t>
            </a:r>
            <a:r>
              <a:rPr lang="en-US" sz="1700" i="1" dirty="0" smtClean="0"/>
              <a:t>Governance</a:t>
            </a:r>
            <a:r>
              <a:rPr lang="en-US" sz="1700" dirty="0" smtClean="0"/>
              <a:t>,</a:t>
            </a:r>
            <a:r>
              <a:rPr lang="en-US" sz="1700" dirty="0"/>
              <a:t> Seton Hall Law School</a:t>
            </a:r>
          </a:p>
          <a:p>
            <a:pPr>
              <a:lnSpc>
                <a:spcPct val="80000"/>
              </a:lnSpc>
            </a:pPr>
            <a:r>
              <a:rPr lang="en-US" sz="1700" dirty="0" err="1" smtClean="0"/>
              <a:t>Dealb%k</a:t>
            </a:r>
            <a:r>
              <a:rPr lang="en-US" sz="1700" dirty="0" smtClean="0"/>
              <a:t>, </a:t>
            </a:r>
            <a:r>
              <a:rPr lang="en-US" sz="1700" i="1" dirty="0" smtClean="0"/>
              <a:t>In Debt </a:t>
            </a:r>
            <a:r>
              <a:rPr lang="en-US" sz="1700" dirty="0" smtClean="0"/>
              <a:t>Columnist</a:t>
            </a:r>
          </a:p>
        </p:txBody>
      </p:sp>
      <p:sp>
        <p:nvSpPr>
          <p:cNvPr id="2" name="Title 1"/>
          <p:cNvSpPr>
            <a:spLocks noGrp="1"/>
          </p:cNvSpPr>
          <p:nvPr>
            <p:ph type="ctrTitle"/>
          </p:nvPr>
        </p:nvSpPr>
        <p:spPr>
          <a:xfrm>
            <a:off x="685800" y="2130425"/>
            <a:ext cx="7772400" cy="866775"/>
          </a:xfrm>
        </p:spPr>
        <p:txBody>
          <a:bodyPr>
            <a:normAutofit fontScale="90000"/>
          </a:bodyPr>
          <a:lstStyle/>
          <a:p>
            <a:r>
              <a:rPr lang="en-US" dirty="0" smtClean="0"/>
              <a:t/>
            </a:r>
            <a:br>
              <a:rPr lang="en-US" dirty="0" smtClean="0"/>
            </a:br>
            <a:r>
              <a:rPr lang="en-US" dirty="0" smtClean="0"/>
              <a:t>OLA After SPOE/SPE</a:t>
            </a:r>
            <a:endParaRPr lang="en-US" dirty="0"/>
          </a:p>
        </p:txBody>
      </p:sp>
    </p:spTree>
    <p:extLst>
      <p:ext uri="{BB962C8B-B14F-4D97-AF65-F5344CB8AC3E}">
        <p14:creationId xmlns:p14="http://schemas.microsoft.com/office/powerpoint/2010/main" val="30294895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Parent Company</a:t>
            </a:r>
            <a:br>
              <a:rPr lang="en-US" dirty="0" smtClean="0"/>
            </a:br>
            <a:r>
              <a:rPr lang="en-US" dirty="0" smtClean="0"/>
              <a:t>Under SPOE</a:t>
            </a:r>
            <a:endParaRPr lang="en-US" dirty="0"/>
          </a:p>
        </p:txBody>
      </p:sp>
      <p:graphicFrame>
        <p:nvGraphicFramePr>
          <p:cNvPr id="3" name="Diagram 2"/>
          <p:cNvGraphicFramePr/>
          <p:nvPr>
            <p:extLst>
              <p:ext uri="{D42A27DB-BD31-4B8C-83A1-F6EECF244321}">
                <p14:modId xmlns:p14="http://schemas.microsoft.com/office/powerpoint/2010/main" val="2838122065"/>
              </p:ext>
            </p:extLst>
          </p:nvPr>
        </p:nvGraphicFramePr>
        <p:xfrm>
          <a:off x="2362624" y="363223"/>
          <a:ext cx="4502115" cy="39022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7152267" y="1749322"/>
            <a:ext cx="1521504" cy="117420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Bridge Bank</a:t>
            </a:r>
            <a:endParaRPr lang="en-US" dirty="0"/>
          </a:p>
        </p:txBody>
      </p:sp>
      <p:sp>
        <p:nvSpPr>
          <p:cNvPr id="5" name="Rectangle 4"/>
          <p:cNvSpPr/>
          <p:nvPr/>
        </p:nvSpPr>
        <p:spPr>
          <a:xfrm>
            <a:off x="475869" y="1749322"/>
            <a:ext cx="1521504" cy="117420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trike="sngStrike" dirty="0" smtClean="0"/>
              <a:t>Junk Heap</a:t>
            </a:r>
          </a:p>
          <a:p>
            <a:pPr algn="ctr"/>
            <a:r>
              <a:rPr lang="en-US" dirty="0" smtClean="0"/>
              <a:t>(receivership estate)</a:t>
            </a:r>
            <a:endParaRPr lang="en-US" dirty="0"/>
          </a:p>
        </p:txBody>
      </p:sp>
      <p:sp>
        <p:nvSpPr>
          <p:cNvPr id="6" name="Rectangle 5"/>
          <p:cNvSpPr/>
          <p:nvPr/>
        </p:nvSpPr>
        <p:spPr>
          <a:xfrm>
            <a:off x="7152267" y="3670028"/>
            <a:ext cx="1521504" cy="5954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Operating Cos.</a:t>
            </a:r>
            <a:endParaRPr lang="en-US" dirty="0"/>
          </a:p>
        </p:txBody>
      </p:sp>
      <p:cxnSp>
        <p:nvCxnSpPr>
          <p:cNvPr id="8" name="Straight Connector 7"/>
          <p:cNvCxnSpPr>
            <a:stCxn id="4" idx="2"/>
            <a:endCxn id="6" idx="0"/>
          </p:cNvCxnSpPr>
          <p:nvPr/>
        </p:nvCxnSpPr>
        <p:spPr>
          <a:xfrm>
            <a:off x="7913019" y="2923524"/>
            <a:ext cx="0" cy="746504"/>
          </a:xfrm>
          <a:prstGeom prst="line">
            <a:avLst/>
          </a:prstGeom>
          <a:ln>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0204919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Assets</a:t>
            </a:r>
            <a:endParaRPr lang="en-US" dirty="0"/>
          </a:p>
        </p:txBody>
      </p:sp>
      <p:sp>
        <p:nvSpPr>
          <p:cNvPr id="3" name="Content Placeholder 2"/>
          <p:cNvSpPr>
            <a:spLocks noGrp="1"/>
          </p:cNvSpPr>
          <p:nvPr>
            <p:ph sz="half" idx="2"/>
          </p:nvPr>
        </p:nvSpPr>
        <p:spPr/>
        <p:txBody>
          <a:bodyPr/>
          <a:lstStyle/>
          <a:p>
            <a:r>
              <a:rPr lang="en-US" dirty="0" smtClean="0"/>
              <a:t>Equity in Subs</a:t>
            </a:r>
          </a:p>
          <a:p>
            <a:r>
              <a:rPr lang="en-US" dirty="0" smtClean="0"/>
              <a:t>Payables From Subs</a:t>
            </a:r>
            <a:endParaRPr lang="en-US" dirty="0"/>
          </a:p>
        </p:txBody>
      </p:sp>
      <p:sp>
        <p:nvSpPr>
          <p:cNvPr id="4" name="Text Placeholder 3"/>
          <p:cNvSpPr>
            <a:spLocks noGrp="1"/>
          </p:cNvSpPr>
          <p:nvPr>
            <p:ph type="body" sz="quarter" idx="3"/>
          </p:nvPr>
        </p:nvSpPr>
        <p:spPr/>
        <p:txBody>
          <a:bodyPr/>
          <a:lstStyle/>
          <a:p>
            <a:r>
              <a:rPr lang="en-US" dirty="0" smtClean="0"/>
              <a:t>Use</a:t>
            </a:r>
            <a:endParaRPr lang="en-US" dirty="0"/>
          </a:p>
        </p:txBody>
      </p:sp>
      <p:sp>
        <p:nvSpPr>
          <p:cNvPr id="5" name="Content Placeholder 4"/>
          <p:cNvSpPr>
            <a:spLocks noGrp="1"/>
          </p:cNvSpPr>
          <p:nvPr>
            <p:ph sz="quarter" idx="4"/>
          </p:nvPr>
        </p:nvSpPr>
        <p:spPr/>
        <p:txBody>
          <a:bodyPr/>
          <a:lstStyle/>
          <a:p>
            <a:r>
              <a:rPr lang="en-US" dirty="0" smtClean="0"/>
              <a:t>Secure Loan From FDIC</a:t>
            </a:r>
          </a:p>
          <a:p>
            <a:r>
              <a:rPr lang="en-US" dirty="0" smtClean="0"/>
              <a:t>Forgive to Recapitalize Subs</a:t>
            </a:r>
            <a:endParaRPr lang="en-US" dirty="0"/>
          </a:p>
        </p:txBody>
      </p:sp>
      <p:sp>
        <p:nvSpPr>
          <p:cNvPr id="6" name="Title 5"/>
          <p:cNvSpPr>
            <a:spLocks noGrp="1"/>
          </p:cNvSpPr>
          <p:nvPr>
            <p:ph type="title"/>
          </p:nvPr>
        </p:nvSpPr>
        <p:spPr/>
        <p:txBody>
          <a:bodyPr/>
          <a:lstStyle/>
          <a:p>
            <a:r>
              <a:rPr lang="en-US" dirty="0" smtClean="0"/>
              <a:t>Parent Company Assets in the Bridge</a:t>
            </a:r>
            <a:endParaRPr lang="en-US" dirty="0"/>
          </a:p>
        </p:txBody>
      </p:sp>
      <p:sp>
        <p:nvSpPr>
          <p:cNvPr id="7" name="TextBox 6"/>
          <p:cNvSpPr txBox="1"/>
          <p:nvPr/>
        </p:nvSpPr>
        <p:spPr>
          <a:xfrm>
            <a:off x="1093385" y="2870656"/>
            <a:ext cx="5237331" cy="369332"/>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dirty="0" smtClean="0"/>
              <a:t>The only source of liquidity for the entire group?</a:t>
            </a:r>
            <a:endParaRPr lang="en-US" dirty="0"/>
          </a:p>
        </p:txBody>
      </p:sp>
      <p:cxnSp>
        <p:nvCxnSpPr>
          <p:cNvPr id="9" name="Straight Arrow Connector 8"/>
          <p:cNvCxnSpPr/>
          <p:nvPr/>
        </p:nvCxnSpPr>
        <p:spPr>
          <a:xfrm flipV="1">
            <a:off x="4201928" y="1617523"/>
            <a:ext cx="650113" cy="1100786"/>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4" name="Elbow Connector 13"/>
          <p:cNvCxnSpPr/>
          <p:nvPr/>
        </p:nvCxnSpPr>
        <p:spPr>
          <a:xfrm>
            <a:off x="3090930" y="1617523"/>
            <a:ext cx="1554095" cy="12700"/>
          </a:xfrm>
          <a:prstGeom prst="bentConnector3">
            <a:avLst/>
          </a:prstGeom>
          <a:ln>
            <a:headEnd type="arrow"/>
            <a:tailEnd type="arrow"/>
          </a:ln>
        </p:spPr>
        <p:style>
          <a:lnRef idx="2">
            <a:schemeClr val="accent6"/>
          </a:lnRef>
          <a:fillRef idx="0">
            <a:schemeClr val="accent6"/>
          </a:fillRef>
          <a:effectRef idx="1">
            <a:schemeClr val="accent6"/>
          </a:effectRef>
          <a:fontRef idx="minor">
            <a:schemeClr val="tx1"/>
          </a:fontRef>
        </p:style>
      </p:cxnSp>
      <p:sp>
        <p:nvSpPr>
          <p:cNvPr id="15" name="TextBox 14"/>
          <p:cNvSpPr txBox="1"/>
          <p:nvPr/>
        </p:nvSpPr>
        <p:spPr>
          <a:xfrm>
            <a:off x="1093385" y="3709372"/>
            <a:ext cx="6250429"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dirty="0" smtClean="0"/>
              <a:t>And an additional source of recapitalization for the group?</a:t>
            </a:r>
            <a:endParaRPr lang="en-US" dirty="0"/>
          </a:p>
        </p:txBody>
      </p:sp>
      <p:cxnSp>
        <p:nvCxnSpPr>
          <p:cNvPr id="17" name="Elbow Connector 16"/>
          <p:cNvCxnSpPr>
            <a:stCxn id="15" idx="3"/>
          </p:cNvCxnSpPr>
          <p:nvPr/>
        </p:nvCxnSpPr>
        <p:spPr>
          <a:xfrm flipH="1" flipV="1">
            <a:off x="6708996" y="2156698"/>
            <a:ext cx="634818" cy="1737340"/>
          </a:xfrm>
          <a:prstGeom prst="bentConnector4">
            <a:avLst>
              <a:gd name="adj1" fmla="val -36010"/>
              <a:gd name="adj2" fmla="val 55315"/>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5532540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checkerboard(across)">
                                      <p:cBhvr>
                                        <p:cTn id="10" dur="500"/>
                                        <p:tgtEl>
                                          <p:spTgt spid="5">
                                            <p:txEl>
                                              <p:pRg st="0" end="0"/>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checkerboard(across)">
                                      <p:cBhvr>
                                        <p:cTn id="13" dur="500"/>
                                        <p:tgtEl>
                                          <p:spTgt spid="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par>
                          <p:cTn id="19" fill="hold">
                            <p:stCondLst>
                              <p:cond delay="500"/>
                            </p:stCondLst>
                            <p:childTnLst>
                              <p:par>
                                <p:cTn id="20" presetID="5" presetClass="entr" presetSubtype="1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par>
                          <p:cTn id="23" fill="hold">
                            <p:stCondLst>
                              <p:cond delay="1000"/>
                            </p:stCondLst>
                            <p:childTnLst>
                              <p:par>
                                <p:cTn id="24" presetID="5" presetClass="entr" presetSubtype="10"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checkerboard(across)">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xit" presetSubtype="4" fill="hold" nodeType="clickEffect">
                                  <p:stCondLst>
                                    <p:cond delay="0"/>
                                  </p:stCondLst>
                                  <p:childTnLst>
                                    <p:animEffect transition="out" filter="wipe(down)">
                                      <p:cBhvr>
                                        <p:cTn id="30" dur="500"/>
                                        <p:tgtEl>
                                          <p:spTgt spid="3">
                                            <p:txEl>
                                              <p:pRg st="1" end="1"/>
                                            </p:txEl>
                                          </p:spTgt>
                                        </p:tgtEl>
                                      </p:cBhvr>
                                    </p:animEffect>
                                    <p:set>
                                      <p:cBhvr>
                                        <p:cTn id="31"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par>
                          <p:cTn id="37" fill="hold">
                            <p:stCondLst>
                              <p:cond delay="500"/>
                            </p:stCondLst>
                            <p:childTnLst>
                              <p:par>
                                <p:cTn id="38" presetID="3" presetClass="entr" presetSubtype="1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blinds(horizontal)">
                                      <p:cBhvr>
                                        <p:cTn id="4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Limitations of FDIC Lending</a:t>
            </a:r>
            <a:endParaRPr lang="en-US" dirty="0"/>
          </a:p>
        </p:txBody>
      </p:sp>
      <p:sp>
        <p:nvSpPr>
          <p:cNvPr id="3" name="Rectangle 2"/>
          <p:cNvSpPr/>
          <p:nvPr/>
        </p:nvSpPr>
        <p:spPr>
          <a:xfrm>
            <a:off x="359410" y="692454"/>
            <a:ext cx="8278420" cy="3570208"/>
          </a:xfrm>
          <a:prstGeom prst="rect">
            <a:avLst/>
          </a:prstGeom>
        </p:spPr>
        <p:txBody>
          <a:bodyPr wrap="square">
            <a:spAutoFit/>
          </a:bodyPr>
          <a:lstStyle/>
          <a:p>
            <a:r>
              <a:rPr lang="en-US" sz="1600" b="1" dirty="0"/>
              <a:t>SEC. 210. POWERS AND DUTIES OF THE CORPORATION.</a:t>
            </a:r>
            <a:endParaRPr lang="en-US" sz="1600" dirty="0" smtClean="0"/>
          </a:p>
          <a:p>
            <a:r>
              <a:rPr lang="en-US" sz="1600" dirty="0" smtClean="0"/>
              <a:t>(</a:t>
            </a:r>
            <a:r>
              <a:rPr lang="en-US" sz="1600" dirty="0"/>
              <a:t>n) Orderly Liquidation Fund.—</a:t>
            </a:r>
          </a:p>
          <a:p>
            <a:r>
              <a:rPr lang="en-US" sz="1600" dirty="0"/>
              <a:t>(6) Maximum obligation limitation.—</a:t>
            </a:r>
            <a:r>
              <a:rPr lang="en-US" sz="1600" dirty="0">
                <a:solidFill>
                  <a:srgbClr val="FF0000"/>
                </a:solidFill>
              </a:rPr>
              <a:t>The Corporation may not, in connection with the orderly liquidation of a covered financial company, issue or incur any obligation, if, after issuing or incurring the obligation, the aggregate amount of such obligations outstanding under this subsection for each covered financial company would exceed</a:t>
            </a:r>
            <a:r>
              <a:rPr lang="en-US" sz="1600" dirty="0"/>
              <a:t>—</a:t>
            </a:r>
          </a:p>
          <a:p>
            <a:r>
              <a:rPr lang="en-US" sz="1600" dirty="0"/>
              <a:t>(A) an amount that is equal to 10 percent of the total consolidated assets of the covered financial company, based on the most recent financial statement available, during the 30-day period immediately following the date of appointment of the Corporation as receiver (or a shorter time period if the Corporation has calculated the amount described under subparagraph (B)); and</a:t>
            </a:r>
          </a:p>
          <a:p>
            <a:r>
              <a:rPr lang="en-US" sz="1600" dirty="0"/>
              <a:t>(B) </a:t>
            </a:r>
            <a:r>
              <a:rPr lang="en-US" sz="1600" dirty="0">
                <a:solidFill>
                  <a:srgbClr val="FF0000"/>
                </a:solidFill>
              </a:rPr>
              <a:t>the amount that is equal to 90 percent of the fair value of the total consolidated assets of each covered financial company that are available for repayment</a:t>
            </a:r>
            <a:r>
              <a:rPr lang="en-US" sz="1600" dirty="0"/>
              <a:t>, after the time period described in subparagraph (</a:t>
            </a:r>
            <a:r>
              <a:rPr lang="en-US" sz="1600" dirty="0" smtClean="0"/>
              <a:t>A).</a:t>
            </a:r>
            <a:r>
              <a:rPr lang="en-US" dirty="0"/>
              <a:t>		</a:t>
            </a:r>
          </a:p>
        </p:txBody>
      </p:sp>
    </p:spTree>
    <p:extLst>
      <p:ext uri="{BB962C8B-B14F-4D97-AF65-F5344CB8AC3E}">
        <p14:creationId xmlns:p14="http://schemas.microsoft.com/office/powerpoint/2010/main" val="11182112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Chapter 11 Backstop</a:t>
            </a:r>
            <a:endParaRPr lang="en-US" dirty="0"/>
          </a:p>
        </p:txBody>
      </p:sp>
      <p:sp>
        <p:nvSpPr>
          <p:cNvPr id="3" name="Content Placeholder 2"/>
          <p:cNvSpPr>
            <a:spLocks noGrp="1"/>
          </p:cNvSpPr>
          <p:nvPr>
            <p:ph idx="1"/>
          </p:nvPr>
        </p:nvSpPr>
        <p:spPr/>
        <p:txBody>
          <a:bodyPr/>
          <a:lstStyle/>
          <a:p>
            <a:r>
              <a:rPr lang="en-US" dirty="0" smtClean="0"/>
              <a:t>Chapter 11 was seen as lacking in AIG, so presumably it needs to change</a:t>
            </a:r>
          </a:p>
          <a:p>
            <a:r>
              <a:rPr lang="en-US" dirty="0" smtClean="0"/>
              <a:t>At very least, need to harmonize with OLA</a:t>
            </a:r>
          </a:p>
          <a:p>
            <a:pPr lvl="1"/>
            <a:r>
              <a:rPr lang="en-US" dirty="0" smtClean="0"/>
              <a:t>Speed</a:t>
            </a:r>
          </a:p>
          <a:p>
            <a:pPr lvl="1"/>
            <a:r>
              <a:rPr lang="en-US" dirty="0" smtClean="0"/>
              <a:t>Swaps</a:t>
            </a:r>
          </a:p>
          <a:p>
            <a:pPr lvl="1"/>
            <a:r>
              <a:rPr lang="en-US" dirty="0" smtClean="0"/>
              <a:t>And Liquidity</a:t>
            </a:r>
            <a:endParaRPr lang="en-US" dirty="0"/>
          </a:p>
        </p:txBody>
      </p:sp>
      <p:sp>
        <p:nvSpPr>
          <p:cNvPr id="4" name="Text Placeholder 3"/>
          <p:cNvSpPr>
            <a:spLocks noGrp="1"/>
          </p:cNvSpPr>
          <p:nvPr>
            <p:ph type="body" sz="half" idx="2"/>
          </p:nvPr>
        </p:nvSpPr>
        <p:spPr/>
        <p:txBody>
          <a:bodyPr/>
          <a:lstStyle/>
          <a:p>
            <a:r>
              <a:rPr lang="en-US" dirty="0" smtClean="0"/>
              <a:t>(Where is it?)</a:t>
            </a:r>
            <a:endParaRPr lang="en-US" dirty="0"/>
          </a:p>
        </p:txBody>
      </p:sp>
    </p:spTree>
    <p:extLst>
      <p:ext uri="{BB962C8B-B14F-4D97-AF65-F5344CB8AC3E}">
        <p14:creationId xmlns:p14="http://schemas.microsoft.com/office/powerpoint/2010/main" val="305618011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1593</TotalTime>
  <Words>306</Words>
  <Application>Microsoft Macintosh PowerPoint</Application>
  <PresentationFormat>On-screen Show (4:3)</PresentationFormat>
  <Paragraphs>33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Slipstream</vt:lpstr>
      <vt:lpstr> OLA After SPOE/SPE</vt:lpstr>
      <vt:lpstr>A Parent Company Under SPOE</vt:lpstr>
      <vt:lpstr>Parent Company Assets in the Bridge</vt:lpstr>
      <vt:lpstr>The Limitations of FDIC Lending</vt:lpstr>
      <vt:lpstr>The Chapter 11 Backstop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Chapter 1</dc:title>
  <dc:creator>Stephen Lubben</dc:creator>
  <cp:lastModifiedBy>Stephen Lubben</cp:lastModifiedBy>
  <cp:revision>29</cp:revision>
  <dcterms:created xsi:type="dcterms:W3CDTF">2013-06-03T15:09:49Z</dcterms:created>
  <dcterms:modified xsi:type="dcterms:W3CDTF">2013-11-11T16:53:12Z</dcterms:modified>
</cp:coreProperties>
</file>