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72" r:id="rId4"/>
    <p:sldId id="264" r:id="rId5"/>
    <p:sldId id="273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E1A62-D452-4F89-9BFA-78C5F4E04B6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643C054-FF07-4FBF-B772-7D3DD2A454C5}">
      <dgm:prSet phldrT="[Text]"/>
      <dgm:spPr/>
      <dgm:t>
        <a:bodyPr/>
        <a:lstStyle/>
        <a:p>
          <a:r>
            <a:rPr lang="en-US" dirty="0" smtClean="0"/>
            <a:t>Savers – households, non-financial business</a:t>
          </a:r>
          <a:endParaRPr lang="en-US" dirty="0"/>
        </a:p>
      </dgm:t>
    </dgm:pt>
    <dgm:pt modelId="{9405E584-B456-4FA0-A62B-A9DEF3B4D6CC}" type="parTrans" cxnId="{D6250247-7ED9-4ECA-9A94-E5CA9AEF673A}">
      <dgm:prSet/>
      <dgm:spPr/>
      <dgm:t>
        <a:bodyPr/>
        <a:lstStyle/>
        <a:p>
          <a:endParaRPr lang="en-US"/>
        </a:p>
      </dgm:t>
    </dgm:pt>
    <dgm:pt modelId="{9F52BF7E-BE4F-49D0-BA59-6D8EC019F9C1}" type="sibTrans" cxnId="{D6250247-7ED9-4ECA-9A94-E5CA9AEF673A}">
      <dgm:prSet/>
      <dgm:spPr/>
      <dgm:t>
        <a:bodyPr/>
        <a:lstStyle/>
        <a:p>
          <a:endParaRPr lang="en-US"/>
        </a:p>
      </dgm:t>
    </dgm:pt>
    <dgm:pt modelId="{57F59ECF-EBF2-4D77-97FF-0E19724E3210}">
      <dgm:prSet phldrT="[Text]"/>
      <dgm:spPr/>
      <dgm:t>
        <a:bodyPr/>
        <a:lstStyle/>
        <a:p>
          <a:r>
            <a:rPr lang="en-US" dirty="0" smtClean="0"/>
            <a:t>Intermediary Banks</a:t>
          </a:r>
          <a:endParaRPr lang="en-US" dirty="0"/>
        </a:p>
      </dgm:t>
    </dgm:pt>
    <dgm:pt modelId="{2302C7B7-5475-4626-9C21-9F2FCD2F8716}" type="parTrans" cxnId="{19B55E57-2ED1-43CA-89D1-A0EF320E36CB}">
      <dgm:prSet/>
      <dgm:spPr/>
      <dgm:t>
        <a:bodyPr/>
        <a:lstStyle/>
        <a:p>
          <a:endParaRPr lang="en-US"/>
        </a:p>
      </dgm:t>
    </dgm:pt>
    <dgm:pt modelId="{825683CD-F02C-4900-A6B0-D1E7EDC18363}" type="sibTrans" cxnId="{19B55E57-2ED1-43CA-89D1-A0EF320E36CB}">
      <dgm:prSet/>
      <dgm:spPr/>
      <dgm:t>
        <a:bodyPr/>
        <a:lstStyle/>
        <a:p>
          <a:endParaRPr lang="en-US"/>
        </a:p>
      </dgm:t>
    </dgm:pt>
    <dgm:pt modelId="{0E8906FF-9776-4B3E-9A21-45A54C7EDA0F}">
      <dgm:prSet phldrT="[Text]"/>
      <dgm:spPr/>
      <dgm:t>
        <a:bodyPr/>
        <a:lstStyle/>
        <a:p>
          <a:r>
            <a:rPr lang="en-US" dirty="0" smtClean="0"/>
            <a:t>Borrowers – household purchases, business investment</a:t>
          </a:r>
          <a:endParaRPr lang="en-US" dirty="0"/>
        </a:p>
      </dgm:t>
    </dgm:pt>
    <dgm:pt modelId="{3F29FC11-36BA-47DB-9270-E0E39AAA4AC6}" type="parTrans" cxnId="{AAD56F62-B41D-4054-8FDD-77B5CE5E4CE4}">
      <dgm:prSet/>
      <dgm:spPr/>
      <dgm:t>
        <a:bodyPr/>
        <a:lstStyle/>
        <a:p>
          <a:endParaRPr lang="en-US"/>
        </a:p>
      </dgm:t>
    </dgm:pt>
    <dgm:pt modelId="{92535A97-DC0E-4086-BC17-16A9D8EA412B}" type="sibTrans" cxnId="{AAD56F62-B41D-4054-8FDD-77B5CE5E4CE4}">
      <dgm:prSet/>
      <dgm:spPr/>
      <dgm:t>
        <a:bodyPr/>
        <a:lstStyle/>
        <a:p>
          <a:endParaRPr lang="en-US"/>
        </a:p>
      </dgm:t>
    </dgm:pt>
    <dgm:pt modelId="{577A3635-B07F-4DAA-8AB1-F5D94226595C}" type="pres">
      <dgm:prSet presAssocID="{F7DE1A62-D452-4F89-9BFA-78C5F4E04B6F}" presName="CompostProcess" presStyleCnt="0">
        <dgm:presLayoutVars>
          <dgm:dir/>
          <dgm:resizeHandles val="exact"/>
        </dgm:presLayoutVars>
      </dgm:prSet>
      <dgm:spPr/>
    </dgm:pt>
    <dgm:pt modelId="{C5DC2D99-1F65-4942-982A-143755948A76}" type="pres">
      <dgm:prSet presAssocID="{F7DE1A62-D452-4F89-9BFA-78C5F4E04B6F}" presName="arrow" presStyleLbl="bgShp" presStyleIdx="0" presStyleCnt="1"/>
      <dgm:spPr/>
    </dgm:pt>
    <dgm:pt modelId="{F8DA8100-3DDE-476E-B2D5-BEF5B6871BD8}" type="pres">
      <dgm:prSet presAssocID="{F7DE1A62-D452-4F89-9BFA-78C5F4E04B6F}" presName="linearProcess" presStyleCnt="0"/>
      <dgm:spPr/>
    </dgm:pt>
    <dgm:pt modelId="{BA77CC30-476A-4A1A-BDD3-A2969996794B}" type="pres">
      <dgm:prSet presAssocID="{A643C054-FF07-4FBF-B772-7D3DD2A454C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394954-DFB4-4375-BD26-9C86522534F3}" type="pres">
      <dgm:prSet presAssocID="{9F52BF7E-BE4F-49D0-BA59-6D8EC019F9C1}" presName="sibTrans" presStyleCnt="0"/>
      <dgm:spPr/>
    </dgm:pt>
    <dgm:pt modelId="{1C7849CA-A897-424A-90AA-842657C68AF5}" type="pres">
      <dgm:prSet presAssocID="{57F59ECF-EBF2-4D77-97FF-0E19724E321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87244-78F7-4792-8D5C-175C38F2CDF1}" type="pres">
      <dgm:prSet presAssocID="{825683CD-F02C-4900-A6B0-D1E7EDC18363}" presName="sibTrans" presStyleCnt="0"/>
      <dgm:spPr/>
    </dgm:pt>
    <dgm:pt modelId="{3741AB06-A42F-4E80-ABFB-33441EA2F5A7}" type="pres">
      <dgm:prSet presAssocID="{0E8906FF-9776-4B3E-9A21-45A54C7EDA0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250247-7ED9-4ECA-9A94-E5CA9AEF673A}" srcId="{F7DE1A62-D452-4F89-9BFA-78C5F4E04B6F}" destId="{A643C054-FF07-4FBF-B772-7D3DD2A454C5}" srcOrd="0" destOrd="0" parTransId="{9405E584-B456-4FA0-A62B-A9DEF3B4D6CC}" sibTransId="{9F52BF7E-BE4F-49D0-BA59-6D8EC019F9C1}"/>
    <dgm:cxn modelId="{AAD56F62-B41D-4054-8FDD-77B5CE5E4CE4}" srcId="{F7DE1A62-D452-4F89-9BFA-78C5F4E04B6F}" destId="{0E8906FF-9776-4B3E-9A21-45A54C7EDA0F}" srcOrd="2" destOrd="0" parTransId="{3F29FC11-36BA-47DB-9270-E0E39AAA4AC6}" sibTransId="{92535A97-DC0E-4086-BC17-16A9D8EA412B}"/>
    <dgm:cxn modelId="{20C1306E-A6A2-482D-BE3B-EFCA9B253831}" type="presOf" srcId="{A643C054-FF07-4FBF-B772-7D3DD2A454C5}" destId="{BA77CC30-476A-4A1A-BDD3-A2969996794B}" srcOrd="0" destOrd="0" presId="urn:microsoft.com/office/officeart/2005/8/layout/hProcess9"/>
    <dgm:cxn modelId="{A42161BF-7548-489A-92DE-8CE57BB9BBFC}" type="presOf" srcId="{F7DE1A62-D452-4F89-9BFA-78C5F4E04B6F}" destId="{577A3635-B07F-4DAA-8AB1-F5D94226595C}" srcOrd="0" destOrd="0" presId="urn:microsoft.com/office/officeart/2005/8/layout/hProcess9"/>
    <dgm:cxn modelId="{183769A6-6CD1-46D2-8734-5C3BD493BF65}" type="presOf" srcId="{57F59ECF-EBF2-4D77-97FF-0E19724E3210}" destId="{1C7849CA-A897-424A-90AA-842657C68AF5}" srcOrd="0" destOrd="0" presId="urn:microsoft.com/office/officeart/2005/8/layout/hProcess9"/>
    <dgm:cxn modelId="{19B55E57-2ED1-43CA-89D1-A0EF320E36CB}" srcId="{F7DE1A62-D452-4F89-9BFA-78C5F4E04B6F}" destId="{57F59ECF-EBF2-4D77-97FF-0E19724E3210}" srcOrd="1" destOrd="0" parTransId="{2302C7B7-5475-4626-9C21-9F2FCD2F8716}" sibTransId="{825683CD-F02C-4900-A6B0-D1E7EDC18363}"/>
    <dgm:cxn modelId="{9F653011-BC8F-4A17-9CFD-190738C1DA29}" type="presOf" srcId="{0E8906FF-9776-4B3E-9A21-45A54C7EDA0F}" destId="{3741AB06-A42F-4E80-ABFB-33441EA2F5A7}" srcOrd="0" destOrd="0" presId="urn:microsoft.com/office/officeart/2005/8/layout/hProcess9"/>
    <dgm:cxn modelId="{B59B765E-B86B-40F5-8324-73E7D1CB7DDF}" type="presParOf" srcId="{577A3635-B07F-4DAA-8AB1-F5D94226595C}" destId="{C5DC2D99-1F65-4942-982A-143755948A76}" srcOrd="0" destOrd="0" presId="urn:microsoft.com/office/officeart/2005/8/layout/hProcess9"/>
    <dgm:cxn modelId="{5E489962-4CCD-43FE-940C-A2667A4984F7}" type="presParOf" srcId="{577A3635-B07F-4DAA-8AB1-F5D94226595C}" destId="{F8DA8100-3DDE-476E-B2D5-BEF5B6871BD8}" srcOrd="1" destOrd="0" presId="urn:microsoft.com/office/officeart/2005/8/layout/hProcess9"/>
    <dgm:cxn modelId="{11027F60-9F17-47F3-B18B-1557CD15ECE2}" type="presParOf" srcId="{F8DA8100-3DDE-476E-B2D5-BEF5B6871BD8}" destId="{BA77CC30-476A-4A1A-BDD3-A2969996794B}" srcOrd="0" destOrd="0" presId="urn:microsoft.com/office/officeart/2005/8/layout/hProcess9"/>
    <dgm:cxn modelId="{5B0C7631-1E3C-48C8-8DBB-39EDFD47A00E}" type="presParOf" srcId="{F8DA8100-3DDE-476E-B2D5-BEF5B6871BD8}" destId="{3C394954-DFB4-4375-BD26-9C86522534F3}" srcOrd="1" destOrd="0" presId="urn:microsoft.com/office/officeart/2005/8/layout/hProcess9"/>
    <dgm:cxn modelId="{3D19D771-1231-40EE-8A92-D8ABB25B00C3}" type="presParOf" srcId="{F8DA8100-3DDE-476E-B2D5-BEF5B6871BD8}" destId="{1C7849CA-A897-424A-90AA-842657C68AF5}" srcOrd="2" destOrd="0" presId="urn:microsoft.com/office/officeart/2005/8/layout/hProcess9"/>
    <dgm:cxn modelId="{6779709A-3ED6-40C4-8AE0-2EE52063DB59}" type="presParOf" srcId="{F8DA8100-3DDE-476E-B2D5-BEF5B6871BD8}" destId="{F7987244-78F7-4792-8D5C-175C38F2CDF1}" srcOrd="3" destOrd="0" presId="urn:microsoft.com/office/officeart/2005/8/layout/hProcess9"/>
    <dgm:cxn modelId="{02B57DEF-E99D-479D-9875-7AF80E1954C2}" type="presParOf" srcId="{F8DA8100-3DDE-476E-B2D5-BEF5B6871BD8}" destId="{3741AB06-A42F-4E80-ABFB-33441EA2F5A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C2D99-1F65-4942-982A-143755948A76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7CC30-476A-4A1A-BDD3-A2969996794B}">
      <dsp:nvSpPr>
        <dsp:cNvPr id="0" name=""/>
        <dsp:cNvSpPr/>
      </dsp:nvSpPr>
      <dsp:spPr>
        <a:xfrm>
          <a:off x="8840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Savers – households, non-financial business</a:t>
          </a:r>
          <a:endParaRPr lang="en-US" sz="2200" kern="1200" dirty="0"/>
        </a:p>
      </dsp:txBody>
      <dsp:txXfrm>
        <a:off x="97216" y="1446164"/>
        <a:ext cx="2472150" cy="1633633"/>
      </dsp:txXfrm>
    </dsp:sp>
    <dsp:sp modelId="{1C7849CA-A897-424A-90AA-842657C68AF5}">
      <dsp:nvSpPr>
        <dsp:cNvPr id="0" name=""/>
        <dsp:cNvSpPr/>
      </dsp:nvSpPr>
      <dsp:spPr>
        <a:xfrm>
          <a:off x="2790348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Intermediary Banks</a:t>
          </a:r>
          <a:endParaRPr lang="en-US" sz="2200" kern="1200" dirty="0"/>
        </a:p>
      </dsp:txBody>
      <dsp:txXfrm>
        <a:off x="2878724" y="1446164"/>
        <a:ext cx="2472150" cy="1633633"/>
      </dsp:txXfrm>
    </dsp:sp>
    <dsp:sp modelId="{3741AB06-A42F-4E80-ABFB-33441EA2F5A7}">
      <dsp:nvSpPr>
        <dsp:cNvPr id="0" name=""/>
        <dsp:cNvSpPr/>
      </dsp:nvSpPr>
      <dsp:spPr>
        <a:xfrm>
          <a:off x="5571857" y="1357788"/>
          <a:ext cx="264890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Borrowers – household purchases, business investment</a:t>
          </a:r>
          <a:endParaRPr lang="en-US" sz="2200" kern="1200" dirty="0"/>
        </a:p>
      </dsp:txBody>
      <dsp:txXfrm>
        <a:off x="5660233" y="1446164"/>
        <a:ext cx="2472150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4F917-7DEC-420F-86D3-947A4F1310C8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D2059-52A5-41EC-A305-1C8EC1BC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5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5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0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8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4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8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7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5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5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66D43-FF06-4BD8-932D-A5B14C99C797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3684-0E21-46D5-9330-DB53095A5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7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Challenge of Shadow Banking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Marcus </a:t>
            </a:r>
            <a:r>
              <a:rPr lang="en-US" sz="2800" dirty="0" smtClean="0"/>
              <a:t>Stanley</a:t>
            </a:r>
            <a:endParaRPr lang="en-US" sz="2800" dirty="0" smtClean="0"/>
          </a:p>
          <a:p>
            <a:r>
              <a:rPr lang="en-US" sz="2800" dirty="0" smtClean="0"/>
              <a:t>Policy Director</a:t>
            </a:r>
          </a:p>
          <a:p>
            <a:r>
              <a:rPr lang="en-US" sz="2800" dirty="0" smtClean="0"/>
              <a:t>Americans for Financial Reform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72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Banking: Why To Worry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Extended credit intermediation chains multiply opportunities for fraud, deception.</a:t>
            </a:r>
          </a:p>
          <a:p>
            <a:pPr lvl="1"/>
            <a:r>
              <a:rPr lang="en-US" dirty="0" smtClean="0"/>
              <a:t>Complexity undermines market discipline.</a:t>
            </a:r>
          </a:p>
          <a:p>
            <a:r>
              <a:rPr lang="en-US" dirty="0" smtClean="0"/>
              <a:t>Complexity conceals and heightens leverage.</a:t>
            </a:r>
          </a:p>
          <a:p>
            <a:r>
              <a:rPr lang="en-US" dirty="0"/>
              <a:t>P</a:t>
            </a:r>
            <a:r>
              <a:rPr lang="en-US" dirty="0" smtClean="0"/>
              <a:t>ro-cyclical linkage to market prices.</a:t>
            </a:r>
          </a:p>
          <a:p>
            <a:r>
              <a:rPr lang="en-US" dirty="0" smtClean="0"/>
              <a:t>Result: financial fragility, boom-bust cycles.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75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Shadow Banking And the Safety 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conversion relies on private guarantees.</a:t>
            </a:r>
          </a:p>
          <a:p>
            <a:pPr lvl="1"/>
            <a:r>
              <a:rPr lang="en-US" dirty="0" smtClean="0"/>
              <a:t>Guarantees from ‘too big to fail’ institutions.</a:t>
            </a:r>
          </a:p>
          <a:p>
            <a:pPr lvl="1"/>
            <a:r>
              <a:rPr lang="en-US" dirty="0" smtClean="0"/>
              <a:t>Supposedly ‘safe’ collateral. Subordination.</a:t>
            </a:r>
          </a:p>
          <a:p>
            <a:r>
              <a:rPr lang="en-US" dirty="0"/>
              <a:t>P</a:t>
            </a:r>
            <a:r>
              <a:rPr lang="en-US" dirty="0" smtClean="0"/>
              <a:t>rivate safety net is systemically unreliable.</a:t>
            </a:r>
          </a:p>
          <a:p>
            <a:r>
              <a:rPr lang="en-US" dirty="0" smtClean="0"/>
              <a:t>Systemic event creates major pressure on government to back private guarantees.</a:t>
            </a:r>
          </a:p>
          <a:p>
            <a:r>
              <a:rPr lang="en-US" dirty="0" smtClean="0"/>
              <a:t>Private sector expansion of </a:t>
            </a:r>
            <a:r>
              <a:rPr lang="en-US" u="sng" dirty="0" smtClean="0"/>
              <a:t>implicit</a:t>
            </a:r>
            <a:r>
              <a:rPr lang="en-US" dirty="0" smtClean="0"/>
              <a:t> safety net undermines market discipline.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6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Challenge To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 and oversight of risk.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Ease of arbitrage when risks move between regulated and unregulated sector.</a:t>
            </a:r>
          </a:p>
          <a:p>
            <a:endParaRPr lang="en-US" dirty="0" smtClean="0"/>
          </a:p>
          <a:p>
            <a:r>
              <a:rPr lang="en-US" dirty="0" smtClean="0"/>
              <a:t>Difficulty defining bounds of the safety 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6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Dodd Frank Act Does Not Fully Address These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Important areas of shadow banking completely omitted from DFA. </a:t>
            </a:r>
          </a:p>
          <a:p>
            <a:pPr lvl="1"/>
            <a:r>
              <a:rPr lang="en-US" dirty="0" smtClean="0"/>
              <a:t>Regulatory efforts on securities lending, money market funds, slow and inadequate so far.</a:t>
            </a:r>
          </a:p>
          <a:p>
            <a:pPr lvl="1"/>
            <a:r>
              <a:rPr lang="en-US" dirty="0" smtClean="0"/>
              <a:t>Division between market and prudential regulators a problem.</a:t>
            </a:r>
          </a:p>
          <a:p>
            <a:r>
              <a:rPr lang="en-US" dirty="0" smtClean="0"/>
              <a:t>Dodd Frank Act ambivalent on the safety net.</a:t>
            </a:r>
          </a:p>
          <a:p>
            <a:r>
              <a:rPr lang="en-US" dirty="0" smtClean="0"/>
              <a:t>Capital rules still permit extensive risk transfer.</a:t>
            </a:r>
          </a:p>
          <a:p>
            <a:r>
              <a:rPr lang="en-US" dirty="0" smtClean="0"/>
              <a:t>Office of Financial Research – a mixed record.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5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far will regulation of the large dealer banks take us?</a:t>
            </a:r>
          </a:p>
          <a:p>
            <a:pPr lvl="1"/>
            <a:r>
              <a:rPr lang="en-US" dirty="0" smtClean="0"/>
              <a:t>TBTF banks were at the center of the shadow banking system, but other central dealers and guarantors could emerge.</a:t>
            </a:r>
          </a:p>
          <a:p>
            <a:r>
              <a:rPr lang="en-US" dirty="0" smtClean="0"/>
              <a:t>Designation of non-banks – asset managers?</a:t>
            </a:r>
          </a:p>
          <a:p>
            <a:r>
              <a:rPr lang="en-US" dirty="0" smtClean="0"/>
              <a:t>How to ensure private market discipline?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84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Broader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end the complexity bias in our regulatory system. Lean against forms of ‘financial innovation’ that promise risk transfer benefits but increase fragility.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dirty="0" smtClean="0"/>
              <a:t>Examine increased support for commercial banking model of on-book lending.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8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We Go From </a:t>
            </a:r>
            <a:r>
              <a:rPr lang="en-US" dirty="0"/>
              <a:t>T</a:t>
            </a:r>
            <a:r>
              <a:rPr lang="en-US" dirty="0" smtClean="0"/>
              <a:t>his</a:t>
            </a:r>
            <a:r>
              <a:rPr lang="en-US" dirty="0" smtClean="0"/>
              <a:t>…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0579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294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And This…</a:t>
            </a:r>
            <a:endParaRPr lang="en-US" dirty="0"/>
          </a:p>
        </p:txBody>
      </p:sp>
      <p:pic>
        <p:nvPicPr>
          <p:cNvPr id="1030" name="Picture 6" descr="http://www.google.com/url?source=imglanding&amp;ct=img&amp;q=http://www.econbrowser.com/archives/2007/11/ofheo_gse1.gif&amp;sa=X&amp;ei=HnypT7TPBpGf6QHE0JXNBA&amp;ved=0CAoQ8wc&amp;usg=AFQjCNEDgfizfm1OZWpvCD7mrX8AWZ-t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70866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2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219201"/>
            <a:ext cx="7877175" cy="51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3048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To </a:t>
            </a:r>
            <a:r>
              <a:rPr lang="en-US" sz="4400" dirty="0" smtClean="0"/>
              <a:t>This?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236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And what should we do about it?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92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Growth of Shadow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1970: 80 percent of financial sector liabilities were ‘traditional’ regulated liabilities like bank deposits, checking accounts, and insurance company reserves.</a:t>
            </a:r>
          </a:p>
          <a:p>
            <a:endParaRPr lang="en-US" dirty="0"/>
          </a:p>
          <a:p>
            <a:r>
              <a:rPr lang="en-US" dirty="0" smtClean="0"/>
              <a:t>By 2007: only 40 percent of financial sector liabilities were ‘traditional’.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4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From Commercial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Just like commercial banking, shadow banking converts </a:t>
            </a:r>
            <a:r>
              <a:rPr lang="en-US" dirty="0">
                <a:solidFill>
                  <a:prstClr val="black"/>
                </a:solidFill>
              </a:rPr>
              <a:t>illiquid, risky, long-term assets into ‘safe’, liquid assets convertible to cash on short </a:t>
            </a:r>
            <a:r>
              <a:rPr lang="en-US" dirty="0" smtClean="0">
                <a:solidFill>
                  <a:prstClr val="black"/>
                </a:solidFill>
              </a:rPr>
              <a:t>notice.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But does it through market mediated credit.</a:t>
            </a:r>
          </a:p>
          <a:p>
            <a:pPr lvl="1"/>
            <a:r>
              <a:rPr lang="en-US" dirty="0" smtClean="0"/>
              <a:t>From risks that are held to risks that are sold. </a:t>
            </a:r>
          </a:p>
          <a:p>
            <a:pPr lvl="1"/>
            <a:endParaRPr lang="en-US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Much longer, more complex credit </a:t>
            </a:r>
            <a:r>
              <a:rPr lang="en-US" dirty="0">
                <a:solidFill>
                  <a:prstClr val="black"/>
                </a:solidFill>
              </a:rPr>
              <a:t>chains.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Many unregulated non-banks, but banks play key role</a:t>
            </a:r>
            <a:r>
              <a:rPr lang="en-US" sz="2600" dirty="0" smtClean="0">
                <a:solidFill>
                  <a:prstClr val="black"/>
                </a:solidFill>
              </a:rPr>
              <a:t>.</a:t>
            </a:r>
            <a:endParaRPr lang="en-US" sz="2600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98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‘Shadow Banking’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Securitization markets &gt;&gt; real economy credit.</a:t>
            </a:r>
          </a:p>
          <a:p>
            <a:pPr lvl="1"/>
            <a:r>
              <a:rPr lang="en-US" dirty="0" smtClean="0"/>
              <a:t>Replacing own-book commercial bank lending.</a:t>
            </a:r>
          </a:p>
          <a:p>
            <a:r>
              <a:rPr lang="en-US" dirty="0" smtClean="0"/>
              <a:t>Securities lending markets &gt;&gt; within financial sector flows.</a:t>
            </a:r>
          </a:p>
          <a:p>
            <a:pPr lvl="1"/>
            <a:r>
              <a:rPr lang="en-US" dirty="0" smtClean="0"/>
              <a:t>Replacing unsecured interbank, Fed lending.</a:t>
            </a:r>
          </a:p>
          <a:p>
            <a:r>
              <a:rPr lang="en-US" dirty="0" smtClean="0"/>
              <a:t>Derivatives markets &gt;&gt; risk transfer.</a:t>
            </a:r>
          </a:p>
          <a:p>
            <a:r>
              <a:rPr lang="en-US" dirty="0" smtClean="0"/>
              <a:t>Commercial paper.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1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Banking: Why Worry?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Market mediated credit is just as old and just as traditional as commercial banking.</a:t>
            </a:r>
          </a:p>
          <a:p>
            <a:endParaRPr lang="en-US" dirty="0"/>
          </a:p>
          <a:p>
            <a:r>
              <a:rPr lang="en-US" dirty="0" smtClean="0"/>
              <a:t>Spreads risk and allows fine-tuning of assets to investor preferences, increasing credit availability.</a:t>
            </a:r>
          </a:p>
          <a:p>
            <a:endParaRPr lang="en-US" dirty="0"/>
          </a:p>
          <a:p>
            <a:r>
              <a:rPr lang="en-US" dirty="0" smtClean="0"/>
              <a:t>Government-supported secondary mortgage markets date from Depression.</a:t>
            </a:r>
          </a:p>
          <a:p>
            <a:pPr lvl="1"/>
            <a:r>
              <a:rPr lang="en-US" dirty="0" smtClean="0"/>
              <a:t>Bear certain similarities to ‘shadow banking’ and worked well for many years.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37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562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Challenge of Shadow Banking</vt:lpstr>
      <vt:lpstr>How Did We Go From This…</vt:lpstr>
      <vt:lpstr>And This…</vt:lpstr>
      <vt:lpstr>PowerPoint Presentation</vt:lpstr>
      <vt:lpstr>And what should we do about it?</vt:lpstr>
      <vt:lpstr>The Growth of Shadow Banking</vt:lpstr>
      <vt:lpstr>Differences From Commercial Banking</vt:lpstr>
      <vt:lpstr>Key ‘Shadow Banking’ Markets</vt:lpstr>
      <vt:lpstr>Shadow Banking: Why Worry?</vt:lpstr>
      <vt:lpstr>Shadow Banking: Why To Worry</vt:lpstr>
      <vt:lpstr>Shadow Banking And the Safety Net</vt:lpstr>
      <vt:lpstr>The Challenge To Regulation</vt:lpstr>
      <vt:lpstr>The Dodd Frank Act Does Not Fully Address These Issues</vt:lpstr>
      <vt:lpstr>Some Key Questions</vt:lpstr>
      <vt:lpstr>Some Broader 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MStanley</dc:creator>
  <cp:lastModifiedBy>MStanley</cp:lastModifiedBy>
  <cp:revision>54</cp:revision>
  <dcterms:created xsi:type="dcterms:W3CDTF">2012-05-06T23:56:05Z</dcterms:created>
  <dcterms:modified xsi:type="dcterms:W3CDTF">2013-11-12T13:02:10Z</dcterms:modified>
</cp:coreProperties>
</file>