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7" r:id="rId3"/>
    <p:sldId id="285" r:id="rId4"/>
    <p:sldId id="280" r:id="rId5"/>
    <p:sldId id="286" r:id="rId6"/>
    <p:sldId id="288" r:id="rId7"/>
    <p:sldId id="290" r:id="rId8"/>
    <p:sldId id="294" r:id="rId9"/>
    <p:sldId id="291" r:id="rId10"/>
    <p:sldId id="29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998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54F917-7DEC-420F-86D3-947A4F1310C8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DDD2059-52A5-41EC-A305-1C8EC1BC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0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0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5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8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5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0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8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4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81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7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5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5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66D43-FF06-4BD8-932D-A5B14C99C79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7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2860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Regulating Shadow Banking:</a:t>
            </a:r>
            <a:b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Challenges And Solutions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267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Marcus Stanley</a:t>
            </a:r>
          </a:p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Policy Director</a:t>
            </a:r>
          </a:p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Americans for Financial Reform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533400"/>
            <a:ext cx="4495800" cy="107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2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Solutions That Are NOT ‘On The </a:t>
            </a:r>
            <a:r>
              <a:rPr lang="en-US" dirty="0" smtClean="0">
                <a:latin typeface="Arial Rounded MT Bold" panose="020F0704030504030204" pitchFamily="34" charset="0"/>
              </a:rPr>
              <a:t>Table,’ </a:t>
            </a:r>
            <a:r>
              <a:rPr lang="en-US" dirty="0">
                <a:latin typeface="Arial Rounded MT Bold" panose="020F0704030504030204" pitchFamily="34" charset="0"/>
              </a:rPr>
              <a:t>B</a:t>
            </a:r>
            <a:r>
              <a:rPr lang="en-US" dirty="0" smtClean="0">
                <a:latin typeface="Arial Rounded MT Bold" panose="020F0704030504030204" pitchFamily="34" charset="0"/>
              </a:rPr>
              <a:t>ut Should Be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Address complexity bias in regulation.</a:t>
            </a:r>
          </a:p>
          <a:p>
            <a:r>
              <a:rPr lang="en-US" dirty="0" smtClean="0"/>
              <a:t>Clearer, more strategic safety net.</a:t>
            </a:r>
          </a:p>
          <a:p>
            <a:pPr lvl="1"/>
            <a:r>
              <a:rPr lang="en-US" dirty="0" smtClean="0"/>
              <a:t>Protect key </a:t>
            </a:r>
            <a:r>
              <a:rPr lang="en-US" u="sng" dirty="0" smtClean="0"/>
              <a:t>activities</a:t>
            </a:r>
            <a:r>
              <a:rPr lang="en-US" dirty="0" smtClean="0"/>
              <a:t>, minimize moral hazard.</a:t>
            </a:r>
          </a:p>
          <a:p>
            <a:r>
              <a:rPr lang="en-US" dirty="0" smtClean="0"/>
              <a:t>Greater public role in financial system.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nfrastructure and/or services.</a:t>
            </a:r>
          </a:p>
          <a:p>
            <a:r>
              <a:rPr lang="en-US" dirty="0" smtClean="0"/>
              <a:t>Restore favored role of banking vs. trading.</a:t>
            </a:r>
          </a:p>
          <a:p>
            <a:r>
              <a:rPr lang="en-US" dirty="0" smtClean="0"/>
              <a:t>Change culture of risk transfer – fiduciary.</a:t>
            </a:r>
          </a:p>
          <a:p>
            <a:r>
              <a:rPr lang="en-US" dirty="0" smtClean="0"/>
              <a:t>What is finance for?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4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Market-mediated banking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Banking services:</a:t>
            </a:r>
          </a:p>
          <a:p>
            <a:pPr lvl="1"/>
            <a:r>
              <a:rPr lang="en-US" dirty="0" smtClean="0"/>
              <a:t>Maturity, liquidity, and risk transformation.</a:t>
            </a:r>
          </a:p>
          <a:p>
            <a:r>
              <a:rPr lang="en-US" dirty="0" smtClean="0"/>
              <a:t>Performed through long, complex credit intermediation chains, not single institutions.</a:t>
            </a:r>
          </a:p>
          <a:p>
            <a:r>
              <a:rPr lang="en-US" dirty="0" smtClean="0"/>
              <a:t>Links in chains are often market trades.</a:t>
            </a:r>
          </a:p>
          <a:p>
            <a:r>
              <a:rPr lang="en-US" dirty="0" smtClean="0"/>
              <a:t>Transformation relies on supposed ‘safety’.</a:t>
            </a:r>
          </a:p>
          <a:p>
            <a:pPr lvl="1"/>
            <a:r>
              <a:rPr lang="en-US" dirty="0" smtClean="0"/>
              <a:t>Guarantees from institutions.</a:t>
            </a:r>
          </a:p>
          <a:p>
            <a:pPr lvl="1"/>
            <a:r>
              <a:rPr lang="en-US" dirty="0" smtClean="0"/>
              <a:t>Collateralization.</a:t>
            </a:r>
          </a:p>
          <a:p>
            <a:pPr lvl="1"/>
            <a:r>
              <a:rPr lang="en-US" dirty="0" smtClean="0"/>
              <a:t>Subordination.</a:t>
            </a:r>
          </a:p>
        </p:txBody>
      </p:sp>
    </p:spTree>
    <p:extLst>
      <p:ext uri="{BB962C8B-B14F-4D97-AF65-F5344CB8AC3E}">
        <p14:creationId xmlns:p14="http://schemas.microsoft.com/office/powerpoint/2010/main" val="4202826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The Challenges To Regulation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he safety net vs. market discipline.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Integration of markets and institutions.</a:t>
            </a:r>
          </a:p>
          <a:p>
            <a:endParaRPr lang="en-US" dirty="0" smtClean="0"/>
          </a:p>
          <a:p>
            <a:r>
              <a:rPr lang="en-US" dirty="0" smtClean="0"/>
              <a:t>Complex market-based intermediation chains.</a:t>
            </a:r>
          </a:p>
          <a:p>
            <a:endParaRPr lang="en-US" dirty="0"/>
          </a:p>
          <a:p>
            <a:r>
              <a:rPr lang="en-US" dirty="0" smtClean="0"/>
              <a:t>Ease of risk transfer and activity migration.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ey question: will bank-centered regulation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90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 Rounded MT Bold" panose="020F0704030504030204" pitchFamily="34" charset="0"/>
              </a:rPr>
              <a:t>Shadow Banking And the Safety Net</a:t>
            </a:r>
            <a:endParaRPr lang="en-US" sz="36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Shadow banking relies on private guarantees.</a:t>
            </a:r>
          </a:p>
          <a:p>
            <a:r>
              <a:rPr lang="en-US" dirty="0"/>
              <a:t>P</a:t>
            </a:r>
            <a:r>
              <a:rPr lang="en-US" dirty="0" smtClean="0"/>
              <a:t>rivate safety net is systemically unreliable.</a:t>
            </a:r>
          </a:p>
          <a:p>
            <a:r>
              <a:rPr lang="en-US" dirty="0" smtClean="0"/>
              <a:t>Systemic event creates pressure on government to back private guarantees.</a:t>
            </a:r>
          </a:p>
          <a:p>
            <a:r>
              <a:rPr lang="en-US" dirty="0" smtClean="0"/>
              <a:t>Private sector expansion of </a:t>
            </a:r>
            <a:r>
              <a:rPr lang="en-US" u="sng" dirty="0" smtClean="0"/>
              <a:t>implicit</a:t>
            </a:r>
            <a:r>
              <a:rPr lang="en-US" dirty="0" smtClean="0"/>
              <a:t> safety net.</a:t>
            </a:r>
          </a:p>
          <a:p>
            <a:r>
              <a:rPr lang="en-US" dirty="0" smtClean="0"/>
              <a:t>And even the </a:t>
            </a:r>
            <a:r>
              <a:rPr lang="en-US" u="sng" dirty="0" smtClean="0"/>
              <a:t>explicit</a:t>
            </a:r>
            <a:r>
              <a:rPr lang="en-US" dirty="0" smtClean="0"/>
              <a:t> safety net is unclear.</a:t>
            </a:r>
          </a:p>
          <a:p>
            <a:r>
              <a:rPr lang="en-US" dirty="0" smtClean="0"/>
              <a:t>2007-09 bailout: violated LOLR principles. </a:t>
            </a:r>
          </a:p>
          <a:p>
            <a:r>
              <a:rPr lang="en-US" dirty="0" smtClean="0"/>
              <a:t>Can market discipline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The Safety Net Post Dodd Frank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Deposit Insurance</a:t>
            </a:r>
          </a:p>
          <a:p>
            <a:pPr lvl="1"/>
            <a:r>
              <a:rPr lang="en-US" u="sng" dirty="0" smtClean="0"/>
              <a:t>May</a:t>
            </a:r>
            <a:r>
              <a:rPr lang="en-US" dirty="0" smtClean="0"/>
              <a:t> be more limited – swaps push out?</a:t>
            </a:r>
          </a:p>
          <a:p>
            <a:r>
              <a:rPr lang="en-US" dirty="0" smtClean="0"/>
              <a:t>Federal Reserve 13(3) authority.</a:t>
            </a:r>
          </a:p>
          <a:p>
            <a:pPr lvl="1"/>
            <a:r>
              <a:rPr lang="en-US" dirty="0" smtClean="0"/>
              <a:t>Nominally more limited, but in practice?</a:t>
            </a:r>
          </a:p>
          <a:p>
            <a:r>
              <a:rPr lang="en-US" dirty="0" smtClean="0"/>
              <a:t>Treasury liquidity line for resolution.</a:t>
            </a:r>
          </a:p>
          <a:p>
            <a:r>
              <a:rPr lang="en-US" dirty="0" smtClean="0"/>
              <a:t>Liquidity support for clearinghouses.</a:t>
            </a:r>
          </a:p>
          <a:p>
            <a:r>
              <a:rPr lang="en-US" dirty="0" smtClean="0"/>
              <a:t>Exchange stabilization fund, FDIC guarantees. </a:t>
            </a:r>
          </a:p>
          <a:p>
            <a:pPr lvl="1"/>
            <a:r>
              <a:rPr lang="en-US" dirty="0" smtClean="0"/>
              <a:t>Clearly better controls here.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451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rial Rounded MT Bold" panose="020F0704030504030204" pitchFamily="34" charset="0"/>
              </a:rPr>
              <a:t>Integration of Markets and Institutions</a:t>
            </a:r>
            <a:endParaRPr lang="en-US" sz="36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 our fragmented regulatory system handle it?</a:t>
            </a:r>
          </a:p>
          <a:p>
            <a:pPr lvl="1"/>
            <a:r>
              <a:rPr lang="en-US" dirty="0" smtClean="0"/>
              <a:t>Glass-</a:t>
            </a:r>
            <a:r>
              <a:rPr lang="en-US" dirty="0" err="1" smtClean="0"/>
              <a:t>Steagal</a:t>
            </a:r>
            <a:r>
              <a:rPr lang="en-US" dirty="0" smtClean="0"/>
              <a:t> regulation in a new financial world</a:t>
            </a:r>
            <a:r>
              <a:rPr lang="en-US" sz="2600" dirty="0" smtClean="0"/>
              <a:t>.</a:t>
            </a:r>
            <a:endParaRPr lang="en-US" sz="2600" dirty="0"/>
          </a:p>
          <a:p>
            <a:r>
              <a:rPr lang="en-US" dirty="0" smtClean="0"/>
              <a:t>Market vs. prudential regulators.</a:t>
            </a:r>
            <a:endParaRPr lang="en-US" dirty="0"/>
          </a:p>
          <a:p>
            <a:pPr lvl="1"/>
            <a:r>
              <a:rPr lang="en-US" dirty="0" smtClean="0"/>
              <a:t>Round 1: Money market funds.</a:t>
            </a:r>
          </a:p>
          <a:p>
            <a:pPr lvl="1"/>
            <a:r>
              <a:rPr lang="en-US" dirty="0" smtClean="0"/>
              <a:t>Round 2: Asset managers? </a:t>
            </a:r>
          </a:p>
          <a:p>
            <a:pPr lvl="1"/>
            <a:r>
              <a:rPr lang="en-US" dirty="0" smtClean="0"/>
              <a:t>Round 3: Wholesale funding markets?</a:t>
            </a:r>
          </a:p>
          <a:p>
            <a:r>
              <a:rPr lang="en-US" dirty="0" smtClean="0"/>
              <a:t>Can the FSOC mediate these divisions?</a:t>
            </a:r>
          </a:p>
          <a:p>
            <a:r>
              <a:rPr lang="en-US" dirty="0" smtClean="0"/>
              <a:t>Will the Federal Reserve emerge as de facto global regulator?</a:t>
            </a:r>
          </a:p>
        </p:txBody>
      </p:sp>
    </p:spTree>
    <p:extLst>
      <p:ext uri="{BB962C8B-B14F-4D97-AF65-F5344CB8AC3E}">
        <p14:creationId xmlns:p14="http://schemas.microsoft.com/office/powerpoint/2010/main" val="1741239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Complex Market-Based Intermediation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Complexity multiplies opportunities for deception of counterparties and regulators.</a:t>
            </a:r>
          </a:p>
          <a:p>
            <a:pPr lvl="1"/>
            <a:r>
              <a:rPr lang="en-US" dirty="0" smtClean="0"/>
              <a:t>Limited progress at Office of Financial Research?</a:t>
            </a:r>
          </a:p>
          <a:p>
            <a:r>
              <a:rPr lang="en-US" dirty="0" smtClean="0"/>
              <a:t>Leverage can ‘hide’.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ollateral chains, embedded leverage.</a:t>
            </a:r>
          </a:p>
          <a:p>
            <a:r>
              <a:rPr lang="en-US" dirty="0" smtClean="0"/>
              <a:t>Market linkages increase fragility.</a:t>
            </a:r>
          </a:p>
          <a:p>
            <a:pPr lvl="1"/>
            <a:r>
              <a:rPr lang="en-US" dirty="0" err="1" smtClean="0"/>
              <a:t>Procyclicality</a:t>
            </a:r>
            <a:r>
              <a:rPr lang="en-US" dirty="0" smtClean="0"/>
              <a:t>, link to unstable market prices.</a:t>
            </a:r>
          </a:p>
          <a:p>
            <a:pPr lvl="1"/>
            <a:r>
              <a:rPr lang="en-US" dirty="0" smtClean="0"/>
              <a:t>Hard to trace market connections – fire sales.</a:t>
            </a:r>
          </a:p>
        </p:txBody>
      </p:sp>
    </p:spTree>
    <p:extLst>
      <p:ext uri="{BB962C8B-B14F-4D97-AF65-F5344CB8AC3E}">
        <p14:creationId xmlns:p14="http://schemas.microsoft.com/office/powerpoint/2010/main" val="2726617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rial Rounded MT Bold" panose="020F0704030504030204" pitchFamily="34" charset="0"/>
              </a:rPr>
              <a:t>Will Bank-Centered Regulation Wor</a:t>
            </a:r>
            <a:r>
              <a:rPr lang="en-US" dirty="0" smtClean="0">
                <a:latin typeface="Arial Rounded MT Bold" panose="020F0704030504030204" pitchFamily="34" charset="0"/>
              </a:rPr>
              <a:t>k?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Banks were central but not only guarantors in the shadow banking system.</a:t>
            </a:r>
          </a:p>
          <a:p>
            <a:r>
              <a:rPr lang="en-US" dirty="0" smtClean="0"/>
              <a:t>Ease of risk transfer outside regulated banks.</a:t>
            </a:r>
          </a:p>
          <a:p>
            <a:pPr lvl="1"/>
            <a:r>
              <a:rPr lang="en-US" dirty="0" smtClean="0"/>
              <a:t>Basel still permits risk transfer from banks to outside guarantors -- ‘eligible risk guarantors’.</a:t>
            </a:r>
          </a:p>
          <a:p>
            <a:pPr lvl="1"/>
            <a:r>
              <a:rPr lang="en-US" dirty="0" smtClean="0"/>
              <a:t>Derivatives markets.</a:t>
            </a:r>
          </a:p>
          <a:p>
            <a:r>
              <a:rPr lang="en-US" dirty="0" smtClean="0"/>
              <a:t>Competition from market-mediated banking.</a:t>
            </a:r>
          </a:p>
          <a:p>
            <a:r>
              <a:rPr lang="en-US" dirty="0" smtClean="0"/>
              <a:t>Again: market discipline and the safety net.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54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 Rounded MT Bold" panose="020F0704030504030204" pitchFamily="34" charset="0"/>
              </a:rPr>
              <a:t>Solutions That Are ‘On The Table’</a:t>
            </a:r>
            <a:endParaRPr lang="en-US" sz="36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Solution #1: Leverage/risk management at major banks and designated SIFIs.</a:t>
            </a:r>
            <a:endParaRPr lang="en-US" dirty="0"/>
          </a:p>
          <a:p>
            <a:r>
              <a:rPr lang="en-US" dirty="0" smtClean="0"/>
              <a:t>Solution #2: Leverage/risk management in funding, risk transfer markets.</a:t>
            </a:r>
          </a:p>
          <a:p>
            <a:pPr lvl="1"/>
            <a:r>
              <a:rPr lang="en-US" dirty="0" smtClean="0"/>
              <a:t>Margin, collateral, haircuts, clearing.</a:t>
            </a:r>
          </a:p>
          <a:p>
            <a:r>
              <a:rPr lang="en-US" dirty="0" smtClean="0"/>
              <a:t>Solution #3: Activity limitations, but maintain connections between banks and traded markets.</a:t>
            </a:r>
          </a:p>
          <a:p>
            <a:r>
              <a:rPr lang="en-US" dirty="0" smtClean="0"/>
              <a:t>Issue #1: Will market discipline + oversight ‘work’ to address migration in response to controls?</a:t>
            </a:r>
          </a:p>
          <a:p>
            <a:r>
              <a:rPr lang="en-US" dirty="0" smtClean="0"/>
              <a:t>Issue #2: Hidden leverage and exposures?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41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2146</TotalTime>
  <Words>545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Regulating Shadow Banking: Challenges And Solutions</vt:lpstr>
      <vt:lpstr>Market-mediated banking</vt:lpstr>
      <vt:lpstr>The Challenges To Regulation</vt:lpstr>
      <vt:lpstr>Shadow Banking And the Safety Net</vt:lpstr>
      <vt:lpstr>The Safety Net Post Dodd Frank</vt:lpstr>
      <vt:lpstr>Integration of Markets and Institutions</vt:lpstr>
      <vt:lpstr>Complex Market-Based Intermediation</vt:lpstr>
      <vt:lpstr>Will Bank-Centered Regulation Work?</vt:lpstr>
      <vt:lpstr>Solutions That Are ‘On The Table’</vt:lpstr>
      <vt:lpstr>Solutions That Are NOT ‘On The Table,’ But Should Be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MStanley</dc:creator>
  <cp:lastModifiedBy>Jim Lardner</cp:lastModifiedBy>
  <cp:revision>70</cp:revision>
  <cp:lastPrinted>2013-11-22T12:47:40Z</cp:lastPrinted>
  <dcterms:created xsi:type="dcterms:W3CDTF">2012-05-06T23:56:05Z</dcterms:created>
  <dcterms:modified xsi:type="dcterms:W3CDTF">2013-11-22T12:51:42Z</dcterms:modified>
</cp:coreProperties>
</file>