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8" r:id="rId3"/>
    <p:sldId id="259" r:id="rId4"/>
    <p:sldId id="260" r:id="rId5"/>
    <p:sldId id="264" r:id="rId6"/>
    <p:sldId id="269" r:id="rId7"/>
    <p:sldId id="265" r:id="rId8"/>
    <p:sldId id="266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2EE9A-9511-4274-BAD4-C0F7A2386239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D77F-099E-41F9-B7D5-271921247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0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CD77F-099E-41F9-B7D5-2719212479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48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CD77F-099E-41F9-B7D5-2719212479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5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4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7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5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1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5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9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4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1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3C855-89CF-4788-9834-9EC67F709304}" type="datetimeFigureOut">
              <a:rPr lang="en-US" smtClean="0"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6906-A45C-4555-B319-B357B5A03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1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483695"/>
            <a:ext cx="594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An Unfinished Mission</a:t>
            </a:r>
            <a:r>
              <a:rPr lang="en-US" sz="2800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Making Wall Street Work for Us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2590800"/>
            <a:ext cx="694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AMERICANS FOR FINANCIAL REFORM and THE ROOSEVELT INSTITUTE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267200"/>
            <a:ext cx="740594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Toward an Understanding of the Use of Derivatives by End </a:t>
            </a:r>
            <a:r>
              <a:rPr lang="en-US" sz="2400" b="1" dirty="0" smtClean="0"/>
              <a:t>Users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000" b="1" dirty="0" smtClean="0"/>
              <a:t>Wallace C. Turbeville</a:t>
            </a:r>
          </a:p>
          <a:p>
            <a:pPr algn="ctr"/>
            <a:r>
              <a:rPr lang="en-US" sz="2000" b="1" dirty="0" smtClean="0"/>
              <a:t>Senior Fellow, Demos</a:t>
            </a:r>
            <a:endParaRPr lang="en-US" sz="20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327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866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  <a:p>
            <a:pPr algn="ctr"/>
            <a:r>
              <a:rPr lang="en-US" dirty="0"/>
              <a:t>B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276600" y="3352800"/>
            <a:ext cx="38100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76600" y="2590800"/>
            <a:ext cx="3733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657600" y="4074886"/>
            <a:ext cx="2743200" cy="141151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June</a:t>
            </a:r>
            <a:r>
              <a:rPr lang="en-US" dirty="0" smtClean="0"/>
              <a:t> Price of 100 Barrels of Oil in June @Cushing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771900" y="791029"/>
            <a:ext cx="2743200" cy="1219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Inception</a:t>
            </a:r>
            <a:r>
              <a:rPr lang="en-US" dirty="0" smtClean="0"/>
              <a:t> Price of 100 Barrels of Oil in June @ Cushing</a:t>
            </a:r>
            <a:endParaRPr lang="en-US" dirty="0"/>
          </a:p>
        </p:txBody>
      </p:sp>
      <p:sp>
        <p:nvSpPr>
          <p:cNvPr id="25" name="Up Arrow 24"/>
          <p:cNvSpPr/>
          <p:nvPr/>
        </p:nvSpPr>
        <p:spPr>
          <a:xfrm>
            <a:off x="4817727" y="3352800"/>
            <a:ext cx="484632" cy="722086"/>
          </a:xfrm>
          <a:prstGeom prst="upArrow">
            <a:avLst>
              <a:gd name="adj1" fmla="val 50000"/>
              <a:gd name="adj2" fmla="val 7396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4817727" y="2010229"/>
            <a:ext cx="498130" cy="60960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514600" y="2286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         Basic Swap Configuration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2758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866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  <a:p>
            <a:pPr algn="ctr"/>
            <a:r>
              <a:rPr lang="en-US" dirty="0"/>
              <a:t>B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276600" y="3352800"/>
            <a:ext cx="381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199892" y="2590800"/>
            <a:ext cx="3886708" cy="21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10" idx="0"/>
          </p:cNvCxnSpPr>
          <p:nvPr/>
        </p:nvCxnSpPr>
        <p:spPr>
          <a:xfrm flipH="1">
            <a:off x="1066800" y="2971800"/>
            <a:ext cx="12954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57200" y="4419600"/>
            <a:ext cx="1219200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Oil</a:t>
            </a:r>
          </a:p>
          <a:p>
            <a:pPr algn="ctr"/>
            <a:r>
              <a:rPr lang="en-US" dirty="0" smtClean="0"/>
              <a:t>Seller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4800" y="3200400"/>
            <a:ext cx="1219200" cy="70485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Purchase</a:t>
            </a:r>
          </a:p>
          <a:p>
            <a:pPr algn="ctr"/>
            <a:r>
              <a:rPr lang="en-US" dirty="0" smtClean="0"/>
              <a:t>Price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378614" y="3368159"/>
            <a:ext cx="137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$120/Barrel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29036" y="3905250"/>
            <a:ext cx="1303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$120/Barrel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78614" y="2243239"/>
            <a:ext cx="1913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$100/Barrel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38600" y="762000"/>
            <a:ext cx="2097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Swap as Hedge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90646" y="1676400"/>
            <a:ext cx="384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Payments at Close of Swap Contract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14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3200" y="2514600"/>
            <a:ext cx="914400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57686" y="249645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  <a:p>
            <a:pPr algn="ctr"/>
            <a:r>
              <a:rPr lang="en-US" dirty="0"/>
              <a:t>B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2387600" y="3396343"/>
            <a:ext cx="3848100" cy="18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387600" y="2612571"/>
            <a:ext cx="3733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124200" y="2243239"/>
            <a:ext cx="2806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$10,000 @ $100/Barrel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3414487"/>
            <a:ext cx="290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June Price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1600200"/>
            <a:ext cx="312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Swap Lost on Potential Default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473200" y="2496457"/>
            <a:ext cx="914400" cy="1030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371600" y="5181600"/>
            <a:ext cx="10160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A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422571" y="5181600"/>
            <a:ext cx="914400" cy="1066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X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743200" y="4267200"/>
            <a:ext cx="31242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Potential Replacement Swap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387600" y="5334000"/>
            <a:ext cx="39453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357664" y="6125029"/>
            <a:ext cx="390797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124200" y="49646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$10,100 @ $101/Barrel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435350" y="6125028"/>
            <a:ext cx="197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June Price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387600" y="457200"/>
            <a:ext cx="4492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Credit Exposure on Swap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87600" y="6477000"/>
            <a:ext cx="4089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 has extended $1/barrel of Credit to B.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3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1295400"/>
            <a:ext cx="48768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COMPARISON OF SWAP AND RESERVE FUND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628797"/>
              </p:ext>
            </p:extLst>
          </p:nvPr>
        </p:nvGraphicFramePr>
        <p:xfrm>
          <a:off x="1371600" y="2362200"/>
          <a:ext cx="609600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Reserve vs.</a:t>
                      </a:r>
                      <a:r>
                        <a:rPr lang="en-US" sz="1400" baseline="0" dirty="0" smtClean="0"/>
                        <a:t> Adverse Price Move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Swap</a:t>
                      </a:r>
                      <a:r>
                        <a:rPr lang="en-US" sz="1400" baseline="0" dirty="0" smtClean="0"/>
                        <a:t> Synthetically Fixing Price @ Today’s Forward Price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Initial</a:t>
                      </a:r>
                      <a:r>
                        <a:rPr lang="en-US" sz="1400" baseline="0" dirty="0" smtClean="0"/>
                        <a:t> Cost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of Capital to Fund</a:t>
                      </a:r>
                      <a:r>
                        <a:rPr lang="en-US" sz="1400" baseline="0" dirty="0" smtClean="0"/>
                        <a:t> Reserve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Charge for Potential Credit Exposure and Fee to Bank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Ongoing Potential Cost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of Capital on Amounts Applied</a:t>
                      </a:r>
                      <a:r>
                        <a:rPr lang="en-US" sz="1400" baseline="0" dirty="0" smtClean="0"/>
                        <a:t> to Losses from Adverse Price Move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of Funds for Required Margin Collateral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Risk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Inadequate Sizing of Reserve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Counterparty Non-Performance, Cash Liquidity, Operational Inflexibility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Upside From</a:t>
                      </a:r>
                      <a:r>
                        <a:rPr lang="en-US" sz="1400" baseline="0" dirty="0" smtClean="0"/>
                        <a:t> Advantageous Price Move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Retained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Lost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38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978318"/>
            <a:ext cx="2899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Valuation/Risk Issues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2145268"/>
            <a:ext cx="502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Obscure Pricing, especially of Credit Extension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Catastrophic Margin Call Risk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Valuation of foregone Upside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Inter-relationship with Operations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2410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4312" y="609600"/>
            <a:ext cx="2951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Operational Relationship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3886200" y="1676400"/>
            <a:ext cx="1295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Operating Company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3505200"/>
            <a:ext cx="106680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Fuel Supplier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0" y="3505200"/>
            <a:ext cx="152400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581400" y="3505200"/>
            <a:ext cx="1828800" cy="9906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Fuel for Production Line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371600" y="1828800"/>
            <a:ext cx="2514600" cy="1676400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286000" y="2438400"/>
            <a:ext cx="1600200" cy="1066800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81200" y="2438400"/>
            <a:ext cx="808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Fuel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743200" y="3124200"/>
            <a:ext cx="802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Price</a:t>
            </a:r>
            <a:endParaRPr lang="en-US" sz="16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495800" y="25908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90600" y="1524000"/>
            <a:ext cx="247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Fuel Purchase</a:t>
            </a:r>
            <a:endParaRPr lang="en-US" i="1" u="sng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81600" y="2502188"/>
            <a:ext cx="1828800" cy="1003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5181600" y="1828800"/>
            <a:ext cx="289560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781800" y="2209800"/>
            <a:ext cx="140855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Fuel Price @ </a:t>
            </a:r>
          </a:p>
          <a:p>
            <a:r>
              <a:rPr lang="en-US" sz="1600" dirty="0" smtClean="0"/>
              <a:t>Swap Maturity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6934200" y="16002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Swap</a:t>
            </a:r>
            <a:endParaRPr lang="en-US" i="1" u="sng" dirty="0"/>
          </a:p>
        </p:txBody>
      </p:sp>
      <p:sp>
        <p:nvSpPr>
          <p:cNvPr id="53" name="TextBox 52"/>
          <p:cNvSpPr txBox="1"/>
          <p:nvPr/>
        </p:nvSpPr>
        <p:spPr>
          <a:xfrm>
            <a:off x="5257800" y="2971800"/>
            <a:ext cx="1219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Fwd. Price @ Inception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1485900" y="5257800"/>
            <a:ext cx="6096000" cy="10668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If the operating company shuts down the production line, it remains obligated on the swap. This would cause a loss if the price at maturity falls below the fixed payment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2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1154" y="533400"/>
            <a:ext cx="382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Operational Relationship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219200" y="1371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81800" y="1371600"/>
            <a:ext cx="9906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B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33600" y="1600200"/>
            <a:ext cx="464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743200" y="1109990"/>
            <a:ext cx="3886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Fixed Payment: Forward Price at Inception</a:t>
            </a:r>
          </a:p>
          <a:p>
            <a:r>
              <a:rPr lang="en-US" sz="1400" dirty="0">
                <a:solidFill>
                  <a:srgbClr val="00B050"/>
                </a:solidFill>
              </a:rPr>
              <a:t> </a:t>
            </a:r>
            <a:r>
              <a:rPr lang="en-US" sz="1400" dirty="0" smtClean="0">
                <a:solidFill>
                  <a:srgbClr val="00B050"/>
                </a:solidFill>
              </a:rPr>
              <a:t>                             $100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133601" y="2057400"/>
            <a:ext cx="4648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1153" y="2065146"/>
            <a:ext cx="4929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Floating Payment: Fuel Price @ Swap Maturity</a:t>
            </a:r>
            <a:endParaRPr lang="en-US" sz="1400" dirty="0"/>
          </a:p>
        </p:txBody>
      </p:sp>
      <p:sp>
        <p:nvSpPr>
          <p:cNvPr id="25" name="Oval 24"/>
          <p:cNvSpPr/>
          <p:nvPr/>
        </p:nvSpPr>
        <p:spPr>
          <a:xfrm>
            <a:off x="609601" y="2819400"/>
            <a:ext cx="1523999" cy="914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Fuel </a:t>
            </a:r>
            <a:r>
              <a:rPr lang="en-US" sz="1600" dirty="0" smtClean="0"/>
              <a:t>Price Exposure</a:t>
            </a:r>
            <a:endParaRPr lang="en-US" sz="1600" dirty="0"/>
          </a:p>
        </p:txBody>
      </p:sp>
      <p:cxnSp>
        <p:nvCxnSpPr>
          <p:cNvPr id="27" name="Straight Connector 26"/>
          <p:cNvCxnSpPr>
            <a:endCxn id="25" idx="0"/>
          </p:cNvCxnSpPr>
          <p:nvPr/>
        </p:nvCxnSpPr>
        <p:spPr>
          <a:xfrm flipH="1">
            <a:off x="1371601" y="2316018"/>
            <a:ext cx="304799" cy="503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3045648" y="2567708"/>
            <a:ext cx="2626634" cy="1928091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Line Shuts Down;</a:t>
            </a:r>
          </a:p>
          <a:p>
            <a:pPr algn="ctr"/>
            <a:r>
              <a:rPr lang="en-US" sz="1600" dirty="0" smtClean="0"/>
              <a:t>Party A Reverses Swap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6781800" y="50292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 A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219198" y="5029200"/>
            <a:ext cx="914401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Party C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457700" y="51816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33601" y="5181600"/>
            <a:ext cx="4648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752436" y="4658380"/>
            <a:ext cx="3380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Fixed Payment: Forward Price at Inception</a:t>
            </a:r>
          </a:p>
          <a:p>
            <a:r>
              <a:rPr lang="en-US" sz="1400" dirty="0"/>
              <a:t>	 </a:t>
            </a:r>
            <a:r>
              <a:rPr lang="en-US" sz="1400" dirty="0" smtClean="0"/>
              <a:t>         </a:t>
            </a:r>
            <a:r>
              <a:rPr lang="en-US" sz="1400" dirty="0" smtClean="0">
                <a:solidFill>
                  <a:srgbClr val="00B050"/>
                </a:solidFill>
              </a:rPr>
              <a:t>$90</a:t>
            </a:r>
            <a:endParaRPr lang="en-US" sz="1400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2133601" y="5715000"/>
            <a:ext cx="45719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743200" y="5717309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Floating Payment: Fuel Price @ Swap Maturity</a:t>
            </a:r>
            <a:endParaRPr lang="en-US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2438400" y="6368534"/>
            <a:ext cx="39624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Loss to Party A: $100 - $90, or $10.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0889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295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Hidden Reasons Businesses and Governments Use Swaps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2133600"/>
            <a:ext cx="6019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Mis</a:t>
            </a:r>
            <a:r>
              <a:rPr lang="en-US" sz="2000" dirty="0" smtClean="0"/>
              <a:t>-perception/Obscuring of Risks and Costs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Credit Rating Agencies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Tax Consequences of Reserves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Accounting Rules regarding Credit Exposures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Safe decision for Executives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Share Value Compensation Rules</a:t>
            </a:r>
          </a:p>
          <a:p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“Shadow” Debt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145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17402</TotalTime>
  <Words>403</Words>
  <Application>Microsoft Office PowerPoint</Application>
  <PresentationFormat>On-screen Show (4:3)</PresentationFormat>
  <Paragraphs>106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Wallace Turbeville</dc:creator>
  <cp:lastModifiedBy>Wallace Turbeville</cp:lastModifiedBy>
  <cp:revision>34</cp:revision>
  <dcterms:created xsi:type="dcterms:W3CDTF">2013-05-10T18:13:45Z</dcterms:created>
  <dcterms:modified xsi:type="dcterms:W3CDTF">2013-11-08T17:11:19Z</dcterms:modified>
</cp:coreProperties>
</file>