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notesSlides/notesSlide4.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3"/>
  </p:notesMasterIdLst>
  <p:handoutMasterIdLst>
    <p:handoutMasterId r:id="rId14"/>
  </p:handoutMasterIdLst>
  <p:sldIdLst>
    <p:sldId id="673" r:id="rId2"/>
    <p:sldId id="818" r:id="rId3"/>
    <p:sldId id="835" r:id="rId4"/>
    <p:sldId id="831" r:id="rId5"/>
    <p:sldId id="832" r:id="rId6"/>
    <p:sldId id="826" r:id="rId7"/>
    <p:sldId id="828" r:id="rId8"/>
    <p:sldId id="830" r:id="rId9"/>
    <p:sldId id="833" r:id="rId10"/>
    <p:sldId id="834" r:id="rId11"/>
    <p:sldId id="674" r:id="rId12"/>
  </p:sldIdLst>
  <p:sldSz cx="9144000" cy="6858000" type="screen4x3"/>
  <p:notesSz cx="6858000" cy="9180513"/>
  <p:defaultTextStyle>
    <a:defPPr>
      <a:defRPr lang="en-US"/>
    </a:defPPr>
    <a:lvl1pPr algn="r" rtl="0" fontAlgn="base">
      <a:spcBef>
        <a:spcPct val="0"/>
      </a:spcBef>
      <a:spcAft>
        <a:spcPct val="0"/>
      </a:spcAft>
      <a:defRPr sz="1200" kern="1200">
        <a:solidFill>
          <a:schemeClr val="tx1"/>
        </a:solidFill>
        <a:latin typeface="Calibri" pitchFamily="34" charset="0"/>
        <a:ea typeface="+mn-ea"/>
        <a:cs typeface="Times New Roman" pitchFamily="18" charset="0"/>
      </a:defRPr>
    </a:lvl1pPr>
    <a:lvl2pPr marL="457200" algn="r" rtl="0" fontAlgn="base">
      <a:spcBef>
        <a:spcPct val="0"/>
      </a:spcBef>
      <a:spcAft>
        <a:spcPct val="0"/>
      </a:spcAft>
      <a:defRPr sz="1200" kern="1200">
        <a:solidFill>
          <a:schemeClr val="tx1"/>
        </a:solidFill>
        <a:latin typeface="Calibri" pitchFamily="34" charset="0"/>
        <a:ea typeface="+mn-ea"/>
        <a:cs typeface="Times New Roman" pitchFamily="18" charset="0"/>
      </a:defRPr>
    </a:lvl2pPr>
    <a:lvl3pPr marL="914400" algn="r" rtl="0" fontAlgn="base">
      <a:spcBef>
        <a:spcPct val="0"/>
      </a:spcBef>
      <a:spcAft>
        <a:spcPct val="0"/>
      </a:spcAft>
      <a:defRPr sz="1200" kern="1200">
        <a:solidFill>
          <a:schemeClr val="tx1"/>
        </a:solidFill>
        <a:latin typeface="Calibri" pitchFamily="34" charset="0"/>
        <a:ea typeface="+mn-ea"/>
        <a:cs typeface="Times New Roman" pitchFamily="18" charset="0"/>
      </a:defRPr>
    </a:lvl3pPr>
    <a:lvl4pPr marL="1371600" algn="r" rtl="0" fontAlgn="base">
      <a:spcBef>
        <a:spcPct val="0"/>
      </a:spcBef>
      <a:spcAft>
        <a:spcPct val="0"/>
      </a:spcAft>
      <a:defRPr sz="1200" kern="1200">
        <a:solidFill>
          <a:schemeClr val="tx1"/>
        </a:solidFill>
        <a:latin typeface="Calibri" pitchFamily="34" charset="0"/>
        <a:ea typeface="+mn-ea"/>
        <a:cs typeface="Times New Roman" pitchFamily="18" charset="0"/>
      </a:defRPr>
    </a:lvl4pPr>
    <a:lvl5pPr marL="1828800" algn="r" rtl="0" fontAlgn="base">
      <a:spcBef>
        <a:spcPct val="0"/>
      </a:spcBef>
      <a:spcAft>
        <a:spcPct val="0"/>
      </a:spcAft>
      <a:defRPr sz="1200" kern="1200">
        <a:solidFill>
          <a:schemeClr val="tx1"/>
        </a:solidFill>
        <a:latin typeface="Calibri" pitchFamily="34" charset="0"/>
        <a:ea typeface="+mn-ea"/>
        <a:cs typeface="Times New Roman" pitchFamily="18" charset="0"/>
      </a:defRPr>
    </a:lvl5pPr>
    <a:lvl6pPr marL="2286000" algn="l" defTabSz="914400" rtl="0" eaLnBrk="1" latinLnBrk="0" hangingPunct="1">
      <a:defRPr sz="1200" kern="1200">
        <a:solidFill>
          <a:schemeClr val="tx1"/>
        </a:solidFill>
        <a:latin typeface="Calibri" pitchFamily="34" charset="0"/>
        <a:ea typeface="+mn-ea"/>
        <a:cs typeface="Times New Roman" pitchFamily="18" charset="0"/>
      </a:defRPr>
    </a:lvl6pPr>
    <a:lvl7pPr marL="2743200" algn="l" defTabSz="914400" rtl="0" eaLnBrk="1" latinLnBrk="0" hangingPunct="1">
      <a:defRPr sz="1200" kern="1200">
        <a:solidFill>
          <a:schemeClr val="tx1"/>
        </a:solidFill>
        <a:latin typeface="Calibri" pitchFamily="34" charset="0"/>
        <a:ea typeface="+mn-ea"/>
        <a:cs typeface="Times New Roman" pitchFamily="18" charset="0"/>
      </a:defRPr>
    </a:lvl7pPr>
    <a:lvl8pPr marL="3200400" algn="l" defTabSz="914400" rtl="0" eaLnBrk="1" latinLnBrk="0" hangingPunct="1">
      <a:defRPr sz="1200" kern="1200">
        <a:solidFill>
          <a:schemeClr val="tx1"/>
        </a:solidFill>
        <a:latin typeface="Calibri" pitchFamily="34" charset="0"/>
        <a:ea typeface="+mn-ea"/>
        <a:cs typeface="Times New Roman" pitchFamily="18" charset="0"/>
      </a:defRPr>
    </a:lvl8pPr>
    <a:lvl9pPr marL="3657600" algn="l" defTabSz="914400" rtl="0" eaLnBrk="1" latinLnBrk="0" hangingPunct="1">
      <a:defRPr sz="1200" kern="1200">
        <a:solidFill>
          <a:schemeClr val="tx1"/>
        </a:solidFill>
        <a:latin typeface="Calibri" pitchFamily="34" charset="0"/>
        <a:ea typeface="+mn-ea"/>
        <a:cs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B64B"/>
    <a:srgbClr val="E28700"/>
    <a:srgbClr val="FFC775"/>
    <a:srgbClr val="FFD28F"/>
    <a:srgbClr val="EAEAEA"/>
    <a:srgbClr val="777777"/>
    <a:srgbClr val="FFFFFF"/>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21" autoAdjust="0"/>
    <p:restoredTop sz="99880" autoAdjust="0"/>
  </p:normalViewPr>
  <p:slideViewPr>
    <p:cSldViewPr snapToGrid="0">
      <p:cViewPr>
        <p:scale>
          <a:sx n="81" d="100"/>
          <a:sy n="81" d="100"/>
        </p:scale>
        <p:origin x="-726" y="-24"/>
      </p:cViewPr>
      <p:guideLst>
        <p:guide orient="horz" pos="199"/>
        <p:guide pos="402"/>
        <p:guide pos="5355"/>
        <p:guide pos="2879"/>
      </p:guideLst>
    </p:cSldViewPr>
  </p:slideViewPr>
  <p:notesTextViewPr>
    <p:cViewPr>
      <p:scale>
        <a:sx n="100" d="100"/>
        <a:sy n="100" d="100"/>
      </p:scale>
      <p:origin x="0" y="0"/>
    </p:cViewPr>
  </p:notesTextViewPr>
  <p:sorterViewPr>
    <p:cViewPr>
      <p:scale>
        <a:sx n="100" d="100"/>
        <a:sy n="100" d="100"/>
      </p:scale>
      <p:origin x="0" y="9096"/>
    </p:cViewPr>
  </p:sorterViewPr>
  <p:gridSpacing cx="457200" cy="457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41" b="0" i="0" u="none" strike="noStrike" baseline="0">
                <a:solidFill>
                  <a:srgbClr val="000000"/>
                </a:solidFill>
                <a:latin typeface="Calibri"/>
                <a:ea typeface="Calibri"/>
                <a:cs typeface="Calibri"/>
              </a:defRPr>
            </a:pPr>
            <a:r>
              <a:rPr lang="en-US" dirty="0" smtClean="0"/>
              <a:t>Consumer Financial Protection Bureau</a:t>
            </a:r>
            <a:endParaRPr lang="en-US" dirty="0"/>
          </a:p>
        </c:rich>
      </c:tx>
      <c:layout>
        <c:manualLayout>
          <c:xMode val="edge"/>
          <c:yMode val="edge"/>
          <c:x val="0.32467532467532467"/>
          <c:y val="0"/>
        </c:manualLayout>
      </c:layout>
      <c:overlay val="0"/>
      <c:spPr>
        <a:noFill/>
        <a:ln w="26153">
          <a:noFill/>
        </a:ln>
      </c:spPr>
    </c:title>
    <c:autoTitleDeleted val="0"/>
    <c:plotArea>
      <c:layout>
        <c:manualLayout>
          <c:layoutTarget val="inner"/>
          <c:xMode val="edge"/>
          <c:yMode val="edge"/>
          <c:x val="1.443001443001443E-2"/>
          <c:y val="0.20424403183023873"/>
          <c:w val="0.97113997113997119"/>
          <c:h val="0.64721485411140589"/>
        </c:manualLayout>
      </c:layout>
      <c:barChart>
        <c:barDir val="col"/>
        <c:grouping val="clustered"/>
        <c:varyColors val="0"/>
        <c:ser>
          <c:idx val="1"/>
          <c:order val="1"/>
          <c:tx>
            <c:strRef>
              <c:f>Sheet2!$A$3</c:f>
              <c:strCache>
                <c:ptCount val="1"/>
                <c:pt idx="0">
                  <c:v>Total</c:v>
                </c:pt>
              </c:strCache>
            </c:strRef>
          </c:tx>
          <c:spPr>
            <a:solidFill>
              <a:srgbClr val="AFDFFF"/>
            </a:solidFill>
            <a:ln w="3269">
              <a:solidFill>
                <a:srgbClr val="FFFFFF"/>
              </a:solidFill>
              <a:prstDash val="solid"/>
            </a:ln>
          </c:spPr>
          <c:invertIfNegative val="0"/>
          <c:dPt>
            <c:idx val="1"/>
            <c:invertIfNegative val="0"/>
            <c:bubble3D val="0"/>
            <c:spPr>
              <a:solidFill>
                <a:srgbClr val="FFC979"/>
              </a:solidFill>
              <a:ln w="3269">
                <a:solidFill>
                  <a:srgbClr val="FFFFFF"/>
                </a:solidFill>
                <a:prstDash val="solid"/>
              </a:ln>
            </c:spPr>
          </c:dPt>
          <c:dPt>
            <c:idx val="2"/>
            <c:invertIfNegative val="0"/>
            <c:bubble3D val="0"/>
            <c:spPr>
              <a:solidFill>
                <a:srgbClr val="777777"/>
              </a:solidFill>
              <a:ln w="3269">
                <a:solidFill>
                  <a:srgbClr val="FFFFFF"/>
                </a:solidFill>
                <a:prstDash val="solid"/>
              </a:ln>
            </c:spPr>
          </c:dPt>
          <c:dPt>
            <c:idx val="3"/>
            <c:invertIfNegative val="0"/>
            <c:bubble3D val="0"/>
            <c:spPr>
              <a:solidFill>
                <a:srgbClr val="C0C0C0"/>
              </a:solidFill>
              <a:ln w="3269">
                <a:solidFill>
                  <a:srgbClr val="FFFFFF"/>
                </a:solidFill>
                <a:prstDash val="solid"/>
              </a:ln>
            </c:spPr>
          </c:dPt>
          <c:dLbls>
            <c:spPr>
              <a:noFill/>
              <a:ln w="26153">
                <a:noFill/>
              </a:ln>
            </c:spPr>
            <c:txPr>
              <a:bodyPr/>
              <a:lstStyle/>
              <a:p>
                <a:pPr>
                  <a:defRPr sz="2523" b="1" i="0" u="none" strike="noStrike" baseline="0">
                    <a:solidFill>
                      <a:srgbClr val="000000"/>
                    </a:solidFill>
                    <a:latin typeface="Calibri"/>
                    <a:ea typeface="Calibri"/>
                    <a:cs typeface="Calibri"/>
                  </a:defRPr>
                </a:pPr>
                <a:endParaRPr lang="en-US"/>
              </a:p>
            </c:txPr>
            <c:showLegendKey val="0"/>
            <c:showVal val="1"/>
            <c:showCatName val="0"/>
            <c:showSerName val="0"/>
            <c:showPercent val="0"/>
            <c:showBubbleSize val="0"/>
            <c:showLeaderLines val="0"/>
          </c:dLbls>
          <c:cat>
            <c:strRef>
              <c:f>Sheet2!$B$1:$D$1</c:f>
              <c:strCache>
                <c:ptCount val="3"/>
                <c:pt idx="0">
                  <c:v>Favor</c:v>
                </c:pt>
                <c:pt idx="1">
                  <c:v>Oppose</c:v>
                </c:pt>
                <c:pt idx="2">
                  <c:v>Don't know</c:v>
                </c:pt>
              </c:strCache>
            </c:strRef>
          </c:cat>
          <c:val>
            <c:numRef>
              <c:f>Sheet2!$B$3:$D$3</c:f>
              <c:numCache>
                <c:formatCode>General</c:formatCode>
                <c:ptCount val="3"/>
                <c:pt idx="0">
                  <c:v>80</c:v>
                </c:pt>
                <c:pt idx="1">
                  <c:v>13</c:v>
                </c:pt>
                <c:pt idx="2">
                  <c:v>8</c:v>
                </c:pt>
              </c:numCache>
            </c:numRef>
          </c:val>
        </c:ser>
        <c:dLbls>
          <c:showLegendKey val="0"/>
          <c:showVal val="1"/>
          <c:showCatName val="0"/>
          <c:showSerName val="0"/>
          <c:showPercent val="0"/>
          <c:showBubbleSize val="0"/>
        </c:dLbls>
        <c:gapWidth val="60"/>
        <c:axId val="72284800"/>
        <c:axId val="80484224"/>
      </c:barChart>
      <c:barChart>
        <c:barDir val="col"/>
        <c:grouping val="clustered"/>
        <c:varyColors val="0"/>
        <c:ser>
          <c:idx val="0"/>
          <c:order val="0"/>
          <c:tx>
            <c:strRef>
              <c:f>Sheet2!$A$2</c:f>
              <c:strCache>
                <c:ptCount val="1"/>
                <c:pt idx="0">
                  <c:v>Much</c:v>
                </c:pt>
              </c:strCache>
            </c:strRef>
          </c:tx>
          <c:spPr>
            <a:solidFill>
              <a:srgbClr val="0085B4"/>
            </a:solidFill>
            <a:ln w="13076">
              <a:solidFill>
                <a:srgbClr val="FFFFFF"/>
              </a:solidFill>
              <a:prstDash val="solid"/>
            </a:ln>
          </c:spPr>
          <c:invertIfNegative val="0"/>
          <c:dPt>
            <c:idx val="1"/>
            <c:invertIfNegative val="0"/>
            <c:bubble3D val="0"/>
            <c:spPr>
              <a:solidFill>
                <a:srgbClr val="DE8400"/>
              </a:solidFill>
              <a:ln w="13076">
                <a:solidFill>
                  <a:srgbClr val="FFFFFF"/>
                </a:solidFill>
                <a:prstDash val="solid"/>
              </a:ln>
            </c:spPr>
          </c:dPt>
          <c:dLbls>
            <c:dLbl>
              <c:idx val="1"/>
              <c:delete val="1"/>
            </c:dLbl>
            <c:spPr>
              <a:noFill/>
              <a:ln w="26153">
                <a:noFill/>
              </a:ln>
            </c:spPr>
            <c:txPr>
              <a:bodyPr/>
              <a:lstStyle/>
              <a:p>
                <a:pPr>
                  <a:defRPr sz="2523" b="1" i="0" u="none" strike="noStrike" baseline="0">
                    <a:solidFill>
                      <a:srgbClr val="FFFFFF"/>
                    </a:solidFill>
                    <a:latin typeface="Calibri"/>
                    <a:ea typeface="Calibri"/>
                    <a:cs typeface="Calibri"/>
                  </a:defRPr>
                </a:pPr>
                <a:endParaRPr lang="en-US"/>
              </a:p>
            </c:txPr>
            <c:dLblPos val="ctr"/>
            <c:showLegendKey val="0"/>
            <c:showVal val="1"/>
            <c:showCatName val="0"/>
            <c:showSerName val="0"/>
            <c:showPercent val="0"/>
            <c:showBubbleSize val="0"/>
            <c:showLeaderLines val="0"/>
          </c:dLbls>
          <c:cat>
            <c:strRef>
              <c:f>Sheet2!$B$1:$D$1</c:f>
              <c:strCache>
                <c:ptCount val="3"/>
                <c:pt idx="0">
                  <c:v>Favor</c:v>
                </c:pt>
                <c:pt idx="1">
                  <c:v>Oppose</c:v>
                </c:pt>
                <c:pt idx="2">
                  <c:v>Don't know</c:v>
                </c:pt>
              </c:strCache>
            </c:strRef>
          </c:cat>
          <c:val>
            <c:numRef>
              <c:f>Sheet2!$B$2:$D$2</c:f>
              <c:numCache>
                <c:formatCode>General</c:formatCode>
                <c:ptCount val="3"/>
                <c:pt idx="0">
                  <c:v>49</c:v>
                </c:pt>
                <c:pt idx="1">
                  <c:v>6</c:v>
                </c:pt>
              </c:numCache>
            </c:numRef>
          </c:val>
        </c:ser>
        <c:dLbls>
          <c:showLegendKey val="0"/>
          <c:showVal val="1"/>
          <c:showCatName val="0"/>
          <c:showSerName val="0"/>
          <c:showPercent val="0"/>
          <c:showBubbleSize val="0"/>
        </c:dLbls>
        <c:gapWidth val="60"/>
        <c:axId val="80485760"/>
        <c:axId val="80487552"/>
      </c:barChart>
      <c:catAx>
        <c:axId val="72284800"/>
        <c:scaling>
          <c:orientation val="minMax"/>
        </c:scaling>
        <c:delete val="0"/>
        <c:axPos val="b"/>
        <c:numFmt formatCode="General" sourceLinked="1"/>
        <c:majorTickMark val="none"/>
        <c:minorTickMark val="none"/>
        <c:tickLblPos val="nextTo"/>
        <c:spPr>
          <a:ln w="3269">
            <a:solidFill>
              <a:srgbClr val="000000"/>
            </a:solidFill>
            <a:prstDash val="solid"/>
          </a:ln>
        </c:spPr>
        <c:txPr>
          <a:bodyPr rot="0" vert="horz"/>
          <a:lstStyle/>
          <a:p>
            <a:pPr>
              <a:defRPr sz="1441" b="0" i="0" u="none" strike="noStrike" baseline="0">
                <a:solidFill>
                  <a:srgbClr val="000000"/>
                </a:solidFill>
                <a:latin typeface="Calibri"/>
                <a:ea typeface="Calibri"/>
                <a:cs typeface="Calibri"/>
              </a:defRPr>
            </a:pPr>
            <a:endParaRPr lang="en-US"/>
          </a:p>
        </c:txPr>
        <c:crossAx val="80484224"/>
        <c:crosses val="autoZero"/>
        <c:auto val="1"/>
        <c:lblAlgn val="ctr"/>
        <c:lblOffset val="100"/>
        <c:tickLblSkip val="1"/>
        <c:tickMarkSkip val="1"/>
        <c:noMultiLvlLbl val="0"/>
      </c:catAx>
      <c:valAx>
        <c:axId val="80484224"/>
        <c:scaling>
          <c:orientation val="minMax"/>
        </c:scaling>
        <c:delete val="1"/>
        <c:axPos val="l"/>
        <c:numFmt formatCode="General" sourceLinked="1"/>
        <c:majorTickMark val="out"/>
        <c:minorTickMark val="none"/>
        <c:tickLblPos val="nextTo"/>
        <c:crossAx val="72284800"/>
        <c:crosses val="autoZero"/>
        <c:crossBetween val="between"/>
      </c:valAx>
      <c:catAx>
        <c:axId val="80485760"/>
        <c:scaling>
          <c:orientation val="minMax"/>
        </c:scaling>
        <c:delete val="1"/>
        <c:axPos val="b"/>
        <c:majorTickMark val="out"/>
        <c:minorTickMark val="none"/>
        <c:tickLblPos val="nextTo"/>
        <c:crossAx val="80487552"/>
        <c:crosses val="autoZero"/>
        <c:auto val="1"/>
        <c:lblAlgn val="ctr"/>
        <c:lblOffset val="100"/>
        <c:noMultiLvlLbl val="0"/>
      </c:catAx>
      <c:valAx>
        <c:axId val="80487552"/>
        <c:scaling>
          <c:orientation val="minMax"/>
        </c:scaling>
        <c:delete val="1"/>
        <c:axPos val="r"/>
        <c:numFmt formatCode="General" sourceLinked="1"/>
        <c:majorTickMark val="out"/>
        <c:minorTickMark val="none"/>
        <c:tickLblPos val="nextTo"/>
        <c:crossAx val="80485760"/>
        <c:crosses val="max"/>
        <c:crossBetween val="between"/>
      </c:valAx>
      <c:spPr>
        <a:noFill/>
        <a:ln w="26153">
          <a:noFill/>
        </a:ln>
      </c:spPr>
    </c:plotArea>
    <c:plotVisOnly val="1"/>
    <c:dispBlanksAs val="gap"/>
    <c:showDLblsOverMax val="0"/>
  </c:chart>
  <c:spPr>
    <a:solidFill>
      <a:srgbClr val="FFFFFF"/>
    </a:solidFill>
    <a:ln>
      <a:noFill/>
    </a:ln>
  </c:spPr>
  <c:txPr>
    <a:bodyPr/>
    <a:lstStyle/>
    <a:p>
      <a:pPr>
        <a:defRPr sz="1467" b="0" i="0" u="none" strike="noStrike" baseline="0">
          <a:solidFill>
            <a:srgbClr val="000000"/>
          </a:solidFill>
          <a:latin typeface="Calibri"/>
          <a:ea typeface="Calibri"/>
          <a:cs typeface="Calibri"/>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28" b="0" i="0" u="none" strike="noStrike" baseline="0">
                <a:solidFill>
                  <a:srgbClr val="000000"/>
                </a:solidFill>
                <a:latin typeface="Calibri"/>
                <a:ea typeface="Calibri"/>
                <a:cs typeface="Calibri"/>
              </a:defRPr>
            </a:pPr>
            <a:r>
              <a:rPr lang="en-US" dirty="0" smtClean="0"/>
              <a:t>Consumer Financial Protection Bureau</a:t>
            </a:r>
            <a:endParaRPr lang="en-US" dirty="0"/>
          </a:p>
        </c:rich>
      </c:tx>
      <c:layout>
        <c:manualLayout>
          <c:xMode val="edge"/>
          <c:yMode val="edge"/>
          <c:x val="0.29541284403669726"/>
          <c:y val="1.8726591760299626E-3"/>
        </c:manualLayout>
      </c:layout>
      <c:overlay val="0"/>
      <c:spPr>
        <a:noFill/>
        <a:ln w="29542">
          <a:noFill/>
        </a:ln>
      </c:spPr>
    </c:title>
    <c:autoTitleDeleted val="0"/>
    <c:plotArea>
      <c:layout>
        <c:manualLayout>
          <c:layoutTarget val="inner"/>
          <c:xMode val="edge"/>
          <c:yMode val="edge"/>
          <c:x val="0.42568807339449544"/>
          <c:y val="8.4269662921348312E-2"/>
          <c:w val="0.55412844036697251"/>
          <c:h val="0.898876404494382"/>
        </c:manualLayout>
      </c:layout>
      <c:barChart>
        <c:barDir val="bar"/>
        <c:grouping val="clustered"/>
        <c:varyColors val="0"/>
        <c:ser>
          <c:idx val="1"/>
          <c:order val="1"/>
          <c:tx>
            <c:strRef>
              <c:f>Sheet2!$D$3</c:f>
              <c:strCache>
                <c:ptCount val="1"/>
                <c:pt idx="0">
                  <c:v>Oppose</c:v>
                </c:pt>
              </c:strCache>
            </c:strRef>
          </c:tx>
          <c:spPr>
            <a:solidFill>
              <a:srgbClr val="DE8400"/>
            </a:solidFill>
            <a:ln w="3693">
              <a:solidFill>
                <a:srgbClr val="FFFFFF"/>
              </a:solidFill>
              <a:prstDash val="solid"/>
            </a:ln>
          </c:spPr>
          <c:invertIfNegative val="0"/>
          <c:dLbls>
            <c:numFmt formatCode="#,##0_);[Black]General" sourceLinked="0"/>
            <c:spPr>
              <a:noFill/>
              <a:ln w="29542">
                <a:noFill/>
              </a:ln>
            </c:spPr>
            <c:txPr>
              <a:bodyPr/>
              <a:lstStyle/>
              <a:p>
                <a:pPr>
                  <a:defRPr sz="1861" b="1" i="0" u="none" strike="noStrike" baseline="0">
                    <a:solidFill>
                      <a:srgbClr val="000000"/>
                    </a:solidFill>
                    <a:latin typeface="Calibri"/>
                    <a:ea typeface="Calibri"/>
                    <a:cs typeface="Calibri"/>
                  </a:defRPr>
                </a:pPr>
                <a:endParaRPr lang="en-US"/>
              </a:p>
            </c:txPr>
            <c:showLegendKey val="0"/>
            <c:showVal val="1"/>
            <c:showCatName val="0"/>
            <c:showSerName val="0"/>
            <c:showPercent val="0"/>
            <c:showBubbleSize val="0"/>
            <c:showLeaderLines val="0"/>
          </c:dLbls>
          <c:cat>
            <c:strRef>
              <c:f>Sheet2!$B$4:$B$22</c:f>
              <c:strCache>
                <c:ptCount val="19"/>
                <c:pt idx="0">
                  <c:v>Total</c:v>
                </c:pt>
                <c:pt idx="2">
                  <c:v>Men under 55</c:v>
                </c:pt>
                <c:pt idx="3">
                  <c:v>Women under 55</c:v>
                </c:pt>
                <c:pt idx="4">
                  <c:v>Men 55+</c:v>
                </c:pt>
                <c:pt idx="5">
                  <c:v>Women 55+</c:v>
                </c:pt>
                <c:pt idx="7">
                  <c:v>Democrats</c:v>
                </c:pt>
                <c:pt idx="8">
                  <c:v>Independents</c:v>
                </c:pt>
                <c:pt idx="9">
                  <c:v>Republicans</c:v>
                </c:pt>
                <c:pt idx="11">
                  <c:v>White</c:v>
                </c:pt>
                <c:pt idx="12">
                  <c:v>African American</c:v>
                </c:pt>
                <c:pt idx="13">
                  <c:v>Latinos</c:v>
                </c:pt>
                <c:pt idx="15">
                  <c:v>Northeast</c:v>
                </c:pt>
                <c:pt idx="16">
                  <c:v>Midwest</c:v>
                </c:pt>
                <c:pt idx="17">
                  <c:v>South</c:v>
                </c:pt>
                <c:pt idx="18">
                  <c:v>West</c:v>
                </c:pt>
              </c:strCache>
            </c:strRef>
          </c:cat>
          <c:val>
            <c:numRef>
              <c:f>Sheet2!$D$4:$D$22</c:f>
              <c:numCache>
                <c:formatCode>General</c:formatCode>
                <c:ptCount val="19"/>
                <c:pt idx="0">
                  <c:v>-13</c:v>
                </c:pt>
                <c:pt idx="2">
                  <c:v>-16</c:v>
                </c:pt>
                <c:pt idx="3">
                  <c:v>-8</c:v>
                </c:pt>
                <c:pt idx="4">
                  <c:v>-20</c:v>
                </c:pt>
                <c:pt idx="5">
                  <c:v>-8</c:v>
                </c:pt>
                <c:pt idx="7">
                  <c:v>-5</c:v>
                </c:pt>
                <c:pt idx="8">
                  <c:v>-12</c:v>
                </c:pt>
                <c:pt idx="9">
                  <c:v>-20</c:v>
                </c:pt>
                <c:pt idx="11">
                  <c:v>-13</c:v>
                </c:pt>
                <c:pt idx="12">
                  <c:v>-13</c:v>
                </c:pt>
                <c:pt idx="13">
                  <c:v>-10</c:v>
                </c:pt>
                <c:pt idx="15">
                  <c:v>-12</c:v>
                </c:pt>
                <c:pt idx="16">
                  <c:v>-12</c:v>
                </c:pt>
                <c:pt idx="17">
                  <c:v>-12</c:v>
                </c:pt>
                <c:pt idx="18">
                  <c:v>-15</c:v>
                </c:pt>
              </c:numCache>
            </c:numRef>
          </c:val>
        </c:ser>
        <c:dLbls>
          <c:showLegendKey val="0"/>
          <c:showVal val="1"/>
          <c:showCatName val="0"/>
          <c:showSerName val="0"/>
          <c:showPercent val="0"/>
          <c:showBubbleSize val="0"/>
        </c:dLbls>
        <c:gapWidth val="40"/>
        <c:overlap val="100"/>
        <c:axId val="81491840"/>
        <c:axId val="81502976"/>
      </c:barChart>
      <c:barChart>
        <c:barDir val="bar"/>
        <c:grouping val="clustered"/>
        <c:varyColors val="0"/>
        <c:ser>
          <c:idx val="0"/>
          <c:order val="0"/>
          <c:tx>
            <c:strRef>
              <c:f>Sheet2!$C$3</c:f>
              <c:strCache>
                <c:ptCount val="1"/>
                <c:pt idx="0">
                  <c:v>Favor</c:v>
                </c:pt>
              </c:strCache>
            </c:strRef>
          </c:tx>
          <c:spPr>
            <a:solidFill>
              <a:srgbClr val="0085B4"/>
            </a:solidFill>
            <a:ln w="14771">
              <a:solidFill>
                <a:srgbClr val="FFFFFF"/>
              </a:solidFill>
              <a:prstDash val="solid"/>
            </a:ln>
          </c:spPr>
          <c:invertIfNegative val="0"/>
          <c:dLbls>
            <c:spPr>
              <a:noFill/>
              <a:ln w="29542">
                <a:noFill/>
              </a:ln>
            </c:spPr>
            <c:txPr>
              <a:bodyPr/>
              <a:lstStyle/>
              <a:p>
                <a:pPr>
                  <a:defRPr sz="1861" b="1" i="0" u="none" strike="noStrike" baseline="0">
                    <a:solidFill>
                      <a:srgbClr val="000000"/>
                    </a:solidFill>
                    <a:latin typeface="Calibri"/>
                    <a:ea typeface="Calibri"/>
                    <a:cs typeface="Calibri"/>
                  </a:defRPr>
                </a:pPr>
                <a:endParaRPr lang="en-US"/>
              </a:p>
            </c:txPr>
            <c:dLblPos val="outEnd"/>
            <c:showLegendKey val="0"/>
            <c:showVal val="1"/>
            <c:showCatName val="0"/>
            <c:showSerName val="0"/>
            <c:showPercent val="0"/>
            <c:showBubbleSize val="0"/>
            <c:showLeaderLines val="0"/>
          </c:dLbls>
          <c:cat>
            <c:strRef>
              <c:f>Sheet2!$B$4:$B$22</c:f>
              <c:strCache>
                <c:ptCount val="19"/>
                <c:pt idx="0">
                  <c:v>Total</c:v>
                </c:pt>
                <c:pt idx="2">
                  <c:v>Men under 55</c:v>
                </c:pt>
                <c:pt idx="3">
                  <c:v>Women under 55</c:v>
                </c:pt>
                <c:pt idx="4">
                  <c:v>Men 55+</c:v>
                </c:pt>
                <c:pt idx="5">
                  <c:v>Women 55+</c:v>
                </c:pt>
                <c:pt idx="7">
                  <c:v>Democrats</c:v>
                </c:pt>
                <c:pt idx="8">
                  <c:v>Independents</c:v>
                </c:pt>
                <c:pt idx="9">
                  <c:v>Republicans</c:v>
                </c:pt>
                <c:pt idx="11">
                  <c:v>White</c:v>
                </c:pt>
                <c:pt idx="12">
                  <c:v>African American</c:v>
                </c:pt>
                <c:pt idx="13">
                  <c:v>Latinos</c:v>
                </c:pt>
                <c:pt idx="15">
                  <c:v>Northeast</c:v>
                </c:pt>
                <c:pt idx="16">
                  <c:v>Midwest</c:v>
                </c:pt>
                <c:pt idx="17">
                  <c:v>South</c:v>
                </c:pt>
                <c:pt idx="18">
                  <c:v>West</c:v>
                </c:pt>
              </c:strCache>
            </c:strRef>
          </c:cat>
          <c:val>
            <c:numRef>
              <c:f>Sheet2!$C$4:$C$22</c:f>
              <c:numCache>
                <c:formatCode>General</c:formatCode>
                <c:ptCount val="19"/>
                <c:pt idx="0">
                  <c:v>80</c:v>
                </c:pt>
                <c:pt idx="2">
                  <c:v>77</c:v>
                </c:pt>
                <c:pt idx="3">
                  <c:v>87</c:v>
                </c:pt>
                <c:pt idx="4">
                  <c:v>73</c:v>
                </c:pt>
                <c:pt idx="5">
                  <c:v>82</c:v>
                </c:pt>
                <c:pt idx="7">
                  <c:v>91</c:v>
                </c:pt>
                <c:pt idx="8">
                  <c:v>79</c:v>
                </c:pt>
                <c:pt idx="9">
                  <c:v>71</c:v>
                </c:pt>
                <c:pt idx="11">
                  <c:v>79</c:v>
                </c:pt>
                <c:pt idx="12">
                  <c:v>85</c:v>
                </c:pt>
                <c:pt idx="13">
                  <c:v>80</c:v>
                </c:pt>
                <c:pt idx="15">
                  <c:v>80</c:v>
                </c:pt>
                <c:pt idx="16">
                  <c:v>81</c:v>
                </c:pt>
                <c:pt idx="17">
                  <c:v>80</c:v>
                </c:pt>
                <c:pt idx="18">
                  <c:v>79</c:v>
                </c:pt>
              </c:numCache>
            </c:numRef>
          </c:val>
        </c:ser>
        <c:dLbls>
          <c:showLegendKey val="0"/>
          <c:showVal val="1"/>
          <c:showCatName val="0"/>
          <c:showSerName val="0"/>
          <c:showPercent val="0"/>
          <c:showBubbleSize val="0"/>
        </c:dLbls>
        <c:gapWidth val="40"/>
        <c:overlap val="100"/>
        <c:axId val="81504512"/>
        <c:axId val="81510400"/>
      </c:barChart>
      <c:catAx>
        <c:axId val="81491840"/>
        <c:scaling>
          <c:orientation val="maxMin"/>
        </c:scaling>
        <c:delete val="0"/>
        <c:axPos val="l"/>
        <c:numFmt formatCode="General" sourceLinked="1"/>
        <c:majorTickMark val="none"/>
        <c:minorTickMark val="none"/>
        <c:tickLblPos val="low"/>
        <c:spPr>
          <a:ln w="3693">
            <a:solidFill>
              <a:srgbClr val="000000"/>
            </a:solidFill>
            <a:prstDash val="solid"/>
          </a:ln>
        </c:spPr>
        <c:txPr>
          <a:bodyPr rot="0" vert="horz"/>
          <a:lstStyle/>
          <a:p>
            <a:pPr>
              <a:defRPr sz="1628" b="0" i="0" u="none" strike="noStrike" baseline="0">
                <a:solidFill>
                  <a:srgbClr val="000000"/>
                </a:solidFill>
                <a:latin typeface="Calibri"/>
                <a:ea typeface="Calibri"/>
                <a:cs typeface="Calibri"/>
              </a:defRPr>
            </a:pPr>
            <a:endParaRPr lang="en-US"/>
          </a:p>
        </c:txPr>
        <c:crossAx val="81502976"/>
        <c:crosses val="autoZero"/>
        <c:auto val="1"/>
        <c:lblAlgn val="ctr"/>
        <c:lblOffset val="100"/>
        <c:tickLblSkip val="1"/>
        <c:tickMarkSkip val="1"/>
        <c:noMultiLvlLbl val="0"/>
      </c:catAx>
      <c:valAx>
        <c:axId val="81502976"/>
        <c:scaling>
          <c:orientation val="minMax"/>
        </c:scaling>
        <c:delete val="1"/>
        <c:axPos val="t"/>
        <c:numFmt formatCode="General" sourceLinked="1"/>
        <c:majorTickMark val="out"/>
        <c:minorTickMark val="none"/>
        <c:tickLblPos val="nextTo"/>
        <c:crossAx val="81491840"/>
        <c:crosses val="autoZero"/>
        <c:crossBetween val="between"/>
      </c:valAx>
      <c:catAx>
        <c:axId val="81504512"/>
        <c:scaling>
          <c:orientation val="maxMin"/>
        </c:scaling>
        <c:delete val="1"/>
        <c:axPos val="l"/>
        <c:majorTickMark val="out"/>
        <c:minorTickMark val="none"/>
        <c:tickLblPos val="nextTo"/>
        <c:crossAx val="81510400"/>
        <c:crosses val="autoZero"/>
        <c:auto val="1"/>
        <c:lblAlgn val="ctr"/>
        <c:lblOffset val="100"/>
        <c:noMultiLvlLbl val="0"/>
      </c:catAx>
      <c:valAx>
        <c:axId val="81510400"/>
        <c:scaling>
          <c:orientation val="minMax"/>
        </c:scaling>
        <c:delete val="1"/>
        <c:axPos val="b"/>
        <c:numFmt formatCode="General" sourceLinked="1"/>
        <c:majorTickMark val="out"/>
        <c:minorTickMark val="none"/>
        <c:tickLblPos val="nextTo"/>
        <c:crossAx val="81504512"/>
        <c:crosses val="max"/>
        <c:crossBetween val="between"/>
      </c:valAx>
      <c:spPr>
        <a:noFill/>
        <a:ln w="29542">
          <a:noFill/>
        </a:ln>
      </c:spPr>
    </c:plotArea>
    <c:legend>
      <c:legendPos val="r"/>
      <c:layout>
        <c:manualLayout>
          <c:xMode val="edge"/>
          <c:yMode val="edge"/>
          <c:x val="0.3439035732689818"/>
          <c:y val="0.10753501554137548"/>
          <c:w val="0.49487083059634307"/>
          <c:h val="7.6779026217228458E-2"/>
        </c:manualLayout>
      </c:layout>
      <c:overlay val="0"/>
      <c:spPr>
        <a:noFill/>
        <a:ln w="29542">
          <a:noFill/>
        </a:ln>
      </c:spPr>
      <c:txPr>
        <a:bodyPr/>
        <a:lstStyle/>
        <a:p>
          <a:pPr>
            <a:defRPr sz="1279" b="0" i="0" u="none" strike="noStrike" baseline="0">
              <a:solidFill>
                <a:srgbClr val="000000"/>
              </a:solidFill>
              <a:latin typeface="Arial"/>
              <a:ea typeface="Arial"/>
              <a:cs typeface="Arial"/>
            </a:defRPr>
          </a:pPr>
          <a:endParaRPr lang="en-US"/>
        </a:p>
      </c:txPr>
    </c:legend>
    <c:plotVisOnly val="1"/>
    <c:dispBlanksAs val="gap"/>
    <c:showDLblsOverMax val="0"/>
  </c:chart>
  <c:spPr>
    <a:noFill/>
    <a:ln>
      <a:noFill/>
    </a:ln>
  </c:spPr>
  <c:txPr>
    <a:bodyPr/>
    <a:lstStyle/>
    <a:p>
      <a:pPr>
        <a:defRPr sz="1076" b="0" i="0" u="none" strike="noStrike" baseline="0">
          <a:solidFill>
            <a:srgbClr val="000000"/>
          </a:solidFill>
          <a:latin typeface="Arial"/>
          <a:ea typeface="Arial"/>
          <a:cs typeface="Arial"/>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40" b="0" i="0" u="none" strike="noStrike" baseline="0">
                <a:solidFill>
                  <a:srgbClr val="000000"/>
                </a:solidFill>
                <a:latin typeface="Calibri"/>
                <a:ea typeface="Calibri"/>
                <a:cs typeface="Calibri"/>
              </a:defRPr>
            </a:pPr>
            <a:r>
              <a:rPr lang="en-US" dirty="0" smtClean="0"/>
              <a:t>Tougher</a:t>
            </a:r>
            <a:r>
              <a:rPr lang="en-US" baseline="0" dirty="0" smtClean="0"/>
              <a:t> Rules for Financial Companies</a:t>
            </a:r>
            <a:endParaRPr lang="en-US" dirty="0"/>
          </a:p>
        </c:rich>
      </c:tx>
      <c:layout>
        <c:manualLayout>
          <c:xMode val="edge"/>
          <c:yMode val="edge"/>
          <c:x val="0.30591630591630592"/>
          <c:y val="0"/>
        </c:manualLayout>
      </c:layout>
      <c:overlay val="0"/>
      <c:spPr>
        <a:noFill/>
        <a:ln w="26119">
          <a:noFill/>
        </a:ln>
      </c:spPr>
    </c:title>
    <c:autoTitleDeleted val="0"/>
    <c:plotArea>
      <c:layout>
        <c:manualLayout>
          <c:layoutTarget val="inner"/>
          <c:xMode val="edge"/>
          <c:yMode val="edge"/>
          <c:x val="1.443001443001443E-2"/>
          <c:y val="0.21052631578947367"/>
          <c:w val="0.97113997113997119"/>
          <c:h val="0.63434903047091418"/>
        </c:manualLayout>
      </c:layout>
      <c:barChart>
        <c:barDir val="col"/>
        <c:grouping val="clustered"/>
        <c:varyColors val="0"/>
        <c:ser>
          <c:idx val="0"/>
          <c:order val="0"/>
          <c:tx>
            <c:strRef>
              <c:f>Sheet2!$A$2</c:f>
              <c:strCache>
                <c:ptCount val="1"/>
                <c:pt idx="0">
                  <c:v>Total</c:v>
                </c:pt>
              </c:strCache>
            </c:strRef>
          </c:tx>
          <c:spPr>
            <a:solidFill>
              <a:srgbClr val="0085B4"/>
            </a:solidFill>
            <a:ln w="13059">
              <a:solidFill>
                <a:srgbClr val="FFFFFF"/>
              </a:solidFill>
              <a:prstDash val="solid"/>
            </a:ln>
          </c:spPr>
          <c:invertIfNegative val="0"/>
          <c:dPt>
            <c:idx val="1"/>
            <c:invertIfNegative val="0"/>
            <c:bubble3D val="0"/>
            <c:spPr>
              <a:solidFill>
                <a:srgbClr val="DE8400"/>
              </a:solidFill>
              <a:ln w="13059">
                <a:solidFill>
                  <a:srgbClr val="FFFFFF"/>
                </a:solidFill>
                <a:prstDash val="solid"/>
              </a:ln>
            </c:spPr>
          </c:dPt>
          <c:dPt>
            <c:idx val="2"/>
            <c:invertIfNegative val="0"/>
            <c:bubble3D val="0"/>
            <c:spPr>
              <a:solidFill>
                <a:srgbClr val="777777"/>
              </a:solidFill>
              <a:ln w="13059">
                <a:solidFill>
                  <a:srgbClr val="FFFFFF"/>
                </a:solidFill>
                <a:prstDash val="solid"/>
              </a:ln>
            </c:spPr>
          </c:dPt>
          <c:dPt>
            <c:idx val="3"/>
            <c:invertIfNegative val="0"/>
            <c:bubble3D val="0"/>
            <c:spPr>
              <a:solidFill>
                <a:schemeClr val="bg1">
                  <a:lumMod val="50000"/>
                </a:schemeClr>
              </a:solidFill>
              <a:ln w="13059">
                <a:solidFill>
                  <a:srgbClr val="FFFFFF"/>
                </a:solidFill>
                <a:prstDash val="solid"/>
              </a:ln>
            </c:spPr>
          </c:dPt>
          <c:dLbls>
            <c:spPr>
              <a:noFill/>
              <a:ln w="26119">
                <a:noFill/>
              </a:ln>
            </c:spPr>
            <c:txPr>
              <a:bodyPr/>
              <a:lstStyle/>
              <a:p>
                <a:pPr>
                  <a:defRPr sz="2519" b="1" i="0" u="none" strike="noStrike" baseline="0">
                    <a:solidFill>
                      <a:srgbClr val="000000"/>
                    </a:solidFill>
                    <a:latin typeface="Calibri"/>
                    <a:ea typeface="Calibri"/>
                    <a:cs typeface="Calibri"/>
                  </a:defRPr>
                </a:pPr>
                <a:endParaRPr lang="en-US"/>
              </a:p>
            </c:txPr>
            <c:dLblPos val="outEnd"/>
            <c:showLegendKey val="0"/>
            <c:showVal val="1"/>
            <c:showCatName val="0"/>
            <c:showSerName val="0"/>
            <c:showPercent val="0"/>
            <c:showBubbleSize val="0"/>
            <c:showLeaderLines val="0"/>
          </c:dLbls>
          <c:cat>
            <c:strRef>
              <c:f>Sheet2!$B$1:$E$1</c:f>
              <c:strCache>
                <c:ptCount val="4"/>
                <c:pt idx="0">
                  <c:v>Tougher Rules &amp; Enforcement</c:v>
                </c:pt>
                <c:pt idx="1">
                  <c:v>Don't Need Further Regulation</c:v>
                </c:pt>
                <c:pt idx="2">
                  <c:v>Neither</c:v>
                </c:pt>
                <c:pt idx="3">
                  <c:v>Don't Know</c:v>
                </c:pt>
              </c:strCache>
            </c:strRef>
          </c:cat>
          <c:val>
            <c:numRef>
              <c:f>Sheet2!$B$2:$E$2</c:f>
              <c:numCache>
                <c:formatCode>General</c:formatCode>
                <c:ptCount val="4"/>
                <c:pt idx="0">
                  <c:v>83</c:v>
                </c:pt>
                <c:pt idx="1">
                  <c:v>9</c:v>
                </c:pt>
                <c:pt idx="2">
                  <c:v>2</c:v>
                </c:pt>
                <c:pt idx="3">
                  <c:v>6</c:v>
                </c:pt>
              </c:numCache>
            </c:numRef>
          </c:val>
        </c:ser>
        <c:dLbls>
          <c:showLegendKey val="0"/>
          <c:showVal val="1"/>
          <c:showCatName val="0"/>
          <c:showSerName val="0"/>
          <c:showPercent val="0"/>
          <c:showBubbleSize val="0"/>
        </c:dLbls>
        <c:gapWidth val="60"/>
        <c:axId val="81457536"/>
        <c:axId val="95752576"/>
      </c:barChart>
      <c:catAx>
        <c:axId val="81457536"/>
        <c:scaling>
          <c:orientation val="minMax"/>
        </c:scaling>
        <c:delete val="0"/>
        <c:axPos val="b"/>
        <c:numFmt formatCode="General" sourceLinked="1"/>
        <c:majorTickMark val="none"/>
        <c:minorTickMark val="none"/>
        <c:tickLblPos val="nextTo"/>
        <c:spPr>
          <a:ln w="3265">
            <a:solidFill>
              <a:srgbClr val="000000"/>
            </a:solidFill>
            <a:prstDash val="solid"/>
          </a:ln>
        </c:spPr>
        <c:txPr>
          <a:bodyPr rot="0" vert="horz"/>
          <a:lstStyle/>
          <a:p>
            <a:pPr>
              <a:defRPr sz="1440" b="0" i="0" u="none" strike="noStrike" baseline="0">
                <a:solidFill>
                  <a:srgbClr val="000000"/>
                </a:solidFill>
                <a:latin typeface="Calibri"/>
                <a:ea typeface="Calibri"/>
                <a:cs typeface="Calibri"/>
              </a:defRPr>
            </a:pPr>
            <a:endParaRPr lang="en-US"/>
          </a:p>
        </c:txPr>
        <c:crossAx val="95752576"/>
        <c:crosses val="autoZero"/>
        <c:auto val="1"/>
        <c:lblAlgn val="ctr"/>
        <c:lblOffset val="100"/>
        <c:tickLblSkip val="1"/>
        <c:tickMarkSkip val="1"/>
        <c:noMultiLvlLbl val="0"/>
      </c:catAx>
      <c:valAx>
        <c:axId val="95752576"/>
        <c:scaling>
          <c:orientation val="minMax"/>
        </c:scaling>
        <c:delete val="1"/>
        <c:axPos val="l"/>
        <c:numFmt formatCode="General" sourceLinked="1"/>
        <c:majorTickMark val="out"/>
        <c:minorTickMark val="none"/>
        <c:tickLblPos val="nextTo"/>
        <c:crossAx val="81457536"/>
        <c:crosses val="autoZero"/>
        <c:crossBetween val="between"/>
      </c:valAx>
      <c:spPr>
        <a:noFill/>
        <a:ln w="26119">
          <a:noFill/>
        </a:ln>
      </c:spPr>
    </c:plotArea>
    <c:plotVisOnly val="1"/>
    <c:dispBlanksAs val="gap"/>
    <c:showDLblsOverMax val="0"/>
  </c:chart>
  <c:spPr>
    <a:solidFill>
      <a:srgbClr val="FFFFFF"/>
    </a:solidFill>
    <a:ln>
      <a:noFill/>
    </a:ln>
  </c:spPr>
  <c:txPr>
    <a:bodyPr/>
    <a:lstStyle/>
    <a:p>
      <a:pPr>
        <a:defRPr sz="1388" b="0" i="0" u="none" strike="noStrike" baseline="0">
          <a:solidFill>
            <a:srgbClr val="000000"/>
          </a:solidFill>
          <a:latin typeface="Calibri"/>
          <a:ea typeface="Calibri"/>
          <a:cs typeface="Calibri"/>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28" b="0" i="0" u="none" strike="noStrike" baseline="0">
                <a:solidFill>
                  <a:srgbClr val="000000"/>
                </a:solidFill>
                <a:latin typeface="Calibri"/>
                <a:ea typeface="Calibri"/>
                <a:cs typeface="Calibri"/>
              </a:defRPr>
            </a:pPr>
            <a:r>
              <a:rPr lang="en-US" dirty="0" smtClean="0"/>
              <a:t>Tougher Rules for Financial Companies</a:t>
            </a:r>
            <a:endParaRPr lang="en-US" dirty="0"/>
          </a:p>
        </c:rich>
      </c:tx>
      <c:layout>
        <c:manualLayout>
          <c:xMode val="edge"/>
          <c:yMode val="edge"/>
          <c:x val="0.29541284403669726"/>
          <c:y val="1.8726591760299626E-3"/>
        </c:manualLayout>
      </c:layout>
      <c:overlay val="0"/>
      <c:spPr>
        <a:noFill/>
        <a:ln w="29542">
          <a:noFill/>
        </a:ln>
      </c:spPr>
    </c:title>
    <c:autoTitleDeleted val="0"/>
    <c:plotArea>
      <c:layout>
        <c:manualLayout>
          <c:layoutTarget val="inner"/>
          <c:xMode val="edge"/>
          <c:yMode val="edge"/>
          <c:x val="0.42568807339449544"/>
          <c:y val="8.4269662921348312E-2"/>
          <c:w val="0.55412844036697251"/>
          <c:h val="0.898876404494382"/>
        </c:manualLayout>
      </c:layout>
      <c:barChart>
        <c:barDir val="bar"/>
        <c:grouping val="clustered"/>
        <c:varyColors val="0"/>
        <c:ser>
          <c:idx val="1"/>
          <c:order val="1"/>
          <c:tx>
            <c:strRef>
              <c:f>Sheet2!$D$3</c:f>
              <c:strCache>
                <c:ptCount val="1"/>
                <c:pt idx="0">
                  <c:v>Don't Need Further Regulation</c:v>
                </c:pt>
              </c:strCache>
            </c:strRef>
          </c:tx>
          <c:spPr>
            <a:solidFill>
              <a:srgbClr val="DE8400"/>
            </a:solidFill>
            <a:ln w="3693">
              <a:solidFill>
                <a:srgbClr val="FFFFFF"/>
              </a:solidFill>
              <a:prstDash val="solid"/>
            </a:ln>
          </c:spPr>
          <c:invertIfNegative val="0"/>
          <c:dLbls>
            <c:numFmt formatCode="#,##0_);[Black]General" sourceLinked="0"/>
            <c:spPr>
              <a:noFill/>
              <a:ln w="29542">
                <a:noFill/>
              </a:ln>
            </c:spPr>
            <c:txPr>
              <a:bodyPr/>
              <a:lstStyle/>
              <a:p>
                <a:pPr>
                  <a:defRPr sz="1861" b="1" i="0" u="none" strike="noStrike" baseline="0">
                    <a:solidFill>
                      <a:srgbClr val="000000"/>
                    </a:solidFill>
                    <a:latin typeface="Calibri"/>
                    <a:ea typeface="Calibri"/>
                    <a:cs typeface="Calibri"/>
                  </a:defRPr>
                </a:pPr>
                <a:endParaRPr lang="en-US"/>
              </a:p>
            </c:txPr>
            <c:showLegendKey val="0"/>
            <c:showVal val="1"/>
            <c:showCatName val="0"/>
            <c:showSerName val="0"/>
            <c:showPercent val="0"/>
            <c:showBubbleSize val="0"/>
            <c:showLeaderLines val="0"/>
          </c:dLbls>
          <c:cat>
            <c:strRef>
              <c:f>Sheet2!$B$4:$B$22</c:f>
              <c:strCache>
                <c:ptCount val="19"/>
                <c:pt idx="0">
                  <c:v>Total</c:v>
                </c:pt>
                <c:pt idx="2">
                  <c:v>Men under 55</c:v>
                </c:pt>
                <c:pt idx="3">
                  <c:v>Women under 55</c:v>
                </c:pt>
                <c:pt idx="4">
                  <c:v>Men 55+</c:v>
                </c:pt>
                <c:pt idx="5">
                  <c:v>Women 55+</c:v>
                </c:pt>
                <c:pt idx="7">
                  <c:v>Democrats</c:v>
                </c:pt>
                <c:pt idx="8">
                  <c:v>Independents</c:v>
                </c:pt>
                <c:pt idx="9">
                  <c:v>Republicans</c:v>
                </c:pt>
                <c:pt idx="11">
                  <c:v>White</c:v>
                </c:pt>
                <c:pt idx="12">
                  <c:v>African American</c:v>
                </c:pt>
                <c:pt idx="13">
                  <c:v>Latinos</c:v>
                </c:pt>
                <c:pt idx="15">
                  <c:v>Northeast</c:v>
                </c:pt>
                <c:pt idx="16">
                  <c:v>Midwest</c:v>
                </c:pt>
                <c:pt idx="17">
                  <c:v>South</c:v>
                </c:pt>
                <c:pt idx="18">
                  <c:v>West</c:v>
                </c:pt>
              </c:strCache>
            </c:strRef>
          </c:cat>
          <c:val>
            <c:numRef>
              <c:f>Sheet2!$D$4:$D$22</c:f>
              <c:numCache>
                <c:formatCode>General</c:formatCode>
                <c:ptCount val="19"/>
                <c:pt idx="0">
                  <c:v>-9</c:v>
                </c:pt>
                <c:pt idx="2">
                  <c:v>-13</c:v>
                </c:pt>
                <c:pt idx="3">
                  <c:v>-7</c:v>
                </c:pt>
                <c:pt idx="4">
                  <c:v>-10</c:v>
                </c:pt>
                <c:pt idx="5">
                  <c:v>-8</c:v>
                </c:pt>
                <c:pt idx="7">
                  <c:v>-3</c:v>
                </c:pt>
                <c:pt idx="8">
                  <c:v>-10</c:v>
                </c:pt>
                <c:pt idx="9">
                  <c:v>-15</c:v>
                </c:pt>
                <c:pt idx="11">
                  <c:v>-10</c:v>
                </c:pt>
                <c:pt idx="12">
                  <c:v>-6</c:v>
                </c:pt>
                <c:pt idx="13">
                  <c:v>-10</c:v>
                </c:pt>
                <c:pt idx="15">
                  <c:v>-10</c:v>
                </c:pt>
                <c:pt idx="16">
                  <c:v>-10</c:v>
                </c:pt>
                <c:pt idx="17">
                  <c:v>-9</c:v>
                </c:pt>
                <c:pt idx="18">
                  <c:v>-8</c:v>
                </c:pt>
              </c:numCache>
            </c:numRef>
          </c:val>
        </c:ser>
        <c:dLbls>
          <c:showLegendKey val="0"/>
          <c:showVal val="1"/>
          <c:showCatName val="0"/>
          <c:showSerName val="0"/>
          <c:showPercent val="0"/>
          <c:showBubbleSize val="0"/>
        </c:dLbls>
        <c:gapWidth val="40"/>
        <c:overlap val="100"/>
        <c:axId val="95780224"/>
        <c:axId val="95811840"/>
      </c:barChart>
      <c:barChart>
        <c:barDir val="bar"/>
        <c:grouping val="clustered"/>
        <c:varyColors val="0"/>
        <c:ser>
          <c:idx val="0"/>
          <c:order val="0"/>
          <c:tx>
            <c:strRef>
              <c:f>Sheet2!$C$3</c:f>
              <c:strCache>
                <c:ptCount val="1"/>
                <c:pt idx="0">
                  <c:v>Tougher Rules</c:v>
                </c:pt>
              </c:strCache>
            </c:strRef>
          </c:tx>
          <c:spPr>
            <a:solidFill>
              <a:srgbClr val="0085B4"/>
            </a:solidFill>
            <a:ln w="14771">
              <a:solidFill>
                <a:srgbClr val="FFFFFF"/>
              </a:solidFill>
              <a:prstDash val="solid"/>
            </a:ln>
          </c:spPr>
          <c:invertIfNegative val="0"/>
          <c:dLbls>
            <c:spPr>
              <a:noFill/>
              <a:ln w="29542">
                <a:noFill/>
              </a:ln>
            </c:spPr>
            <c:txPr>
              <a:bodyPr/>
              <a:lstStyle/>
              <a:p>
                <a:pPr>
                  <a:defRPr sz="1861" b="1" i="0" u="none" strike="noStrike" baseline="0">
                    <a:solidFill>
                      <a:srgbClr val="000000"/>
                    </a:solidFill>
                    <a:latin typeface="Calibri"/>
                    <a:ea typeface="Calibri"/>
                    <a:cs typeface="Calibri"/>
                  </a:defRPr>
                </a:pPr>
                <a:endParaRPr lang="en-US"/>
              </a:p>
            </c:txPr>
            <c:dLblPos val="outEnd"/>
            <c:showLegendKey val="0"/>
            <c:showVal val="1"/>
            <c:showCatName val="0"/>
            <c:showSerName val="0"/>
            <c:showPercent val="0"/>
            <c:showBubbleSize val="0"/>
            <c:showLeaderLines val="0"/>
          </c:dLbls>
          <c:cat>
            <c:strRef>
              <c:f>Sheet2!$B$4:$B$22</c:f>
              <c:strCache>
                <c:ptCount val="19"/>
                <c:pt idx="0">
                  <c:v>Total</c:v>
                </c:pt>
                <c:pt idx="2">
                  <c:v>Men under 55</c:v>
                </c:pt>
                <c:pt idx="3">
                  <c:v>Women under 55</c:v>
                </c:pt>
                <c:pt idx="4">
                  <c:v>Men 55+</c:v>
                </c:pt>
                <c:pt idx="5">
                  <c:v>Women 55+</c:v>
                </c:pt>
                <c:pt idx="7">
                  <c:v>Democrats</c:v>
                </c:pt>
                <c:pt idx="8">
                  <c:v>Independents</c:v>
                </c:pt>
                <c:pt idx="9">
                  <c:v>Republicans</c:v>
                </c:pt>
                <c:pt idx="11">
                  <c:v>White</c:v>
                </c:pt>
                <c:pt idx="12">
                  <c:v>African American</c:v>
                </c:pt>
                <c:pt idx="13">
                  <c:v>Latinos</c:v>
                </c:pt>
                <c:pt idx="15">
                  <c:v>Northeast</c:v>
                </c:pt>
                <c:pt idx="16">
                  <c:v>Midwest</c:v>
                </c:pt>
                <c:pt idx="17">
                  <c:v>South</c:v>
                </c:pt>
                <c:pt idx="18">
                  <c:v>West</c:v>
                </c:pt>
              </c:strCache>
            </c:strRef>
          </c:cat>
          <c:val>
            <c:numRef>
              <c:f>Sheet2!$C$4:$C$22</c:f>
              <c:numCache>
                <c:formatCode>General</c:formatCode>
                <c:ptCount val="19"/>
                <c:pt idx="0">
                  <c:v>83</c:v>
                </c:pt>
                <c:pt idx="2">
                  <c:v>85</c:v>
                </c:pt>
                <c:pt idx="3">
                  <c:v>83</c:v>
                </c:pt>
                <c:pt idx="4">
                  <c:v>80</c:v>
                </c:pt>
                <c:pt idx="5">
                  <c:v>81</c:v>
                </c:pt>
                <c:pt idx="7">
                  <c:v>89</c:v>
                </c:pt>
                <c:pt idx="8">
                  <c:v>82</c:v>
                </c:pt>
                <c:pt idx="9">
                  <c:v>75</c:v>
                </c:pt>
                <c:pt idx="11">
                  <c:v>82</c:v>
                </c:pt>
                <c:pt idx="12">
                  <c:v>86</c:v>
                </c:pt>
                <c:pt idx="13">
                  <c:v>79</c:v>
                </c:pt>
                <c:pt idx="15">
                  <c:v>79</c:v>
                </c:pt>
                <c:pt idx="16">
                  <c:v>84</c:v>
                </c:pt>
                <c:pt idx="17">
                  <c:v>83</c:v>
                </c:pt>
                <c:pt idx="18">
                  <c:v>84</c:v>
                </c:pt>
              </c:numCache>
            </c:numRef>
          </c:val>
        </c:ser>
        <c:dLbls>
          <c:showLegendKey val="0"/>
          <c:showVal val="1"/>
          <c:showCatName val="0"/>
          <c:showSerName val="0"/>
          <c:showPercent val="0"/>
          <c:showBubbleSize val="0"/>
        </c:dLbls>
        <c:gapWidth val="40"/>
        <c:overlap val="100"/>
        <c:axId val="89264128"/>
        <c:axId val="89265664"/>
      </c:barChart>
      <c:catAx>
        <c:axId val="95780224"/>
        <c:scaling>
          <c:orientation val="maxMin"/>
        </c:scaling>
        <c:delete val="0"/>
        <c:axPos val="l"/>
        <c:numFmt formatCode="General" sourceLinked="1"/>
        <c:majorTickMark val="none"/>
        <c:minorTickMark val="none"/>
        <c:tickLblPos val="low"/>
        <c:spPr>
          <a:ln w="3693">
            <a:solidFill>
              <a:srgbClr val="000000"/>
            </a:solidFill>
            <a:prstDash val="solid"/>
          </a:ln>
        </c:spPr>
        <c:txPr>
          <a:bodyPr rot="0" vert="horz"/>
          <a:lstStyle/>
          <a:p>
            <a:pPr>
              <a:defRPr sz="1628" b="0" i="0" u="none" strike="noStrike" baseline="0">
                <a:solidFill>
                  <a:srgbClr val="000000"/>
                </a:solidFill>
                <a:latin typeface="Calibri"/>
                <a:ea typeface="Calibri"/>
                <a:cs typeface="Calibri"/>
              </a:defRPr>
            </a:pPr>
            <a:endParaRPr lang="en-US"/>
          </a:p>
        </c:txPr>
        <c:crossAx val="95811840"/>
        <c:crosses val="autoZero"/>
        <c:auto val="1"/>
        <c:lblAlgn val="ctr"/>
        <c:lblOffset val="100"/>
        <c:tickLblSkip val="1"/>
        <c:tickMarkSkip val="1"/>
        <c:noMultiLvlLbl val="0"/>
      </c:catAx>
      <c:valAx>
        <c:axId val="95811840"/>
        <c:scaling>
          <c:orientation val="minMax"/>
        </c:scaling>
        <c:delete val="1"/>
        <c:axPos val="t"/>
        <c:numFmt formatCode="General" sourceLinked="1"/>
        <c:majorTickMark val="out"/>
        <c:minorTickMark val="none"/>
        <c:tickLblPos val="nextTo"/>
        <c:crossAx val="95780224"/>
        <c:crosses val="autoZero"/>
        <c:crossBetween val="between"/>
      </c:valAx>
      <c:catAx>
        <c:axId val="89264128"/>
        <c:scaling>
          <c:orientation val="maxMin"/>
        </c:scaling>
        <c:delete val="1"/>
        <c:axPos val="l"/>
        <c:majorTickMark val="out"/>
        <c:minorTickMark val="none"/>
        <c:tickLblPos val="nextTo"/>
        <c:crossAx val="89265664"/>
        <c:crosses val="autoZero"/>
        <c:auto val="1"/>
        <c:lblAlgn val="ctr"/>
        <c:lblOffset val="100"/>
        <c:noMultiLvlLbl val="0"/>
      </c:catAx>
      <c:valAx>
        <c:axId val="89265664"/>
        <c:scaling>
          <c:orientation val="minMax"/>
        </c:scaling>
        <c:delete val="1"/>
        <c:axPos val="b"/>
        <c:numFmt formatCode="General" sourceLinked="1"/>
        <c:majorTickMark val="out"/>
        <c:minorTickMark val="none"/>
        <c:tickLblPos val="nextTo"/>
        <c:crossAx val="89264128"/>
        <c:crosses val="max"/>
        <c:crossBetween val="between"/>
      </c:valAx>
      <c:spPr>
        <a:noFill/>
        <a:ln w="29542">
          <a:noFill/>
        </a:ln>
      </c:spPr>
    </c:plotArea>
    <c:legend>
      <c:legendPos val="r"/>
      <c:layout>
        <c:manualLayout>
          <c:xMode val="edge"/>
          <c:yMode val="edge"/>
          <c:x val="0.13807528889717979"/>
          <c:y val="0.10753501554137548"/>
          <c:w val="0.7343037328247658"/>
          <c:h val="7.6779026217228458E-2"/>
        </c:manualLayout>
      </c:layout>
      <c:overlay val="0"/>
      <c:spPr>
        <a:noFill/>
        <a:ln w="29542">
          <a:noFill/>
        </a:ln>
      </c:spPr>
      <c:txPr>
        <a:bodyPr/>
        <a:lstStyle/>
        <a:p>
          <a:pPr>
            <a:defRPr sz="1279" b="0" i="0" u="none" strike="noStrike" baseline="0">
              <a:solidFill>
                <a:srgbClr val="000000"/>
              </a:solidFill>
              <a:latin typeface="Arial"/>
              <a:ea typeface="Arial"/>
              <a:cs typeface="Arial"/>
            </a:defRPr>
          </a:pPr>
          <a:endParaRPr lang="en-US"/>
        </a:p>
      </c:txPr>
    </c:legend>
    <c:plotVisOnly val="1"/>
    <c:dispBlanksAs val="gap"/>
    <c:showDLblsOverMax val="0"/>
  </c:chart>
  <c:spPr>
    <a:noFill/>
    <a:ln>
      <a:noFill/>
    </a:ln>
  </c:spPr>
  <c:txPr>
    <a:bodyPr/>
    <a:lstStyle/>
    <a:p>
      <a:pPr>
        <a:defRPr sz="1076" b="0" i="0" u="none" strike="noStrike" baseline="0">
          <a:solidFill>
            <a:srgbClr val="000000"/>
          </a:solidFill>
          <a:latin typeface="Arial"/>
          <a:ea typeface="Arial"/>
          <a:cs typeface="Arial"/>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40" b="0" i="0" u="none" strike="noStrike" baseline="0">
                <a:solidFill>
                  <a:srgbClr val="000000"/>
                </a:solidFill>
                <a:latin typeface="Calibri"/>
                <a:ea typeface="Calibri"/>
                <a:cs typeface="Calibri"/>
              </a:defRPr>
            </a:pPr>
            <a:r>
              <a:rPr lang="en-US" dirty="0" smtClean="0"/>
              <a:t>Tougher</a:t>
            </a:r>
            <a:r>
              <a:rPr lang="en-US" baseline="0" dirty="0" smtClean="0"/>
              <a:t> Rules for Financial Companies</a:t>
            </a:r>
            <a:endParaRPr lang="en-US" dirty="0"/>
          </a:p>
        </c:rich>
      </c:tx>
      <c:layout>
        <c:manualLayout>
          <c:xMode val="edge"/>
          <c:yMode val="edge"/>
          <c:x val="0.30591630591630592"/>
          <c:y val="0"/>
        </c:manualLayout>
      </c:layout>
      <c:overlay val="0"/>
      <c:spPr>
        <a:noFill/>
        <a:ln w="26119">
          <a:noFill/>
        </a:ln>
      </c:spPr>
    </c:title>
    <c:autoTitleDeleted val="0"/>
    <c:plotArea>
      <c:layout>
        <c:manualLayout>
          <c:layoutTarget val="inner"/>
          <c:xMode val="edge"/>
          <c:yMode val="edge"/>
          <c:x val="1.443001443001443E-2"/>
          <c:y val="0.21052631578947367"/>
          <c:w val="0.97113997113997119"/>
          <c:h val="0.63434903047091418"/>
        </c:manualLayout>
      </c:layout>
      <c:barChart>
        <c:barDir val="col"/>
        <c:grouping val="clustered"/>
        <c:varyColors val="0"/>
        <c:ser>
          <c:idx val="0"/>
          <c:order val="0"/>
          <c:tx>
            <c:strRef>
              <c:f>Sheet2!$A$2</c:f>
              <c:strCache>
                <c:ptCount val="1"/>
                <c:pt idx="0">
                  <c:v>Total</c:v>
                </c:pt>
              </c:strCache>
            </c:strRef>
          </c:tx>
          <c:spPr>
            <a:solidFill>
              <a:srgbClr val="0085B4"/>
            </a:solidFill>
            <a:ln w="13059">
              <a:solidFill>
                <a:srgbClr val="FFFFFF"/>
              </a:solidFill>
              <a:prstDash val="solid"/>
            </a:ln>
          </c:spPr>
          <c:invertIfNegative val="0"/>
          <c:dPt>
            <c:idx val="1"/>
            <c:invertIfNegative val="0"/>
            <c:bubble3D val="0"/>
            <c:spPr>
              <a:solidFill>
                <a:srgbClr val="DE8400"/>
              </a:solidFill>
              <a:ln w="13059">
                <a:solidFill>
                  <a:srgbClr val="FFFFFF"/>
                </a:solidFill>
                <a:prstDash val="solid"/>
              </a:ln>
            </c:spPr>
          </c:dPt>
          <c:dPt>
            <c:idx val="2"/>
            <c:invertIfNegative val="0"/>
            <c:bubble3D val="0"/>
            <c:spPr>
              <a:solidFill>
                <a:schemeClr val="tx2"/>
              </a:solidFill>
              <a:ln w="13059">
                <a:solidFill>
                  <a:srgbClr val="FFFFFF"/>
                </a:solidFill>
                <a:prstDash val="solid"/>
              </a:ln>
            </c:spPr>
          </c:dPt>
          <c:dPt>
            <c:idx val="3"/>
            <c:invertIfNegative val="0"/>
            <c:bubble3D val="0"/>
            <c:spPr>
              <a:solidFill>
                <a:schemeClr val="accent1"/>
              </a:solidFill>
              <a:ln w="13059">
                <a:solidFill>
                  <a:srgbClr val="FFFFFF"/>
                </a:solidFill>
                <a:prstDash val="solid"/>
              </a:ln>
            </c:spPr>
          </c:dPt>
          <c:dPt>
            <c:idx val="5"/>
            <c:invertIfNegative val="0"/>
            <c:bubble3D val="0"/>
            <c:spPr>
              <a:solidFill>
                <a:schemeClr val="accent1"/>
              </a:solidFill>
              <a:ln w="13059">
                <a:solidFill>
                  <a:srgbClr val="FFFFFF"/>
                </a:solidFill>
                <a:prstDash val="solid"/>
              </a:ln>
            </c:spPr>
          </c:dPt>
          <c:dLbls>
            <c:spPr>
              <a:noFill/>
              <a:ln w="26119">
                <a:noFill/>
              </a:ln>
            </c:spPr>
            <c:txPr>
              <a:bodyPr/>
              <a:lstStyle/>
              <a:p>
                <a:pPr>
                  <a:defRPr sz="2519" b="1" i="0" u="none" strike="noStrike" baseline="0">
                    <a:solidFill>
                      <a:srgbClr val="000000"/>
                    </a:solidFill>
                    <a:latin typeface="Calibri"/>
                    <a:ea typeface="Calibri"/>
                    <a:cs typeface="Calibri"/>
                  </a:defRPr>
                </a:pPr>
                <a:endParaRPr lang="en-US"/>
              </a:p>
            </c:txPr>
            <c:dLblPos val="outEnd"/>
            <c:showLegendKey val="0"/>
            <c:showVal val="1"/>
            <c:showCatName val="0"/>
            <c:showSerName val="0"/>
            <c:showPercent val="0"/>
            <c:showBubbleSize val="0"/>
            <c:showLeaderLines val="0"/>
          </c:dLbls>
          <c:cat>
            <c:strRef>
              <c:f>Sheet2!$B$1:$G$1</c:f>
              <c:strCache>
                <c:ptCount val="6"/>
                <c:pt idx="0">
                  <c:v>Tougher Rules &amp; Enforcement</c:v>
                </c:pt>
                <c:pt idx="1">
                  <c:v>Don't Need Further Regulation</c:v>
                </c:pt>
                <c:pt idx="2">
                  <c:v>Tougher Rules &amp; Enforcement</c:v>
                </c:pt>
                <c:pt idx="3">
                  <c:v>Don't Need Further Regulation</c:v>
                </c:pt>
                <c:pt idx="4">
                  <c:v>Tougher Rules &amp; Enforcement</c:v>
                </c:pt>
                <c:pt idx="5">
                  <c:v>Don't Need Further Regulation</c:v>
                </c:pt>
              </c:strCache>
            </c:strRef>
          </c:cat>
          <c:val>
            <c:numRef>
              <c:f>Sheet2!$B$2:$G$2</c:f>
              <c:numCache>
                <c:formatCode>General</c:formatCode>
                <c:ptCount val="6"/>
                <c:pt idx="0">
                  <c:v>77</c:v>
                </c:pt>
                <c:pt idx="1">
                  <c:v>11</c:v>
                </c:pt>
                <c:pt idx="2">
                  <c:v>73</c:v>
                </c:pt>
                <c:pt idx="3">
                  <c:v>17</c:v>
                </c:pt>
                <c:pt idx="4">
                  <c:v>83</c:v>
                </c:pt>
                <c:pt idx="5">
                  <c:v>9</c:v>
                </c:pt>
              </c:numCache>
            </c:numRef>
          </c:val>
        </c:ser>
        <c:dLbls>
          <c:showLegendKey val="0"/>
          <c:showVal val="1"/>
          <c:showCatName val="0"/>
          <c:showSerName val="0"/>
          <c:showPercent val="0"/>
          <c:showBubbleSize val="0"/>
        </c:dLbls>
        <c:gapWidth val="60"/>
        <c:axId val="100870016"/>
        <c:axId val="100886784"/>
      </c:barChart>
      <c:catAx>
        <c:axId val="100870016"/>
        <c:scaling>
          <c:orientation val="minMax"/>
        </c:scaling>
        <c:delete val="0"/>
        <c:axPos val="b"/>
        <c:numFmt formatCode="General" sourceLinked="1"/>
        <c:majorTickMark val="none"/>
        <c:minorTickMark val="none"/>
        <c:tickLblPos val="nextTo"/>
        <c:spPr>
          <a:ln w="3265">
            <a:solidFill>
              <a:srgbClr val="000000"/>
            </a:solidFill>
            <a:prstDash val="solid"/>
          </a:ln>
        </c:spPr>
        <c:txPr>
          <a:bodyPr rot="0" vert="horz"/>
          <a:lstStyle/>
          <a:p>
            <a:pPr>
              <a:defRPr sz="1440" b="0" i="0" u="none" strike="noStrike" baseline="0">
                <a:solidFill>
                  <a:srgbClr val="000000"/>
                </a:solidFill>
                <a:latin typeface="Calibri"/>
                <a:ea typeface="Calibri"/>
                <a:cs typeface="Calibri"/>
              </a:defRPr>
            </a:pPr>
            <a:endParaRPr lang="en-US"/>
          </a:p>
        </c:txPr>
        <c:crossAx val="100886784"/>
        <c:crosses val="autoZero"/>
        <c:auto val="1"/>
        <c:lblAlgn val="ctr"/>
        <c:lblOffset val="100"/>
        <c:tickLblSkip val="1"/>
        <c:tickMarkSkip val="1"/>
        <c:noMultiLvlLbl val="0"/>
      </c:catAx>
      <c:valAx>
        <c:axId val="100886784"/>
        <c:scaling>
          <c:orientation val="minMax"/>
        </c:scaling>
        <c:delete val="1"/>
        <c:axPos val="l"/>
        <c:numFmt formatCode="General" sourceLinked="1"/>
        <c:majorTickMark val="out"/>
        <c:minorTickMark val="none"/>
        <c:tickLblPos val="nextTo"/>
        <c:crossAx val="100870016"/>
        <c:crosses val="autoZero"/>
        <c:crossBetween val="between"/>
      </c:valAx>
      <c:spPr>
        <a:noFill/>
        <a:ln w="26119">
          <a:noFill/>
        </a:ln>
      </c:spPr>
    </c:plotArea>
    <c:plotVisOnly val="1"/>
    <c:dispBlanksAs val="gap"/>
    <c:showDLblsOverMax val="0"/>
  </c:chart>
  <c:spPr>
    <a:solidFill>
      <a:srgbClr val="FFFFFF"/>
    </a:solidFill>
    <a:ln>
      <a:noFill/>
    </a:ln>
  </c:spPr>
  <c:txPr>
    <a:bodyPr/>
    <a:lstStyle/>
    <a:p>
      <a:pPr>
        <a:defRPr sz="1388" b="0" i="0" u="none" strike="noStrike" baseline="0">
          <a:solidFill>
            <a:srgbClr val="000000"/>
          </a:solidFill>
          <a:latin typeface="Calibri"/>
          <a:ea typeface="Calibri"/>
          <a:cs typeface="Calibri"/>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41" b="0" i="0" u="none" strike="noStrike" baseline="0">
                <a:solidFill>
                  <a:srgbClr val="000000"/>
                </a:solidFill>
                <a:latin typeface="Calibri"/>
                <a:ea typeface="Calibri"/>
                <a:cs typeface="Calibri"/>
              </a:defRPr>
            </a:pPr>
            <a:r>
              <a:rPr lang="en-US" dirty="0" smtClean="0"/>
              <a:t>Wall Street Reform</a:t>
            </a:r>
            <a:endParaRPr lang="en-US" dirty="0"/>
          </a:p>
        </c:rich>
      </c:tx>
      <c:layout>
        <c:manualLayout>
          <c:xMode val="edge"/>
          <c:yMode val="edge"/>
          <c:x val="0.39112256657455485"/>
          <c:y val="0"/>
        </c:manualLayout>
      </c:layout>
      <c:overlay val="0"/>
      <c:spPr>
        <a:noFill/>
        <a:ln w="26153">
          <a:noFill/>
        </a:ln>
      </c:spPr>
    </c:title>
    <c:autoTitleDeleted val="0"/>
    <c:plotArea>
      <c:layout>
        <c:manualLayout>
          <c:layoutTarget val="inner"/>
          <c:xMode val="edge"/>
          <c:yMode val="edge"/>
          <c:x val="1.443001443001443E-2"/>
          <c:y val="0.20424403183023873"/>
          <c:w val="0.97113997113997119"/>
          <c:h val="0.64721485411140589"/>
        </c:manualLayout>
      </c:layout>
      <c:barChart>
        <c:barDir val="col"/>
        <c:grouping val="clustered"/>
        <c:varyColors val="0"/>
        <c:ser>
          <c:idx val="1"/>
          <c:order val="1"/>
          <c:tx>
            <c:strRef>
              <c:f>Sheet2!$A$3</c:f>
              <c:strCache>
                <c:ptCount val="1"/>
                <c:pt idx="0">
                  <c:v>Total</c:v>
                </c:pt>
              </c:strCache>
            </c:strRef>
          </c:tx>
          <c:spPr>
            <a:solidFill>
              <a:srgbClr val="AFDFFF"/>
            </a:solidFill>
            <a:ln w="3269">
              <a:solidFill>
                <a:srgbClr val="FFFFFF"/>
              </a:solidFill>
              <a:prstDash val="solid"/>
            </a:ln>
          </c:spPr>
          <c:invertIfNegative val="0"/>
          <c:dPt>
            <c:idx val="1"/>
            <c:invertIfNegative val="0"/>
            <c:bubble3D val="0"/>
            <c:spPr>
              <a:solidFill>
                <a:srgbClr val="FFC979"/>
              </a:solidFill>
              <a:ln w="3269">
                <a:solidFill>
                  <a:srgbClr val="FFFFFF"/>
                </a:solidFill>
                <a:prstDash val="solid"/>
              </a:ln>
            </c:spPr>
          </c:dPt>
          <c:dPt>
            <c:idx val="2"/>
            <c:invertIfNegative val="0"/>
            <c:bubble3D val="0"/>
            <c:spPr>
              <a:solidFill>
                <a:srgbClr val="777777"/>
              </a:solidFill>
              <a:ln w="3269">
                <a:solidFill>
                  <a:srgbClr val="FFFFFF"/>
                </a:solidFill>
                <a:prstDash val="solid"/>
              </a:ln>
            </c:spPr>
          </c:dPt>
          <c:dPt>
            <c:idx val="3"/>
            <c:invertIfNegative val="0"/>
            <c:bubble3D val="0"/>
            <c:spPr>
              <a:solidFill>
                <a:srgbClr val="C0C0C0"/>
              </a:solidFill>
              <a:ln w="3269">
                <a:solidFill>
                  <a:srgbClr val="FFFFFF"/>
                </a:solidFill>
                <a:prstDash val="solid"/>
              </a:ln>
            </c:spPr>
          </c:dPt>
          <c:dLbls>
            <c:spPr>
              <a:noFill/>
              <a:ln w="26153">
                <a:noFill/>
              </a:ln>
            </c:spPr>
            <c:txPr>
              <a:bodyPr/>
              <a:lstStyle/>
              <a:p>
                <a:pPr>
                  <a:defRPr sz="2523" b="1" i="0" u="none" strike="noStrike" baseline="0">
                    <a:solidFill>
                      <a:srgbClr val="000000"/>
                    </a:solidFill>
                    <a:latin typeface="Calibri"/>
                    <a:ea typeface="Calibri"/>
                    <a:cs typeface="Calibri"/>
                  </a:defRPr>
                </a:pPr>
                <a:endParaRPr lang="en-US"/>
              </a:p>
            </c:txPr>
            <c:showLegendKey val="0"/>
            <c:showVal val="1"/>
            <c:showCatName val="0"/>
            <c:showSerName val="0"/>
            <c:showPercent val="0"/>
            <c:showBubbleSize val="0"/>
            <c:showLeaderLines val="0"/>
          </c:dLbls>
          <c:cat>
            <c:strRef>
              <c:f>Sheet2!$B$1:$D$1</c:f>
              <c:strCache>
                <c:ptCount val="3"/>
                <c:pt idx="0">
                  <c:v>Pro-Wall Street Reform</c:v>
                </c:pt>
                <c:pt idx="1">
                  <c:v>Anti-Wall Street Reform</c:v>
                </c:pt>
                <c:pt idx="2">
                  <c:v>Neither/Both/DK</c:v>
                </c:pt>
              </c:strCache>
            </c:strRef>
          </c:cat>
          <c:val>
            <c:numRef>
              <c:f>Sheet2!$B$3:$D$3</c:f>
              <c:numCache>
                <c:formatCode>General</c:formatCode>
                <c:ptCount val="3"/>
                <c:pt idx="0">
                  <c:v>63</c:v>
                </c:pt>
                <c:pt idx="1">
                  <c:v>24</c:v>
                </c:pt>
                <c:pt idx="2">
                  <c:v>12</c:v>
                </c:pt>
              </c:numCache>
            </c:numRef>
          </c:val>
        </c:ser>
        <c:dLbls>
          <c:showLegendKey val="0"/>
          <c:showVal val="1"/>
          <c:showCatName val="0"/>
          <c:showSerName val="0"/>
          <c:showPercent val="0"/>
          <c:showBubbleSize val="0"/>
        </c:dLbls>
        <c:gapWidth val="60"/>
        <c:axId val="100925824"/>
        <c:axId val="100928896"/>
      </c:barChart>
      <c:barChart>
        <c:barDir val="col"/>
        <c:grouping val="clustered"/>
        <c:varyColors val="0"/>
        <c:ser>
          <c:idx val="0"/>
          <c:order val="0"/>
          <c:tx>
            <c:strRef>
              <c:f>Sheet2!$A$2</c:f>
              <c:strCache>
                <c:ptCount val="1"/>
                <c:pt idx="0">
                  <c:v>Much</c:v>
                </c:pt>
              </c:strCache>
            </c:strRef>
          </c:tx>
          <c:spPr>
            <a:solidFill>
              <a:srgbClr val="0085B4"/>
            </a:solidFill>
            <a:ln w="13076">
              <a:solidFill>
                <a:srgbClr val="FFFFFF"/>
              </a:solidFill>
              <a:prstDash val="solid"/>
            </a:ln>
          </c:spPr>
          <c:invertIfNegative val="0"/>
          <c:dPt>
            <c:idx val="1"/>
            <c:invertIfNegative val="0"/>
            <c:bubble3D val="0"/>
            <c:spPr>
              <a:solidFill>
                <a:srgbClr val="DE8400"/>
              </a:solidFill>
              <a:ln w="13076">
                <a:solidFill>
                  <a:srgbClr val="FFFFFF"/>
                </a:solidFill>
                <a:prstDash val="solid"/>
              </a:ln>
            </c:spPr>
          </c:dPt>
          <c:dLbls>
            <c:dLbl>
              <c:idx val="1"/>
              <c:delete val="1"/>
            </c:dLbl>
            <c:spPr>
              <a:noFill/>
              <a:ln w="26153">
                <a:noFill/>
              </a:ln>
            </c:spPr>
            <c:txPr>
              <a:bodyPr/>
              <a:lstStyle/>
              <a:p>
                <a:pPr>
                  <a:defRPr sz="2523" b="1" i="0" u="none" strike="noStrike" baseline="0">
                    <a:solidFill>
                      <a:srgbClr val="FFFFFF"/>
                    </a:solidFill>
                    <a:latin typeface="Calibri"/>
                    <a:ea typeface="Calibri"/>
                    <a:cs typeface="Calibri"/>
                  </a:defRPr>
                </a:pPr>
                <a:endParaRPr lang="en-US"/>
              </a:p>
            </c:txPr>
            <c:dLblPos val="ctr"/>
            <c:showLegendKey val="0"/>
            <c:showVal val="1"/>
            <c:showCatName val="0"/>
            <c:showSerName val="0"/>
            <c:showPercent val="0"/>
            <c:showBubbleSize val="0"/>
            <c:showLeaderLines val="0"/>
          </c:dLbls>
          <c:cat>
            <c:strRef>
              <c:f>Sheet2!$B$1:$D$1</c:f>
              <c:strCache>
                <c:ptCount val="3"/>
                <c:pt idx="0">
                  <c:v>Pro-Wall Street Reform</c:v>
                </c:pt>
                <c:pt idx="1">
                  <c:v>Anti-Wall Street Reform</c:v>
                </c:pt>
                <c:pt idx="2">
                  <c:v>Neither/Both/DK</c:v>
                </c:pt>
              </c:strCache>
            </c:strRef>
          </c:cat>
          <c:val>
            <c:numRef>
              <c:f>Sheet2!$B$2:$D$2</c:f>
              <c:numCache>
                <c:formatCode>General</c:formatCode>
                <c:ptCount val="3"/>
                <c:pt idx="0">
                  <c:v>47</c:v>
                </c:pt>
                <c:pt idx="1">
                  <c:v>15</c:v>
                </c:pt>
              </c:numCache>
            </c:numRef>
          </c:val>
        </c:ser>
        <c:dLbls>
          <c:showLegendKey val="0"/>
          <c:showVal val="1"/>
          <c:showCatName val="0"/>
          <c:showSerName val="0"/>
          <c:showPercent val="0"/>
          <c:showBubbleSize val="0"/>
        </c:dLbls>
        <c:gapWidth val="60"/>
        <c:axId val="100942976"/>
        <c:axId val="100944512"/>
      </c:barChart>
      <c:catAx>
        <c:axId val="100925824"/>
        <c:scaling>
          <c:orientation val="minMax"/>
        </c:scaling>
        <c:delete val="0"/>
        <c:axPos val="b"/>
        <c:numFmt formatCode="General" sourceLinked="1"/>
        <c:majorTickMark val="none"/>
        <c:minorTickMark val="none"/>
        <c:tickLblPos val="nextTo"/>
        <c:spPr>
          <a:ln w="3269">
            <a:solidFill>
              <a:srgbClr val="000000"/>
            </a:solidFill>
            <a:prstDash val="solid"/>
          </a:ln>
        </c:spPr>
        <c:txPr>
          <a:bodyPr rot="0" vert="horz"/>
          <a:lstStyle/>
          <a:p>
            <a:pPr>
              <a:defRPr sz="1441" b="0" i="0" u="none" strike="noStrike" baseline="0">
                <a:solidFill>
                  <a:srgbClr val="000000"/>
                </a:solidFill>
                <a:latin typeface="Calibri"/>
                <a:ea typeface="Calibri"/>
                <a:cs typeface="Calibri"/>
              </a:defRPr>
            </a:pPr>
            <a:endParaRPr lang="en-US"/>
          </a:p>
        </c:txPr>
        <c:crossAx val="100928896"/>
        <c:crosses val="autoZero"/>
        <c:auto val="1"/>
        <c:lblAlgn val="ctr"/>
        <c:lblOffset val="100"/>
        <c:tickLblSkip val="1"/>
        <c:tickMarkSkip val="1"/>
        <c:noMultiLvlLbl val="0"/>
      </c:catAx>
      <c:valAx>
        <c:axId val="100928896"/>
        <c:scaling>
          <c:orientation val="minMax"/>
        </c:scaling>
        <c:delete val="1"/>
        <c:axPos val="l"/>
        <c:numFmt formatCode="General" sourceLinked="1"/>
        <c:majorTickMark val="out"/>
        <c:minorTickMark val="none"/>
        <c:tickLblPos val="nextTo"/>
        <c:crossAx val="100925824"/>
        <c:crosses val="autoZero"/>
        <c:crossBetween val="between"/>
      </c:valAx>
      <c:catAx>
        <c:axId val="100942976"/>
        <c:scaling>
          <c:orientation val="minMax"/>
        </c:scaling>
        <c:delete val="1"/>
        <c:axPos val="b"/>
        <c:majorTickMark val="out"/>
        <c:minorTickMark val="none"/>
        <c:tickLblPos val="nextTo"/>
        <c:crossAx val="100944512"/>
        <c:crosses val="autoZero"/>
        <c:auto val="1"/>
        <c:lblAlgn val="ctr"/>
        <c:lblOffset val="100"/>
        <c:noMultiLvlLbl val="0"/>
      </c:catAx>
      <c:valAx>
        <c:axId val="100944512"/>
        <c:scaling>
          <c:orientation val="minMax"/>
        </c:scaling>
        <c:delete val="1"/>
        <c:axPos val="r"/>
        <c:numFmt formatCode="General" sourceLinked="1"/>
        <c:majorTickMark val="out"/>
        <c:minorTickMark val="none"/>
        <c:tickLblPos val="nextTo"/>
        <c:crossAx val="100942976"/>
        <c:crosses val="max"/>
        <c:crossBetween val="between"/>
      </c:valAx>
      <c:spPr>
        <a:noFill/>
        <a:ln w="26153">
          <a:noFill/>
        </a:ln>
      </c:spPr>
    </c:plotArea>
    <c:plotVisOnly val="1"/>
    <c:dispBlanksAs val="gap"/>
    <c:showDLblsOverMax val="0"/>
  </c:chart>
  <c:spPr>
    <a:solidFill>
      <a:srgbClr val="FFFFFF"/>
    </a:solidFill>
    <a:ln>
      <a:noFill/>
    </a:ln>
  </c:spPr>
  <c:txPr>
    <a:bodyPr/>
    <a:lstStyle/>
    <a:p>
      <a:pPr>
        <a:defRPr sz="1467" b="0" i="0" u="none" strike="noStrike" baseline="0">
          <a:solidFill>
            <a:srgbClr val="000000"/>
          </a:solidFill>
          <a:latin typeface="Calibri"/>
          <a:ea typeface="Calibri"/>
          <a:cs typeface="Calibri"/>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28" b="0" i="0" u="none" strike="noStrike" baseline="0">
                <a:solidFill>
                  <a:srgbClr val="000000"/>
                </a:solidFill>
                <a:latin typeface="Calibri"/>
                <a:ea typeface="Calibri"/>
                <a:cs typeface="Calibri"/>
              </a:defRPr>
            </a:pPr>
            <a:r>
              <a:rPr lang="en-US" dirty="0" smtClean="0"/>
              <a:t>Wall Street</a:t>
            </a:r>
            <a:r>
              <a:rPr lang="en-US" baseline="0" dirty="0" smtClean="0"/>
              <a:t> Reform</a:t>
            </a:r>
            <a:endParaRPr lang="en-US" dirty="0"/>
          </a:p>
        </c:rich>
      </c:tx>
      <c:layout>
        <c:manualLayout>
          <c:xMode val="edge"/>
          <c:yMode val="edge"/>
          <c:x val="0.29541284403669726"/>
          <c:y val="1.8726591760299626E-3"/>
        </c:manualLayout>
      </c:layout>
      <c:overlay val="0"/>
      <c:spPr>
        <a:noFill/>
        <a:ln w="29542">
          <a:noFill/>
        </a:ln>
      </c:spPr>
    </c:title>
    <c:autoTitleDeleted val="0"/>
    <c:plotArea>
      <c:layout>
        <c:manualLayout>
          <c:layoutTarget val="inner"/>
          <c:xMode val="edge"/>
          <c:yMode val="edge"/>
          <c:x val="0.42568807339449544"/>
          <c:y val="8.4269662921348312E-2"/>
          <c:w val="0.55412844036697251"/>
          <c:h val="0.898876404494382"/>
        </c:manualLayout>
      </c:layout>
      <c:barChart>
        <c:barDir val="bar"/>
        <c:grouping val="clustered"/>
        <c:varyColors val="0"/>
        <c:ser>
          <c:idx val="1"/>
          <c:order val="1"/>
          <c:tx>
            <c:strRef>
              <c:f>Sheet2!$D$3</c:f>
              <c:strCache>
                <c:ptCount val="1"/>
                <c:pt idx="0">
                  <c:v>Anti-Reform</c:v>
                </c:pt>
              </c:strCache>
            </c:strRef>
          </c:tx>
          <c:spPr>
            <a:solidFill>
              <a:srgbClr val="DE8400"/>
            </a:solidFill>
            <a:ln w="3693">
              <a:solidFill>
                <a:srgbClr val="FFFFFF"/>
              </a:solidFill>
              <a:prstDash val="solid"/>
            </a:ln>
          </c:spPr>
          <c:invertIfNegative val="0"/>
          <c:dLbls>
            <c:numFmt formatCode="#,##0_);[Black]General" sourceLinked="0"/>
            <c:spPr>
              <a:noFill/>
              <a:ln w="29542">
                <a:noFill/>
              </a:ln>
            </c:spPr>
            <c:txPr>
              <a:bodyPr/>
              <a:lstStyle/>
              <a:p>
                <a:pPr>
                  <a:defRPr sz="1861" b="1" i="0" u="none" strike="noStrike" baseline="0">
                    <a:solidFill>
                      <a:srgbClr val="000000"/>
                    </a:solidFill>
                    <a:latin typeface="Calibri"/>
                    <a:ea typeface="Calibri"/>
                    <a:cs typeface="Calibri"/>
                  </a:defRPr>
                </a:pPr>
                <a:endParaRPr lang="en-US"/>
              </a:p>
            </c:txPr>
            <c:showLegendKey val="0"/>
            <c:showVal val="1"/>
            <c:showCatName val="0"/>
            <c:showSerName val="0"/>
            <c:showPercent val="0"/>
            <c:showBubbleSize val="0"/>
            <c:showLeaderLines val="0"/>
          </c:dLbls>
          <c:cat>
            <c:strRef>
              <c:f>Sheet2!$B$4:$B$22</c:f>
              <c:strCache>
                <c:ptCount val="19"/>
                <c:pt idx="0">
                  <c:v>Total</c:v>
                </c:pt>
                <c:pt idx="2">
                  <c:v>Men under 55</c:v>
                </c:pt>
                <c:pt idx="3">
                  <c:v>Women under 55</c:v>
                </c:pt>
                <c:pt idx="4">
                  <c:v>Men 55+</c:v>
                </c:pt>
                <c:pt idx="5">
                  <c:v>Women 55+</c:v>
                </c:pt>
                <c:pt idx="7">
                  <c:v>Democrats</c:v>
                </c:pt>
                <c:pt idx="8">
                  <c:v>Independents</c:v>
                </c:pt>
                <c:pt idx="9">
                  <c:v>Republicans</c:v>
                </c:pt>
                <c:pt idx="11">
                  <c:v>White</c:v>
                </c:pt>
                <c:pt idx="12">
                  <c:v>African American</c:v>
                </c:pt>
                <c:pt idx="13">
                  <c:v>Latinos</c:v>
                </c:pt>
                <c:pt idx="15">
                  <c:v>Northeast</c:v>
                </c:pt>
                <c:pt idx="16">
                  <c:v>Midwest</c:v>
                </c:pt>
                <c:pt idx="17">
                  <c:v>South</c:v>
                </c:pt>
                <c:pt idx="18">
                  <c:v>West</c:v>
                </c:pt>
              </c:strCache>
            </c:strRef>
          </c:cat>
          <c:val>
            <c:numRef>
              <c:f>Sheet2!$D$4:$D$22</c:f>
              <c:numCache>
                <c:formatCode>General</c:formatCode>
                <c:ptCount val="19"/>
                <c:pt idx="0">
                  <c:v>-24</c:v>
                </c:pt>
                <c:pt idx="2">
                  <c:v>-23</c:v>
                </c:pt>
                <c:pt idx="3">
                  <c:v>-26</c:v>
                </c:pt>
                <c:pt idx="4">
                  <c:v>-30</c:v>
                </c:pt>
                <c:pt idx="5">
                  <c:v>-19</c:v>
                </c:pt>
                <c:pt idx="7">
                  <c:v>-14</c:v>
                </c:pt>
                <c:pt idx="8">
                  <c:v>-19</c:v>
                </c:pt>
                <c:pt idx="9">
                  <c:v>-41</c:v>
                </c:pt>
                <c:pt idx="11">
                  <c:v>-25</c:v>
                </c:pt>
                <c:pt idx="12">
                  <c:v>-22</c:v>
                </c:pt>
                <c:pt idx="13">
                  <c:v>-17</c:v>
                </c:pt>
                <c:pt idx="15">
                  <c:v>-20</c:v>
                </c:pt>
                <c:pt idx="16">
                  <c:v>-26</c:v>
                </c:pt>
                <c:pt idx="17">
                  <c:v>-27</c:v>
                </c:pt>
                <c:pt idx="18">
                  <c:v>-22</c:v>
                </c:pt>
              </c:numCache>
            </c:numRef>
          </c:val>
        </c:ser>
        <c:dLbls>
          <c:showLegendKey val="0"/>
          <c:showVal val="1"/>
          <c:showCatName val="0"/>
          <c:showSerName val="0"/>
          <c:showPercent val="0"/>
          <c:showBubbleSize val="0"/>
        </c:dLbls>
        <c:gapWidth val="40"/>
        <c:overlap val="100"/>
        <c:axId val="101006720"/>
        <c:axId val="101013760"/>
      </c:barChart>
      <c:barChart>
        <c:barDir val="bar"/>
        <c:grouping val="clustered"/>
        <c:varyColors val="0"/>
        <c:ser>
          <c:idx val="0"/>
          <c:order val="0"/>
          <c:tx>
            <c:strRef>
              <c:f>Sheet2!$C$3</c:f>
              <c:strCache>
                <c:ptCount val="1"/>
                <c:pt idx="0">
                  <c:v>Pro-Reform</c:v>
                </c:pt>
              </c:strCache>
            </c:strRef>
          </c:tx>
          <c:spPr>
            <a:solidFill>
              <a:srgbClr val="0085B4"/>
            </a:solidFill>
            <a:ln w="14771">
              <a:solidFill>
                <a:srgbClr val="FFFFFF"/>
              </a:solidFill>
              <a:prstDash val="solid"/>
            </a:ln>
          </c:spPr>
          <c:invertIfNegative val="0"/>
          <c:dLbls>
            <c:spPr>
              <a:noFill/>
              <a:ln w="29542">
                <a:noFill/>
              </a:ln>
            </c:spPr>
            <c:txPr>
              <a:bodyPr/>
              <a:lstStyle/>
              <a:p>
                <a:pPr>
                  <a:defRPr sz="1861" b="1" i="0" u="none" strike="noStrike" baseline="0">
                    <a:solidFill>
                      <a:srgbClr val="000000"/>
                    </a:solidFill>
                    <a:latin typeface="Calibri"/>
                    <a:ea typeface="Calibri"/>
                    <a:cs typeface="Calibri"/>
                  </a:defRPr>
                </a:pPr>
                <a:endParaRPr lang="en-US"/>
              </a:p>
            </c:txPr>
            <c:dLblPos val="outEnd"/>
            <c:showLegendKey val="0"/>
            <c:showVal val="1"/>
            <c:showCatName val="0"/>
            <c:showSerName val="0"/>
            <c:showPercent val="0"/>
            <c:showBubbleSize val="0"/>
            <c:showLeaderLines val="0"/>
          </c:dLbls>
          <c:cat>
            <c:strRef>
              <c:f>Sheet2!$B$4:$B$22</c:f>
              <c:strCache>
                <c:ptCount val="19"/>
                <c:pt idx="0">
                  <c:v>Total</c:v>
                </c:pt>
                <c:pt idx="2">
                  <c:v>Men under 55</c:v>
                </c:pt>
                <c:pt idx="3">
                  <c:v>Women under 55</c:v>
                </c:pt>
                <c:pt idx="4">
                  <c:v>Men 55+</c:v>
                </c:pt>
                <c:pt idx="5">
                  <c:v>Women 55+</c:v>
                </c:pt>
                <c:pt idx="7">
                  <c:v>Democrats</c:v>
                </c:pt>
                <c:pt idx="8">
                  <c:v>Independents</c:v>
                </c:pt>
                <c:pt idx="9">
                  <c:v>Republicans</c:v>
                </c:pt>
                <c:pt idx="11">
                  <c:v>White</c:v>
                </c:pt>
                <c:pt idx="12">
                  <c:v>African American</c:v>
                </c:pt>
                <c:pt idx="13">
                  <c:v>Latinos</c:v>
                </c:pt>
                <c:pt idx="15">
                  <c:v>Northeast</c:v>
                </c:pt>
                <c:pt idx="16">
                  <c:v>Midwest</c:v>
                </c:pt>
                <c:pt idx="17">
                  <c:v>South</c:v>
                </c:pt>
                <c:pt idx="18">
                  <c:v>West</c:v>
                </c:pt>
              </c:strCache>
            </c:strRef>
          </c:cat>
          <c:val>
            <c:numRef>
              <c:f>Sheet2!$C$4:$C$22</c:f>
              <c:numCache>
                <c:formatCode>General</c:formatCode>
                <c:ptCount val="19"/>
                <c:pt idx="0">
                  <c:v>63</c:v>
                </c:pt>
                <c:pt idx="2">
                  <c:v>67</c:v>
                </c:pt>
                <c:pt idx="3">
                  <c:v>62</c:v>
                </c:pt>
                <c:pt idx="4">
                  <c:v>58</c:v>
                </c:pt>
                <c:pt idx="5">
                  <c:v>64</c:v>
                </c:pt>
                <c:pt idx="7">
                  <c:v>76</c:v>
                </c:pt>
                <c:pt idx="8">
                  <c:v>67</c:v>
                </c:pt>
                <c:pt idx="9">
                  <c:v>47</c:v>
                </c:pt>
                <c:pt idx="11">
                  <c:v>64</c:v>
                </c:pt>
                <c:pt idx="12">
                  <c:v>61</c:v>
                </c:pt>
                <c:pt idx="13">
                  <c:v>68</c:v>
                </c:pt>
                <c:pt idx="15">
                  <c:v>67</c:v>
                </c:pt>
                <c:pt idx="16">
                  <c:v>61</c:v>
                </c:pt>
                <c:pt idx="17">
                  <c:v>60</c:v>
                </c:pt>
                <c:pt idx="18">
                  <c:v>67</c:v>
                </c:pt>
              </c:numCache>
            </c:numRef>
          </c:val>
        </c:ser>
        <c:dLbls>
          <c:showLegendKey val="0"/>
          <c:showVal val="1"/>
          <c:showCatName val="0"/>
          <c:showSerName val="0"/>
          <c:showPercent val="0"/>
          <c:showBubbleSize val="0"/>
        </c:dLbls>
        <c:gapWidth val="40"/>
        <c:overlap val="100"/>
        <c:axId val="101019648"/>
        <c:axId val="101021184"/>
      </c:barChart>
      <c:catAx>
        <c:axId val="101006720"/>
        <c:scaling>
          <c:orientation val="maxMin"/>
        </c:scaling>
        <c:delete val="0"/>
        <c:axPos val="l"/>
        <c:numFmt formatCode="General" sourceLinked="1"/>
        <c:majorTickMark val="none"/>
        <c:minorTickMark val="none"/>
        <c:tickLblPos val="low"/>
        <c:spPr>
          <a:ln w="3693">
            <a:solidFill>
              <a:srgbClr val="000000"/>
            </a:solidFill>
            <a:prstDash val="solid"/>
          </a:ln>
        </c:spPr>
        <c:txPr>
          <a:bodyPr rot="0" vert="horz"/>
          <a:lstStyle/>
          <a:p>
            <a:pPr>
              <a:defRPr sz="1628" b="0" i="0" u="none" strike="noStrike" baseline="0">
                <a:solidFill>
                  <a:srgbClr val="000000"/>
                </a:solidFill>
                <a:latin typeface="Calibri"/>
                <a:ea typeface="Calibri"/>
                <a:cs typeface="Calibri"/>
              </a:defRPr>
            </a:pPr>
            <a:endParaRPr lang="en-US"/>
          </a:p>
        </c:txPr>
        <c:crossAx val="101013760"/>
        <c:crosses val="autoZero"/>
        <c:auto val="1"/>
        <c:lblAlgn val="ctr"/>
        <c:lblOffset val="100"/>
        <c:tickLblSkip val="1"/>
        <c:tickMarkSkip val="1"/>
        <c:noMultiLvlLbl val="0"/>
      </c:catAx>
      <c:valAx>
        <c:axId val="101013760"/>
        <c:scaling>
          <c:orientation val="minMax"/>
        </c:scaling>
        <c:delete val="1"/>
        <c:axPos val="t"/>
        <c:numFmt formatCode="General" sourceLinked="1"/>
        <c:majorTickMark val="out"/>
        <c:minorTickMark val="none"/>
        <c:tickLblPos val="nextTo"/>
        <c:crossAx val="101006720"/>
        <c:crosses val="autoZero"/>
        <c:crossBetween val="between"/>
      </c:valAx>
      <c:catAx>
        <c:axId val="101019648"/>
        <c:scaling>
          <c:orientation val="maxMin"/>
        </c:scaling>
        <c:delete val="1"/>
        <c:axPos val="l"/>
        <c:majorTickMark val="out"/>
        <c:minorTickMark val="none"/>
        <c:tickLblPos val="nextTo"/>
        <c:crossAx val="101021184"/>
        <c:crosses val="autoZero"/>
        <c:auto val="1"/>
        <c:lblAlgn val="ctr"/>
        <c:lblOffset val="100"/>
        <c:noMultiLvlLbl val="0"/>
      </c:catAx>
      <c:valAx>
        <c:axId val="101021184"/>
        <c:scaling>
          <c:orientation val="minMax"/>
        </c:scaling>
        <c:delete val="1"/>
        <c:axPos val="b"/>
        <c:numFmt formatCode="General" sourceLinked="1"/>
        <c:majorTickMark val="out"/>
        <c:minorTickMark val="none"/>
        <c:tickLblPos val="nextTo"/>
        <c:crossAx val="101019648"/>
        <c:crosses val="max"/>
        <c:crossBetween val="between"/>
      </c:valAx>
      <c:spPr>
        <a:noFill/>
        <a:ln w="29542">
          <a:noFill/>
        </a:ln>
      </c:spPr>
    </c:plotArea>
    <c:legend>
      <c:legendPos val="r"/>
      <c:layout>
        <c:manualLayout>
          <c:xMode val="edge"/>
          <c:yMode val="edge"/>
          <c:x val="0.2656962671752342"/>
          <c:y val="0.10753501554137548"/>
          <c:w val="0.7343037328247658"/>
          <c:h val="7.6779026217228458E-2"/>
        </c:manualLayout>
      </c:layout>
      <c:overlay val="0"/>
      <c:spPr>
        <a:noFill/>
        <a:ln w="29542">
          <a:noFill/>
        </a:ln>
      </c:spPr>
      <c:txPr>
        <a:bodyPr/>
        <a:lstStyle/>
        <a:p>
          <a:pPr>
            <a:defRPr sz="1279" b="0" i="0" u="none" strike="noStrike" baseline="0">
              <a:solidFill>
                <a:srgbClr val="000000"/>
              </a:solidFill>
              <a:latin typeface="Arial"/>
              <a:ea typeface="Arial"/>
              <a:cs typeface="Arial"/>
            </a:defRPr>
          </a:pPr>
          <a:endParaRPr lang="en-US"/>
        </a:p>
      </c:txPr>
    </c:legend>
    <c:plotVisOnly val="1"/>
    <c:dispBlanksAs val="gap"/>
    <c:showDLblsOverMax val="0"/>
  </c:chart>
  <c:spPr>
    <a:noFill/>
    <a:ln>
      <a:noFill/>
    </a:ln>
  </c:spPr>
  <c:txPr>
    <a:bodyPr/>
    <a:lstStyle/>
    <a:p>
      <a:pPr>
        <a:defRPr sz="1076" b="0" i="0" u="none" strike="noStrike" baseline="0">
          <a:solidFill>
            <a:srgbClr val="000000"/>
          </a:solidFill>
          <a:latin typeface="Arial"/>
          <a:ea typeface="Arial"/>
          <a:cs typeface="Arial"/>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0050" name="Rectangle 2"/>
          <p:cNvSpPr>
            <a:spLocks noGrp="1" noChangeArrowheads="1"/>
          </p:cNvSpPr>
          <p:nvPr>
            <p:ph type="hdr" sz="quarter"/>
          </p:nvPr>
        </p:nvSpPr>
        <p:spPr bwMode="auto">
          <a:xfrm>
            <a:off x="0" y="0"/>
            <a:ext cx="2970213" cy="45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81" tIns="45889" rIns="91781" bIns="45889" numCol="1" anchor="t" anchorCtr="0" compatLnSpc="1">
            <a:prstTxWarp prst="textNoShape">
              <a:avLst/>
            </a:prstTxWarp>
          </a:bodyPr>
          <a:lstStyle>
            <a:lvl1pPr algn="l" defTabSz="915988">
              <a:defRPr sz="1300" smtClean="0">
                <a:latin typeface="Times New Roman" pitchFamily="18" charset="0"/>
              </a:defRPr>
            </a:lvl1pPr>
          </a:lstStyle>
          <a:p>
            <a:pPr>
              <a:defRPr/>
            </a:pPr>
            <a:endParaRPr lang="en-US"/>
          </a:p>
        </p:txBody>
      </p:sp>
      <p:sp>
        <p:nvSpPr>
          <p:cNvPr id="130051" name="Rectangle 3"/>
          <p:cNvSpPr>
            <a:spLocks noGrp="1" noChangeArrowheads="1"/>
          </p:cNvSpPr>
          <p:nvPr>
            <p:ph type="dt" sz="quarter" idx="1"/>
          </p:nvPr>
        </p:nvSpPr>
        <p:spPr bwMode="auto">
          <a:xfrm>
            <a:off x="3887788" y="0"/>
            <a:ext cx="2970212" cy="45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81" tIns="45889" rIns="91781" bIns="45889" numCol="1" anchor="t" anchorCtr="0" compatLnSpc="1">
            <a:prstTxWarp prst="textNoShape">
              <a:avLst/>
            </a:prstTxWarp>
          </a:bodyPr>
          <a:lstStyle>
            <a:lvl1pPr defTabSz="915988">
              <a:defRPr sz="1300" smtClean="0">
                <a:latin typeface="Times New Roman" pitchFamily="18" charset="0"/>
              </a:defRPr>
            </a:lvl1pPr>
          </a:lstStyle>
          <a:p>
            <a:pPr>
              <a:defRPr/>
            </a:pPr>
            <a:endParaRPr lang="en-US"/>
          </a:p>
        </p:txBody>
      </p:sp>
      <p:sp>
        <p:nvSpPr>
          <p:cNvPr id="130052" name="Rectangle 4"/>
          <p:cNvSpPr>
            <a:spLocks noGrp="1" noChangeArrowheads="1"/>
          </p:cNvSpPr>
          <p:nvPr>
            <p:ph type="ftr" sz="quarter" idx="2"/>
          </p:nvPr>
        </p:nvSpPr>
        <p:spPr bwMode="auto">
          <a:xfrm>
            <a:off x="0" y="8721725"/>
            <a:ext cx="2970213" cy="45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81" tIns="45889" rIns="91781" bIns="45889" numCol="1" anchor="b" anchorCtr="0" compatLnSpc="1">
            <a:prstTxWarp prst="textNoShape">
              <a:avLst/>
            </a:prstTxWarp>
          </a:bodyPr>
          <a:lstStyle>
            <a:lvl1pPr algn="l" defTabSz="915988">
              <a:defRPr sz="1300" smtClean="0">
                <a:latin typeface="Times New Roman" pitchFamily="18" charset="0"/>
              </a:defRPr>
            </a:lvl1pPr>
          </a:lstStyle>
          <a:p>
            <a:pPr>
              <a:defRPr/>
            </a:pPr>
            <a:endParaRPr lang="en-US"/>
          </a:p>
        </p:txBody>
      </p:sp>
      <p:sp>
        <p:nvSpPr>
          <p:cNvPr id="130053" name="Rectangle 5"/>
          <p:cNvSpPr>
            <a:spLocks noGrp="1" noChangeArrowheads="1"/>
          </p:cNvSpPr>
          <p:nvPr>
            <p:ph type="sldNum" sz="quarter" idx="3"/>
          </p:nvPr>
        </p:nvSpPr>
        <p:spPr bwMode="auto">
          <a:xfrm>
            <a:off x="3887788" y="8721725"/>
            <a:ext cx="2970212" cy="45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81" tIns="45889" rIns="91781" bIns="45889" numCol="1" anchor="b" anchorCtr="0" compatLnSpc="1">
            <a:prstTxWarp prst="textNoShape">
              <a:avLst/>
            </a:prstTxWarp>
          </a:bodyPr>
          <a:lstStyle>
            <a:lvl1pPr defTabSz="915988">
              <a:defRPr sz="1300" smtClean="0">
                <a:latin typeface="Times New Roman" pitchFamily="18" charset="0"/>
              </a:defRPr>
            </a:lvl1pPr>
          </a:lstStyle>
          <a:p>
            <a:pPr>
              <a:defRPr/>
            </a:pPr>
            <a:fld id="{A641746D-1A3C-4A13-BA47-293E183B555E}" type="slidenum">
              <a:rPr lang="en-US"/>
              <a:pPr>
                <a:defRPr/>
              </a:pPr>
              <a:t>‹#›</a:t>
            </a:fld>
            <a:endParaRPr lang="en-US"/>
          </a:p>
        </p:txBody>
      </p:sp>
    </p:spTree>
    <p:extLst>
      <p:ext uri="{BB962C8B-B14F-4D97-AF65-F5344CB8AC3E}">
        <p14:creationId xmlns:p14="http://schemas.microsoft.com/office/powerpoint/2010/main" val="21605555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0213" cy="45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81" tIns="45889" rIns="91781" bIns="45889" numCol="1" anchor="t" anchorCtr="0" compatLnSpc="1">
            <a:prstTxWarp prst="textNoShape">
              <a:avLst/>
            </a:prstTxWarp>
          </a:bodyPr>
          <a:lstStyle>
            <a:lvl1pPr algn="l" defTabSz="915988">
              <a:defRPr sz="1300" smtClean="0">
                <a:latin typeface="Times New Roman" pitchFamily="18" charset="0"/>
              </a:defRPr>
            </a:lvl1pPr>
          </a:lstStyle>
          <a:p>
            <a:pPr>
              <a:defRPr/>
            </a:pPr>
            <a:endParaRPr lang="en-US"/>
          </a:p>
        </p:txBody>
      </p:sp>
      <p:sp>
        <p:nvSpPr>
          <p:cNvPr id="3075" name="Rectangle 3"/>
          <p:cNvSpPr>
            <a:spLocks noGrp="1" noChangeArrowheads="1"/>
          </p:cNvSpPr>
          <p:nvPr>
            <p:ph type="dt" idx="1"/>
          </p:nvPr>
        </p:nvSpPr>
        <p:spPr bwMode="auto">
          <a:xfrm>
            <a:off x="3887788" y="0"/>
            <a:ext cx="2970212" cy="45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81" tIns="45889" rIns="91781" bIns="45889" numCol="1" anchor="t" anchorCtr="0" compatLnSpc="1">
            <a:prstTxWarp prst="textNoShape">
              <a:avLst/>
            </a:prstTxWarp>
          </a:bodyPr>
          <a:lstStyle>
            <a:lvl1pPr defTabSz="915988">
              <a:defRPr sz="1300" smtClean="0">
                <a:latin typeface="Times New Roman" pitchFamily="18" charset="0"/>
              </a:defRPr>
            </a:lvl1pPr>
          </a:lstStyle>
          <a:p>
            <a:pPr>
              <a:defRPr/>
            </a:pPr>
            <a:endParaRPr lang="en-US"/>
          </a:p>
        </p:txBody>
      </p:sp>
      <p:sp>
        <p:nvSpPr>
          <p:cNvPr id="77828" name="Rectangle 4"/>
          <p:cNvSpPr>
            <a:spLocks noGrp="1" noRot="1" noChangeAspect="1" noChangeArrowheads="1" noTextEdit="1"/>
          </p:cNvSpPr>
          <p:nvPr>
            <p:ph type="sldImg" idx="2"/>
          </p:nvPr>
        </p:nvSpPr>
        <p:spPr bwMode="auto">
          <a:xfrm>
            <a:off x="1136650" y="688975"/>
            <a:ext cx="4589463" cy="34417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12813" y="4360863"/>
            <a:ext cx="5032375" cy="413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81" tIns="45889" rIns="91781" bIns="458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721725"/>
            <a:ext cx="2970213" cy="45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81" tIns="45889" rIns="91781" bIns="45889" numCol="1" anchor="b" anchorCtr="0" compatLnSpc="1">
            <a:prstTxWarp prst="textNoShape">
              <a:avLst/>
            </a:prstTxWarp>
          </a:bodyPr>
          <a:lstStyle>
            <a:lvl1pPr algn="l" defTabSz="915988">
              <a:defRPr sz="1300" smtClean="0">
                <a:latin typeface="Times New Roman" pitchFamily="18" charset="0"/>
              </a:defRPr>
            </a:lvl1pPr>
          </a:lstStyle>
          <a:p>
            <a:pPr>
              <a:defRPr/>
            </a:pPr>
            <a:endParaRPr lang="en-US"/>
          </a:p>
        </p:txBody>
      </p:sp>
      <p:sp>
        <p:nvSpPr>
          <p:cNvPr id="3079" name="Rectangle 7"/>
          <p:cNvSpPr>
            <a:spLocks noGrp="1" noChangeArrowheads="1"/>
          </p:cNvSpPr>
          <p:nvPr>
            <p:ph type="sldNum" sz="quarter" idx="5"/>
          </p:nvPr>
        </p:nvSpPr>
        <p:spPr bwMode="auto">
          <a:xfrm>
            <a:off x="3887788" y="8721725"/>
            <a:ext cx="2970212" cy="45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81" tIns="45889" rIns="91781" bIns="45889" numCol="1" anchor="b" anchorCtr="0" compatLnSpc="1">
            <a:prstTxWarp prst="textNoShape">
              <a:avLst/>
            </a:prstTxWarp>
          </a:bodyPr>
          <a:lstStyle>
            <a:lvl1pPr defTabSz="915988">
              <a:defRPr sz="1300" smtClean="0">
                <a:latin typeface="Times New Roman" pitchFamily="18" charset="0"/>
              </a:defRPr>
            </a:lvl1pPr>
          </a:lstStyle>
          <a:p>
            <a:pPr>
              <a:defRPr/>
            </a:pPr>
            <a:fld id="{7A2BC08C-E2A0-4136-9569-8BE2CCFDDD67}" type="slidenum">
              <a:rPr lang="en-US"/>
              <a:pPr>
                <a:defRPr/>
              </a:pPr>
              <a:t>‹#›</a:t>
            </a:fld>
            <a:endParaRPr lang="en-US"/>
          </a:p>
        </p:txBody>
      </p:sp>
    </p:spTree>
    <p:extLst>
      <p:ext uri="{BB962C8B-B14F-4D97-AF65-F5344CB8AC3E}">
        <p14:creationId xmlns:p14="http://schemas.microsoft.com/office/powerpoint/2010/main" val="33320309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lvl1pPr defTabSz="915988" eaLnBrk="0" hangingPunct="0">
              <a:defRPr sz="1200">
                <a:solidFill>
                  <a:schemeClr val="tx1"/>
                </a:solidFill>
                <a:latin typeface="Calibri" pitchFamily="34" charset="0"/>
                <a:cs typeface="Times New Roman" pitchFamily="18" charset="0"/>
              </a:defRPr>
            </a:lvl1pPr>
            <a:lvl2pPr marL="742950" indent="-285750" defTabSz="915988" eaLnBrk="0" hangingPunct="0">
              <a:defRPr sz="1200">
                <a:solidFill>
                  <a:schemeClr val="tx1"/>
                </a:solidFill>
                <a:latin typeface="Calibri" pitchFamily="34" charset="0"/>
                <a:cs typeface="Times New Roman" pitchFamily="18" charset="0"/>
              </a:defRPr>
            </a:lvl2pPr>
            <a:lvl3pPr marL="1143000" indent="-228600" defTabSz="915988" eaLnBrk="0" hangingPunct="0">
              <a:defRPr sz="1200">
                <a:solidFill>
                  <a:schemeClr val="tx1"/>
                </a:solidFill>
                <a:latin typeface="Calibri" pitchFamily="34" charset="0"/>
                <a:cs typeface="Times New Roman" pitchFamily="18" charset="0"/>
              </a:defRPr>
            </a:lvl3pPr>
            <a:lvl4pPr marL="1600200" indent="-228600" defTabSz="915988" eaLnBrk="0" hangingPunct="0">
              <a:defRPr sz="1200">
                <a:solidFill>
                  <a:schemeClr val="tx1"/>
                </a:solidFill>
                <a:latin typeface="Calibri" pitchFamily="34" charset="0"/>
                <a:cs typeface="Times New Roman" pitchFamily="18" charset="0"/>
              </a:defRPr>
            </a:lvl4pPr>
            <a:lvl5pPr marL="2057400" indent="-228600" defTabSz="915988" eaLnBrk="0" hangingPunct="0">
              <a:defRPr sz="1200">
                <a:solidFill>
                  <a:schemeClr val="tx1"/>
                </a:solidFill>
                <a:latin typeface="Calibri" pitchFamily="34" charset="0"/>
                <a:cs typeface="Times New Roman" pitchFamily="18" charset="0"/>
              </a:defRPr>
            </a:lvl5pPr>
            <a:lvl6pPr marL="2514600" indent="-228600" algn="r" defTabSz="915988" eaLnBrk="0" fontAlgn="base" hangingPunct="0">
              <a:spcBef>
                <a:spcPct val="0"/>
              </a:spcBef>
              <a:spcAft>
                <a:spcPct val="0"/>
              </a:spcAft>
              <a:defRPr sz="1200">
                <a:solidFill>
                  <a:schemeClr val="tx1"/>
                </a:solidFill>
                <a:latin typeface="Calibri" pitchFamily="34" charset="0"/>
                <a:cs typeface="Times New Roman" pitchFamily="18" charset="0"/>
              </a:defRPr>
            </a:lvl6pPr>
            <a:lvl7pPr marL="2971800" indent="-228600" algn="r" defTabSz="915988" eaLnBrk="0" fontAlgn="base" hangingPunct="0">
              <a:spcBef>
                <a:spcPct val="0"/>
              </a:spcBef>
              <a:spcAft>
                <a:spcPct val="0"/>
              </a:spcAft>
              <a:defRPr sz="1200">
                <a:solidFill>
                  <a:schemeClr val="tx1"/>
                </a:solidFill>
                <a:latin typeface="Calibri" pitchFamily="34" charset="0"/>
                <a:cs typeface="Times New Roman" pitchFamily="18" charset="0"/>
              </a:defRPr>
            </a:lvl7pPr>
            <a:lvl8pPr marL="3429000" indent="-228600" algn="r" defTabSz="915988" eaLnBrk="0" fontAlgn="base" hangingPunct="0">
              <a:spcBef>
                <a:spcPct val="0"/>
              </a:spcBef>
              <a:spcAft>
                <a:spcPct val="0"/>
              </a:spcAft>
              <a:defRPr sz="1200">
                <a:solidFill>
                  <a:schemeClr val="tx1"/>
                </a:solidFill>
                <a:latin typeface="Calibri" pitchFamily="34" charset="0"/>
                <a:cs typeface="Times New Roman" pitchFamily="18" charset="0"/>
              </a:defRPr>
            </a:lvl8pPr>
            <a:lvl9pPr marL="3886200" indent="-228600" algn="r" defTabSz="915988" eaLnBrk="0" fontAlgn="base" hangingPunct="0">
              <a:spcBef>
                <a:spcPct val="0"/>
              </a:spcBef>
              <a:spcAft>
                <a:spcPct val="0"/>
              </a:spcAft>
              <a:defRPr sz="1200">
                <a:solidFill>
                  <a:schemeClr val="tx1"/>
                </a:solidFill>
                <a:latin typeface="Calibri" pitchFamily="34" charset="0"/>
                <a:cs typeface="Times New Roman" pitchFamily="18" charset="0"/>
              </a:defRPr>
            </a:lvl9pPr>
          </a:lstStyle>
          <a:p>
            <a:pPr eaLnBrk="1" hangingPunct="1"/>
            <a:fld id="{79B335DF-380C-4B17-8C5B-DA244637130B}" type="slidenum">
              <a:rPr lang="en-US" sz="1300">
                <a:latin typeface="Times New Roman" pitchFamily="18" charset="0"/>
              </a:rPr>
              <a:pPr eaLnBrk="1" hangingPunct="1"/>
              <a:t>1</a:t>
            </a:fld>
            <a:endParaRPr lang="en-US" sz="1300">
              <a:latin typeface="Times New Roman" pitchFamily="18" charset="0"/>
            </a:endParaRPr>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defTabSz="916073" eaLnBrk="0" hangingPunct="0">
              <a:defRPr sz="1200">
                <a:solidFill>
                  <a:schemeClr val="tx1"/>
                </a:solidFill>
                <a:latin typeface="Calibri" pitchFamily="34" charset="0"/>
                <a:cs typeface="Times New Roman" pitchFamily="18" charset="0"/>
              </a:defRPr>
            </a:lvl1pPr>
            <a:lvl2pPr marL="735372" indent="-282835" defTabSz="916073" eaLnBrk="0" hangingPunct="0">
              <a:defRPr sz="1200">
                <a:solidFill>
                  <a:schemeClr val="tx1"/>
                </a:solidFill>
                <a:latin typeface="Calibri" pitchFamily="34" charset="0"/>
                <a:cs typeface="Times New Roman" pitchFamily="18" charset="0"/>
              </a:defRPr>
            </a:lvl2pPr>
            <a:lvl3pPr marL="1131341" indent="-226268" defTabSz="916073" eaLnBrk="0" hangingPunct="0">
              <a:defRPr sz="1200">
                <a:solidFill>
                  <a:schemeClr val="tx1"/>
                </a:solidFill>
                <a:latin typeface="Calibri" pitchFamily="34" charset="0"/>
                <a:cs typeface="Times New Roman" pitchFamily="18" charset="0"/>
              </a:defRPr>
            </a:lvl3pPr>
            <a:lvl4pPr marL="1583878" indent="-226268" defTabSz="916073" eaLnBrk="0" hangingPunct="0">
              <a:defRPr sz="1200">
                <a:solidFill>
                  <a:schemeClr val="tx1"/>
                </a:solidFill>
                <a:latin typeface="Calibri" pitchFamily="34" charset="0"/>
                <a:cs typeface="Times New Roman" pitchFamily="18" charset="0"/>
              </a:defRPr>
            </a:lvl4pPr>
            <a:lvl5pPr marL="2036415" indent="-226268" defTabSz="916073" eaLnBrk="0" hangingPunct="0">
              <a:defRPr sz="1200">
                <a:solidFill>
                  <a:schemeClr val="tx1"/>
                </a:solidFill>
                <a:latin typeface="Calibri" pitchFamily="34" charset="0"/>
                <a:cs typeface="Times New Roman" pitchFamily="18" charset="0"/>
              </a:defRPr>
            </a:lvl5pPr>
            <a:lvl6pPr marL="2488951" indent="-226268" algn="r" defTabSz="916073" eaLnBrk="0" fontAlgn="base" hangingPunct="0">
              <a:spcBef>
                <a:spcPct val="0"/>
              </a:spcBef>
              <a:spcAft>
                <a:spcPct val="0"/>
              </a:spcAft>
              <a:defRPr sz="1200">
                <a:solidFill>
                  <a:schemeClr val="tx1"/>
                </a:solidFill>
                <a:latin typeface="Calibri" pitchFamily="34" charset="0"/>
                <a:cs typeface="Times New Roman" pitchFamily="18" charset="0"/>
              </a:defRPr>
            </a:lvl6pPr>
            <a:lvl7pPr marL="2941488" indent="-226268" algn="r" defTabSz="916073" eaLnBrk="0" fontAlgn="base" hangingPunct="0">
              <a:spcBef>
                <a:spcPct val="0"/>
              </a:spcBef>
              <a:spcAft>
                <a:spcPct val="0"/>
              </a:spcAft>
              <a:defRPr sz="1200">
                <a:solidFill>
                  <a:schemeClr val="tx1"/>
                </a:solidFill>
                <a:latin typeface="Calibri" pitchFamily="34" charset="0"/>
                <a:cs typeface="Times New Roman" pitchFamily="18" charset="0"/>
              </a:defRPr>
            </a:lvl7pPr>
            <a:lvl8pPr marL="3394024" indent="-226268" algn="r" defTabSz="916073" eaLnBrk="0" fontAlgn="base" hangingPunct="0">
              <a:spcBef>
                <a:spcPct val="0"/>
              </a:spcBef>
              <a:spcAft>
                <a:spcPct val="0"/>
              </a:spcAft>
              <a:defRPr sz="1200">
                <a:solidFill>
                  <a:schemeClr val="tx1"/>
                </a:solidFill>
                <a:latin typeface="Calibri" pitchFamily="34" charset="0"/>
                <a:cs typeface="Times New Roman" pitchFamily="18" charset="0"/>
              </a:defRPr>
            </a:lvl8pPr>
            <a:lvl9pPr marL="3846561" indent="-226268" algn="r" defTabSz="916073" eaLnBrk="0" fontAlgn="base" hangingPunct="0">
              <a:spcBef>
                <a:spcPct val="0"/>
              </a:spcBef>
              <a:spcAft>
                <a:spcPct val="0"/>
              </a:spcAft>
              <a:defRPr sz="1200">
                <a:solidFill>
                  <a:schemeClr val="tx1"/>
                </a:solidFill>
                <a:latin typeface="Calibri" pitchFamily="34" charset="0"/>
                <a:cs typeface="Times New Roman" pitchFamily="18" charset="0"/>
              </a:defRPr>
            </a:lvl9pPr>
          </a:lstStyle>
          <a:p>
            <a:pPr eaLnBrk="1" hangingPunct="1"/>
            <a:fld id="{12487859-2F98-4323-9E06-E18A2DC530D4}" type="slidenum">
              <a:rPr lang="en-US" sz="1300">
                <a:latin typeface="Times New Roman" pitchFamily="18" charset="0"/>
              </a:rPr>
              <a:pPr eaLnBrk="1" hangingPunct="1"/>
              <a:t>2</a:t>
            </a:fld>
            <a:endParaRPr lang="en-US" sz="1300">
              <a:latin typeface="Times New Roman" pitchFamily="18" charset="0"/>
            </a:endParaRPr>
          </a:p>
        </p:txBody>
      </p:sp>
      <p:sp>
        <p:nvSpPr>
          <p:cNvPr id="34819" name="Rectangle 2"/>
          <p:cNvSpPr>
            <a:spLocks noGrp="1" noRot="1" noChangeAspect="1" noChangeArrowheads="1" noTextEdit="1"/>
          </p:cNvSpPr>
          <p:nvPr>
            <p:ph type="sldImg"/>
          </p:nvPr>
        </p:nvSpPr>
        <p:spPr>
          <a:xfrm>
            <a:off x="1141413" y="688975"/>
            <a:ext cx="4587875" cy="3441700"/>
          </a:xfrm>
          <a:ln/>
        </p:spPr>
      </p:sp>
      <p:sp>
        <p:nvSpPr>
          <p:cNvPr id="34820" name="Rectangle 3"/>
          <p:cNvSpPr>
            <a:spLocks noGrp="1" noChangeArrowheads="1"/>
          </p:cNvSpPr>
          <p:nvPr>
            <p:ph type="body" idx="1"/>
          </p:nvPr>
        </p:nvSpPr>
        <p:spPr>
          <a:xfrm>
            <a:off x="913984" y="4361139"/>
            <a:ext cx="5030032" cy="4130441"/>
          </a:xfrm>
          <a:noFill/>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lvl1pPr defTabSz="915988" eaLnBrk="0" hangingPunct="0">
              <a:defRPr sz="1200">
                <a:solidFill>
                  <a:schemeClr val="tx1"/>
                </a:solidFill>
                <a:latin typeface="Calibri" pitchFamily="34" charset="0"/>
                <a:cs typeface="Times New Roman" pitchFamily="18" charset="0"/>
              </a:defRPr>
            </a:lvl1pPr>
            <a:lvl2pPr marL="742950" indent="-285750" defTabSz="915988" eaLnBrk="0" hangingPunct="0">
              <a:defRPr sz="1200">
                <a:solidFill>
                  <a:schemeClr val="tx1"/>
                </a:solidFill>
                <a:latin typeface="Calibri" pitchFamily="34" charset="0"/>
                <a:cs typeface="Times New Roman" pitchFamily="18" charset="0"/>
              </a:defRPr>
            </a:lvl2pPr>
            <a:lvl3pPr marL="1143000" indent="-228600" defTabSz="915988" eaLnBrk="0" hangingPunct="0">
              <a:defRPr sz="1200">
                <a:solidFill>
                  <a:schemeClr val="tx1"/>
                </a:solidFill>
                <a:latin typeface="Calibri" pitchFamily="34" charset="0"/>
                <a:cs typeface="Times New Roman" pitchFamily="18" charset="0"/>
              </a:defRPr>
            </a:lvl3pPr>
            <a:lvl4pPr marL="1600200" indent="-228600" defTabSz="915988" eaLnBrk="0" hangingPunct="0">
              <a:defRPr sz="1200">
                <a:solidFill>
                  <a:schemeClr val="tx1"/>
                </a:solidFill>
                <a:latin typeface="Calibri" pitchFamily="34" charset="0"/>
                <a:cs typeface="Times New Roman" pitchFamily="18" charset="0"/>
              </a:defRPr>
            </a:lvl4pPr>
            <a:lvl5pPr marL="2057400" indent="-228600" defTabSz="915988" eaLnBrk="0" hangingPunct="0">
              <a:defRPr sz="1200">
                <a:solidFill>
                  <a:schemeClr val="tx1"/>
                </a:solidFill>
                <a:latin typeface="Calibri" pitchFamily="34" charset="0"/>
                <a:cs typeface="Times New Roman" pitchFamily="18" charset="0"/>
              </a:defRPr>
            </a:lvl5pPr>
            <a:lvl6pPr marL="2514600" indent="-228600" algn="r" defTabSz="915988" eaLnBrk="0" fontAlgn="base" hangingPunct="0">
              <a:spcBef>
                <a:spcPct val="0"/>
              </a:spcBef>
              <a:spcAft>
                <a:spcPct val="0"/>
              </a:spcAft>
              <a:defRPr sz="1200">
                <a:solidFill>
                  <a:schemeClr val="tx1"/>
                </a:solidFill>
                <a:latin typeface="Calibri" pitchFamily="34" charset="0"/>
                <a:cs typeface="Times New Roman" pitchFamily="18" charset="0"/>
              </a:defRPr>
            </a:lvl6pPr>
            <a:lvl7pPr marL="2971800" indent="-228600" algn="r" defTabSz="915988" eaLnBrk="0" fontAlgn="base" hangingPunct="0">
              <a:spcBef>
                <a:spcPct val="0"/>
              </a:spcBef>
              <a:spcAft>
                <a:spcPct val="0"/>
              </a:spcAft>
              <a:defRPr sz="1200">
                <a:solidFill>
                  <a:schemeClr val="tx1"/>
                </a:solidFill>
                <a:latin typeface="Calibri" pitchFamily="34" charset="0"/>
                <a:cs typeface="Times New Roman" pitchFamily="18" charset="0"/>
              </a:defRPr>
            </a:lvl7pPr>
            <a:lvl8pPr marL="3429000" indent="-228600" algn="r" defTabSz="915988" eaLnBrk="0" fontAlgn="base" hangingPunct="0">
              <a:spcBef>
                <a:spcPct val="0"/>
              </a:spcBef>
              <a:spcAft>
                <a:spcPct val="0"/>
              </a:spcAft>
              <a:defRPr sz="1200">
                <a:solidFill>
                  <a:schemeClr val="tx1"/>
                </a:solidFill>
                <a:latin typeface="Calibri" pitchFamily="34" charset="0"/>
                <a:cs typeface="Times New Roman" pitchFamily="18" charset="0"/>
              </a:defRPr>
            </a:lvl8pPr>
            <a:lvl9pPr marL="3886200" indent="-228600" algn="r" defTabSz="915988" eaLnBrk="0" fontAlgn="base" hangingPunct="0">
              <a:spcBef>
                <a:spcPct val="0"/>
              </a:spcBef>
              <a:spcAft>
                <a:spcPct val="0"/>
              </a:spcAft>
              <a:defRPr sz="1200">
                <a:solidFill>
                  <a:schemeClr val="tx1"/>
                </a:solidFill>
                <a:latin typeface="Calibri" pitchFamily="34" charset="0"/>
                <a:cs typeface="Times New Roman" pitchFamily="18" charset="0"/>
              </a:defRPr>
            </a:lvl9pPr>
          </a:lstStyle>
          <a:p>
            <a:pPr eaLnBrk="1" hangingPunct="1"/>
            <a:fld id="{EC144108-73B7-48F5-8AF2-7BAFF0532C4A}" type="slidenum">
              <a:rPr lang="en-US" sz="1300">
                <a:latin typeface="Times New Roman" pitchFamily="18" charset="0"/>
              </a:rPr>
              <a:pPr eaLnBrk="1" hangingPunct="1"/>
              <a:t>4</a:t>
            </a:fld>
            <a:endParaRPr lang="en-US" sz="1300">
              <a:latin typeface="Times New Roman" pitchFamily="18" charset="0"/>
            </a:endParaRPr>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lvl1pPr defTabSz="915988" eaLnBrk="0" hangingPunct="0">
              <a:defRPr sz="1200">
                <a:solidFill>
                  <a:schemeClr val="tx1"/>
                </a:solidFill>
                <a:latin typeface="Calibri" pitchFamily="34" charset="0"/>
                <a:cs typeface="Times New Roman" pitchFamily="18" charset="0"/>
              </a:defRPr>
            </a:lvl1pPr>
            <a:lvl2pPr marL="742950" indent="-285750" defTabSz="915988" eaLnBrk="0" hangingPunct="0">
              <a:defRPr sz="1200">
                <a:solidFill>
                  <a:schemeClr val="tx1"/>
                </a:solidFill>
                <a:latin typeface="Calibri" pitchFamily="34" charset="0"/>
                <a:cs typeface="Times New Roman" pitchFamily="18" charset="0"/>
              </a:defRPr>
            </a:lvl2pPr>
            <a:lvl3pPr marL="1143000" indent="-228600" defTabSz="915988" eaLnBrk="0" hangingPunct="0">
              <a:defRPr sz="1200">
                <a:solidFill>
                  <a:schemeClr val="tx1"/>
                </a:solidFill>
                <a:latin typeface="Calibri" pitchFamily="34" charset="0"/>
                <a:cs typeface="Times New Roman" pitchFamily="18" charset="0"/>
              </a:defRPr>
            </a:lvl3pPr>
            <a:lvl4pPr marL="1600200" indent="-228600" defTabSz="915988" eaLnBrk="0" hangingPunct="0">
              <a:defRPr sz="1200">
                <a:solidFill>
                  <a:schemeClr val="tx1"/>
                </a:solidFill>
                <a:latin typeface="Calibri" pitchFamily="34" charset="0"/>
                <a:cs typeface="Times New Roman" pitchFamily="18" charset="0"/>
              </a:defRPr>
            </a:lvl4pPr>
            <a:lvl5pPr marL="2057400" indent="-228600" defTabSz="915988" eaLnBrk="0" hangingPunct="0">
              <a:defRPr sz="1200">
                <a:solidFill>
                  <a:schemeClr val="tx1"/>
                </a:solidFill>
                <a:latin typeface="Calibri" pitchFamily="34" charset="0"/>
                <a:cs typeface="Times New Roman" pitchFamily="18" charset="0"/>
              </a:defRPr>
            </a:lvl5pPr>
            <a:lvl6pPr marL="2514600" indent="-228600" algn="r" defTabSz="915988" eaLnBrk="0" fontAlgn="base" hangingPunct="0">
              <a:spcBef>
                <a:spcPct val="0"/>
              </a:spcBef>
              <a:spcAft>
                <a:spcPct val="0"/>
              </a:spcAft>
              <a:defRPr sz="1200">
                <a:solidFill>
                  <a:schemeClr val="tx1"/>
                </a:solidFill>
                <a:latin typeface="Calibri" pitchFamily="34" charset="0"/>
                <a:cs typeface="Times New Roman" pitchFamily="18" charset="0"/>
              </a:defRPr>
            </a:lvl6pPr>
            <a:lvl7pPr marL="2971800" indent="-228600" algn="r" defTabSz="915988" eaLnBrk="0" fontAlgn="base" hangingPunct="0">
              <a:spcBef>
                <a:spcPct val="0"/>
              </a:spcBef>
              <a:spcAft>
                <a:spcPct val="0"/>
              </a:spcAft>
              <a:defRPr sz="1200">
                <a:solidFill>
                  <a:schemeClr val="tx1"/>
                </a:solidFill>
                <a:latin typeface="Calibri" pitchFamily="34" charset="0"/>
                <a:cs typeface="Times New Roman" pitchFamily="18" charset="0"/>
              </a:defRPr>
            </a:lvl7pPr>
            <a:lvl8pPr marL="3429000" indent="-228600" algn="r" defTabSz="915988" eaLnBrk="0" fontAlgn="base" hangingPunct="0">
              <a:spcBef>
                <a:spcPct val="0"/>
              </a:spcBef>
              <a:spcAft>
                <a:spcPct val="0"/>
              </a:spcAft>
              <a:defRPr sz="1200">
                <a:solidFill>
                  <a:schemeClr val="tx1"/>
                </a:solidFill>
                <a:latin typeface="Calibri" pitchFamily="34" charset="0"/>
                <a:cs typeface="Times New Roman" pitchFamily="18" charset="0"/>
              </a:defRPr>
            </a:lvl8pPr>
            <a:lvl9pPr marL="3886200" indent="-228600" algn="r" defTabSz="915988" eaLnBrk="0" fontAlgn="base" hangingPunct="0">
              <a:spcBef>
                <a:spcPct val="0"/>
              </a:spcBef>
              <a:spcAft>
                <a:spcPct val="0"/>
              </a:spcAft>
              <a:defRPr sz="1200">
                <a:solidFill>
                  <a:schemeClr val="tx1"/>
                </a:solidFill>
                <a:latin typeface="Calibri" pitchFamily="34" charset="0"/>
                <a:cs typeface="Times New Roman" pitchFamily="18" charset="0"/>
              </a:defRPr>
            </a:lvl9pPr>
          </a:lstStyle>
          <a:p>
            <a:pPr eaLnBrk="1" hangingPunct="1"/>
            <a:fld id="{EC144108-73B7-48F5-8AF2-7BAFF0532C4A}" type="slidenum">
              <a:rPr lang="en-US" sz="1300">
                <a:latin typeface="Times New Roman" pitchFamily="18" charset="0"/>
              </a:rPr>
              <a:pPr eaLnBrk="1" hangingPunct="1"/>
              <a:t>9</a:t>
            </a:fld>
            <a:endParaRPr lang="en-US" sz="1300">
              <a:latin typeface="Times New Roman" pitchFamily="18" charset="0"/>
            </a:endParaRPr>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p:spPr>
        <p:txBody>
          <a:bodyPr/>
          <a:lstStyle>
            <a:lvl1pPr defTabSz="915988" eaLnBrk="0" hangingPunct="0">
              <a:defRPr sz="1200">
                <a:solidFill>
                  <a:schemeClr val="tx1"/>
                </a:solidFill>
                <a:latin typeface="Calibri" pitchFamily="34" charset="0"/>
                <a:cs typeface="Times New Roman" pitchFamily="18" charset="0"/>
              </a:defRPr>
            </a:lvl1pPr>
            <a:lvl2pPr marL="742950" indent="-285750" defTabSz="915988" eaLnBrk="0" hangingPunct="0">
              <a:defRPr sz="1200">
                <a:solidFill>
                  <a:schemeClr val="tx1"/>
                </a:solidFill>
                <a:latin typeface="Calibri" pitchFamily="34" charset="0"/>
                <a:cs typeface="Times New Roman" pitchFamily="18" charset="0"/>
              </a:defRPr>
            </a:lvl2pPr>
            <a:lvl3pPr marL="1143000" indent="-228600" defTabSz="915988" eaLnBrk="0" hangingPunct="0">
              <a:defRPr sz="1200">
                <a:solidFill>
                  <a:schemeClr val="tx1"/>
                </a:solidFill>
                <a:latin typeface="Calibri" pitchFamily="34" charset="0"/>
                <a:cs typeface="Times New Roman" pitchFamily="18" charset="0"/>
              </a:defRPr>
            </a:lvl3pPr>
            <a:lvl4pPr marL="1600200" indent="-228600" defTabSz="915988" eaLnBrk="0" hangingPunct="0">
              <a:defRPr sz="1200">
                <a:solidFill>
                  <a:schemeClr val="tx1"/>
                </a:solidFill>
                <a:latin typeface="Calibri" pitchFamily="34" charset="0"/>
                <a:cs typeface="Times New Roman" pitchFamily="18" charset="0"/>
              </a:defRPr>
            </a:lvl4pPr>
            <a:lvl5pPr marL="2057400" indent="-228600" defTabSz="915988" eaLnBrk="0" hangingPunct="0">
              <a:defRPr sz="1200">
                <a:solidFill>
                  <a:schemeClr val="tx1"/>
                </a:solidFill>
                <a:latin typeface="Calibri" pitchFamily="34" charset="0"/>
                <a:cs typeface="Times New Roman" pitchFamily="18" charset="0"/>
              </a:defRPr>
            </a:lvl5pPr>
            <a:lvl6pPr marL="2514600" indent="-228600" algn="r" defTabSz="915988" eaLnBrk="0" fontAlgn="base" hangingPunct="0">
              <a:spcBef>
                <a:spcPct val="0"/>
              </a:spcBef>
              <a:spcAft>
                <a:spcPct val="0"/>
              </a:spcAft>
              <a:defRPr sz="1200">
                <a:solidFill>
                  <a:schemeClr val="tx1"/>
                </a:solidFill>
                <a:latin typeface="Calibri" pitchFamily="34" charset="0"/>
                <a:cs typeface="Times New Roman" pitchFamily="18" charset="0"/>
              </a:defRPr>
            </a:lvl6pPr>
            <a:lvl7pPr marL="2971800" indent="-228600" algn="r" defTabSz="915988" eaLnBrk="0" fontAlgn="base" hangingPunct="0">
              <a:spcBef>
                <a:spcPct val="0"/>
              </a:spcBef>
              <a:spcAft>
                <a:spcPct val="0"/>
              </a:spcAft>
              <a:defRPr sz="1200">
                <a:solidFill>
                  <a:schemeClr val="tx1"/>
                </a:solidFill>
                <a:latin typeface="Calibri" pitchFamily="34" charset="0"/>
                <a:cs typeface="Times New Roman" pitchFamily="18" charset="0"/>
              </a:defRPr>
            </a:lvl7pPr>
            <a:lvl8pPr marL="3429000" indent="-228600" algn="r" defTabSz="915988" eaLnBrk="0" fontAlgn="base" hangingPunct="0">
              <a:spcBef>
                <a:spcPct val="0"/>
              </a:spcBef>
              <a:spcAft>
                <a:spcPct val="0"/>
              </a:spcAft>
              <a:defRPr sz="1200">
                <a:solidFill>
                  <a:schemeClr val="tx1"/>
                </a:solidFill>
                <a:latin typeface="Calibri" pitchFamily="34" charset="0"/>
                <a:cs typeface="Times New Roman" pitchFamily="18" charset="0"/>
              </a:defRPr>
            </a:lvl8pPr>
            <a:lvl9pPr marL="3886200" indent="-228600" algn="r" defTabSz="915988" eaLnBrk="0" fontAlgn="base" hangingPunct="0">
              <a:spcBef>
                <a:spcPct val="0"/>
              </a:spcBef>
              <a:spcAft>
                <a:spcPct val="0"/>
              </a:spcAft>
              <a:defRPr sz="1200">
                <a:solidFill>
                  <a:schemeClr val="tx1"/>
                </a:solidFill>
                <a:latin typeface="Calibri" pitchFamily="34" charset="0"/>
                <a:cs typeface="Times New Roman" pitchFamily="18" charset="0"/>
              </a:defRPr>
            </a:lvl9pPr>
          </a:lstStyle>
          <a:p>
            <a:pPr eaLnBrk="1" hangingPunct="1"/>
            <a:fld id="{00C88114-C742-4DB4-AC2F-0F85346DD5F3}" type="slidenum">
              <a:rPr lang="en-US" sz="1300">
                <a:latin typeface="Times New Roman" pitchFamily="18" charset="0"/>
              </a:rPr>
              <a:pPr eaLnBrk="1" hangingPunct="1"/>
              <a:t>11</a:t>
            </a:fld>
            <a:endParaRPr lang="en-US" sz="1300">
              <a:latin typeface="Times New Roman" pitchFamily="18" charset="0"/>
            </a:endParaRPr>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xfrm>
            <a:off x="911225" y="4360863"/>
            <a:ext cx="5035550" cy="4130675"/>
          </a:xfrm>
          <a:noFill/>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big-puzzle3"/>
          <p:cNvPicPr>
            <a:picLocks noChangeAspect="1" noChangeArrowheads="1"/>
          </p:cNvPicPr>
          <p:nvPr userDrawn="1"/>
        </p:nvPicPr>
        <p:blipFill>
          <a:blip r:embed="rId2">
            <a:extLst>
              <a:ext uri="{28A0092B-C50C-407E-A947-70E740481C1C}">
                <a14:useLocalDpi xmlns:a14="http://schemas.microsoft.com/office/drawing/2010/main" val="0"/>
              </a:ext>
            </a:extLst>
          </a:blip>
          <a:srcRect r="1144"/>
          <a:stretch>
            <a:fillRect/>
          </a:stretch>
        </p:blipFill>
        <p:spPr bwMode="auto">
          <a:xfrm>
            <a:off x="14288" y="-9525"/>
            <a:ext cx="9158287" cy="686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7200" y="5932488"/>
            <a:ext cx="1524000" cy="6477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18152" name="Rectangle 8"/>
          <p:cNvSpPr>
            <a:spLocks noGrp="1" noChangeArrowheads="1"/>
          </p:cNvSpPr>
          <p:nvPr>
            <p:ph type="ctrTitle" sz="quarter"/>
          </p:nvPr>
        </p:nvSpPr>
        <p:spPr>
          <a:xfrm>
            <a:off x="685800" y="2130425"/>
            <a:ext cx="7772400" cy="733425"/>
          </a:xfrm>
        </p:spPr>
        <p:txBody>
          <a:bodyPr/>
          <a:lstStyle>
            <a:lvl1pPr>
              <a:defRPr sz="3600" baseline="-10000"/>
            </a:lvl1pPr>
          </a:lstStyle>
          <a:p>
            <a:pPr lvl="0"/>
            <a:r>
              <a:rPr lang="en-US" noProof="0" smtClean="0"/>
              <a:t>Click to edit Master title style</a:t>
            </a:r>
          </a:p>
        </p:txBody>
      </p:sp>
      <p:sp>
        <p:nvSpPr>
          <p:cNvPr id="518153" name="Rectangle 9"/>
          <p:cNvSpPr>
            <a:spLocks noGrp="1" noChangeArrowheads="1"/>
          </p:cNvSpPr>
          <p:nvPr>
            <p:ph type="subTitle" idx="1"/>
          </p:nvPr>
        </p:nvSpPr>
        <p:spPr>
          <a:xfrm>
            <a:off x="1371600" y="3632200"/>
            <a:ext cx="6400800" cy="762000"/>
          </a:xfrm>
        </p:spPr>
        <p:txBody>
          <a:bodyPr/>
          <a:lstStyle>
            <a:lvl1pPr marL="0" indent="0">
              <a:buFontTx/>
              <a:buNone/>
              <a:defRPr/>
            </a:lvl1pPr>
          </a:lstStyle>
          <a:p>
            <a:pPr lvl="0"/>
            <a:r>
              <a:rPr lang="en-US" noProof="0" smtClean="0"/>
              <a:t>October 25-31, 2007</a:t>
            </a:r>
          </a:p>
        </p:txBody>
      </p:sp>
    </p:spTree>
    <p:extLst>
      <p:ext uri="{BB962C8B-B14F-4D97-AF65-F5344CB8AC3E}">
        <p14:creationId xmlns:p14="http://schemas.microsoft.com/office/powerpoint/2010/main" val="2558602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fld id="{28191C55-F360-40D2-8760-7F1181BA4AAE}" type="slidenum">
              <a:rPr lang="en-US"/>
              <a:pPr>
                <a:defRPr/>
              </a:pPr>
              <a:t>‹#›</a:t>
            </a:fld>
            <a:endParaRPr lang="en-US"/>
          </a:p>
        </p:txBody>
      </p:sp>
    </p:spTree>
    <p:extLst>
      <p:ext uri="{BB962C8B-B14F-4D97-AF65-F5344CB8AC3E}">
        <p14:creationId xmlns:p14="http://schemas.microsoft.com/office/powerpoint/2010/main" val="1497822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9863" y="228600"/>
            <a:ext cx="1946275" cy="60801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77863" y="228600"/>
            <a:ext cx="5689600"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fld id="{D49AC5DC-3271-45BB-B7E7-A0B8691B3B90}" type="slidenum">
              <a:rPr lang="en-US"/>
              <a:pPr>
                <a:defRPr/>
              </a:pPr>
              <a:t>‹#›</a:t>
            </a:fld>
            <a:endParaRPr lang="en-US"/>
          </a:p>
        </p:txBody>
      </p:sp>
    </p:spTree>
    <p:extLst>
      <p:ext uri="{BB962C8B-B14F-4D97-AF65-F5344CB8AC3E}">
        <p14:creationId xmlns:p14="http://schemas.microsoft.com/office/powerpoint/2010/main" val="16415456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77863" y="228600"/>
            <a:ext cx="7788275" cy="105886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574800"/>
            <a:ext cx="3810000" cy="4733925"/>
          </a:xfrm>
        </p:spPr>
        <p:txBody>
          <a:bodyPr/>
          <a:lstStyle/>
          <a:p>
            <a:pPr lvl="0"/>
            <a:endParaRPr lang="en-US" noProof="0" smtClean="0"/>
          </a:p>
        </p:txBody>
      </p:sp>
      <p:sp>
        <p:nvSpPr>
          <p:cNvPr id="4" name="Text Placeholder 3"/>
          <p:cNvSpPr>
            <a:spLocks noGrp="1"/>
          </p:cNvSpPr>
          <p:nvPr>
            <p:ph type="body" sz="half" idx="2"/>
          </p:nvPr>
        </p:nvSpPr>
        <p:spPr>
          <a:xfrm>
            <a:off x="4648200" y="1574800"/>
            <a:ext cx="3810000" cy="4733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fld id="{CB85CFBE-B954-49FA-AFA8-08B9B1AFB622}" type="slidenum">
              <a:rPr lang="en-US"/>
              <a:pPr>
                <a:defRPr/>
              </a:pPr>
              <a:t>‹#›</a:t>
            </a:fld>
            <a:endParaRPr lang="en-US"/>
          </a:p>
        </p:txBody>
      </p:sp>
    </p:spTree>
    <p:extLst>
      <p:ext uri="{BB962C8B-B14F-4D97-AF65-F5344CB8AC3E}">
        <p14:creationId xmlns:p14="http://schemas.microsoft.com/office/powerpoint/2010/main" val="23756486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77863" y="228600"/>
            <a:ext cx="7788275" cy="1058863"/>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574800"/>
            <a:ext cx="3810000" cy="22907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574800"/>
            <a:ext cx="3810000" cy="22907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017963"/>
            <a:ext cx="3810000" cy="2290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017963"/>
            <a:ext cx="3810000" cy="2290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fld id="{E1E0A794-15CF-4B8B-89D1-5ECEE4FD9981}" type="slidenum">
              <a:rPr lang="en-US"/>
              <a:pPr>
                <a:defRPr/>
              </a:pPr>
              <a:t>‹#›</a:t>
            </a:fld>
            <a:endParaRPr lang="en-US"/>
          </a:p>
        </p:txBody>
      </p:sp>
    </p:spTree>
    <p:extLst>
      <p:ext uri="{BB962C8B-B14F-4D97-AF65-F5344CB8AC3E}">
        <p14:creationId xmlns:p14="http://schemas.microsoft.com/office/powerpoint/2010/main" val="1469563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fld id="{81F5782D-E5B6-4F9B-9D28-F2338F6E83F6}" type="slidenum">
              <a:rPr lang="en-US"/>
              <a:pPr>
                <a:defRPr/>
              </a:pPr>
              <a:t>‹#›</a:t>
            </a:fld>
            <a:endParaRPr lang="en-US"/>
          </a:p>
        </p:txBody>
      </p:sp>
    </p:spTree>
    <p:extLst>
      <p:ext uri="{BB962C8B-B14F-4D97-AF65-F5344CB8AC3E}">
        <p14:creationId xmlns:p14="http://schemas.microsoft.com/office/powerpoint/2010/main" val="2896072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fld id="{C4FC11C1-208A-402E-9546-A8D78E1A96FE}" type="slidenum">
              <a:rPr lang="en-US"/>
              <a:pPr>
                <a:defRPr/>
              </a:pPr>
              <a:t>‹#›</a:t>
            </a:fld>
            <a:endParaRPr lang="en-US"/>
          </a:p>
        </p:txBody>
      </p:sp>
    </p:spTree>
    <p:extLst>
      <p:ext uri="{BB962C8B-B14F-4D97-AF65-F5344CB8AC3E}">
        <p14:creationId xmlns:p14="http://schemas.microsoft.com/office/powerpoint/2010/main" val="3093696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574800"/>
            <a:ext cx="3810000" cy="4733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74800"/>
            <a:ext cx="3810000" cy="4733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fld id="{8F66FCEA-3449-445A-B62A-8876DCB1CC1E}" type="slidenum">
              <a:rPr lang="en-US"/>
              <a:pPr>
                <a:defRPr/>
              </a:pPr>
              <a:t>‹#›</a:t>
            </a:fld>
            <a:endParaRPr lang="en-US"/>
          </a:p>
        </p:txBody>
      </p:sp>
    </p:spTree>
    <p:extLst>
      <p:ext uri="{BB962C8B-B14F-4D97-AF65-F5344CB8AC3E}">
        <p14:creationId xmlns:p14="http://schemas.microsoft.com/office/powerpoint/2010/main" val="3776932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fld id="{843E1CB0-84BB-4F5D-A465-65BE43B118E4}" type="slidenum">
              <a:rPr lang="en-US"/>
              <a:pPr>
                <a:defRPr/>
              </a:pPr>
              <a:t>‹#›</a:t>
            </a:fld>
            <a:endParaRPr lang="en-US"/>
          </a:p>
        </p:txBody>
      </p:sp>
    </p:spTree>
    <p:extLst>
      <p:ext uri="{BB962C8B-B14F-4D97-AF65-F5344CB8AC3E}">
        <p14:creationId xmlns:p14="http://schemas.microsoft.com/office/powerpoint/2010/main" val="2981206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fld id="{DC31C339-F273-44E7-82A0-57D3FAE4DD16}" type="slidenum">
              <a:rPr lang="en-US"/>
              <a:pPr>
                <a:defRPr/>
              </a:pPr>
              <a:t>‹#›</a:t>
            </a:fld>
            <a:endParaRPr lang="en-US"/>
          </a:p>
        </p:txBody>
      </p:sp>
    </p:spTree>
    <p:extLst>
      <p:ext uri="{BB962C8B-B14F-4D97-AF65-F5344CB8AC3E}">
        <p14:creationId xmlns:p14="http://schemas.microsoft.com/office/powerpoint/2010/main" val="4057719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fld id="{06A21377-D5E6-4D7E-8FBC-F1A3FBF01DB5}" type="slidenum">
              <a:rPr lang="en-US"/>
              <a:pPr>
                <a:defRPr/>
              </a:pPr>
              <a:t>‹#›</a:t>
            </a:fld>
            <a:endParaRPr lang="en-US"/>
          </a:p>
        </p:txBody>
      </p:sp>
    </p:spTree>
    <p:extLst>
      <p:ext uri="{BB962C8B-B14F-4D97-AF65-F5344CB8AC3E}">
        <p14:creationId xmlns:p14="http://schemas.microsoft.com/office/powerpoint/2010/main" val="3903669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fld id="{62029589-67AB-4BD1-B33B-B1F312C3927B}" type="slidenum">
              <a:rPr lang="en-US"/>
              <a:pPr>
                <a:defRPr/>
              </a:pPr>
              <a:t>‹#›</a:t>
            </a:fld>
            <a:endParaRPr lang="en-US"/>
          </a:p>
        </p:txBody>
      </p:sp>
    </p:spTree>
    <p:extLst>
      <p:ext uri="{BB962C8B-B14F-4D97-AF65-F5344CB8AC3E}">
        <p14:creationId xmlns:p14="http://schemas.microsoft.com/office/powerpoint/2010/main" val="3204934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fld id="{D5BB5833-F61C-42FF-8A53-A9311E38BBE9}" type="slidenum">
              <a:rPr lang="en-US"/>
              <a:pPr>
                <a:defRPr/>
              </a:pPr>
              <a:t>‹#›</a:t>
            </a:fld>
            <a:endParaRPr lang="en-US"/>
          </a:p>
        </p:txBody>
      </p:sp>
    </p:spTree>
    <p:extLst>
      <p:ext uri="{BB962C8B-B14F-4D97-AF65-F5344CB8AC3E}">
        <p14:creationId xmlns:p14="http://schemas.microsoft.com/office/powerpoint/2010/main" val="1253518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77863" y="228600"/>
            <a:ext cx="7788275" cy="1058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Title: </a:t>
            </a:r>
          </a:p>
        </p:txBody>
      </p:sp>
      <p:sp>
        <p:nvSpPr>
          <p:cNvPr id="1027" name="Rectangle 3"/>
          <p:cNvSpPr>
            <a:spLocks noGrp="1" noChangeArrowheads="1"/>
          </p:cNvSpPr>
          <p:nvPr>
            <p:ph type="body" idx="1"/>
          </p:nvPr>
        </p:nvSpPr>
        <p:spPr bwMode="auto">
          <a:xfrm>
            <a:off x="685800" y="1574800"/>
            <a:ext cx="7772400" cy="473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7124" name="Rectangle 4"/>
          <p:cNvSpPr>
            <a:spLocks noGrp="1" noChangeArrowheads="1"/>
          </p:cNvSpPr>
          <p:nvPr>
            <p:ph type="ftr" sz="quarter" idx="3"/>
          </p:nvPr>
        </p:nvSpPr>
        <p:spPr bwMode="auto">
          <a:xfrm>
            <a:off x="8458200" y="6170613"/>
            <a:ext cx="685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900" smtClean="0"/>
            </a:lvl1pPr>
          </a:lstStyle>
          <a:p>
            <a:pPr>
              <a:defRPr/>
            </a:pPr>
            <a:fld id="{B08C649A-09F8-4F2C-80BF-3FD3835EF9BB}" type="slidenum">
              <a:rPr lang="en-US"/>
              <a:pPr>
                <a:defRPr/>
              </a:pPr>
              <a:t>‹#›</a:t>
            </a:fld>
            <a:endParaRPr lang="en-US"/>
          </a:p>
        </p:txBody>
      </p:sp>
      <p:pic>
        <p:nvPicPr>
          <p:cNvPr id="1029" name="Picture 13"/>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7924800" y="6380163"/>
            <a:ext cx="1066800" cy="454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82"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Lst>
  <p:hf sldNum="0" hdr="0" dt="0"/>
  <p:txStyles>
    <p:titleStyle>
      <a:lvl1pPr algn="l" rtl="0" eaLnBrk="0" fontAlgn="base" hangingPunct="0">
        <a:spcBef>
          <a:spcPct val="0"/>
        </a:spcBef>
        <a:spcAft>
          <a:spcPct val="0"/>
        </a:spcAft>
        <a:defRPr sz="2800">
          <a:solidFill>
            <a:srgbClr val="0085B4"/>
          </a:solidFill>
          <a:latin typeface="+mj-lt"/>
          <a:ea typeface="+mj-ea"/>
          <a:cs typeface="+mj-cs"/>
        </a:defRPr>
      </a:lvl1pPr>
      <a:lvl2pPr algn="l" rtl="0" eaLnBrk="0" fontAlgn="base" hangingPunct="0">
        <a:spcBef>
          <a:spcPct val="0"/>
        </a:spcBef>
        <a:spcAft>
          <a:spcPct val="0"/>
        </a:spcAft>
        <a:defRPr sz="2800">
          <a:solidFill>
            <a:srgbClr val="0085B4"/>
          </a:solidFill>
          <a:latin typeface="Calibri" pitchFamily="34" charset="0"/>
        </a:defRPr>
      </a:lvl2pPr>
      <a:lvl3pPr algn="l" rtl="0" eaLnBrk="0" fontAlgn="base" hangingPunct="0">
        <a:spcBef>
          <a:spcPct val="0"/>
        </a:spcBef>
        <a:spcAft>
          <a:spcPct val="0"/>
        </a:spcAft>
        <a:defRPr sz="2800">
          <a:solidFill>
            <a:srgbClr val="0085B4"/>
          </a:solidFill>
          <a:latin typeface="Calibri" pitchFamily="34" charset="0"/>
        </a:defRPr>
      </a:lvl3pPr>
      <a:lvl4pPr algn="l" rtl="0" eaLnBrk="0" fontAlgn="base" hangingPunct="0">
        <a:spcBef>
          <a:spcPct val="0"/>
        </a:spcBef>
        <a:spcAft>
          <a:spcPct val="0"/>
        </a:spcAft>
        <a:defRPr sz="2800">
          <a:solidFill>
            <a:srgbClr val="0085B4"/>
          </a:solidFill>
          <a:latin typeface="Calibri" pitchFamily="34" charset="0"/>
        </a:defRPr>
      </a:lvl4pPr>
      <a:lvl5pPr algn="l" rtl="0" eaLnBrk="0" fontAlgn="base" hangingPunct="0">
        <a:spcBef>
          <a:spcPct val="0"/>
        </a:spcBef>
        <a:spcAft>
          <a:spcPct val="0"/>
        </a:spcAft>
        <a:defRPr sz="2800">
          <a:solidFill>
            <a:srgbClr val="0085B4"/>
          </a:solidFill>
          <a:latin typeface="Calibri" pitchFamily="34" charset="0"/>
        </a:defRPr>
      </a:lvl5pPr>
      <a:lvl6pPr marL="457200" algn="l" rtl="0" fontAlgn="base">
        <a:spcBef>
          <a:spcPct val="0"/>
        </a:spcBef>
        <a:spcAft>
          <a:spcPct val="0"/>
        </a:spcAft>
        <a:defRPr sz="2800">
          <a:solidFill>
            <a:srgbClr val="0085B4"/>
          </a:solidFill>
          <a:latin typeface="Calibri" pitchFamily="34" charset="0"/>
        </a:defRPr>
      </a:lvl6pPr>
      <a:lvl7pPr marL="914400" algn="l" rtl="0" fontAlgn="base">
        <a:spcBef>
          <a:spcPct val="0"/>
        </a:spcBef>
        <a:spcAft>
          <a:spcPct val="0"/>
        </a:spcAft>
        <a:defRPr sz="2800">
          <a:solidFill>
            <a:srgbClr val="0085B4"/>
          </a:solidFill>
          <a:latin typeface="Calibri" pitchFamily="34" charset="0"/>
        </a:defRPr>
      </a:lvl7pPr>
      <a:lvl8pPr marL="1371600" algn="l" rtl="0" fontAlgn="base">
        <a:spcBef>
          <a:spcPct val="0"/>
        </a:spcBef>
        <a:spcAft>
          <a:spcPct val="0"/>
        </a:spcAft>
        <a:defRPr sz="2800">
          <a:solidFill>
            <a:srgbClr val="0085B4"/>
          </a:solidFill>
          <a:latin typeface="Calibri" pitchFamily="34" charset="0"/>
        </a:defRPr>
      </a:lvl8pPr>
      <a:lvl9pPr marL="1828800" algn="l" rtl="0" fontAlgn="base">
        <a:spcBef>
          <a:spcPct val="0"/>
        </a:spcBef>
        <a:spcAft>
          <a:spcPct val="0"/>
        </a:spcAft>
        <a:defRPr sz="2800">
          <a:solidFill>
            <a:srgbClr val="0085B4"/>
          </a:solidFill>
          <a:latin typeface="Calibri" pitchFamily="34" charset="0"/>
        </a:defRPr>
      </a:lvl9pPr>
    </p:titleStyle>
    <p:body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Font typeface="Times New Roman" pitchFamily="18" charset="0"/>
        <a:buChar char="–"/>
        <a:defRPr sz="2000">
          <a:solidFill>
            <a:schemeClr val="tx1"/>
          </a:solidFill>
          <a:latin typeface="+mn-lt"/>
        </a:defRPr>
      </a:lvl2pPr>
      <a:lvl3pPr marL="1143000" indent="-228600" algn="l" rtl="0" eaLnBrk="0" fontAlgn="base" hangingPunct="0">
        <a:spcBef>
          <a:spcPct val="20000"/>
        </a:spcBef>
        <a:spcAft>
          <a:spcPct val="0"/>
        </a:spcAft>
        <a:buClr>
          <a:schemeClr val="tx2"/>
        </a:buClr>
        <a:buChar char="•"/>
        <a:defRPr>
          <a:solidFill>
            <a:schemeClr val="tx1"/>
          </a:solidFill>
          <a:latin typeface="+mn-lt"/>
        </a:defRPr>
      </a:lvl3pPr>
      <a:lvl4pPr marL="1600200" indent="-228600" algn="l" rtl="0" eaLnBrk="0" fontAlgn="base" hangingPunct="0">
        <a:spcBef>
          <a:spcPct val="20000"/>
        </a:spcBef>
        <a:spcAft>
          <a:spcPct val="0"/>
        </a:spcAft>
        <a:buClr>
          <a:schemeClr val="tx2"/>
        </a:buClr>
        <a:buChar char="–"/>
        <a:defRPr sz="1600">
          <a:solidFill>
            <a:schemeClr val="tx1"/>
          </a:solidFill>
          <a:latin typeface="+mn-lt"/>
        </a:defRPr>
      </a:lvl4pPr>
      <a:lvl5pPr marL="2057400" indent="-228600" algn="l" rtl="0" eaLnBrk="0" fontAlgn="base" hangingPunct="0">
        <a:spcBef>
          <a:spcPct val="20000"/>
        </a:spcBef>
        <a:spcAft>
          <a:spcPct val="0"/>
        </a:spcAft>
        <a:buClr>
          <a:schemeClr val="tx2"/>
        </a:buClr>
        <a:buChar char="»"/>
        <a:defRPr sz="1600">
          <a:solidFill>
            <a:schemeClr val="tx1"/>
          </a:solidFill>
          <a:latin typeface="+mn-lt"/>
        </a:defRPr>
      </a:lvl5pPr>
      <a:lvl6pPr marL="2514600" indent="-228600" algn="l" rtl="0" fontAlgn="base">
        <a:spcBef>
          <a:spcPct val="20000"/>
        </a:spcBef>
        <a:spcAft>
          <a:spcPct val="0"/>
        </a:spcAft>
        <a:buClr>
          <a:schemeClr val="tx2"/>
        </a:buClr>
        <a:buChar char="»"/>
        <a:defRPr sz="1600">
          <a:solidFill>
            <a:schemeClr val="tx1"/>
          </a:solidFill>
          <a:latin typeface="+mn-lt"/>
        </a:defRPr>
      </a:lvl6pPr>
      <a:lvl7pPr marL="2971800" indent="-228600" algn="l" rtl="0" fontAlgn="base">
        <a:spcBef>
          <a:spcPct val="20000"/>
        </a:spcBef>
        <a:spcAft>
          <a:spcPct val="0"/>
        </a:spcAft>
        <a:buClr>
          <a:schemeClr val="tx2"/>
        </a:buClr>
        <a:buChar char="»"/>
        <a:defRPr sz="1600">
          <a:solidFill>
            <a:schemeClr val="tx1"/>
          </a:solidFill>
          <a:latin typeface="+mn-lt"/>
        </a:defRPr>
      </a:lvl7pPr>
      <a:lvl8pPr marL="3429000" indent="-228600" algn="l" rtl="0" fontAlgn="base">
        <a:spcBef>
          <a:spcPct val="20000"/>
        </a:spcBef>
        <a:spcAft>
          <a:spcPct val="0"/>
        </a:spcAft>
        <a:buClr>
          <a:schemeClr val="tx2"/>
        </a:buClr>
        <a:buChar char="»"/>
        <a:defRPr sz="1600">
          <a:solidFill>
            <a:schemeClr val="tx1"/>
          </a:solidFill>
          <a:latin typeface="+mn-lt"/>
        </a:defRPr>
      </a:lvl8pPr>
      <a:lvl9pPr marL="3886200" indent="-228600" algn="l" rtl="0" fontAlgn="base">
        <a:spcBef>
          <a:spcPct val="20000"/>
        </a:spcBef>
        <a:spcAft>
          <a:spcPct val="0"/>
        </a:spcAft>
        <a:buClr>
          <a:schemeClr val="tx2"/>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keresearch.com/" TargetMode="External"/><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www.google.com/url?sa=i&amp;rct=j&amp;q=&amp;esrc=s&amp;frm=1&amp;source=images&amp;cd=&amp;cad=rja&amp;docid=Gl1xDBsXBCl1bM&amp;tbnid=Uh1MEvYEQuir4M:&amp;ved=0CAUQjRw&amp;url=https://www.self-helpfcu.org/community-trust-prospera/about-us/other-california-activities&amp;ei=RffeUey2OvX84APLnoCwDg&amp;bvm=bv.48705608,d.aWc&amp;psig=AFQjCNHO5qhjmsCdvq7mEEfBWqyC5wjG2g&amp;ust=1373653185108054" TargetMode="External"/><Relationship Id="rId5" Type="http://schemas.openxmlformats.org/officeDocument/2006/relationships/image" Target="../media/image4.png"/><Relationship Id="rId4" Type="http://schemas.openxmlformats.org/officeDocument/2006/relationships/hyperlink" Target="http://www.google.com/url?sa=i&amp;rct=j&amp;q=&amp;esrc=s&amp;frm=1&amp;source=images&amp;cd=&amp;cad=rja&amp;docid=BauZe_ZgZNAPYM&amp;tbnid=T3cX4GVBVxtrzM:&amp;ved=0CAUQjRw&amp;url=http://ourfinancialsecurity.org/take-action/latest-action/&amp;ei=5vbeUbnIHqvh4AOMh4HwBQ&amp;bvm=bv.48705608,d.aWc&amp;psig=AFQjCNGCiFM8PNNSxYxvNnsuk9aKU0LMag&amp;ust=1373653052321171" TargetMode="External"/></Relationships>
</file>

<file path=ppt/slides/_rels/slide10.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www.lakeresearch.com/" TargetMode="External"/><Relationship Id="rId3" Type="http://schemas.openxmlformats.org/officeDocument/2006/relationships/image" Target="../media/image6.jpeg"/><Relationship Id="rId7" Type="http://schemas.openxmlformats.org/officeDocument/2006/relationships/hyperlink" Target="mailto:name@lakeresearch.com"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mailto:dmermin@lakeresearch.com" TargetMode="External"/><Relationship Id="rId5" Type="http://schemas.openxmlformats.org/officeDocument/2006/relationships/hyperlink" Target="mailto:clake@lakeresearch.com" TargetMode="Externa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subTitle" idx="1"/>
          </p:nvPr>
        </p:nvSpPr>
        <p:spPr>
          <a:xfrm>
            <a:off x="4725988" y="4327525"/>
            <a:ext cx="4002087" cy="1352550"/>
          </a:xfrm>
        </p:spPr>
        <p:txBody>
          <a:bodyPr/>
          <a:lstStyle/>
          <a:p>
            <a:pPr eaLnBrk="1" hangingPunct="1"/>
            <a:r>
              <a:rPr lang="en-US" sz="1400" dirty="0" smtClean="0"/>
              <a:t>Celinda Lake, David Mermin, and Jeff Klinger</a:t>
            </a:r>
          </a:p>
          <a:p>
            <a:pPr eaLnBrk="1" hangingPunct="1"/>
            <a:r>
              <a:rPr lang="en-US" sz="1200" dirty="0" smtClean="0"/>
              <a:t>Washington, DC | Berkeley, CA | New York, NY</a:t>
            </a:r>
          </a:p>
          <a:p>
            <a:pPr eaLnBrk="1" hangingPunct="1">
              <a:spcBef>
                <a:spcPct val="0"/>
              </a:spcBef>
              <a:buClrTx/>
            </a:pPr>
            <a:r>
              <a:rPr lang="en-US" sz="1200" dirty="0" smtClean="0">
                <a:hlinkClick r:id="rId3"/>
              </a:rPr>
              <a:t>LakeResearch.com</a:t>
            </a:r>
            <a:endParaRPr lang="en-US" sz="1200" dirty="0" smtClean="0"/>
          </a:p>
          <a:p>
            <a:pPr eaLnBrk="1" hangingPunct="1"/>
            <a:r>
              <a:rPr lang="en-US" sz="1200" dirty="0" smtClean="0"/>
              <a:t>202.776.9066</a:t>
            </a:r>
          </a:p>
        </p:txBody>
      </p:sp>
      <p:sp>
        <p:nvSpPr>
          <p:cNvPr id="3075" name="Rectangle 3"/>
          <p:cNvSpPr>
            <a:spLocks noChangeArrowheads="1"/>
          </p:cNvSpPr>
          <p:nvPr/>
        </p:nvSpPr>
        <p:spPr bwMode="auto">
          <a:xfrm>
            <a:off x="4727575" y="1892120"/>
            <a:ext cx="4340225" cy="2154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sz="2600" dirty="0" smtClean="0">
                <a:solidFill>
                  <a:srgbClr val="0085B4"/>
                </a:solidFill>
              </a:rPr>
              <a:t>Center for Responsible Lending &amp; Americans for Financial Reform</a:t>
            </a:r>
            <a:endParaRPr lang="en-US" sz="2600" dirty="0">
              <a:solidFill>
                <a:srgbClr val="0085B4"/>
              </a:solidFill>
            </a:endParaRPr>
          </a:p>
          <a:p>
            <a:pPr algn="l"/>
            <a:endParaRPr lang="en-US" sz="2000" dirty="0">
              <a:solidFill>
                <a:srgbClr val="5F5F5F"/>
              </a:solidFill>
            </a:endParaRPr>
          </a:p>
          <a:p>
            <a:pPr algn="l"/>
            <a:r>
              <a:rPr lang="en-US" sz="1800" dirty="0"/>
              <a:t>Findings from a </a:t>
            </a:r>
            <a:r>
              <a:rPr lang="en-US" sz="1800" dirty="0" smtClean="0"/>
              <a:t>National Survey </a:t>
            </a:r>
            <a:r>
              <a:rPr lang="en-US" sz="1800" dirty="0"/>
              <a:t>of </a:t>
            </a:r>
            <a:r>
              <a:rPr lang="en-US" sz="1800" dirty="0" smtClean="0"/>
              <a:t>1,004 Likely 2014 Voters</a:t>
            </a:r>
            <a:endParaRPr lang="en-US" sz="1800" dirty="0"/>
          </a:p>
        </p:txBody>
      </p:sp>
      <p:sp>
        <p:nvSpPr>
          <p:cNvPr id="2" name="AutoShape 2" descr="data:image/jpeg;base64,/9j/4AAQSkZJRgABAQAAAQABAAD/2wCEAAkGBxQQERQUDxQVFRUWFBUUFBgWFhQVFRQXFRQWFxQUFBgYHCggGB0lHRQUITEhJSkrLi4uFx80ODQsNygtLiwBCgoKDg0OGxAQGiwmICQsLCwsLCwtLCwsLCwsLCwsLCwvLCwsLCwsLCwsLCwsLCwsLCwsLCwsLCwsLCwsLCwsLP/AABEIANIA8AMBEQACEQEDEQH/xAAcAAEAAQUBAQAAAAAAAAAAAAAABQEDBAYHAgj/xABMEAACAQMBBAUJBAYGBwkAAAABAgMABBESBQYhMRNBUWFxBxQiMlKBkZLRI1OhsRUWVHKTwTNCYoKy8DU2ZHN0wuEkJTRjoqPD0vH/xAAbAQEAAwEBAQEAAAAAAAAAAAAAAgMEAQUGB//EADsRAAICAQIDBAcHAwQCAwAAAAABAgMRBBIhMVEFE0FhIjJScYGRsRQjM6HB0fBCU+EVNGJyBvEWJCX/2gAMAwEAAhEDEQA/AO1eZx+wnyr9KAeZx+wnyr9KAeZx+wnyr9KAeZx+wnyr9KAeZx+wnyr9KAeZx/dp8q/SgHmcf3afKv0oB5nH7CfKv0oB5nH7CfKv0oB5nH7CfKv0oB5nH7CfKv0oB5nH7CfKv0oB5nH7CfKv0oB5nH7CfKv0oB5nH7CfKv0oB5nH92nyr9KAeZx+wnyr9KAeZx+wnyr9KAeZx/dp8q/SgHmcfsJ8q/SgHmcf3afKv0oB5nH7CfKv0oB5nH7CfKv0oB5nH7CfKv0oB5nH7CfKv0oB5nH7CfKv0oB5nH7CfKv0oB5nH92nyr9KAeZx+wnyr9KAeZx+wnyr9KAvUBWgFAKApQCgFAKAUAoCtAUburj5BFI2yAR1gH40jLckzrWHgrXThaun0oT4fnVdstsGydazLBdqwgKA8u+Md5xUZSwdSyeqkcFAKAUAoBQFaApQCgFAKAUAoBQCgFAKAUAoBQCgPKvkkdn8+RqKlltHWuGT1UjgoDG2e3okey7L7s8PwIrPp36Lj0bX7fkW3Lin1SZlVoKjC2w+IXPcPzFZdbLbRJl+mWbUjNrUUFKAxpXzKi9is5/BR+ZrPKWbox6Jv9F+pbFYrb9y/Uya0FQoDyHySOzn7+qoqWXg7jhk9VI4KAUAoBQCgFAKAUAoCtAKAUBSgFAKAUAoDFvH0Mr9WdD+Dcj7j+ZrNdLu5Kzw5P4/sy6tb04fFGVWkpFAR1q2m4lT2grj4Yb+VYant1M4dUn+j/Q1WLNMZdMoka3GUjN5WxbPnuH41g7Tz9lkka9F+MiTU5Fbk8rJlfAV04R1i+ueZupdEY92SfzrDp5b9RZLphfLLZqtW2qC65ZI1uMp4nlCKWbkASahZNQi5S5IlCLlJRXieLNSEBb1m9Ju4nq93L3VGlNQzLm+LJWNOXDki9VpWKAUAoBQCgFAKAUAoBQCgFAKArQFDRgtwy5yD6w5j8iO41XCecp80TlHHFcmXasIFq5hDoynkwI+NQtrVkHB+JKE3CSkvAxNjXJdNL+uh0P7uR99ZtFc517ZetHgy/U1qMsx5PiiQrYZjX9vX8drPFLM6ohVlZmOBw//AGvOujNaytxTeU08Gypp6eafhhmlbzeWKOPKbPj6VvvJMqg71Xm34V71ekb4yZh3HLNv7yXN82bqVnHUvqxr4IOHvrZCuMPVRHJNbteUi9ssLr6eMf1JSSQB1K/MfjVc9PCXkdyzq273lQsroYkboJMepIRgnsV+R/CsN1E603zXkTjxeDYt2RmHUebuzH314/Zafc7pc22zZrmu82rwSRLV6JjIu/fpJkhHIfaSeA9UfGsGol3t0aVy9Z/DkjXStlcrH7l+pKVvMgoC10mW0r1cWPZ2DxqvfmW1fEntxHLLtWEBQCgFAUoCtAKApQCgFAKAUBWgFAYd/G3CSP116vbXrX6Vm1EJL7yHNfmun7F1Ml6kuT/J9S9a3CyKGTiD+HcatqtjbBTjyZCytwltkXqsIGrbe2xDs64Es8iokq4YZ4kr1heZ5ivPVFsdYpVxbUlx8sGxTjPT7ZPjHkaJvL5ZGOU2fFgfey8T/dQcvefdXv16PxmzDuOY7V2rNdv0lzI0jdRY5x3KOQHhWuMVFYiiJl7A3Yur9sWsLMOtyCsa+Lnh7hxrk7Iw9ZhI6AvknS3hD3cpkckDTH6KLkE8zxY8O6vE7T7UsorUqkufibNHp42zxLoYG2fJHOsYksnEylQ2hsLIOHIHk34Vu02uVkIymsZXwKLK9k3FeBz28s5IXKTI8bjmrqVPwP51vTT4oqJvdrfW72fgQSZj+7f0o/cOa+4iq7KYT5o7k6ru75XbacYu1NvJjt1Rse5sZHvFYbtNKCbjx+pKLy8G27snpFafIYynIIII0jlgj/PCvE7Prn6VtixKT+WDdrJx9GuHJE3XpGIxL+70AKvF34IPzJ7hWbUX92lGPGT5L9fci6mrflvkuZdtYNC4zk82PWxPM1bVXsjj5vqyFk97yXasICgFAVoClAVoClAKAUAoBQCgLZlwcNwz6p6j3eNV78SxL4E9uVlFyrCBWgNQ3i3hg2VKGlcaZQWMY4vkc2VezjWOrSXR1GalmEufk+pqdsLKsTfpLl5nO95fK/cTZWyQQJ7TYaU/8q/jXuw0kV63ExORzm7unlcvM7O55s5LE+81qSSWEcJzdfcu62gfsE0oMapH9FRns629wqmepri2s5a8ES2Sxlo6bZeSi3tYWknZp5QAePoxrjnhRxPvJryu0dZb3EnW8fU0aWEXalLibxuq483CqAAhK4AwAOY4e+vP7NudtPpPLTwXa2tQt4eJzy4huNu7Qu4POWtoLRgqqmdTNll1HBGfUbj3ivbcK4VxcoqWevExKUk+DwS/kx2tOLi72fdP0ptSuiTrKkkFT/6ce8dVRurgoRlBYz4DLb4knv3ZRXJjilRX4HmOILEAYPMcq+e7Q1l1VsI0yw/35Hp6KmEoSlNcDTt5PI0Rltny5/8ALl/JXH8x76+mr1nhNHluJy/auyprWQx3MbRuOphz7wRwI8K1wsjP1Xk401zMrYO8lzYtqtZWQda84z4oeHvpOuM/WRxHUt3PLJG4038RjbHB48sjeKniv41ht0jSzDj5E4vLwzet25luV86Dq+vgmk5CqOod9eNpaLN7tvWJPw6I2aiyOFXXyXj1ZOVuMhSgPEUmriOXUe3w7qhGe7iuRKUdvPmXKmRFAKAUAoClAKAUAoBQHmWIOCGGQajOCmtsiUZOLyjA86MDBZjlDwST/lfv76x99KiW231Xyl+j/c0d2rVur5+K/YkQa3GU5N5ct3XkEV3CrNpBilCgscE5jfA6gdQPiK26SxLMWRkjQtgbjXN06rIPN1bHpSqVODywhwT78Vy/tPT02Ktv0n/OZbDTWTg5pcDse7Xk1srLDMvTyDm8uCB+6nJfxPfVdmonPhyK0iAtd/rK1u2RZC0erQXVSUxngQRzA7RXkaXsnVUXOaS2vz44/wAHoX6qq2pRfMn/ACkb1eabPEltpkaciOI81wyk6x28Bw7zXqV6dWtwny8TApuLyjUL4bT2Ckd1NOk8TOqzxY5Z6lOOfPiKso0+meYVQ2nbLZz4yeSX303U+3F5YXEltJMPtNPJ+AOrgRg8u2sep7TWlglOG5F2n03fN4eMFro03f2VLcw5luJioaSTjliWwSOwZY4zxJrRpr3rVGTWF0Krq+6k49CH23a7UsIo9oz3CT8UaSI8AA2Cq5A93Dl31KWl0l9mHDj4P3HY32QjhPh0OkbZ3ytbS3jmuH0iVA8aAZdsgHgo7Mjj31CNM5NqK5EMrxNa3S2na7Xlk16ZMAs0ci8fSOMgHmB2jurytP2fqaNS7rfmmb79RVKlQrMHejyQQMGkspOhIBJR/Sj9x5r+Ne5HW7Fmzl1PPUHJ4RyXaWxJ7c/axOBnAYAshPYGAxnu51o02sp1Md1Us/VEraZ1PE0fQfky2EbHZ8aPkO5Mzg/1WfHo46sAAVi1E988kUbPNKqKWcgAcyazTnGEd0nhE4xcnhIwoS1x6TArF/VU83727B3Vlg5aj0msQ8F4v3+XkXyxTwXGXXp7vMkK2mYUBWgKUAoBQCgFAKArQFAaArQFuaIOpVhkHmKhOEZxcZLgSjJxeUQZleyYBsvCeR607q8nfZoZbZca3y6o37YapZXCf1JyCZXUMhBB6xXrV2RnHdF5RglBxeJIi94tndKmpfXX8R1ivP7S0nfQ3x5r80a9FqO7ltfJkU149zZzwKcTGF1jOfWypAHj1e+nZWuVjULOa/NEtbptj3x5P8jm+xt5bCDZMlpcQEXOl0ZGj9JpDnS+ojK44cOrFfSTqsdm5PgebngbNuvuwNobDS0uSVdWLqccYyWYx8D1aSRjxrHHWwlfJ1vOHhl06ZQS3eJEvuzd3E8UG1LsywRSAaRw18cDUSOscMnJwTWSfbVNdvdwg1LOM9DRHQylXvz4ZMy+e721f3NvbTC2gszo4DJZiSuT70bwA763zopUIysjub6mWFk452vBTYmu9hv9lbTIZrUKySpjPWQe/B0nwYjqqNnd6WtW1rCw+B1brZ4fNmLs3dG8v9FteXha1iAOlR6TBeCrk/mc4rPpe16bpPu4NSx4l1+klUstmRvtNDZ7ZtZrqPXapAI1AXUsTDOOHdkHH0rXRYrIyri/SXFr3meUGkpNcBsa7i2ht6OfZqFYYoj07hdCuSCBke8eOmpzThS1PmR8Tc9t7QM7iGHiM4OP6x+gr5LX6qV81TVy+r/ZHs6WhVR7yf8A6J/Z9ksMYQcesntPWa9nTUKitQR5t1rtm5MX9+kK5c+A6z4VzUamuiO6b+HUU0yteIkdZ273LCS4GEHFE6vFqw01WaqStu9Xwj+rNVlkKFsr5+LJqvWMBWgKZoBQCgFAKAUBWgFAKAsSwHnGdJ+KnxH0qqdb5weH+XyLIzXKSyvzMcbRCHTOOjPUeaN4N9ap+1qD23La+vg/j+5Z3Dks1vP1+RnA9la08mc8zRB1KsMg8xUZwjOLjJcCUZOLyjWJ45LF8p6UbHkeXgew99eBZG3QT3Q4xf8APn5nqxlXq44lwkjYNn36TLlD4jrHjXs6fU13xzF/DoeddRKp4kcpMV5tLaV5HYzLbJauo5ZJZiwz8UatMOz9LQlY45befd7hLVWyW3PAzrncHach1SX0LN7RhGr44zWmVlMo7XHh7ymLlF5TI3bMO0tgoLtrlJ49apJGVI1A8urxGRyzUNNptLu21w2tk7LrJr0nk2DfTa0VrJ0kraRIFZBzY8ByA7OFfNans+6/VSVS6PPgj1NPqIQoW9+Roe3t47cXTXWy7qWCSZft1MZ0luHEdueP+TX1kI2qCjOGfieRiDb44+Bl7r7y2FnBNqmlkubhlM0jI2MAkgA+8n31k7Q0+q1FDhGKXlkv08667VJvgT+2N6jY7Oe6tSrNK6RRNzA9F3ZsdZwvxry+wtHJWzViw1hfz5o09o2qSjtfmVm3A2nLxmvoyWwWBTUM9nLBr1XXpN+/u+PXJjV1qjtzwMiHcraqKUj2hGinmFj0j8BV0rKZLDj+ZUsp5Rd8ld1I095Bd4aa1ZE1jkQ5cH3/AGfPvrFLs6iiauqWMrl0NE9VZZDZI3Ta+2FgGB6T9nUO9qxazXwoWFxl0/cs0+llbxfBGDsrZrTN01zx61B6+8jqHdWTSaSd8u/v+C/ngaNRqI1LuqvibFXtnmHiaVUGXIA7ScVCc4wW6TwiUYuTxFGJHdtL/RDC+2w5/ur1+NZ43zt/DXDq/wBF4lzqjX6749F+rMqOLT2k9ZPP/pWiMFH3lMpZPdTIlaAUAoClAKAUAoBQHmWIOCGAIPMGozhGa2yWUSjJxeUQ8tjLB6Vs2peuNuPy15k9Ndp/S07yvZf6G2N1d3C5YfVFyy28j+jJ9m3IhuXx6vfU6O065+jP0X5kbdFOPGPFeRJyxq6kMAQR7jW+UYzjh8UzJGTi8rmalf2T2jh4ydPUez+y1fN6jT2aOzfW+HX9GezTdDUx2yXH+cjnext7zs2fatyYukL3EClQ2kDJuWYg4PUp4V9pVF301Z4ZWfyR4tiUJyS8Gd0rEcOM+VDerzy2vrbo9Pm08IDas69TMDkY4cV769DTVbZRlnnkhJ8GXdoSrc7W2UsoDAQ4YMMgkaiCQfAfCsHZ9/eaecvFPD+Bp1NXdzS8GsnVE2bbsMrFCQesIhH5V3dLqUmJtfZdsYZVaKHjHJgaEBOFPLhmuxlLK4nDgW0LnO79vH1+dSO3d9nIAPxNbIWpa91r2cv5pIm4Pud764X5nct1d6PPpryLo9Hms3RZ1Z1jLDVy4cUPDwrLZVsUXnmQTG/m9H6LthP0fSZkVAurTzySc4PUDSmrvJbchvBoW7G0mi2ntYx8DI8XHrUAynh3+lWTtnUzo09ahzeePyNmhojbN7vDBvew9jFj0s2e1Qev+01ePoNA5vvbfguvmzVqtXt+7rNjllVBliAB1k4Fe5OcYLMnhHmRi5PCRDT7cLtotULt2kHA768uztJzls08dz6+Btho1FbrnhF612USQ9y3SN1D+ovgOuratE5Pfe9z6eCIWalJbalhfmyVr0TGKAUAoCtAUoBQFaApQFHJ6sH8KjLPgdWPExnvlX+kDJ3kZX5hwqmWpjD1019Pmi1UuXq8S/FMrjKsGHcQathZGazFplcoyjwawXKmRMDaWyknHEYbqYc/f21j1OirvXHg+poo1M6uXLoQLG4sjzynVzKn/wCteO3qtC8c4/l/g9Fdxql5/n/kk7XbUU40SgLngQ3qnwNehV2hRfHZZwz15fMyWaS2p7ocfqcC3rhCDaijOBewgfLeYr6jTRUYVxXJL9jBOTlJtn0DPvBDHdx2jE9NJGZEGDpwM8z1Hga87u24uXgdOB74yET7WA5NcR5/uu5Fb4SanUuqf6HHHMJPpgltvSaL22P+yzfjDIBXjdjySotb9v8AY3a5Nziv+J0byO/6Jg8ZB/7jVv1X4rMMeRBeUyXRtawJ5CC4/FT/ANKlXJRom35HVHdJJHM7hf8AueEf7Q3+BxVcH/8Aqz/6L6ovl/tI/wDb9GdL8mO0Vjk2xPLwVZhI2OOBqmJx21ObdldT6pfoUyjtk10ZTyu7VjvNjRTwElJJkK5GD6rjiOqrNLFxtwyD5FvcC1RtqbUeXgqNCePAEnpOefD8ay9oVVTrqnY+Ec+7wLqLJx3RhzeDeb/eRV4QjUe08vcOuvD1Ha0Y8Klnz8DbToG+NnAxbbZs10dc7EL1Z5n90dVZ6tJfq3vubS/nJF09RVp1trXE2O0tEiXEYwPxPia9ymiFMdsFg8yy2VjzJl+rSstTXCJ67KviQKrnbCHrNInGEpeqsniO61+orEduNI/HnUY3Kfqpvz5L8zrr2+sy+KuRWKArQCgKUAoBQCgBFAR9zseNzlQUbtQ6T76xW6CqbyvRfVcDTDVWR4PivMxJILqL+jcSjsYcf8++s0q9bT6kty8+f8+Jep6az1ltfkWk3jKnE8RU92R+BquPazi8Wwa/nRknoFJZrlkz4trwSDBYDPU/D8+FbI6/TWrDkvjw+pnlpboPKXyI3aO74b0rcj93PD+6aw6nstS9Oh/D9jVTrmvRt+Zy7ypqUstBGnMwZhjByI5ACfjWr/x6dq1Lrm3hLk/DijnaMYOtTj15m3bb/wBY7L/hm/569yP4EveeV4ms7NQNtXaYYAjpRwIyPWavI7elKNFLi8c/oj0ezUnOefIuby7FMsguNeBFBKCuOJyjYwffXm9m69VV/Z9vrSjx+KNmp0+6XeZ5Jlk7WmtN2YZLaRo36dhqXGca5Dj8BX2GyMtQ1JHg+BJ+U0dJtHZwJ4tBICf3uv8AGsV0tmktl0waKFm2KPO7uxfNbcRORJhi2ccOJ4cDXyfaOvepvdsE48Mcz2tNp+6r2PiYG6P/AITb3+fvq+yr/Dp9y+iPCt/El72Wd4v9WLP/AHq//JWiv/csqfqm52sUlwRpGWIXUQABwGAWIr4Kff6u1x4vDfuR9Eu6ohnl9WbNYbHjgGqVlLdrEBR4Zr1tPoKdOt9jTfnyR592qst9GC4eXMvXG3oU5Nq/dGfxq6ztLTw5PPuK4aK2Xhj3mF+npJDi3iJ7zk/HHAfGsn+p22vFNf8AP55l/wBirgs2TL8dlcSf00ugdiYz8aujp9Vb+LPHkit3UQ/Djn3mba7Mjj4hcn2m9Jvia1VaOmvilx6viyizUWT4N8OiMytRQKAUAoBQFaAUAoChNMgBq5lDAroK0Bant1cYdQw7xULKoWLElknCcoPMXghrzdpG4xMVPYeK/UV5V3ZFcuNbx+aN1faElwmskRNYT2/EagO1CSPfjl7682em1OmeVnHVG2N1F3B4+Jo3lavHlslD+liQccDV6jjGR417PYGpnbqWpvPo8/HmjHr6YwrzHr8DYtrXaPvDYurqVNqx1BgV468ca9yKfcyXmeX4mu7DkD7T2kyEMplGGByD6T8iOfI143/kPCilPz+iPS7M9efwJzav9BN/upP8Br5zS/jw/wC0fqj1Lfw5e5/Q1Xa/+qsH/EN/ikr9Eh/uWfMf0mw+UT/SWy/9y38q87U/7K406b8aJKV8IfRGq7qzqtvt1GYByMhSQCR9sMgHnzHxHbX6HVxqpa6L6I+Zt/El72WN4rhf1bsk1LrMowuRq4dJnhz6x8RWitf/AGGyp+qb5BtKUIqJ6AwBhBg8uvrNfBS1luXGt4WfBH0S09frS4vzMu32LNMcvlR2uTn4c6sr7P1FzzPh7/2K56umvhHj7iZtN3ok4vlz38vgK9SnsqmHGXpPz5fIw2a6yXLgSyIFGFAA7uFelGKisJGNtt5ZWunBQDVXMoYFdAoBQFaApQCgFACM8640nzGTHksY25oPdw/KqpaeqXOJarprkzGk2NGfVaRfB2/nms8uz63ycl7my1aua5pP4GM+xHHqTv78n8jVEuzrF6tsviWrWQ/qrRjybNul9WXP94j86plpNbH1bM/EsWo0z5x/IxpPPU56z4Yb8qzy/wBQhzz+TLV9kl0+hjtta5X1mYeKj+Yql67Vx5t/FFq0unlyX5kZtYC6QpcKrKefohT8RVcdddGxWRaUl4pIs+zw27fD3mqHyf2nH+lwerUMf4a9L/5HrP8Aj8n+5n/02nz+ZO7J2TFapogXAzk54kntJ668vV6y3VT32vP0RqpphUsRRk3UOtHTlqVlz2agRn8apqnsnGfRp/Jk5x3Ra6mg7Qivv0eNnNbakSUusqcScluGOR9Y9lfeVdpaKUu97xLPg+B89LSXL0drJxpbvaN5BPcwC3S3TQozktnx93Vw7687tHtDTQ00qqp7nLp4GnSaW3vFKSwkbPXyB7RBbW3Strl+kkVg3WUOM95BBGe+vV0vbOq00O7g015rODJboqrZbnz8i1YblWsLhwrMwORrbIyORwAM++p39u6u2Dg2kn0X+WRhoKYS3cfibbbbRkj/AKPSPBVz8cZrDVq7K1iGF8EXT08J+tn5mUm0rp/VLnwX/pV61esn6ufgv8FT0+mjzx8zIjjvX62HiQKvjHtCfVe/CKpS0kehkpsu5PrTY8CTWiOj1j9azBU9Tp1ygZCbEP8AXnkPgcfWro9nS/qtl8OBW9Yv6YIyY9kRjnrb952P88VfHQ1Lnl+9speqm+i9yRlR2qLyUfCtEaa48kVOyT5su1YQK0AoBQCgFAKAUAoClAVoBQCgNe8oF48GzbmSJtLrGSrDmDkDI+NWVRUppNDOOR85Nty5POeT5jW96LTvnWvkdV1i/qZ5/TVx99J8xrn2HTf24/Id/b7TH6auPvpPmNPsOm/tx+Q7+32mP01cffSfMafYdN/bj8h39vtMfpq4++k+Y0+w6b+3H5Dv7faY/TVx99J8xp9h039uPyHf2+0x+mrj76T5jT7Dpv7cfkO/t9pj9NXH30nzGn2HTf24/Id/b7TH6auPvpPmNPsOm/tx+Q7+32mTe5m37kX1qOmchp40YMcgqzhWBB7jUZ6SiMG1BLh0OO2b5yZ9K154FAKAUAoBQCgFAKAUAoBQCgFAKAUAoBQHiWQIpZjgKCSewAZJouIOZbW8qWzbqKSGVJ3jkUq2F05B6xxyK2R01kXlEco0npNg+xffMK0ff+RzgOk2D7F78wp9/wCQ4DpNg+xe/MKff+Q4DpNg+xffMKff+Q4DpNg+xffMKff+Q4DpNg+xe/MKff8AkOA6TYPsX3zCn3/kOA6TYPsXvzCn3/kOA6TYPsXvzCn3/kOBl7K2nsO2mSZI7stGwddRyuociRkZxUZRvkscBwOl7seUS02hP0EIkVypZda4BxzAINZLNPOCyySZuFUHRQCgKUBWgFAKAUAoBQCgFAKAUAoBQCgMbaMJeGRF5tG6jxKkCuxeGD5l/UzaC8DZ3GRwOI2I4dhHA16/fV+0ivDH6nX/AOx3H8J/pTvq/aQwP1Ov/wBjuf4T/Sne1+0hhj9Tr/8AY7n+E/0p3tftIYY/U6//AGO4/hP9Kd7X7SGB+p1/+x3H8J/pTva/aQwP1Ov/ANjuP4T/AEp3tftIYH6nX/7Hcfwn+lO+r9pDDH6nX/7Hcfwn+lO9r9pDDH6nX/7Hcfwn+lO9r9pDA/U6/wD2O4/hP9Kd9X7SGDcPJTuvdw7RSWe3liREfLSKUGWGABnmao1NkHDCZJI7nXnEhQCgFAKAUAoBQCgFAKAUAoBQCgFAKAUBQHPKgAYHkaAKwPI0BQSDtHxoAXA5kUBXNAAc8qAorg8iD76AqTQBjjnQDUKAozgcyB76A9UAoBQCgFAKAUAoBQCgFAKAUAoBQCgFAav5Strm02dMyn03HRR45lpPRGPdmrqIbppHHyNe8kF08Ru7CdtT28gdSTnKuMHB6wCM/wB8Vbqknia8TiNL2Jtx7K+v5GZtLi/VckkB45SVxnlgsPjWicFKEV7vocNi8iKuvn6OzMVEA9Ik4OmQnnVWrw9rXmdiQXkrsEnkiaWG8d1myJld/N10AMqyDr4j8RVmpk45Sa93icRJ+UZof0you+nMHmwLiEuHyNWGGk8h11CjPdejjOfE6+ZJbh+c/oW8a4ZyhWU25dst0fRc888ZzULtverHxC5GHZbVlt91+kiZg5JTVklgHm0kg9uDUnBS1GGPA2jcLc2C3SC7R5jK8Kl9UjMjGRQSdJ7KpuulLMXjB1I0vykbYlbaDz27HRs7oNQBwGeSTLKRnj6uD3VoogtmH/Vk4zZvK7OJtnW7ROQJbiHSwJHCRWwSR1cRVOmWJvPRnXyNa3K21Jc7TsVmLCSGCa3lUk51RngWHbgj4GrrYKNcseLTOLmY+9sXRbQupNrQXckLOOglhkdEjTuxwPVwPWD212p5glW1nxycZ2uymV40aM5VkVlPapAI/CvPawyZfrgFAKAUAoBQCgFAKAUAoBQCgFAKAUBA70brRbRMAuGbo4nLmMYCyEgAB+vA48u01ZXa4Zx4nGjE2PuLb2d35za6ogUKGIcYyD18eOeA66lK+U47ZDBFX/kstpgwaWUap5pyRpz9vp1x8vV9EVNaqS8PBL5DBPbvbqx2Ut1JG7k3LBmBxhMasBcDl6Z+FVztc0k/AYITY3k1W0K9DeXSqrhygZQjEEZDADrxg1ZPUbucUME3d7pxS3wvHZiwiMJThoZWBBzwz11WrWobBgs7C3OjtLWa1jlkaKXXgNpJiDgghDjl412dznJSa4jBc2fufBFYGxYtJEQwJbAb0jnIIHAg8q5K2Tnv8RgxN2tyvMpFYXdxKiKVjjcroUHtAHH8K7ZdvXJBIxT5MLN1m6bVLLK7uZmPpoX9jHDAPaKl9pnwxyXgMGbebkRy2UFo8shSB0dW9HWdGdIPDGONRVzU3LHMYPcW5MCbRN+jOJDnUgxoJZcFuWcmjuk4bBgwtubg+dvJ0t7ddDI2p4Qy6PBeHAcKlC/bjEVnqMG4W0CxoqIMKqhVHYFGAPwqhvLydLlcAoBQCgFAKAUAoBQEFvlvKmzLfp5EZxrVMKQD6WePHwqyqt2S2o43gtbt7zNdiUy2s1ssaq2qYABgdWdPgFyfEV2de3GGmEzXj5VI9PTC0uDaa9HnGBpznnp51b9lfLKz0GSb3u30j2etu3RvMLgkR9GRx4KV5886hVdVLnnjjAbG62+cd9NLA0UsE8QDNHKADjhxGPEcO+llLgk85QTJLejba2Fs9w6lwmMqpAJyQOGfGoVw3y2nWRu6u9rXz48znhQprWSQDQ3EYCkeOanZUoeKZxM97tb3pfG6CRsnmrlG1EHWRr4rj9w/GllLhjjzCZB2PlVt5bO4uRFIDBoLRkrrKyHCup5Yzke7vqx6WSmo55jJtm1duJbWbXUgOlYxJp4ZOQCFHfxxVEYOUtqOlvdPeGPaNss8QKgllKtjKlTgg4/zxrtlbhLaziZrdh5UIJo7txE6tbLrKErmRQxVih7iBz7RVstNJNLPMZJfa++kNrYxXcqtiUJ0cYwXZnXUF7OWePdVcaZSm4rwGT3uxvJJdmQTWc9sUVWBlGA4bPBT2jH4illajjDTCZc3K3nTalv08aNGNZTDEE8ADnh40tqdctrCeTE3e34hvbye1jVg0OrDEjTJobS2nr4GuzolCKk/EZMubedF2iljobW8Rl15GkAZ4Y554VFVvZvGSfqs6aXt3f4W129qlrNO6IJD0ek+jjJODx4VohRujuykcyZlpvtBNs6S+iVmSMMXQ4DgrjK9nWKi6ZKexjJa3W3za/dQLO4ijZSyyuB0ZxyAI7f5V2ynYvWQTMK+8omi5nt4bK4naA4cxaTzHA46qktPmKk5JZGSU3l3wSyWAGKSSe4/ooUHpkgLqz2YLAVCulzzx4LxDY3V3wS+klgeKS3uIgC8UmM4PWCOB6viKWUuCTzlMJkDJ5VEBmPmdwY4ZDHLIukqpDFePHrxVn2V8OK4jJN7zb7xWVrDdBGljmKhNOAfSQuCdXctV10ucnHoMkdvN5TILKO3cxPIJ4TMApUaF9HAbPXkkf3TU69NKbazyDZvVZjooBQHP/LdCz7MIRWc9NGdKgsTz6hWrSNKziclyJnZu70sdnPE91LcNNEVQykfZ6oyulcdWTVcrE5JpYwMHLlvHGxjsvzefzzpSNHRNjHSas6uXdWzC73vMrBHwwT/AJStlSrDsiFdRaN1RmRS2ggRLr5dRGePZVWnkszZ1mb5PLJodp3wveke64aZmHoSxZHq4GA2An+QajfJOuO3l0C5k75V4y2y5wilj6GAAST6Y6hVen/ER18ivk72NLb28by3M0oeGPEUmNMPDOEHPrxx7KXTTeEgjXvJfburbX1Ky6p2K5UjVxm4jPPnVuoaez3fscRzi72BPHs2CeOOQiaOS3nUK2oFWzGxXGeIHxHfWtWRdjTfLijngdL8ojyy2+z7OCJ5TKY5JVXhlIVQ6GY8F1E9fsmsdGE5TbOs8eStpre8vrWeF4Vd/OI0b0gpYnUoZfRPolOR/q13UYlGMk8+ARoE+wZ1szdRxvnpri3mTS2oxuQyNjGSMkj4Vp3x37X5M4bnvtsmaTZOzZIo2c2/RPIgBLadA4458CAD41npmlZJPxOvkbvu7vbFtAyLBHMuhASZI2QEtkaVJ5kYrPOpwxnB1M0vyaXT2WwZ5Cjh0aQopVtRYooXC4yeOK0ahKdyRxcjXNiWlzs6fZs8lrLGvGOZ8h+lEpyXIXJTAbPHsq2bjYpJM4bTvRfi029FcSRytGtqVJjjZzltWOVU1x3UuK6nXzOjbK2gtzCk0YYK4yA6lWH7ynlWWUdrwyRyvebZlzNtq580Z4n8zJV1XIchB9lkjAz8a2Vyiqlu6kXzMjYtvH+rdwsEcivofpEcNrMno5wMDgRjHCuTb79ZY8Cnkou4omijLXplaIqUkRhbIR6R0E8uVNSm8vhj8wi3srYM1ztjaXRzz2oDIdcYx0uc+jkjBAx1dtdlOMao5SY8ST8pFu8O0dn33Ru8EJZZSilimeRKjjg6j8veKhQ065Q8WHzKblo15ti6vkSRLcxrHGzqU6RvRzgHjw0n4iluI1KHiFzNFbZN0bfaLp03RC9PTQKukzRl2OtSRnhw5cK0747op9OfQ4bvv3ZpNYbMjtkcxNcQoBglkR43TL9mNXEms9LxOTfRnWcx2pZ3Eto2uKXMCQ2qjQ3MmZ2K8OX2Y494rXFxUufPicPpuvIJigFAUxQFaApigGKAYoBQFaApigGKAYoBigGKAUAAxyoBigGKAYoBQDFAMUAxQCgBoABQDFAMUAxQFaAUAoCI3ncmERoZAZWEeYwS6rgszLjkcKePfU6+eehxkat4JzbG7JjQwSFwWMY6dGRXDEEcR6eB3nsqeMZ2/wAQM21ZGupembDq6iFS7D0DGCCq5w2Tr44PLuqLztWAYWxZftIDrYyv0vnKlmOMZ9ZScJhtIGMcDUp8n08AWLG9Zokw5LLs+Qv6RJEg0D0uxshu/nXWuPxBe3bLyPNBclm0W9qMksNYYzkOCMekQFBx1rXJ4STXV/oDFJdbC2SHpellQSkqWd8pGGy2o8i5jBH9qu8N7bB43gvy7JKjFc2ZlQdI6MHLr6ijg7jlpPhXYRxw8wSd/cMrXR1EBXtccSAoJXV4deagly+IM+5nDzW+hso3TA6TwOEHZUUsJnTBs9nYiuOiLK4lbQS8jY6M6kHpE+j1HtBqTlxWThJ7CZmgSR86pR0pGc6ek9IIPAED3VCfPB0sbIvriSadJ4OjRGAifOelUjiQMcMEHn2jxrsoxSTTBiWrdG9zPIpIRpMHW5JCqvoiP1fCpPikkcMPZ1zKIHjlMgkSa3YlgQxWWRC2P7OrpV8BXZJZyvMF1y/npPpAGdU163xgQBuiMfq4bjx7R4U4bfgC1sq5lF0iSFmR57l4zxwAutWibwOhhntPZSSW3K8getkJrtpvtFR21ZfpXYj7RvXBPodnCkvWXAHpnDwLgogjlYMrTuIpcL/Vl54Gc9mQacn/AIBP2dxrgR0UjMasqtnIyuQrHic1U1h4OmJu/ezz2+u6i83kJb0CQSo6ierljtqU4xUsReThBpLptp4wQzIIC0qyuySa3wSWJyjeiSQOphVmPSTBmzaP+zozAQHpdZWVyhcAaFMmc+2cZ5iorPHqDxtm76PzgLIQDbQGH0j6R1yglDnicaM9fKuxWce8FLvX56SNQHTQrr1vhR0eooY/VIblntPhRY2gXMXSQSFy5K3ZC4Z1IUzKpHokcMEiieH8AZe0LZ0mhSJiI5QEcamJXofTUqTy1DUpPhUU1h5BPVWdFAKApigKNGDwIB6+IFACgzkgZHI44igAQAkgDJ59p8aALGBnAHHnwHHxoCoFAAKAoYxw4Dhy4Dh4UAKg8wOPPvoAqAcgBQFQKAAUBWgKYoBigGKAYoDyIhx4Djz4Dj40AMS4xpGOzAx8KZB7oBQHgRADAAweYwMGgHRLjGBjswMfCgBjBxkDhy4Dh4UB6IoBigGKArQCgFAKAUAoBQCgFAKAUAoBQCgFAKAUAoBQCgFAKAUAoBQCgFAKAUAoBQCgP//Z"/>
          <p:cNvSpPr>
            <a:spLocks noChangeAspect="1" noChangeArrowheads="1"/>
          </p:cNvSpPr>
          <p:nvPr/>
        </p:nvSpPr>
        <p:spPr bwMode="auto">
          <a:xfrm>
            <a:off x="63500" y="-15398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data:image/jpeg;base64,/9j/4AAQSkZJRgABAQAAAQABAAD/2wCEAAkGBxQQERQUDxQVFRUWFBUUFBgWFhQVFRQXFRQWFxQUFBgYHCggGB0lHRQUITEhJSkrLi4uFx80ODQsNygtLiwBCgoKDg0OGxAQGiwmICQsLCwsLCwtLCwsLCwsLCwsLCwvLCwsLCwsLCwsLCwsLCwsLCwsLCwsLCwsLCwsLCwsLP/AABEIANIA8AMBEQACEQEDEQH/xAAcAAEAAQUBAQAAAAAAAAAAAAAABQEDBAYHAgj/xABMEAACAQMBBAUJBAYGBwkAAAABAgMABBESBQYhMRNBUWFxBxQiMlKBkZLRI1OhsRUWVHKTwTNCYoKy8DU2ZHN0wuEkJTRjoqPD0vH/xAAbAQEAAwEBAQEAAAAAAAAAAAAAAgMEAQUGB//EADsRAAICAQIDBAcHAwQCAwAAAAABAgMRBBIhMVEFE0FhIjJScYGRsRQjM6HB0fBCU+EVNGJyBvEWJCX/2gAMAwEAAhEDEQA/AO1eZx+wnyr9KAeZx+wnyr9KAeZx+wnyr9KAeZx+wnyr9KAeZx+wnyr9KAeZx/dp8q/SgHmcf3afKv0oB5nH7CfKv0oB5nH7CfKv0oB5nH7CfKv0oB5nH7CfKv0oB5nH7CfKv0oB5nH7CfKv0oB5nH7CfKv0oB5nH7CfKv0oB5nH92nyr9KAeZx+wnyr9KAeZx+wnyr9KAeZx/dp8q/SgHmcfsJ8q/SgHmcf3afKv0oB5nH7CfKv0oB5nH7CfKv0oB5nH7CfKv0oB5nH7CfKv0oB5nH7CfKv0oB5nH7CfKv0oB5nH92nyr9KAeZx+wnyr9KAeZx+wnyr9KAvUBWgFAKApQCgFAKAUAoCtAUburj5BFI2yAR1gH40jLckzrWHgrXThaun0oT4fnVdstsGydazLBdqwgKA8u+Md5xUZSwdSyeqkcFAKAUAoBQFaApQCgFAKAUAoBQCgFAKAUAoBQCgPKvkkdn8+RqKlltHWuGT1UjgoDG2e3okey7L7s8PwIrPp36Lj0bX7fkW3Lin1SZlVoKjC2w+IXPcPzFZdbLbRJl+mWbUjNrUUFKAxpXzKi9is5/BR+ZrPKWbox6Jv9F+pbFYrb9y/Uya0FQoDyHySOzn7+qoqWXg7jhk9VI4KAUAoBQCgFAKAUAoCtAKAUBSgFAKAUAoDFvH0Mr9WdD+Dcj7j+ZrNdLu5Kzw5P4/sy6tb04fFGVWkpFAR1q2m4lT2grj4Yb+VYant1M4dUn+j/Q1WLNMZdMoka3GUjN5WxbPnuH41g7Tz9lkka9F+MiTU5Fbk8rJlfAV04R1i+ueZupdEY92SfzrDp5b9RZLphfLLZqtW2qC65ZI1uMp4nlCKWbkASahZNQi5S5IlCLlJRXieLNSEBb1m9Ju4nq93L3VGlNQzLm+LJWNOXDki9VpWKAUAoBQCgFAKAUAoBQCgFAKArQFDRgtwy5yD6w5j8iO41XCecp80TlHHFcmXasIFq5hDoynkwI+NQtrVkHB+JKE3CSkvAxNjXJdNL+uh0P7uR99ZtFc517ZetHgy/U1qMsx5PiiQrYZjX9vX8drPFLM6ohVlZmOBw//AGvOujNaytxTeU08Gypp6eafhhmlbzeWKOPKbPj6VvvJMqg71Xm34V71ekb4yZh3HLNv7yXN82bqVnHUvqxr4IOHvrZCuMPVRHJNbteUi9ssLr6eMf1JSSQB1K/MfjVc9PCXkdyzq273lQsroYkboJMepIRgnsV+R/CsN1E603zXkTjxeDYt2RmHUebuzH314/Zafc7pc22zZrmu82rwSRLV6JjIu/fpJkhHIfaSeA9UfGsGol3t0aVy9Z/DkjXStlcrH7l+pKVvMgoC10mW0r1cWPZ2DxqvfmW1fEntxHLLtWEBQCgFAUoCtAKApQCgFAKAUBWgFAYd/G3CSP116vbXrX6Vm1EJL7yHNfmun7F1Ml6kuT/J9S9a3CyKGTiD+HcatqtjbBTjyZCytwltkXqsIGrbe2xDs64Es8iokq4YZ4kr1heZ5ivPVFsdYpVxbUlx8sGxTjPT7ZPjHkaJvL5ZGOU2fFgfey8T/dQcvefdXv16PxmzDuOY7V2rNdv0lzI0jdRY5x3KOQHhWuMVFYiiJl7A3Yur9sWsLMOtyCsa+Lnh7hxrk7Iw9ZhI6AvknS3hD3cpkckDTH6KLkE8zxY8O6vE7T7UsorUqkufibNHp42zxLoYG2fJHOsYksnEylQ2hsLIOHIHk34Vu02uVkIymsZXwKLK9k3FeBz28s5IXKTI8bjmrqVPwP51vTT4oqJvdrfW72fgQSZj+7f0o/cOa+4iq7KYT5o7k6ru75XbacYu1NvJjt1Rse5sZHvFYbtNKCbjx+pKLy8G27snpFafIYynIIII0jlgj/PCvE7Prn6VtixKT+WDdrJx9GuHJE3XpGIxL+70AKvF34IPzJ7hWbUX92lGPGT5L9fci6mrflvkuZdtYNC4zk82PWxPM1bVXsjj5vqyFk97yXasICgFAVoClAVoClAKAUAoBQCgLZlwcNwz6p6j3eNV78SxL4E9uVlFyrCBWgNQ3i3hg2VKGlcaZQWMY4vkc2VezjWOrSXR1GalmEufk+pqdsLKsTfpLl5nO95fK/cTZWyQQJ7TYaU/8q/jXuw0kV63ExORzm7unlcvM7O55s5LE+81qSSWEcJzdfcu62gfsE0oMapH9FRns629wqmepri2s5a8ES2Sxlo6bZeSi3tYWknZp5QAePoxrjnhRxPvJryu0dZb3EnW8fU0aWEXalLibxuq483CqAAhK4AwAOY4e+vP7NudtPpPLTwXa2tQt4eJzy4huNu7Qu4POWtoLRgqqmdTNll1HBGfUbj3ivbcK4VxcoqWevExKUk+DwS/kx2tOLi72fdP0ptSuiTrKkkFT/6ce8dVRurgoRlBYz4DLb4knv3ZRXJjilRX4HmOILEAYPMcq+e7Q1l1VsI0yw/35Hp6KmEoSlNcDTt5PI0Rltny5/8ALl/JXH8x76+mr1nhNHluJy/auyprWQx3MbRuOphz7wRwI8K1wsjP1Xk401zMrYO8lzYtqtZWQda84z4oeHvpOuM/WRxHUt3PLJG4038RjbHB48sjeKniv41ht0jSzDj5E4vLwzet25luV86Dq+vgmk5CqOod9eNpaLN7tvWJPw6I2aiyOFXXyXj1ZOVuMhSgPEUmriOXUe3w7qhGe7iuRKUdvPmXKmRFAKAUAoClAKAUAoBQHmWIOCGGQajOCmtsiUZOLyjA86MDBZjlDwST/lfv76x99KiW231Xyl+j/c0d2rVur5+K/YkQa3GU5N5ct3XkEV3CrNpBilCgscE5jfA6gdQPiK26SxLMWRkjQtgbjXN06rIPN1bHpSqVODywhwT78Vy/tPT02Ktv0n/OZbDTWTg5pcDse7Xk1srLDMvTyDm8uCB+6nJfxPfVdmonPhyK0iAtd/rK1u2RZC0erQXVSUxngQRzA7RXkaXsnVUXOaS2vz44/wAHoX6qq2pRfMn/ACkb1eabPEltpkaciOI81wyk6x28Bw7zXqV6dWtwny8TApuLyjUL4bT2Ckd1NOk8TOqzxY5Z6lOOfPiKso0+meYVQ2nbLZz4yeSX303U+3F5YXEltJMPtNPJ+AOrgRg8u2sep7TWlglOG5F2n03fN4eMFro03f2VLcw5luJioaSTjliWwSOwZY4zxJrRpr3rVGTWF0Krq+6k49CH23a7UsIo9oz3CT8UaSI8AA2Cq5A93Dl31KWl0l9mHDj4P3HY32QjhPh0OkbZ3ytbS3jmuH0iVA8aAZdsgHgo7Mjj31CNM5NqK5EMrxNa3S2na7Xlk16ZMAs0ci8fSOMgHmB2jurytP2fqaNS7rfmmb79RVKlQrMHejyQQMGkspOhIBJR/Sj9x5r+Ne5HW7Fmzl1PPUHJ4RyXaWxJ7c/axOBnAYAshPYGAxnu51o02sp1Md1Us/VEraZ1PE0fQfky2EbHZ8aPkO5Mzg/1WfHo46sAAVi1E988kUbPNKqKWcgAcyazTnGEd0nhE4xcnhIwoS1x6TArF/VU83727B3Vlg5aj0msQ8F4v3+XkXyxTwXGXXp7vMkK2mYUBWgKUAoBQCgFAKArQFAaArQFuaIOpVhkHmKhOEZxcZLgSjJxeUQZleyYBsvCeR607q8nfZoZbZca3y6o37YapZXCf1JyCZXUMhBB6xXrV2RnHdF5RglBxeJIi94tndKmpfXX8R1ivP7S0nfQ3x5r80a9FqO7ltfJkU149zZzwKcTGF1jOfWypAHj1e+nZWuVjULOa/NEtbptj3x5P8jm+xt5bCDZMlpcQEXOl0ZGj9JpDnS+ojK44cOrFfSTqsdm5PgebngbNuvuwNobDS0uSVdWLqccYyWYx8D1aSRjxrHHWwlfJ1vOHhl06ZQS3eJEvuzd3E8UG1LsywRSAaRw18cDUSOscMnJwTWSfbVNdvdwg1LOM9DRHQylXvz4ZMy+e721f3NvbTC2gszo4DJZiSuT70bwA763zopUIysjub6mWFk452vBTYmu9hv9lbTIZrUKySpjPWQe/B0nwYjqqNnd6WtW1rCw+B1brZ4fNmLs3dG8v9FteXha1iAOlR6TBeCrk/mc4rPpe16bpPu4NSx4l1+klUstmRvtNDZ7ZtZrqPXapAI1AXUsTDOOHdkHH0rXRYrIyri/SXFr3meUGkpNcBsa7i2ht6OfZqFYYoj07hdCuSCBke8eOmpzThS1PmR8Tc9t7QM7iGHiM4OP6x+gr5LX6qV81TVy+r/ZHs6WhVR7yf8A6J/Z9ksMYQcesntPWa9nTUKitQR5t1rtm5MX9+kK5c+A6z4VzUamuiO6b+HUU0yteIkdZ273LCS4GEHFE6vFqw01WaqStu9Xwj+rNVlkKFsr5+LJqvWMBWgKZoBQCgFAKAUBWgFAKAsSwHnGdJ+KnxH0qqdb5weH+XyLIzXKSyvzMcbRCHTOOjPUeaN4N9ap+1qD23La+vg/j+5Z3Dks1vP1+RnA9la08mc8zRB1KsMg8xUZwjOLjJcCUZOLyjWJ45LF8p6UbHkeXgew99eBZG3QT3Q4xf8APn5nqxlXq44lwkjYNn36TLlD4jrHjXs6fU13xzF/DoeddRKp4kcpMV5tLaV5HYzLbJauo5ZJZiwz8UatMOz9LQlY45befd7hLVWyW3PAzrncHach1SX0LN7RhGr44zWmVlMo7XHh7ymLlF5TI3bMO0tgoLtrlJ49apJGVI1A8urxGRyzUNNptLu21w2tk7LrJr0nk2DfTa0VrJ0kraRIFZBzY8ByA7OFfNans+6/VSVS6PPgj1NPqIQoW9+Roe3t47cXTXWy7qWCSZft1MZ0luHEdueP+TX1kI2qCjOGfieRiDb44+Bl7r7y2FnBNqmlkubhlM0jI2MAkgA+8n31k7Q0+q1FDhGKXlkv08667VJvgT+2N6jY7Oe6tSrNK6RRNzA9F3ZsdZwvxry+wtHJWzViw1hfz5o09o2qSjtfmVm3A2nLxmvoyWwWBTUM9nLBr1XXpN+/u+PXJjV1qjtzwMiHcraqKUj2hGinmFj0j8BV0rKZLDj+ZUsp5Rd8ld1I095Bd4aa1ZE1jkQ5cH3/AGfPvrFLs6iiauqWMrl0NE9VZZDZI3Ta+2FgGB6T9nUO9qxazXwoWFxl0/cs0+llbxfBGDsrZrTN01zx61B6+8jqHdWTSaSd8u/v+C/ngaNRqI1LuqvibFXtnmHiaVUGXIA7ScVCc4wW6TwiUYuTxFGJHdtL/RDC+2w5/ur1+NZ43zt/DXDq/wBF4lzqjX6749F+rMqOLT2k9ZPP/pWiMFH3lMpZPdTIlaAUAoClAKAUAoBQHmWIOCGAIPMGozhGa2yWUSjJxeUQ8tjLB6Vs2peuNuPy15k9Ndp/S07yvZf6G2N1d3C5YfVFyy28j+jJ9m3IhuXx6vfU6O065+jP0X5kbdFOPGPFeRJyxq6kMAQR7jW+UYzjh8UzJGTi8rmalf2T2jh4ydPUez+y1fN6jT2aOzfW+HX9GezTdDUx2yXH+cjnext7zs2fatyYukL3EClQ2kDJuWYg4PUp4V9pVF301Z4ZWfyR4tiUJyS8Gd0rEcOM+VDerzy2vrbo9Pm08IDas69TMDkY4cV769DTVbZRlnnkhJ8GXdoSrc7W2UsoDAQ4YMMgkaiCQfAfCsHZ9/eaecvFPD+Bp1NXdzS8GsnVE2bbsMrFCQesIhH5V3dLqUmJtfZdsYZVaKHjHJgaEBOFPLhmuxlLK4nDgW0LnO79vH1+dSO3d9nIAPxNbIWpa91r2cv5pIm4Pud764X5nct1d6PPpryLo9Hms3RZ1Z1jLDVy4cUPDwrLZVsUXnmQTG/m9H6LthP0fSZkVAurTzySc4PUDSmrvJbchvBoW7G0mi2ntYx8DI8XHrUAynh3+lWTtnUzo09ahzeePyNmhojbN7vDBvew9jFj0s2e1Qev+01ePoNA5vvbfguvmzVqtXt+7rNjllVBliAB1k4Fe5OcYLMnhHmRi5PCRDT7cLtotULt2kHA768uztJzls08dz6+Btho1FbrnhF612USQ9y3SN1D+ovgOuratE5Pfe9z6eCIWalJbalhfmyVr0TGKAUAoCtAUoBQFaApQFHJ6sH8KjLPgdWPExnvlX+kDJ3kZX5hwqmWpjD1019Pmi1UuXq8S/FMrjKsGHcQathZGazFplcoyjwawXKmRMDaWyknHEYbqYc/f21j1OirvXHg+poo1M6uXLoQLG4sjzynVzKn/wCteO3qtC8c4/l/g9Fdxql5/n/kk7XbUU40SgLngQ3qnwNehV2hRfHZZwz15fMyWaS2p7ocfqcC3rhCDaijOBewgfLeYr6jTRUYVxXJL9jBOTlJtn0DPvBDHdx2jE9NJGZEGDpwM8z1Hga87u24uXgdOB74yET7WA5NcR5/uu5Fb4SanUuqf6HHHMJPpgltvSaL22P+yzfjDIBXjdjySotb9v8AY3a5Nziv+J0byO/6Jg8ZB/7jVv1X4rMMeRBeUyXRtawJ5CC4/FT/ANKlXJRom35HVHdJJHM7hf8AueEf7Q3+BxVcH/8Aqz/6L6ovl/tI/wDb9GdL8mO0Vjk2xPLwVZhI2OOBqmJx21ObdldT6pfoUyjtk10ZTyu7VjvNjRTwElJJkK5GD6rjiOqrNLFxtwyD5FvcC1RtqbUeXgqNCePAEnpOefD8ay9oVVTrqnY+Ec+7wLqLJx3RhzeDeb/eRV4QjUe08vcOuvD1Ha0Y8Klnz8DbToG+NnAxbbZs10dc7EL1Z5n90dVZ6tJfq3vubS/nJF09RVp1trXE2O0tEiXEYwPxPia9ymiFMdsFg8yy2VjzJl+rSstTXCJ67KviQKrnbCHrNInGEpeqsniO61+orEduNI/HnUY3Kfqpvz5L8zrr2+sy+KuRWKArQCgKUAoBQCgBFAR9zseNzlQUbtQ6T76xW6CqbyvRfVcDTDVWR4PivMxJILqL+jcSjsYcf8++s0q9bT6kty8+f8+Jep6az1ltfkWk3jKnE8RU92R+BquPazi8Wwa/nRknoFJZrlkz4trwSDBYDPU/D8+FbI6/TWrDkvjw+pnlpboPKXyI3aO74b0rcj93PD+6aw6nstS9Oh/D9jVTrmvRt+Zy7ypqUstBGnMwZhjByI5ACfjWr/x6dq1Lrm3hLk/DijnaMYOtTj15m3bb/wBY7L/hm/569yP4EveeV4ms7NQNtXaYYAjpRwIyPWavI7elKNFLi8c/oj0ezUnOefIuby7FMsguNeBFBKCuOJyjYwffXm9m69VV/Z9vrSjx+KNmp0+6XeZ5Jlk7WmtN2YZLaRo36dhqXGca5Dj8BX2GyMtQ1JHg+BJ+U0dJtHZwJ4tBICf3uv8AGsV0tmktl0waKFm2KPO7uxfNbcRORJhi2ccOJ4cDXyfaOvepvdsE48Mcz2tNp+6r2PiYG6P/AITb3+fvq+yr/Dp9y+iPCt/El72Wd4v9WLP/AHq//JWiv/csqfqm52sUlwRpGWIXUQABwGAWIr4Kff6u1x4vDfuR9Eu6ohnl9WbNYbHjgGqVlLdrEBR4Zr1tPoKdOt9jTfnyR592qst9GC4eXMvXG3oU5Nq/dGfxq6ztLTw5PPuK4aK2Xhj3mF+npJDi3iJ7zk/HHAfGsn+p22vFNf8AP55l/wBirgs2TL8dlcSf00ugdiYz8aujp9Vb+LPHkit3UQ/Djn3mba7Mjj4hcn2m9Jvia1VaOmvilx6viyizUWT4N8OiMytRQKAUAoBQFaAUAoChNMgBq5lDAroK0Bant1cYdQw7xULKoWLElknCcoPMXghrzdpG4xMVPYeK/UV5V3ZFcuNbx+aN1faElwmskRNYT2/EagO1CSPfjl7682em1OmeVnHVG2N1F3B4+Jo3lavHlslD+liQccDV6jjGR417PYGpnbqWpvPo8/HmjHr6YwrzHr8DYtrXaPvDYurqVNqx1BgV468ca9yKfcyXmeX4mu7DkD7T2kyEMplGGByD6T8iOfI143/kPCilPz+iPS7M9efwJzav9BN/upP8Br5zS/jw/wC0fqj1Lfw5e5/Q1Xa/+qsH/EN/ikr9Eh/uWfMf0mw+UT/SWy/9y38q87U/7K406b8aJKV8IfRGq7qzqtvt1GYByMhSQCR9sMgHnzHxHbX6HVxqpa6L6I+Zt/El72WN4rhf1bsk1LrMowuRq4dJnhz6x8RWitf/AGGyp+qb5BtKUIqJ6AwBhBg8uvrNfBS1luXGt4WfBH0S09frS4vzMu32LNMcvlR2uTn4c6sr7P1FzzPh7/2K56umvhHj7iZtN3ok4vlz38vgK9SnsqmHGXpPz5fIw2a6yXLgSyIFGFAA7uFelGKisJGNtt5ZWunBQDVXMoYFdAoBQFaApQCgFACM8640nzGTHksY25oPdw/KqpaeqXOJarprkzGk2NGfVaRfB2/nms8uz63ycl7my1aua5pP4GM+xHHqTv78n8jVEuzrF6tsviWrWQ/qrRjybNul9WXP94j86plpNbH1bM/EsWo0z5x/IxpPPU56z4Yb8qzy/wBQhzz+TLV9kl0+hjtta5X1mYeKj+Yql67Vx5t/FFq0unlyX5kZtYC6QpcKrKefohT8RVcdddGxWRaUl4pIs+zw27fD3mqHyf2nH+lwerUMf4a9L/5HrP8Aj8n+5n/02nz+ZO7J2TFapogXAzk54kntJ668vV6y3VT32vP0RqpphUsRRk3UOtHTlqVlz2agRn8apqnsnGfRp/Jk5x3Ra6mg7Qivv0eNnNbakSUusqcScluGOR9Y9lfeVdpaKUu97xLPg+B89LSXL0drJxpbvaN5BPcwC3S3TQozktnx93Vw7687tHtDTQ00qqp7nLp4GnSaW3vFKSwkbPXyB7RBbW3Strl+kkVg3WUOM95BBGe+vV0vbOq00O7g015rODJboqrZbnz8i1YblWsLhwrMwORrbIyORwAM++p39u6u2Dg2kn0X+WRhoKYS3cfibbbbRkj/AKPSPBVz8cZrDVq7K1iGF8EXT08J+tn5mUm0rp/VLnwX/pV61esn6ufgv8FT0+mjzx8zIjjvX62HiQKvjHtCfVe/CKpS0kehkpsu5PrTY8CTWiOj1j9azBU9Tp1ygZCbEP8AXnkPgcfWro9nS/qtl8OBW9Yv6YIyY9kRjnrb952P88VfHQ1Lnl+9speqm+i9yRlR2qLyUfCtEaa48kVOyT5su1YQK0AoBQCgFAKAUAoClAVoBQCgNe8oF48GzbmSJtLrGSrDmDkDI+NWVRUppNDOOR85Nty5POeT5jW96LTvnWvkdV1i/qZ5/TVx99J8xrn2HTf24/Id/b7TH6auPvpPmNPsOm/tx+Q7+32mP01cffSfMafYdN/bj8h39vtMfpq4++k+Y0+w6b+3H5Dv7faY/TVx99J8xp9h039uPyHf2+0x+mrj76T5jT7Dpv7cfkO/t9pj9NXH30nzGn2HTf24/Id/b7TH6auPvpPmNPsOm/tx+Q7+32mTe5m37kX1qOmchp40YMcgqzhWBB7jUZ6SiMG1BLh0OO2b5yZ9K154FAKAUAoBQCgFAKAUAoBQCgFAKAUAoBQHiWQIpZjgKCSewAZJouIOZbW8qWzbqKSGVJ3jkUq2F05B6xxyK2R01kXlEco0npNg+xffMK0ff+RzgOk2D7F78wp9/wCQ4DpNg+xe/MKff+Q4DpNg+xffMKff+Q4DpNg+xffMKff+Q4DpNg+xe/MKff8AkOA6TYPsX3zCn3/kOA6TYPsXvzCn3/kOA6TYPsXvzCn3/kOBl7K2nsO2mSZI7stGwddRyuociRkZxUZRvkscBwOl7seUS02hP0EIkVypZda4BxzAINZLNPOCyySZuFUHRQCgKUBWgFAKAUAoBQCgFAKAUAoBQCgMbaMJeGRF5tG6jxKkCuxeGD5l/UzaC8DZ3GRwOI2I4dhHA16/fV+0ivDH6nX/AOx3H8J/pTvq/aQwP1Ov/wBjuf4T/Sne1+0hhj9Tr/8AY7n+E/0p3tftIYY/U6//AGO4/hP9Kd7X7SGB+p1/+x3H8J/pTva/aQwP1Ov/ANjuP4T/AEp3tftIYH6nX/7Hcfwn+lO+r9pDDH6nX/7Hcfwn+lO9r9pDDH6nX/7Hcfwn+lO9r9pDA/U6/wD2O4/hP9Kd9X7SGDcPJTuvdw7RSWe3liREfLSKUGWGABnmao1NkHDCZJI7nXnEhQCgFAKAUAoBQCgFAKAUAoBQCgFAKAUBQHPKgAYHkaAKwPI0BQSDtHxoAXA5kUBXNAAc8qAorg8iD76AqTQBjjnQDUKAozgcyB76A9UAoBQCgFAKAUAoBQCgFAKAUAoBQCgFAav5Strm02dMyn03HRR45lpPRGPdmrqIbppHHyNe8kF08Ru7CdtT28gdSTnKuMHB6wCM/wB8Vbqknia8TiNL2Jtx7K+v5GZtLi/VckkB45SVxnlgsPjWicFKEV7vocNi8iKuvn6OzMVEA9Ik4OmQnnVWrw9rXmdiQXkrsEnkiaWG8d1myJld/N10AMqyDr4j8RVmpk45Sa93icRJ+UZof0you+nMHmwLiEuHyNWGGk8h11CjPdejjOfE6+ZJbh+c/oW8a4ZyhWU25dst0fRc888ZzULtverHxC5GHZbVlt91+kiZg5JTVklgHm0kg9uDUnBS1GGPA2jcLc2C3SC7R5jK8Kl9UjMjGRQSdJ7KpuulLMXjB1I0vykbYlbaDz27HRs7oNQBwGeSTLKRnj6uD3VoogtmH/Vk4zZvK7OJtnW7ROQJbiHSwJHCRWwSR1cRVOmWJvPRnXyNa3K21Jc7TsVmLCSGCa3lUk51RngWHbgj4GrrYKNcseLTOLmY+9sXRbQupNrQXckLOOglhkdEjTuxwPVwPWD212p5glW1nxycZ2uymV40aM5VkVlPapAI/CvPawyZfrgFAKAUAoBQCgFAKAUAoBQCgFAKAUBA70brRbRMAuGbo4nLmMYCyEgAB+vA48u01ZXa4Zx4nGjE2PuLb2d35za6ogUKGIcYyD18eOeA66lK+U47ZDBFX/kstpgwaWUap5pyRpz9vp1x8vV9EVNaqS8PBL5DBPbvbqx2Ut1JG7k3LBmBxhMasBcDl6Z+FVztc0k/AYITY3k1W0K9DeXSqrhygZQjEEZDADrxg1ZPUbucUME3d7pxS3wvHZiwiMJThoZWBBzwz11WrWobBgs7C3OjtLWa1jlkaKXXgNpJiDgghDjl412dznJSa4jBc2fufBFYGxYtJEQwJbAb0jnIIHAg8q5K2Tnv8RgxN2tyvMpFYXdxKiKVjjcroUHtAHH8K7ZdvXJBIxT5MLN1m6bVLLK7uZmPpoX9jHDAPaKl9pnwxyXgMGbebkRy2UFo8shSB0dW9HWdGdIPDGONRVzU3LHMYPcW5MCbRN+jOJDnUgxoJZcFuWcmjuk4bBgwtubg+dvJ0t7ddDI2p4Qy6PBeHAcKlC/bjEVnqMG4W0CxoqIMKqhVHYFGAPwqhvLydLlcAoBQCgFAKAUAoBQEFvlvKmzLfp5EZxrVMKQD6WePHwqyqt2S2o43gtbt7zNdiUy2s1ssaq2qYABgdWdPgFyfEV2de3GGmEzXj5VI9PTC0uDaa9HnGBpznnp51b9lfLKz0GSb3u30j2etu3RvMLgkR9GRx4KV5886hVdVLnnjjAbG62+cd9NLA0UsE8QDNHKADjhxGPEcO+llLgk85QTJLejba2Fs9w6lwmMqpAJyQOGfGoVw3y2nWRu6u9rXz48znhQprWSQDQ3EYCkeOanZUoeKZxM97tb3pfG6CRsnmrlG1EHWRr4rj9w/GllLhjjzCZB2PlVt5bO4uRFIDBoLRkrrKyHCup5Yzke7vqx6WSmo55jJtm1duJbWbXUgOlYxJp4ZOQCFHfxxVEYOUtqOlvdPeGPaNss8QKgllKtjKlTgg4/zxrtlbhLaziZrdh5UIJo7txE6tbLrKErmRQxVih7iBz7RVstNJNLPMZJfa++kNrYxXcqtiUJ0cYwXZnXUF7OWePdVcaZSm4rwGT3uxvJJdmQTWc9sUVWBlGA4bPBT2jH4illajjDTCZc3K3nTalv08aNGNZTDEE8ADnh40tqdctrCeTE3e34hvbye1jVg0OrDEjTJobS2nr4GuzolCKk/EZMubedF2iljobW8Rl15GkAZ4Y554VFVvZvGSfqs6aXt3f4W129qlrNO6IJD0ek+jjJODx4VohRujuykcyZlpvtBNs6S+iVmSMMXQ4DgrjK9nWKi6ZKexjJa3W3za/dQLO4ijZSyyuB0ZxyAI7f5V2ynYvWQTMK+8omi5nt4bK4naA4cxaTzHA46qktPmKk5JZGSU3l3wSyWAGKSSe4/ooUHpkgLqz2YLAVCulzzx4LxDY3V3wS+klgeKS3uIgC8UmM4PWCOB6viKWUuCTzlMJkDJ5VEBmPmdwY4ZDHLIukqpDFePHrxVn2V8OK4jJN7zb7xWVrDdBGljmKhNOAfSQuCdXctV10ucnHoMkdvN5TILKO3cxPIJ4TMApUaF9HAbPXkkf3TU69NKbazyDZvVZjooBQHP/LdCz7MIRWc9NGdKgsTz6hWrSNKziclyJnZu70sdnPE91LcNNEVQykfZ6oyulcdWTVcrE5JpYwMHLlvHGxjsvzefzzpSNHRNjHSas6uXdWzC73vMrBHwwT/AJStlSrDsiFdRaN1RmRS2ggRLr5dRGePZVWnkszZ1mb5PLJodp3wveke64aZmHoSxZHq4GA2An+QajfJOuO3l0C5k75V4y2y5wilj6GAAST6Y6hVen/ER18ivk72NLb28by3M0oeGPEUmNMPDOEHPrxx7KXTTeEgjXvJfburbX1Ky6p2K5UjVxm4jPPnVuoaez3fscRzi72BPHs2CeOOQiaOS3nUK2oFWzGxXGeIHxHfWtWRdjTfLijngdL8ojyy2+z7OCJ5TKY5JVXhlIVQ6GY8F1E9fsmsdGE5TbOs8eStpre8vrWeF4Vd/OI0b0gpYnUoZfRPolOR/q13UYlGMk8+ARoE+wZ1szdRxvnpri3mTS2oxuQyNjGSMkj4Vp3x37X5M4bnvtsmaTZOzZIo2c2/RPIgBLadA4458CAD41npmlZJPxOvkbvu7vbFtAyLBHMuhASZI2QEtkaVJ5kYrPOpwxnB1M0vyaXT2WwZ5Cjh0aQopVtRYooXC4yeOK0ahKdyRxcjXNiWlzs6fZs8lrLGvGOZ8h+lEpyXIXJTAbPHsq2bjYpJM4bTvRfi029FcSRytGtqVJjjZzltWOVU1x3UuK6nXzOjbK2gtzCk0YYK4yA6lWH7ynlWWUdrwyRyvebZlzNtq580Z4n8zJV1XIchB9lkjAz8a2Vyiqlu6kXzMjYtvH+rdwsEcivofpEcNrMno5wMDgRjHCuTb79ZY8Cnkou4omijLXplaIqUkRhbIR6R0E8uVNSm8vhj8wi3srYM1ztjaXRzz2oDIdcYx0uc+jkjBAx1dtdlOMao5SY8ST8pFu8O0dn33Ru8EJZZSilimeRKjjg6j8veKhQ065Q8WHzKblo15ti6vkSRLcxrHGzqU6RvRzgHjw0n4iluI1KHiFzNFbZN0bfaLp03RC9PTQKukzRl2OtSRnhw5cK0747op9OfQ4bvv3ZpNYbMjtkcxNcQoBglkR43TL9mNXEms9LxOTfRnWcx2pZ3Eto2uKXMCQ2qjQ3MmZ2K8OX2Y494rXFxUufPicPpuvIJigFAUxQFaApigGKAYoBQFaApigGKAYoBigGKAUAAxyoBigGKAYoBQDFAMUAxQCgBoABQDFAMUAxQFaAUAoCI3ncmERoZAZWEeYwS6rgszLjkcKePfU6+eehxkat4JzbG7JjQwSFwWMY6dGRXDEEcR6eB3nsqeMZ2/wAQM21ZGupembDq6iFS7D0DGCCq5w2Tr44PLuqLztWAYWxZftIDrYyv0vnKlmOMZ9ZScJhtIGMcDUp8n08AWLG9Zokw5LLs+Qv6RJEg0D0uxshu/nXWuPxBe3bLyPNBclm0W9qMksNYYzkOCMekQFBx1rXJ4STXV/oDFJdbC2SHpellQSkqWd8pGGy2o8i5jBH9qu8N7bB43gvy7JKjFc2ZlQdI6MHLr6ijg7jlpPhXYRxw8wSd/cMrXR1EBXtccSAoJXV4deagly+IM+5nDzW+hso3TA6TwOEHZUUsJnTBs9nYiuOiLK4lbQS8jY6M6kHpE+j1HtBqTlxWThJ7CZmgSR86pR0pGc6ek9IIPAED3VCfPB0sbIvriSadJ4OjRGAifOelUjiQMcMEHn2jxrsoxSTTBiWrdG9zPIpIRpMHW5JCqvoiP1fCpPikkcMPZ1zKIHjlMgkSa3YlgQxWWRC2P7OrpV8BXZJZyvMF1y/npPpAGdU163xgQBuiMfq4bjx7R4U4bfgC1sq5lF0iSFmR57l4zxwAutWibwOhhntPZSSW3K8getkJrtpvtFR21ZfpXYj7RvXBPodnCkvWXAHpnDwLgogjlYMrTuIpcL/Vl54Gc9mQacn/AIBP2dxrgR0UjMasqtnIyuQrHic1U1h4OmJu/ezz2+u6i83kJb0CQSo6ierljtqU4xUsReThBpLptp4wQzIIC0qyuySa3wSWJyjeiSQOphVmPSTBmzaP+zozAQHpdZWVyhcAaFMmc+2cZ5iorPHqDxtm76PzgLIQDbQGH0j6R1yglDnicaM9fKuxWce8FLvX56SNQHTQrr1vhR0eooY/VIblntPhRY2gXMXSQSFy5K3ZC4Z1IUzKpHokcMEiieH8AZe0LZ0mhSJiI5QEcamJXofTUqTy1DUpPhUU1h5BPVWdFAKApigKNGDwIB6+IFACgzkgZHI44igAQAkgDJ59p8aALGBnAHHnwHHxoCoFAAKAoYxw4Dhy4Dh4UAKg8wOPPvoAqAcgBQFQKAAUBWgKYoBigGKAYoDyIhx4Djz4Dj40AMS4xpGOzAx8KZB7oBQHgRADAAweYwMGgHRLjGBjswMfCgBjBxkDhy4Dh4UB6IoBigGKArQCgFAKAUAoBQCgFAKAUAoBQCgFAKAUAoBQCgFAKAUAoBQCgFAKAUAoBQCgP//Z"/>
          <p:cNvSpPr>
            <a:spLocks noChangeAspect="1" noChangeArrowheads="1"/>
          </p:cNvSpPr>
          <p:nvPr/>
        </p:nvSpPr>
        <p:spPr bwMode="auto">
          <a:xfrm>
            <a:off x="215900" y="-158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6" descr="data:image/jpeg;base64,/9j/4AAQSkZJRgABAQAAAQABAAD/2wCEAAkGBxQQERQUDxQVFRUWFBUUFBgWFhQVFRQXFRQWFxQUFBgYHCggGB0lHRQUITEhJSkrLi4uFx80ODQsNygtLiwBCgoKDg0OGxAQGiwmICQsLCwsLCwtLCwsLCwsLCwsLCwvLCwsLCwsLCwsLCwsLCwsLCwsLCwsLCwsLCwsLCwsLP/AABEIANIA8AMBEQACEQEDEQH/xAAcAAEAAQUBAQAAAAAAAAAAAAAABQEDBAYHAgj/xABMEAACAQMBBAUJBAYGBwkAAAABAgMABBESBQYhMRNBUWFxBxQiMlKBkZLRI1OhsRUWVHKTwTNCYoKy8DU2ZHN0wuEkJTRjoqPD0vH/xAAbAQEAAwEBAQEAAAAAAAAAAAAAAgMEAQUGB//EADsRAAICAQIDBAcHAwQCAwAAAAABAgMRBBIhMVEFE0FhIjJScYGRsRQjM6HB0fBCU+EVNGJyBvEWJCX/2gAMAwEAAhEDEQA/AO1eZx+wnyr9KAeZx+wnyr9KAeZx+wnyr9KAeZx+wnyr9KAeZx+wnyr9KAeZx/dp8q/SgHmcf3afKv0oB5nH7CfKv0oB5nH7CfKv0oB5nH7CfKv0oB5nH7CfKv0oB5nH7CfKv0oB5nH7CfKv0oB5nH7CfKv0oB5nH7CfKv0oB5nH92nyr9KAeZx+wnyr9KAeZx+wnyr9KAeZx/dp8q/SgHmcfsJ8q/SgHmcf3afKv0oB5nH7CfKv0oB5nH7CfKv0oB5nH7CfKv0oB5nH7CfKv0oB5nH7CfKv0oB5nH7CfKv0oB5nH92nyr9KAeZx+wnyr9KAeZx+wnyr9KAvUBWgFAKApQCgFAKAUAoCtAUburj5BFI2yAR1gH40jLckzrWHgrXThaun0oT4fnVdstsGydazLBdqwgKA8u+Md5xUZSwdSyeqkcFAKAUAoBQFaApQCgFAKAUAoBQCgFAKAUAoBQCgPKvkkdn8+RqKlltHWuGT1UjgoDG2e3okey7L7s8PwIrPp36Lj0bX7fkW3Lin1SZlVoKjC2w+IXPcPzFZdbLbRJl+mWbUjNrUUFKAxpXzKi9is5/BR+ZrPKWbox6Jv9F+pbFYrb9y/Uya0FQoDyHySOzn7+qoqWXg7jhk9VI4KAUAoBQCgFAKAUAoCtAKAUBSgFAKAUAoDFvH0Mr9WdD+Dcj7j+ZrNdLu5Kzw5P4/sy6tb04fFGVWkpFAR1q2m4lT2grj4Yb+VYant1M4dUn+j/Q1WLNMZdMoka3GUjN5WxbPnuH41g7Tz9lkka9F+MiTU5Fbk8rJlfAV04R1i+ueZupdEY92SfzrDp5b9RZLphfLLZqtW2qC65ZI1uMp4nlCKWbkASahZNQi5S5IlCLlJRXieLNSEBb1m9Ju4nq93L3VGlNQzLm+LJWNOXDki9VpWKAUAoBQCgFAKAUAoBQCgFAKArQFDRgtwy5yD6w5j8iO41XCecp80TlHHFcmXasIFq5hDoynkwI+NQtrVkHB+JKE3CSkvAxNjXJdNL+uh0P7uR99ZtFc517ZetHgy/U1qMsx5PiiQrYZjX9vX8drPFLM6ohVlZmOBw//AGvOujNaytxTeU08Gypp6eafhhmlbzeWKOPKbPj6VvvJMqg71Xm34V71ekb4yZh3HLNv7yXN82bqVnHUvqxr4IOHvrZCuMPVRHJNbteUi9ssLr6eMf1JSSQB1K/MfjVc9PCXkdyzq273lQsroYkboJMepIRgnsV+R/CsN1E603zXkTjxeDYt2RmHUebuzH314/Zafc7pc22zZrmu82rwSRLV6JjIu/fpJkhHIfaSeA9UfGsGol3t0aVy9Z/DkjXStlcrH7l+pKVvMgoC10mW0r1cWPZ2DxqvfmW1fEntxHLLtWEBQCgFAUoCtAKApQCgFAKAUBWgFAYd/G3CSP116vbXrX6Vm1EJL7yHNfmun7F1Ml6kuT/J9S9a3CyKGTiD+HcatqtjbBTjyZCytwltkXqsIGrbe2xDs64Es8iokq4YZ4kr1heZ5ivPVFsdYpVxbUlx8sGxTjPT7ZPjHkaJvL5ZGOU2fFgfey8T/dQcvefdXv16PxmzDuOY7V2rNdv0lzI0jdRY5x3KOQHhWuMVFYiiJl7A3Yur9sWsLMOtyCsa+Lnh7hxrk7Iw9ZhI6AvknS3hD3cpkckDTH6KLkE8zxY8O6vE7T7UsorUqkufibNHp42zxLoYG2fJHOsYksnEylQ2hsLIOHIHk34Vu02uVkIymsZXwKLK9k3FeBz28s5IXKTI8bjmrqVPwP51vTT4oqJvdrfW72fgQSZj+7f0o/cOa+4iq7KYT5o7k6ru75XbacYu1NvJjt1Rse5sZHvFYbtNKCbjx+pKLy8G27snpFafIYynIIII0jlgj/PCvE7Prn6VtixKT+WDdrJx9GuHJE3XpGIxL+70AKvF34IPzJ7hWbUX92lGPGT5L9fci6mrflvkuZdtYNC4zk82PWxPM1bVXsjj5vqyFk97yXasICgFAVoClAVoClAKAUAoBQCgLZlwcNwz6p6j3eNV78SxL4E9uVlFyrCBWgNQ3i3hg2VKGlcaZQWMY4vkc2VezjWOrSXR1GalmEufk+pqdsLKsTfpLl5nO95fK/cTZWyQQJ7TYaU/8q/jXuw0kV63ExORzm7unlcvM7O55s5LE+81qSSWEcJzdfcu62gfsE0oMapH9FRns629wqmepri2s5a8ES2Sxlo6bZeSi3tYWknZp5QAePoxrjnhRxPvJryu0dZb3EnW8fU0aWEXalLibxuq483CqAAhK4AwAOY4e+vP7NudtPpPLTwXa2tQt4eJzy4huNu7Qu4POWtoLRgqqmdTNll1HBGfUbj3ivbcK4VxcoqWevExKUk+DwS/kx2tOLi72fdP0ptSuiTrKkkFT/6ce8dVRurgoRlBYz4DLb4knv3ZRXJjilRX4HmOILEAYPMcq+e7Q1l1VsI0yw/35Hp6KmEoSlNcDTt5PI0Rltny5/8ALl/JXH8x76+mr1nhNHluJy/auyprWQx3MbRuOphz7wRwI8K1wsjP1Xk401zMrYO8lzYtqtZWQda84z4oeHvpOuM/WRxHUt3PLJG4038RjbHB48sjeKniv41ht0jSzDj5E4vLwzet25luV86Dq+vgmk5CqOod9eNpaLN7tvWJPw6I2aiyOFXXyXj1ZOVuMhSgPEUmriOXUe3w7qhGe7iuRKUdvPmXKmRFAKAUAoClAKAUAoBQHmWIOCGGQajOCmtsiUZOLyjA86MDBZjlDwST/lfv76x99KiW231Xyl+j/c0d2rVur5+K/YkQa3GU5N5ct3XkEV3CrNpBilCgscE5jfA6gdQPiK26SxLMWRkjQtgbjXN06rIPN1bHpSqVODywhwT78Vy/tPT02Ktv0n/OZbDTWTg5pcDse7Xk1srLDMvTyDm8uCB+6nJfxPfVdmonPhyK0iAtd/rK1u2RZC0erQXVSUxngQRzA7RXkaXsnVUXOaS2vz44/wAHoX6qq2pRfMn/ACkb1eabPEltpkaciOI81wyk6x28Bw7zXqV6dWtwny8TApuLyjUL4bT2Ckd1NOk8TOqzxY5Z6lOOfPiKso0+meYVQ2nbLZz4yeSX303U+3F5YXEltJMPtNPJ+AOrgRg8u2sep7TWlglOG5F2n03fN4eMFro03f2VLcw5luJioaSTjliWwSOwZY4zxJrRpr3rVGTWF0Krq+6k49CH23a7UsIo9oz3CT8UaSI8AA2Cq5A93Dl31KWl0l9mHDj4P3HY32QjhPh0OkbZ3ytbS3jmuH0iVA8aAZdsgHgo7Mjj31CNM5NqK5EMrxNa3S2na7Xlk16ZMAs0ci8fSOMgHmB2jurytP2fqaNS7rfmmb79RVKlQrMHejyQQMGkspOhIBJR/Sj9x5r+Ne5HW7Fmzl1PPUHJ4RyXaWxJ7c/axOBnAYAshPYGAxnu51o02sp1Md1Us/VEraZ1PE0fQfky2EbHZ8aPkO5Mzg/1WfHo46sAAVi1E988kUbPNKqKWcgAcyazTnGEd0nhE4xcnhIwoS1x6TArF/VU83727B3Vlg5aj0msQ8F4v3+XkXyxTwXGXXp7vMkK2mYUBWgKUAoBQCgFAKArQFAaArQFuaIOpVhkHmKhOEZxcZLgSjJxeUQZleyYBsvCeR607q8nfZoZbZca3y6o37YapZXCf1JyCZXUMhBB6xXrV2RnHdF5RglBxeJIi94tndKmpfXX8R1ivP7S0nfQ3x5r80a9FqO7ltfJkU149zZzwKcTGF1jOfWypAHj1e+nZWuVjULOa/NEtbptj3x5P8jm+xt5bCDZMlpcQEXOl0ZGj9JpDnS+ojK44cOrFfSTqsdm5PgebngbNuvuwNobDS0uSVdWLqccYyWYx8D1aSRjxrHHWwlfJ1vOHhl06ZQS3eJEvuzd3E8UG1LsywRSAaRw18cDUSOscMnJwTWSfbVNdvdwg1LOM9DRHQylXvz4ZMy+e721f3NvbTC2gszo4DJZiSuT70bwA763zopUIysjub6mWFk452vBTYmu9hv9lbTIZrUKySpjPWQe/B0nwYjqqNnd6WtW1rCw+B1brZ4fNmLs3dG8v9FteXha1iAOlR6TBeCrk/mc4rPpe16bpPu4NSx4l1+klUstmRvtNDZ7ZtZrqPXapAI1AXUsTDOOHdkHH0rXRYrIyri/SXFr3meUGkpNcBsa7i2ht6OfZqFYYoj07hdCuSCBke8eOmpzThS1PmR8Tc9t7QM7iGHiM4OP6x+gr5LX6qV81TVy+r/ZHs6WhVR7yf8A6J/Z9ksMYQcesntPWa9nTUKitQR5t1rtm5MX9+kK5c+A6z4VzUamuiO6b+HUU0yteIkdZ273LCS4GEHFE6vFqw01WaqStu9Xwj+rNVlkKFsr5+LJqvWMBWgKZoBQCgFAKAUBWgFAKAsSwHnGdJ+KnxH0qqdb5weH+XyLIzXKSyvzMcbRCHTOOjPUeaN4N9ap+1qD23La+vg/j+5Z3Dks1vP1+RnA9la08mc8zRB1KsMg8xUZwjOLjJcCUZOLyjWJ45LF8p6UbHkeXgew99eBZG3QT3Q4xf8APn5nqxlXq44lwkjYNn36TLlD4jrHjXs6fU13xzF/DoeddRKp4kcpMV5tLaV5HYzLbJauo5ZJZiwz8UatMOz9LQlY45befd7hLVWyW3PAzrncHach1SX0LN7RhGr44zWmVlMo7XHh7ymLlF5TI3bMO0tgoLtrlJ49apJGVI1A8urxGRyzUNNptLu21w2tk7LrJr0nk2DfTa0VrJ0kraRIFZBzY8ByA7OFfNans+6/VSVS6PPgj1NPqIQoW9+Roe3t47cXTXWy7qWCSZft1MZ0luHEdueP+TX1kI2qCjOGfieRiDb44+Bl7r7y2FnBNqmlkubhlM0jI2MAkgA+8n31k7Q0+q1FDhGKXlkv08667VJvgT+2N6jY7Oe6tSrNK6RRNzA9F3ZsdZwvxry+wtHJWzViw1hfz5o09o2qSjtfmVm3A2nLxmvoyWwWBTUM9nLBr1XXpN+/u+PXJjV1qjtzwMiHcraqKUj2hGinmFj0j8BV0rKZLDj+ZUsp5Rd8ld1I095Bd4aa1ZE1jkQ5cH3/AGfPvrFLs6iiauqWMrl0NE9VZZDZI3Ta+2FgGB6T9nUO9qxazXwoWFxl0/cs0+llbxfBGDsrZrTN01zx61B6+8jqHdWTSaSd8u/v+C/ngaNRqI1LuqvibFXtnmHiaVUGXIA7ScVCc4wW6TwiUYuTxFGJHdtL/RDC+2w5/ur1+NZ43zt/DXDq/wBF4lzqjX6749F+rMqOLT2k9ZPP/pWiMFH3lMpZPdTIlaAUAoClAKAUAoBQHmWIOCGAIPMGozhGa2yWUSjJxeUQ8tjLB6Vs2peuNuPy15k9Ndp/S07yvZf6G2N1d3C5YfVFyy28j+jJ9m3IhuXx6vfU6O065+jP0X5kbdFOPGPFeRJyxq6kMAQR7jW+UYzjh8UzJGTi8rmalf2T2jh4ydPUez+y1fN6jT2aOzfW+HX9GezTdDUx2yXH+cjnext7zs2fatyYukL3EClQ2kDJuWYg4PUp4V9pVF301Z4ZWfyR4tiUJyS8Gd0rEcOM+VDerzy2vrbo9Pm08IDas69TMDkY4cV769DTVbZRlnnkhJ8GXdoSrc7W2UsoDAQ4YMMgkaiCQfAfCsHZ9/eaecvFPD+Bp1NXdzS8GsnVE2bbsMrFCQesIhH5V3dLqUmJtfZdsYZVaKHjHJgaEBOFPLhmuxlLK4nDgW0LnO79vH1+dSO3d9nIAPxNbIWpa91r2cv5pIm4Pud764X5nct1d6PPpryLo9Hms3RZ1Z1jLDVy4cUPDwrLZVsUXnmQTG/m9H6LthP0fSZkVAurTzySc4PUDSmrvJbchvBoW7G0mi2ntYx8DI8XHrUAynh3+lWTtnUzo09ahzeePyNmhojbN7vDBvew9jFj0s2e1Qev+01ePoNA5vvbfguvmzVqtXt+7rNjllVBliAB1k4Fe5OcYLMnhHmRi5PCRDT7cLtotULt2kHA768uztJzls08dz6+Btho1FbrnhF612USQ9y3SN1D+ovgOuratE5Pfe9z6eCIWalJbalhfmyVr0TGKAUAoCtAUoBQFaApQFHJ6sH8KjLPgdWPExnvlX+kDJ3kZX5hwqmWpjD1019Pmi1UuXq8S/FMrjKsGHcQathZGazFplcoyjwawXKmRMDaWyknHEYbqYc/f21j1OirvXHg+poo1M6uXLoQLG4sjzynVzKn/wCteO3qtC8c4/l/g9Fdxql5/n/kk7XbUU40SgLngQ3qnwNehV2hRfHZZwz15fMyWaS2p7ocfqcC3rhCDaijOBewgfLeYr6jTRUYVxXJL9jBOTlJtn0DPvBDHdx2jE9NJGZEGDpwM8z1Hga87u24uXgdOB74yET7WA5NcR5/uu5Fb4SanUuqf6HHHMJPpgltvSaL22P+yzfjDIBXjdjySotb9v8AY3a5Nziv+J0byO/6Jg8ZB/7jVv1X4rMMeRBeUyXRtawJ5CC4/FT/ANKlXJRom35HVHdJJHM7hf8AueEf7Q3+BxVcH/8Aqz/6L6ovl/tI/wDb9GdL8mO0Vjk2xPLwVZhI2OOBqmJx21ObdldT6pfoUyjtk10ZTyu7VjvNjRTwElJJkK5GD6rjiOqrNLFxtwyD5FvcC1RtqbUeXgqNCePAEnpOefD8ay9oVVTrqnY+Ec+7wLqLJx3RhzeDeb/eRV4QjUe08vcOuvD1Ha0Y8Klnz8DbToG+NnAxbbZs10dc7EL1Z5n90dVZ6tJfq3vubS/nJF09RVp1trXE2O0tEiXEYwPxPia9ymiFMdsFg8yy2VjzJl+rSstTXCJ67KviQKrnbCHrNInGEpeqsniO61+orEduNI/HnUY3Kfqpvz5L8zrr2+sy+KuRWKArQCgKUAoBQCgBFAR9zseNzlQUbtQ6T76xW6CqbyvRfVcDTDVWR4PivMxJILqL+jcSjsYcf8++s0q9bT6kty8+f8+Jep6az1ltfkWk3jKnE8RU92R+BquPazi8Wwa/nRknoFJZrlkz4trwSDBYDPU/D8+FbI6/TWrDkvjw+pnlpboPKXyI3aO74b0rcj93PD+6aw6nstS9Oh/D9jVTrmvRt+Zy7ypqUstBGnMwZhjByI5ACfjWr/x6dq1Lrm3hLk/DijnaMYOtTj15m3bb/wBY7L/hm/569yP4EveeV4ms7NQNtXaYYAjpRwIyPWavI7elKNFLi8c/oj0ezUnOefIuby7FMsguNeBFBKCuOJyjYwffXm9m69VV/Z9vrSjx+KNmp0+6XeZ5Jlk7WmtN2YZLaRo36dhqXGca5Dj8BX2GyMtQ1JHg+BJ+U0dJtHZwJ4tBICf3uv8AGsV0tmktl0waKFm2KPO7uxfNbcRORJhi2ccOJ4cDXyfaOvepvdsE48Mcz2tNp+6r2PiYG6P/AITb3+fvq+yr/Dp9y+iPCt/El72Wd4v9WLP/AHq//JWiv/csqfqm52sUlwRpGWIXUQABwGAWIr4Kff6u1x4vDfuR9Eu6ohnl9WbNYbHjgGqVlLdrEBR4Zr1tPoKdOt9jTfnyR592qst9GC4eXMvXG3oU5Nq/dGfxq6ztLTw5PPuK4aK2Xhj3mF+npJDi3iJ7zk/HHAfGsn+p22vFNf8AP55l/wBirgs2TL8dlcSf00ugdiYz8aujp9Vb+LPHkit3UQ/Djn3mba7Mjj4hcn2m9Jvia1VaOmvilx6viyizUWT4N8OiMytRQKAUAoBQFaAUAoChNMgBq5lDAroK0Bant1cYdQw7xULKoWLElknCcoPMXghrzdpG4xMVPYeK/UV5V3ZFcuNbx+aN1faElwmskRNYT2/EagO1CSPfjl7682em1OmeVnHVG2N1F3B4+Jo3lavHlslD+liQccDV6jjGR417PYGpnbqWpvPo8/HmjHr6YwrzHr8DYtrXaPvDYurqVNqx1BgV468ca9yKfcyXmeX4mu7DkD7T2kyEMplGGByD6T8iOfI143/kPCilPz+iPS7M9efwJzav9BN/upP8Br5zS/jw/wC0fqj1Lfw5e5/Q1Xa/+qsH/EN/ikr9Eh/uWfMf0mw+UT/SWy/9y38q87U/7K406b8aJKV8IfRGq7qzqtvt1GYByMhSQCR9sMgHnzHxHbX6HVxqpa6L6I+Zt/El72WN4rhf1bsk1LrMowuRq4dJnhz6x8RWitf/AGGyp+qb5BtKUIqJ6AwBhBg8uvrNfBS1luXGt4WfBH0S09frS4vzMu32LNMcvlR2uTn4c6sr7P1FzzPh7/2K56umvhHj7iZtN3ok4vlz38vgK9SnsqmHGXpPz5fIw2a6yXLgSyIFGFAA7uFelGKisJGNtt5ZWunBQDVXMoYFdAoBQFaApQCgFACM8640nzGTHksY25oPdw/KqpaeqXOJarprkzGk2NGfVaRfB2/nms8uz63ycl7my1aua5pP4GM+xHHqTv78n8jVEuzrF6tsviWrWQ/qrRjybNul9WXP94j86plpNbH1bM/EsWo0z5x/IxpPPU56z4Yb8qzy/wBQhzz+TLV9kl0+hjtta5X1mYeKj+Yql67Vx5t/FFq0unlyX5kZtYC6QpcKrKefohT8RVcdddGxWRaUl4pIs+zw27fD3mqHyf2nH+lwerUMf4a9L/5HrP8Aj8n+5n/02nz+ZO7J2TFapogXAzk54kntJ668vV6y3VT32vP0RqpphUsRRk3UOtHTlqVlz2agRn8apqnsnGfRp/Jk5x3Ra6mg7Qivv0eNnNbakSUusqcScluGOR9Y9lfeVdpaKUu97xLPg+B89LSXL0drJxpbvaN5BPcwC3S3TQozktnx93Vw7687tHtDTQ00qqp7nLp4GnSaW3vFKSwkbPXyB7RBbW3Strl+kkVg3WUOM95BBGe+vV0vbOq00O7g015rODJboqrZbnz8i1YblWsLhwrMwORrbIyORwAM++p39u6u2Dg2kn0X+WRhoKYS3cfibbbbRkj/AKPSPBVz8cZrDVq7K1iGF8EXT08J+tn5mUm0rp/VLnwX/pV61esn6ufgv8FT0+mjzx8zIjjvX62HiQKvjHtCfVe/CKpS0kehkpsu5PrTY8CTWiOj1j9azBU9Tp1ygZCbEP8AXnkPgcfWro9nS/qtl8OBW9Yv6YIyY9kRjnrb952P88VfHQ1Lnl+9speqm+i9yRlR2qLyUfCtEaa48kVOyT5su1YQK0AoBQCgFAKAUAoClAVoBQCgNe8oF48GzbmSJtLrGSrDmDkDI+NWVRUppNDOOR85Nty5POeT5jW96LTvnWvkdV1i/qZ5/TVx99J8xrn2HTf24/Id/b7TH6auPvpPmNPsOm/tx+Q7+32mP01cffSfMafYdN/bj8h39vtMfpq4++k+Y0+w6b+3H5Dv7faY/TVx99J8xp9h039uPyHf2+0x+mrj76T5jT7Dpv7cfkO/t9pj9NXH30nzGn2HTf24/Id/b7TH6auPvpPmNPsOm/tx+Q7+32mTe5m37kX1qOmchp40YMcgqzhWBB7jUZ6SiMG1BLh0OO2b5yZ9K154FAKAUAoBQCgFAKAUAoBQCgFAKAUAoBQHiWQIpZjgKCSewAZJouIOZbW8qWzbqKSGVJ3jkUq2F05B6xxyK2R01kXlEco0npNg+xffMK0ff+RzgOk2D7F78wp9/wCQ4DpNg+xe/MKff+Q4DpNg+xffMKff+Q4DpNg+xffMKff+Q4DpNg+xe/MKff8AkOA6TYPsX3zCn3/kOA6TYPsXvzCn3/kOA6TYPsXvzCn3/kOBl7K2nsO2mSZI7stGwddRyuociRkZxUZRvkscBwOl7seUS02hP0EIkVypZda4BxzAINZLNPOCyySZuFUHRQCgKUBWgFAKAUAoBQCgFAKAUAoBQCgMbaMJeGRF5tG6jxKkCuxeGD5l/UzaC8DZ3GRwOI2I4dhHA16/fV+0ivDH6nX/AOx3H8J/pTvq/aQwP1Ov/wBjuf4T/Sne1+0hhj9Tr/8AY7n+E/0p3tftIYY/U6//AGO4/hP9Kd7X7SGB+p1/+x3H8J/pTva/aQwP1Ov/ANjuP4T/AEp3tftIYH6nX/7Hcfwn+lO+r9pDDH6nX/7Hcfwn+lO9r9pDDH6nX/7Hcfwn+lO9r9pDA/U6/wD2O4/hP9Kd9X7SGDcPJTuvdw7RSWe3liREfLSKUGWGABnmao1NkHDCZJI7nXnEhQCgFAKAUAoBQCgFAKAUAoBQCgFAKAUBQHPKgAYHkaAKwPI0BQSDtHxoAXA5kUBXNAAc8qAorg8iD76AqTQBjjnQDUKAozgcyB76A9UAoBQCgFAKAUAoBQCgFAKAUAoBQCgFAav5Strm02dMyn03HRR45lpPRGPdmrqIbppHHyNe8kF08Ru7CdtT28gdSTnKuMHB6wCM/wB8Vbqknia8TiNL2Jtx7K+v5GZtLi/VckkB45SVxnlgsPjWicFKEV7vocNi8iKuvn6OzMVEA9Ik4OmQnnVWrw9rXmdiQXkrsEnkiaWG8d1myJld/N10AMqyDr4j8RVmpk45Sa93icRJ+UZof0you+nMHmwLiEuHyNWGGk8h11CjPdejjOfE6+ZJbh+c/oW8a4ZyhWU25dst0fRc888ZzULtverHxC5GHZbVlt91+kiZg5JTVklgHm0kg9uDUnBS1GGPA2jcLc2C3SC7R5jK8Kl9UjMjGRQSdJ7KpuulLMXjB1I0vykbYlbaDz27HRs7oNQBwGeSTLKRnj6uD3VoogtmH/Vk4zZvK7OJtnW7ROQJbiHSwJHCRWwSR1cRVOmWJvPRnXyNa3K21Jc7TsVmLCSGCa3lUk51RngWHbgj4GrrYKNcseLTOLmY+9sXRbQupNrQXckLOOglhkdEjTuxwPVwPWD212p5glW1nxycZ2uymV40aM5VkVlPapAI/CvPawyZfrgFAKAUAoBQCgFAKAUAoBQCgFAKAUBA70brRbRMAuGbo4nLmMYCyEgAB+vA48u01ZXa4Zx4nGjE2PuLb2d35za6ogUKGIcYyD18eOeA66lK+U47ZDBFX/kstpgwaWUap5pyRpz9vp1x8vV9EVNaqS8PBL5DBPbvbqx2Ut1JG7k3LBmBxhMasBcDl6Z+FVztc0k/AYITY3k1W0K9DeXSqrhygZQjEEZDADrxg1ZPUbucUME3d7pxS3wvHZiwiMJThoZWBBzwz11WrWobBgs7C3OjtLWa1jlkaKXXgNpJiDgghDjl412dznJSa4jBc2fufBFYGxYtJEQwJbAb0jnIIHAg8q5K2Tnv8RgxN2tyvMpFYXdxKiKVjjcroUHtAHH8K7ZdvXJBIxT5MLN1m6bVLLK7uZmPpoX9jHDAPaKl9pnwxyXgMGbebkRy2UFo8shSB0dW9HWdGdIPDGONRVzU3LHMYPcW5MCbRN+jOJDnUgxoJZcFuWcmjuk4bBgwtubg+dvJ0t7ddDI2p4Qy6PBeHAcKlC/bjEVnqMG4W0CxoqIMKqhVHYFGAPwqhvLydLlcAoBQCgFAKAUAoBQEFvlvKmzLfp5EZxrVMKQD6WePHwqyqt2S2o43gtbt7zNdiUy2s1ssaq2qYABgdWdPgFyfEV2de3GGmEzXj5VI9PTC0uDaa9HnGBpznnp51b9lfLKz0GSb3u30j2etu3RvMLgkR9GRx4KV5886hVdVLnnjjAbG62+cd9NLA0UsE8QDNHKADjhxGPEcO+llLgk85QTJLejba2Fs9w6lwmMqpAJyQOGfGoVw3y2nWRu6u9rXz48znhQprWSQDQ3EYCkeOanZUoeKZxM97tb3pfG6CRsnmrlG1EHWRr4rj9w/GllLhjjzCZB2PlVt5bO4uRFIDBoLRkrrKyHCup5Yzke7vqx6WSmo55jJtm1duJbWbXUgOlYxJp4ZOQCFHfxxVEYOUtqOlvdPeGPaNss8QKgllKtjKlTgg4/zxrtlbhLaziZrdh5UIJo7txE6tbLrKErmRQxVih7iBz7RVstNJNLPMZJfa++kNrYxXcqtiUJ0cYwXZnXUF7OWePdVcaZSm4rwGT3uxvJJdmQTWc9sUVWBlGA4bPBT2jH4illajjDTCZc3K3nTalv08aNGNZTDEE8ADnh40tqdctrCeTE3e34hvbye1jVg0OrDEjTJobS2nr4GuzolCKk/EZMubedF2iljobW8Rl15GkAZ4Y554VFVvZvGSfqs6aXt3f4W129qlrNO6IJD0ek+jjJODx4VohRujuykcyZlpvtBNs6S+iVmSMMXQ4DgrjK9nWKi6ZKexjJa3W3za/dQLO4ijZSyyuB0ZxyAI7f5V2ynYvWQTMK+8omi5nt4bK4naA4cxaTzHA46qktPmKk5JZGSU3l3wSyWAGKSSe4/ooUHpkgLqz2YLAVCulzzx4LxDY3V3wS+klgeKS3uIgC8UmM4PWCOB6viKWUuCTzlMJkDJ5VEBmPmdwY4ZDHLIukqpDFePHrxVn2V8OK4jJN7zb7xWVrDdBGljmKhNOAfSQuCdXctV10ucnHoMkdvN5TILKO3cxPIJ4TMApUaF9HAbPXkkf3TU69NKbazyDZvVZjooBQHP/LdCz7MIRWc9NGdKgsTz6hWrSNKziclyJnZu70sdnPE91LcNNEVQykfZ6oyulcdWTVcrE5JpYwMHLlvHGxjsvzefzzpSNHRNjHSas6uXdWzC73vMrBHwwT/AJStlSrDsiFdRaN1RmRS2ggRLr5dRGePZVWnkszZ1mb5PLJodp3wveke64aZmHoSxZHq4GA2An+QajfJOuO3l0C5k75V4y2y5wilj6GAAST6Y6hVen/ER18ivk72NLb28by3M0oeGPEUmNMPDOEHPrxx7KXTTeEgjXvJfburbX1Ky6p2K5UjVxm4jPPnVuoaez3fscRzi72BPHs2CeOOQiaOS3nUK2oFWzGxXGeIHxHfWtWRdjTfLijngdL8ojyy2+z7OCJ5TKY5JVXhlIVQ6GY8F1E9fsmsdGE5TbOs8eStpre8vrWeF4Vd/OI0b0gpYnUoZfRPolOR/q13UYlGMk8+ARoE+wZ1szdRxvnpri3mTS2oxuQyNjGSMkj4Vp3x37X5M4bnvtsmaTZOzZIo2c2/RPIgBLadA4458CAD41npmlZJPxOvkbvu7vbFtAyLBHMuhASZI2QEtkaVJ5kYrPOpwxnB1M0vyaXT2WwZ5Cjh0aQopVtRYooXC4yeOK0ahKdyRxcjXNiWlzs6fZs8lrLGvGOZ8h+lEpyXIXJTAbPHsq2bjYpJM4bTvRfi029FcSRytGtqVJjjZzltWOVU1x3UuK6nXzOjbK2gtzCk0YYK4yA6lWH7ynlWWUdrwyRyvebZlzNtq580Z4n8zJV1XIchB9lkjAz8a2Vyiqlu6kXzMjYtvH+rdwsEcivofpEcNrMno5wMDgRjHCuTb79ZY8Cnkou4omijLXplaIqUkRhbIR6R0E8uVNSm8vhj8wi3srYM1ztjaXRzz2oDIdcYx0uc+jkjBAx1dtdlOMao5SY8ST8pFu8O0dn33Ru8EJZZSilimeRKjjg6j8veKhQ065Q8WHzKblo15ti6vkSRLcxrHGzqU6RvRzgHjw0n4iluI1KHiFzNFbZN0bfaLp03RC9PTQKukzRl2OtSRnhw5cK0747op9OfQ4bvv3ZpNYbMjtkcxNcQoBglkR43TL9mNXEms9LxOTfRnWcx2pZ3Eto2uKXMCQ2qjQ3MmZ2K8OX2Y494rXFxUufPicPpuvIJigFAUxQFaApigGKAYoBQFaApigGKAYoBigGKAUAAxyoBigGKAYoBQDFAMUAxQCgBoABQDFAMUAxQFaAUAoCI3ncmERoZAZWEeYwS6rgszLjkcKePfU6+eehxkat4JzbG7JjQwSFwWMY6dGRXDEEcR6eB3nsqeMZ2/wAQM21ZGupembDq6iFS7D0DGCCq5w2Tr44PLuqLztWAYWxZftIDrYyv0vnKlmOMZ9ZScJhtIGMcDUp8n08AWLG9Zokw5LLs+Qv6RJEg0D0uxshu/nXWuPxBe3bLyPNBclm0W9qMksNYYzkOCMekQFBx1rXJ4STXV/oDFJdbC2SHpellQSkqWd8pGGy2o8i5jBH9qu8N7bB43gvy7JKjFc2ZlQdI6MHLr6ijg7jlpPhXYRxw8wSd/cMrXR1EBXtccSAoJXV4deagly+IM+5nDzW+hso3TA6TwOEHZUUsJnTBs9nYiuOiLK4lbQS8jY6M6kHpE+j1HtBqTlxWThJ7CZmgSR86pR0pGc6ek9IIPAED3VCfPB0sbIvriSadJ4OjRGAifOelUjiQMcMEHn2jxrsoxSTTBiWrdG9zPIpIRpMHW5JCqvoiP1fCpPikkcMPZ1zKIHjlMgkSa3YlgQxWWRC2P7OrpV8BXZJZyvMF1y/npPpAGdU163xgQBuiMfq4bjx7R4U4bfgC1sq5lF0iSFmR57l4zxwAutWibwOhhntPZSSW3K8getkJrtpvtFR21ZfpXYj7RvXBPodnCkvWXAHpnDwLgogjlYMrTuIpcL/Vl54Gc9mQacn/AIBP2dxrgR0UjMasqtnIyuQrHic1U1h4OmJu/ezz2+u6i83kJb0CQSo6ierljtqU4xUsReThBpLptp4wQzIIC0qyuySa3wSWJyjeiSQOphVmPSTBmzaP+zozAQHpdZWVyhcAaFMmc+2cZ5iorPHqDxtm76PzgLIQDbQGH0j6R1yglDnicaM9fKuxWce8FLvX56SNQHTQrr1vhR0eooY/VIblntPhRY2gXMXSQSFy5K3ZC4Z1IUzKpHokcMEiieH8AZe0LZ0mhSJiI5QEcamJXofTUqTy1DUpPhUU1h5BPVWdFAKApigKNGDwIB6+IFACgzkgZHI44igAQAkgDJ59p8aALGBnAHHnwHHxoCoFAAKAoYxw4Dhy4Dh4UAKg8wOPPvoAqAcgBQFQKAAUBWgKYoBigGKAYoDyIhx4Djz4Dj40AMS4xpGOzAx8KZB7oBQHgRADAAweYwMGgHRLjGBjswMfCgBjBxkDhy4Dh4UB6IoBigGKArQCgFAKAUAoBQCgFAKAUAoBQCgFAKAUAoBQCgFAKAUAoBQCgFAKAUAoBQCgP//Z"/>
          <p:cNvSpPr>
            <a:spLocks noChangeAspect="1" noChangeArrowheads="1"/>
          </p:cNvSpPr>
          <p:nvPr/>
        </p:nvSpPr>
        <p:spPr bwMode="auto">
          <a:xfrm>
            <a:off x="368300" y="150812"/>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8" descr="data:image/jpeg;base64,/9j/4AAQSkZJRgABAQAAAQABAAD/2wCEAAkGBxQQERQUDxQVFRUWFBUUFBgWFhQVFRQXFRQWFxQUFBgYHCggGB0lHRQUITEhJSkrLi4uFx80ODQsNygtLiwBCgoKDg0OGxAQGiwmICQsLCwsLCwtLCwsLCwsLCwsLCwvLCwsLCwsLCwsLCwsLCwsLCwsLCwsLCwsLCwsLCwsLP/AABEIANIA8AMBEQACEQEDEQH/xAAcAAEAAQUBAQAAAAAAAAAAAAAABQEDBAYHAgj/xABMEAACAQMBBAUJBAYGBwkAAAABAgMABBESBQYhMRNBUWFxBxQiMlKBkZLRI1OhsRUWVHKTwTNCYoKy8DU2ZHN0wuEkJTRjoqPD0vH/xAAbAQEAAwEBAQEAAAAAAAAAAAAAAgMEAQUGB//EADsRAAICAQIDBAcHAwQCAwAAAAABAgMRBBIhMVEFE0FhIjJScYGRsRQjM6HB0fBCU+EVNGJyBvEWJCX/2gAMAwEAAhEDEQA/AO1eZx+wnyr9KAeZx+wnyr9KAeZx+wnyr9KAeZx+wnyr9KAeZx+wnyr9KAeZx/dp8q/SgHmcf3afKv0oB5nH7CfKv0oB5nH7CfKv0oB5nH7CfKv0oB5nH7CfKv0oB5nH7CfKv0oB5nH7CfKv0oB5nH7CfKv0oB5nH7CfKv0oB5nH92nyr9KAeZx+wnyr9KAeZx+wnyr9KAeZx/dp8q/SgHmcfsJ8q/SgHmcf3afKv0oB5nH7CfKv0oB5nH7CfKv0oB5nH7CfKv0oB5nH7CfKv0oB5nH7CfKv0oB5nH7CfKv0oB5nH92nyr9KAeZx+wnyr9KAeZx+wnyr9KAvUBWgFAKApQCgFAKAUAoCtAUburj5BFI2yAR1gH40jLckzrWHgrXThaun0oT4fnVdstsGydazLBdqwgKA8u+Md5xUZSwdSyeqkcFAKAUAoBQFaApQCgFAKAUAoBQCgFAKAUAoBQCgPKvkkdn8+RqKlltHWuGT1UjgoDG2e3okey7L7s8PwIrPp36Lj0bX7fkW3Lin1SZlVoKjC2w+IXPcPzFZdbLbRJl+mWbUjNrUUFKAxpXzKi9is5/BR+ZrPKWbox6Jv9F+pbFYrb9y/Uya0FQoDyHySOzn7+qoqWXg7jhk9VI4KAUAoBQCgFAKAUAoCtAKAUBSgFAKAUAoDFvH0Mr9WdD+Dcj7j+ZrNdLu5Kzw5P4/sy6tb04fFGVWkpFAR1q2m4lT2grj4Yb+VYant1M4dUn+j/Q1WLNMZdMoka3GUjN5WxbPnuH41g7Tz9lkka9F+MiTU5Fbk8rJlfAV04R1i+ueZupdEY92SfzrDp5b9RZLphfLLZqtW2qC65ZI1uMp4nlCKWbkASahZNQi5S5IlCLlJRXieLNSEBb1m9Ju4nq93L3VGlNQzLm+LJWNOXDki9VpWKAUAoBQCgFAKAUAoBQCgFAKArQFDRgtwy5yD6w5j8iO41XCecp80TlHHFcmXasIFq5hDoynkwI+NQtrVkHB+JKE3CSkvAxNjXJdNL+uh0P7uR99ZtFc517ZetHgy/U1qMsx5PiiQrYZjX9vX8drPFLM6ohVlZmOBw//AGvOujNaytxTeU08Gypp6eafhhmlbzeWKOPKbPj6VvvJMqg71Xm34V71ekb4yZh3HLNv7yXN82bqVnHUvqxr4IOHvrZCuMPVRHJNbteUi9ssLr6eMf1JSSQB1K/MfjVc9PCXkdyzq273lQsroYkboJMepIRgnsV+R/CsN1E603zXkTjxeDYt2RmHUebuzH314/Zafc7pc22zZrmu82rwSRLV6JjIu/fpJkhHIfaSeA9UfGsGol3t0aVy9Z/DkjXStlcrH7l+pKVvMgoC10mW0r1cWPZ2DxqvfmW1fEntxHLLtWEBQCgFAUoCtAKApQCgFAKAUBWgFAYd/G3CSP116vbXrX6Vm1EJL7yHNfmun7F1Ml6kuT/J9S9a3CyKGTiD+HcatqtjbBTjyZCytwltkXqsIGrbe2xDs64Es8iokq4YZ4kr1heZ5ivPVFsdYpVxbUlx8sGxTjPT7ZPjHkaJvL5ZGOU2fFgfey8T/dQcvefdXv16PxmzDuOY7V2rNdv0lzI0jdRY5x3KOQHhWuMVFYiiJl7A3Yur9sWsLMOtyCsa+Lnh7hxrk7Iw9ZhI6AvknS3hD3cpkckDTH6KLkE8zxY8O6vE7T7UsorUqkufibNHp42zxLoYG2fJHOsYksnEylQ2hsLIOHIHk34Vu02uVkIymsZXwKLK9k3FeBz28s5IXKTI8bjmrqVPwP51vTT4oqJvdrfW72fgQSZj+7f0o/cOa+4iq7KYT5o7k6ru75XbacYu1NvJjt1Rse5sZHvFYbtNKCbjx+pKLy8G27snpFafIYynIIII0jlgj/PCvE7Prn6VtixKT+WDdrJx9GuHJE3XpGIxL+70AKvF34IPzJ7hWbUX92lGPGT5L9fci6mrflvkuZdtYNC4zk82PWxPM1bVXsjj5vqyFk97yXasICgFAVoClAVoClAKAUAoBQCgLZlwcNwz6p6j3eNV78SxL4E9uVlFyrCBWgNQ3i3hg2VKGlcaZQWMY4vkc2VezjWOrSXR1GalmEufk+pqdsLKsTfpLl5nO95fK/cTZWyQQJ7TYaU/8q/jXuw0kV63ExORzm7unlcvM7O55s5LE+81qSSWEcJzdfcu62gfsE0oMapH9FRns629wqmepri2s5a8ES2Sxlo6bZeSi3tYWknZp5QAePoxrjnhRxPvJryu0dZb3EnW8fU0aWEXalLibxuq483CqAAhK4AwAOY4e+vP7NudtPpPLTwXa2tQt4eJzy4huNu7Qu4POWtoLRgqqmdTNll1HBGfUbj3ivbcK4VxcoqWevExKUk+DwS/kx2tOLi72fdP0ptSuiTrKkkFT/6ce8dVRurgoRlBYz4DLb4knv3ZRXJjilRX4HmOILEAYPMcq+e7Q1l1VsI0yw/35Hp6KmEoSlNcDTt5PI0Rltny5/8ALl/JXH8x76+mr1nhNHluJy/auyprWQx3MbRuOphz7wRwI8K1wsjP1Xk401zMrYO8lzYtqtZWQda84z4oeHvpOuM/WRxHUt3PLJG4038RjbHB48sjeKniv41ht0jSzDj5E4vLwzet25luV86Dq+vgmk5CqOod9eNpaLN7tvWJPw6I2aiyOFXXyXj1ZOVuMhSgPEUmriOXUe3w7qhGe7iuRKUdvPmXKmRFAKAUAoClAKAUAoBQHmWIOCGGQajOCmtsiUZOLyjA86MDBZjlDwST/lfv76x99KiW231Xyl+j/c0d2rVur5+K/YkQa3GU5N5ct3XkEV3CrNpBilCgscE5jfA6gdQPiK26SxLMWRkjQtgbjXN06rIPN1bHpSqVODywhwT78Vy/tPT02Ktv0n/OZbDTWTg5pcDse7Xk1srLDMvTyDm8uCB+6nJfxPfVdmonPhyK0iAtd/rK1u2RZC0erQXVSUxngQRzA7RXkaXsnVUXOaS2vz44/wAHoX6qq2pRfMn/ACkb1eabPEltpkaciOI81wyk6x28Bw7zXqV6dWtwny8TApuLyjUL4bT2Ckd1NOk8TOqzxY5Z6lOOfPiKso0+meYVQ2nbLZz4yeSX303U+3F5YXEltJMPtNPJ+AOrgRg8u2sep7TWlglOG5F2n03fN4eMFro03f2VLcw5luJioaSTjliWwSOwZY4zxJrRpr3rVGTWF0Krq+6k49CH23a7UsIo9oz3CT8UaSI8AA2Cq5A93Dl31KWl0l9mHDj4P3HY32QjhPh0OkbZ3ytbS3jmuH0iVA8aAZdsgHgo7Mjj31CNM5NqK5EMrxNa3S2na7Xlk16ZMAs0ci8fSOMgHmB2jurytP2fqaNS7rfmmb79RVKlQrMHejyQQMGkspOhIBJR/Sj9x5r+Ne5HW7Fmzl1PPUHJ4RyXaWxJ7c/axOBnAYAshPYGAxnu51o02sp1Md1Us/VEraZ1PE0fQfky2EbHZ8aPkO5Mzg/1WfHo46sAAVi1E988kUbPNKqKWcgAcyazTnGEd0nhE4xcnhIwoS1x6TArF/VU83727B3Vlg5aj0msQ8F4v3+XkXyxTwXGXXp7vMkK2mYUBWgKUAoBQCgFAKArQFAaArQFuaIOpVhkHmKhOEZxcZLgSjJxeUQZleyYBsvCeR607q8nfZoZbZca3y6o37YapZXCf1JyCZXUMhBB6xXrV2RnHdF5RglBxeJIi94tndKmpfXX8R1ivP7S0nfQ3x5r80a9FqO7ltfJkU149zZzwKcTGF1jOfWypAHj1e+nZWuVjULOa/NEtbptj3x5P8jm+xt5bCDZMlpcQEXOl0ZGj9JpDnS+ojK44cOrFfSTqsdm5PgebngbNuvuwNobDS0uSVdWLqccYyWYx8D1aSRjxrHHWwlfJ1vOHhl06ZQS3eJEvuzd3E8UG1LsywRSAaRw18cDUSOscMnJwTWSfbVNdvdwg1LOM9DRHQylXvz4ZMy+e721f3NvbTC2gszo4DJZiSuT70bwA763zopUIysjub6mWFk452vBTYmu9hv9lbTIZrUKySpjPWQe/B0nwYjqqNnd6WtW1rCw+B1brZ4fNmLs3dG8v9FteXha1iAOlR6TBeCrk/mc4rPpe16bpPu4NSx4l1+klUstmRvtNDZ7ZtZrqPXapAI1AXUsTDOOHdkHH0rXRYrIyri/SXFr3meUGkpNcBsa7i2ht6OfZqFYYoj07hdCuSCBke8eOmpzThS1PmR8Tc9t7QM7iGHiM4OP6x+gr5LX6qV81TVy+r/ZHs6WhVR7yf8A6J/Z9ksMYQcesntPWa9nTUKitQR5t1rtm5MX9+kK5c+A6z4VzUamuiO6b+HUU0yteIkdZ273LCS4GEHFE6vFqw01WaqStu9Xwj+rNVlkKFsr5+LJqvWMBWgKZoBQCgFAKAUBWgFAKAsSwHnGdJ+KnxH0qqdb5weH+XyLIzXKSyvzMcbRCHTOOjPUeaN4N9ap+1qD23La+vg/j+5Z3Dks1vP1+RnA9la08mc8zRB1KsMg8xUZwjOLjJcCUZOLyjWJ45LF8p6UbHkeXgew99eBZG3QT3Q4xf8APn5nqxlXq44lwkjYNn36TLlD4jrHjXs6fU13xzF/DoeddRKp4kcpMV5tLaV5HYzLbJauo5ZJZiwz8UatMOz9LQlY45befd7hLVWyW3PAzrncHach1SX0LN7RhGr44zWmVlMo7XHh7ymLlF5TI3bMO0tgoLtrlJ49apJGVI1A8urxGRyzUNNptLu21w2tk7LrJr0nk2DfTa0VrJ0kraRIFZBzY8ByA7OFfNans+6/VSVS6PPgj1NPqIQoW9+Roe3t47cXTXWy7qWCSZft1MZ0luHEdueP+TX1kI2qCjOGfieRiDb44+Bl7r7y2FnBNqmlkubhlM0jI2MAkgA+8n31k7Q0+q1FDhGKXlkv08667VJvgT+2N6jY7Oe6tSrNK6RRNzA9F3ZsdZwvxry+wtHJWzViw1hfz5o09o2qSjtfmVm3A2nLxmvoyWwWBTUM9nLBr1XXpN+/u+PXJjV1qjtzwMiHcraqKUj2hGinmFj0j8BV0rKZLDj+ZUsp5Rd8ld1I095Bd4aa1ZE1jkQ5cH3/AGfPvrFLs6iiauqWMrl0NE9VZZDZI3Ta+2FgGB6T9nUO9qxazXwoWFxl0/cs0+llbxfBGDsrZrTN01zx61B6+8jqHdWTSaSd8u/v+C/ngaNRqI1LuqvibFXtnmHiaVUGXIA7ScVCc4wW6TwiUYuTxFGJHdtL/RDC+2w5/ur1+NZ43zt/DXDq/wBF4lzqjX6749F+rMqOLT2k9ZPP/pWiMFH3lMpZPdTIlaAUAoClAKAUAoBQHmWIOCGAIPMGozhGa2yWUSjJxeUQ8tjLB6Vs2peuNuPy15k9Ndp/S07yvZf6G2N1d3C5YfVFyy28j+jJ9m3IhuXx6vfU6O065+jP0X5kbdFOPGPFeRJyxq6kMAQR7jW+UYzjh8UzJGTi8rmalf2T2jh4ydPUez+y1fN6jT2aOzfW+HX9GezTdDUx2yXH+cjnext7zs2fatyYukL3EClQ2kDJuWYg4PUp4V9pVF301Z4ZWfyR4tiUJyS8Gd0rEcOM+VDerzy2vrbo9Pm08IDas69TMDkY4cV769DTVbZRlnnkhJ8GXdoSrc7W2UsoDAQ4YMMgkaiCQfAfCsHZ9/eaecvFPD+Bp1NXdzS8GsnVE2bbsMrFCQesIhH5V3dLqUmJtfZdsYZVaKHjHJgaEBOFPLhmuxlLK4nDgW0LnO79vH1+dSO3d9nIAPxNbIWpa91r2cv5pIm4Pud764X5nct1d6PPpryLo9Hms3RZ1Z1jLDVy4cUPDwrLZVsUXnmQTG/m9H6LthP0fSZkVAurTzySc4PUDSmrvJbchvBoW7G0mi2ntYx8DI8XHrUAynh3+lWTtnUzo09ahzeePyNmhojbN7vDBvew9jFj0s2e1Qev+01ePoNA5vvbfguvmzVqtXt+7rNjllVBliAB1k4Fe5OcYLMnhHmRi5PCRDT7cLtotULt2kHA768uztJzls08dz6+Btho1FbrnhF612USQ9y3SN1D+ovgOuratE5Pfe9z6eCIWalJbalhfmyVr0TGKAUAoCtAUoBQFaApQFHJ6sH8KjLPgdWPExnvlX+kDJ3kZX5hwqmWpjD1019Pmi1UuXq8S/FMrjKsGHcQathZGazFplcoyjwawXKmRMDaWyknHEYbqYc/f21j1OirvXHg+poo1M6uXLoQLG4sjzynVzKn/wCteO3qtC8c4/l/g9Fdxql5/n/kk7XbUU40SgLngQ3qnwNehV2hRfHZZwz15fMyWaS2p7ocfqcC3rhCDaijOBewgfLeYr6jTRUYVxXJL9jBOTlJtn0DPvBDHdx2jE9NJGZEGDpwM8z1Hga87u24uXgdOB74yET7WA5NcR5/uu5Fb4SanUuqf6HHHMJPpgltvSaL22P+yzfjDIBXjdjySotb9v8AY3a5Nziv+J0byO/6Jg8ZB/7jVv1X4rMMeRBeUyXRtawJ5CC4/FT/ANKlXJRom35HVHdJJHM7hf8AueEf7Q3+BxVcH/8Aqz/6L6ovl/tI/wDb9GdL8mO0Vjk2xPLwVZhI2OOBqmJx21ObdldT6pfoUyjtk10ZTyu7VjvNjRTwElJJkK5GD6rjiOqrNLFxtwyD5FvcC1RtqbUeXgqNCePAEnpOefD8ay9oVVTrqnY+Ec+7wLqLJx3RhzeDeb/eRV4QjUe08vcOuvD1Ha0Y8Klnz8DbToG+NnAxbbZs10dc7EL1Z5n90dVZ6tJfq3vubS/nJF09RVp1trXE2O0tEiXEYwPxPia9ymiFMdsFg8yy2VjzJl+rSstTXCJ67KviQKrnbCHrNInGEpeqsniO61+orEduNI/HnUY3Kfqpvz5L8zrr2+sy+KuRWKArQCgKUAoBQCgBFAR9zseNzlQUbtQ6T76xW6CqbyvRfVcDTDVWR4PivMxJILqL+jcSjsYcf8++s0q9bT6kty8+f8+Jep6az1ltfkWk3jKnE8RU92R+BquPazi8Wwa/nRknoFJZrlkz4trwSDBYDPU/D8+FbI6/TWrDkvjw+pnlpboPKXyI3aO74b0rcj93PD+6aw6nstS9Oh/D9jVTrmvRt+Zy7ypqUstBGnMwZhjByI5ACfjWr/x6dq1Lrm3hLk/DijnaMYOtTj15m3bb/wBY7L/hm/569yP4EveeV4ms7NQNtXaYYAjpRwIyPWavI7elKNFLi8c/oj0ezUnOefIuby7FMsguNeBFBKCuOJyjYwffXm9m69VV/Z9vrSjx+KNmp0+6XeZ5Jlk7WmtN2YZLaRo36dhqXGca5Dj8BX2GyMtQ1JHg+BJ+U0dJtHZwJ4tBICf3uv8AGsV0tmktl0waKFm2KPO7uxfNbcRORJhi2ccOJ4cDXyfaOvepvdsE48Mcz2tNp+6r2PiYG6P/AITb3+fvq+yr/Dp9y+iPCt/El72Wd4v9WLP/AHq//JWiv/csqfqm52sUlwRpGWIXUQABwGAWIr4Kff6u1x4vDfuR9Eu6ohnl9WbNYbHjgGqVlLdrEBR4Zr1tPoKdOt9jTfnyR592qst9GC4eXMvXG3oU5Nq/dGfxq6ztLTw5PPuK4aK2Xhj3mF+npJDi3iJ7zk/HHAfGsn+p22vFNf8AP55l/wBirgs2TL8dlcSf00ugdiYz8aujp9Vb+LPHkit3UQ/Djn3mba7Mjj4hcn2m9Jvia1VaOmvilx6viyizUWT4N8OiMytRQKAUAoBQFaAUAoChNMgBq5lDAroK0Bant1cYdQw7xULKoWLElknCcoPMXghrzdpG4xMVPYeK/UV5V3ZFcuNbx+aN1faElwmskRNYT2/EagO1CSPfjl7682em1OmeVnHVG2N1F3B4+Jo3lavHlslD+liQccDV6jjGR417PYGpnbqWpvPo8/HmjHr6YwrzHr8DYtrXaPvDYurqVNqx1BgV468ca9yKfcyXmeX4mu7DkD7T2kyEMplGGByD6T8iOfI143/kPCilPz+iPS7M9efwJzav9BN/upP8Br5zS/jw/wC0fqj1Lfw5e5/Q1Xa/+qsH/EN/ikr9Eh/uWfMf0mw+UT/SWy/9y38q87U/7K406b8aJKV8IfRGq7qzqtvt1GYByMhSQCR9sMgHnzHxHbX6HVxqpa6L6I+Zt/El72WN4rhf1bsk1LrMowuRq4dJnhz6x8RWitf/AGGyp+qb5BtKUIqJ6AwBhBg8uvrNfBS1luXGt4WfBH0S09frS4vzMu32LNMcvlR2uTn4c6sr7P1FzzPh7/2K56umvhHj7iZtN3ok4vlz38vgK9SnsqmHGXpPz5fIw2a6yXLgSyIFGFAA7uFelGKisJGNtt5ZWunBQDVXMoYFdAoBQFaApQCgFACM8640nzGTHksY25oPdw/KqpaeqXOJarprkzGk2NGfVaRfB2/nms8uz63ycl7my1aua5pP4GM+xHHqTv78n8jVEuzrF6tsviWrWQ/qrRjybNul9WXP94j86plpNbH1bM/EsWo0z5x/IxpPPU56z4Yb8qzy/wBQhzz+TLV9kl0+hjtta5X1mYeKj+Yql67Vx5t/FFq0unlyX5kZtYC6QpcKrKefohT8RVcdddGxWRaUl4pIs+zw27fD3mqHyf2nH+lwerUMf4a9L/5HrP8Aj8n+5n/02nz+ZO7J2TFapogXAzk54kntJ668vV6y3VT32vP0RqpphUsRRk3UOtHTlqVlz2agRn8apqnsnGfRp/Jk5x3Ra6mg7Qivv0eNnNbakSUusqcScluGOR9Y9lfeVdpaKUu97xLPg+B89LSXL0drJxpbvaN5BPcwC3S3TQozktnx93Vw7687tHtDTQ00qqp7nLp4GnSaW3vFKSwkbPXyB7RBbW3Strl+kkVg3WUOM95BBGe+vV0vbOq00O7g015rODJboqrZbnz8i1YblWsLhwrMwORrbIyORwAM++p39u6u2Dg2kn0X+WRhoKYS3cfibbbbRkj/AKPSPBVz8cZrDVq7K1iGF8EXT08J+tn5mUm0rp/VLnwX/pV61esn6ufgv8FT0+mjzx8zIjjvX62HiQKvjHtCfVe/CKpS0kehkpsu5PrTY8CTWiOj1j9azBU9Tp1ygZCbEP8AXnkPgcfWro9nS/qtl8OBW9Yv6YIyY9kRjnrb952P88VfHQ1Lnl+9speqm+i9yRlR2qLyUfCtEaa48kVOyT5su1YQK0AoBQCgFAKAUAoClAVoBQCgNe8oF48GzbmSJtLrGSrDmDkDI+NWVRUppNDOOR85Nty5POeT5jW96LTvnWvkdV1i/qZ5/TVx99J8xrn2HTf24/Id/b7TH6auPvpPmNPsOm/tx+Q7+32mP01cffSfMafYdN/bj8h39vtMfpq4++k+Y0+w6b+3H5Dv7faY/TVx99J8xp9h039uPyHf2+0x+mrj76T5jT7Dpv7cfkO/t9pj9NXH30nzGn2HTf24/Id/b7TH6auPvpPmNPsOm/tx+Q7+32mTe5m37kX1qOmchp40YMcgqzhWBB7jUZ6SiMG1BLh0OO2b5yZ9K154FAKAUAoBQCgFAKAUAoBQCgFAKAUAoBQHiWQIpZjgKCSewAZJouIOZbW8qWzbqKSGVJ3jkUq2F05B6xxyK2R01kXlEco0npNg+xffMK0ff+RzgOk2D7F78wp9/wCQ4DpNg+xe/MKff+Q4DpNg+xffMKff+Q4DpNg+xffMKff+Q4DpNg+xe/MKff8AkOA6TYPsX3zCn3/kOA6TYPsXvzCn3/kOA6TYPsXvzCn3/kOBl7K2nsO2mSZI7stGwddRyuociRkZxUZRvkscBwOl7seUS02hP0EIkVypZda4BxzAINZLNPOCyySZuFUHRQCgKUBWgFAKAUAoBQCgFAKAUAoBQCgMbaMJeGRF5tG6jxKkCuxeGD5l/UzaC8DZ3GRwOI2I4dhHA16/fV+0ivDH6nX/AOx3H8J/pTvq/aQwP1Ov/wBjuf4T/Sne1+0hhj9Tr/8AY7n+E/0p3tftIYY/U6//AGO4/hP9Kd7X7SGB+p1/+x3H8J/pTva/aQwP1Ov/ANjuP4T/AEp3tftIYH6nX/7Hcfwn+lO+r9pDDH6nX/7Hcfwn+lO9r9pDDH6nX/7Hcfwn+lO9r9pDA/U6/wD2O4/hP9Kd9X7SGDcPJTuvdw7RSWe3liREfLSKUGWGABnmao1NkHDCZJI7nXnEhQCgFAKAUAoBQCgFAKAUAoBQCgFAKAUBQHPKgAYHkaAKwPI0BQSDtHxoAXA5kUBXNAAc8qAorg8iD76AqTQBjjnQDUKAozgcyB76A9UAoBQCgFAKAUAoBQCgFAKAUAoBQCgFAav5Strm02dMyn03HRR45lpPRGPdmrqIbppHHyNe8kF08Ru7CdtT28gdSTnKuMHB6wCM/wB8Vbqknia8TiNL2Jtx7K+v5GZtLi/VckkB45SVxnlgsPjWicFKEV7vocNi8iKuvn6OzMVEA9Ik4OmQnnVWrw9rXmdiQXkrsEnkiaWG8d1myJld/N10AMqyDr4j8RVmpk45Sa93icRJ+UZof0you+nMHmwLiEuHyNWGGk8h11CjPdejjOfE6+ZJbh+c/oW8a4ZyhWU25dst0fRc888ZzULtverHxC5GHZbVlt91+kiZg5JTVklgHm0kg9uDUnBS1GGPA2jcLc2C3SC7R5jK8Kl9UjMjGRQSdJ7KpuulLMXjB1I0vykbYlbaDz27HRs7oNQBwGeSTLKRnj6uD3VoogtmH/Vk4zZvK7OJtnW7ROQJbiHSwJHCRWwSR1cRVOmWJvPRnXyNa3K21Jc7TsVmLCSGCa3lUk51RngWHbgj4GrrYKNcseLTOLmY+9sXRbQupNrQXckLOOglhkdEjTuxwPVwPWD212p5glW1nxycZ2uymV40aM5VkVlPapAI/CvPawyZfrgFAKAUAoBQCgFAKAUAoBQCgFAKAUBA70brRbRMAuGbo4nLmMYCyEgAB+vA48u01ZXa4Zx4nGjE2PuLb2d35za6ogUKGIcYyD18eOeA66lK+U47ZDBFX/kstpgwaWUap5pyRpz9vp1x8vV9EVNaqS8PBL5DBPbvbqx2Ut1JG7k3LBmBxhMasBcDl6Z+FVztc0k/AYITY3k1W0K9DeXSqrhygZQjEEZDADrxg1ZPUbucUME3d7pxS3wvHZiwiMJThoZWBBzwz11WrWobBgs7C3OjtLWa1jlkaKXXgNpJiDgghDjl412dznJSa4jBc2fufBFYGxYtJEQwJbAb0jnIIHAg8q5K2Tnv8RgxN2tyvMpFYXdxKiKVjjcroUHtAHH8K7ZdvXJBIxT5MLN1m6bVLLK7uZmPpoX9jHDAPaKl9pnwxyXgMGbebkRy2UFo8shSB0dW9HWdGdIPDGONRVzU3LHMYPcW5MCbRN+jOJDnUgxoJZcFuWcmjuk4bBgwtubg+dvJ0t7ddDI2p4Qy6PBeHAcKlC/bjEVnqMG4W0CxoqIMKqhVHYFGAPwqhvLydLlcAoBQCgFAKAUAoBQEFvlvKmzLfp5EZxrVMKQD6WePHwqyqt2S2o43gtbt7zNdiUy2s1ssaq2qYABgdWdPgFyfEV2de3GGmEzXj5VI9PTC0uDaa9HnGBpznnp51b9lfLKz0GSb3u30j2etu3RvMLgkR9GRx4KV5886hVdVLnnjjAbG62+cd9NLA0UsE8QDNHKADjhxGPEcO+llLgk85QTJLejba2Fs9w6lwmMqpAJyQOGfGoVw3y2nWRu6u9rXz48znhQprWSQDQ3EYCkeOanZUoeKZxM97tb3pfG6CRsnmrlG1EHWRr4rj9w/GllLhjjzCZB2PlVt5bO4uRFIDBoLRkrrKyHCup5Yzke7vqx6WSmo55jJtm1duJbWbXUgOlYxJp4ZOQCFHfxxVEYOUtqOlvdPeGPaNss8QKgllKtjKlTgg4/zxrtlbhLaziZrdh5UIJo7txE6tbLrKErmRQxVih7iBz7RVstNJNLPMZJfa++kNrYxXcqtiUJ0cYwXZnXUF7OWePdVcaZSm4rwGT3uxvJJdmQTWc9sUVWBlGA4bPBT2jH4illajjDTCZc3K3nTalv08aNGNZTDEE8ADnh40tqdctrCeTE3e34hvbye1jVg0OrDEjTJobS2nr4GuzolCKk/EZMubedF2iljobW8Rl15GkAZ4Y554VFVvZvGSfqs6aXt3f4W129qlrNO6IJD0ek+jjJODx4VohRujuykcyZlpvtBNs6S+iVmSMMXQ4DgrjK9nWKi6ZKexjJa3W3za/dQLO4ijZSyyuB0ZxyAI7f5V2ynYvWQTMK+8omi5nt4bK4naA4cxaTzHA46qktPmKk5JZGSU3l3wSyWAGKSSe4/ooUHpkgLqz2YLAVCulzzx4LxDY3V3wS+klgeKS3uIgC8UmM4PWCOB6viKWUuCTzlMJkDJ5VEBmPmdwY4ZDHLIukqpDFePHrxVn2V8OK4jJN7zb7xWVrDdBGljmKhNOAfSQuCdXctV10ucnHoMkdvN5TILKO3cxPIJ4TMApUaF9HAbPXkkf3TU69NKbazyDZvVZjooBQHP/LdCz7MIRWc9NGdKgsTz6hWrSNKziclyJnZu70sdnPE91LcNNEVQykfZ6oyulcdWTVcrE5JpYwMHLlvHGxjsvzefzzpSNHRNjHSas6uXdWzC73vMrBHwwT/AJStlSrDsiFdRaN1RmRS2ggRLr5dRGePZVWnkszZ1mb5PLJodp3wveke64aZmHoSxZHq4GA2An+QajfJOuO3l0C5k75V4y2y5wilj6GAAST6Y6hVen/ER18ivk72NLb28by3M0oeGPEUmNMPDOEHPrxx7KXTTeEgjXvJfburbX1Ky6p2K5UjVxm4jPPnVuoaez3fscRzi72BPHs2CeOOQiaOS3nUK2oFWzGxXGeIHxHfWtWRdjTfLijngdL8ojyy2+z7OCJ5TKY5JVXhlIVQ6GY8F1E9fsmsdGE5TbOs8eStpre8vrWeF4Vd/OI0b0gpYnUoZfRPolOR/q13UYlGMk8+ARoE+wZ1szdRxvnpri3mTS2oxuQyNjGSMkj4Vp3x37X5M4bnvtsmaTZOzZIo2c2/RPIgBLadA4458CAD41npmlZJPxOvkbvu7vbFtAyLBHMuhASZI2QEtkaVJ5kYrPOpwxnB1M0vyaXT2WwZ5Cjh0aQopVtRYooXC4yeOK0ahKdyRxcjXNiWlzs6fZs8lrLGvGOZ8h+lEpyXIXJTAbPHsq2bjYpJM4bTvRfi029FcSRytGtqVJjjZzltWOVU1x3UuK6nXzOjbK2gtzCk0YYK4yA6lWH7ynlWWUdrwyRyvebZlzNtq580Z4n8zJV1XIchB9lkjAz8a2Vyiqlu6kXzMjYtvH+rdwsEcivofpEcNrMno5wMDgRjHCuTb79ZY8Cnkou4omijLXplaIqUkRhbIR6R0E8uVNSm8vhj8wi3srYM1ztjaXRzz2oDIdcYx0uc+jkjBAx1dtdlOMao5SY8ST8pFu8O0dn33Ru8EJZZSilimeRKjjg6j8veKhQ065Q8WHzKblo15ti6vkSRLcxrHGzqU6RvRzgHjw0n4iluI1KHiFzNFbZN0bfaLp03RC9PTQKukzRl2OtSRnhw5cK0747op9OfQ4bvv3ZpNYbMjtkcxNcQoBglkR43TL9mNXEms9LxOTfRnWcx2pZ3Eto2uKXMCQ2qjQ3MmZ2K8OX2Y494rXFxUufPicPpuvIJigFAUxQFaApigGKAYoBQFaApigGKAYoBigGKAUAAxyoBigGKAYoBQDFAMUAxQCgBoABQDFAMUAxQFaAUAoCI3ncmERoZAZWEeYwS6rgszLjkcKePfU6+eehxkat4JzbG7JjQwSFwWMY6dGRXDEEcR6eB3nsqeMZ2/wAQM21ZGupembDq6iFS7D0DGCCq5w2Tr44PLuqLztWAYWxZftIDrYyv0vnKlmOMZ9ZScJhtIGMcDUp8n08AWLG9Zokw5LLs+Qv6RJEg0D0uxshu/nXWuPxBe3bLyPNBclm0W9qMksNYYzkOCMekQFBx1rXJ4STXV/oDFJdbC2SHpellQSkqWd8pGGy2o8i5jBH9qu8N7bB43gvy7JKjFc2ZlQdI6MHLr6ijg7jlpPhXYRxw8wSd/cMrXR1EBXtccSAoJXV4deagly+IM+5nDzW+hso3TA6TwOEHZUUsJnTBs9nYiuOiLK4lbQS8jY6M6kHpE+j1HtBqTlxWThJ7CZmgSR86pR0pGc6ek9IIPAED3VCfPB0sbIvriSadJ4OjRGAifOelUjiQMcMEHn2jxrsoxSTTBiWrdG9zPIpIRpMHW5JCqvoiP1fCpPikkcMPZ1zKIHjlMgkSa3YlgQxWWRC2P7OrpV8BXZJZyvMF1y/npPpAGdU163xgQBuiMfq4bjx7R4U4bfgC1sq5lF0iSFmR57l4zxwAutWibwOhhntPZSSW3K8getkJrtpvtFR21ZfpXYj7RvXBPodnCkvWXAHpnDwLgogjlYMrTuIpcL/Vl54Gc9mQacn/AIBP2dxrgR0UjMasqtnIyuQrHic1U1h4OmJu/ezz2+u6i83kJb0CQSo6ierljtqU4xUsReThBpLptp4wQzIIC0qyuySa3wSWJyjeiSQOphVmPSTBmzaP+zozAQHpdZWVyhcAaFMmc+2cZ5iorPHqDxtm76PzgLIQDbQGH0j6R1yglDnicaM9fKuxWce8FLvX56SNQHTQrr1vhR0eooY/VIblntPhRY2gXMXSQSFy5K3ZC4Z1IUzKpHokcMEiieH8AZe0LZ0mhSJiI5QEcamJXofTUqTy1DUpPhUU1h5BPVWdFAKApigKNGDwIB6+IFACgzkgZHI44igAQAkgDJ59p8aALGBnAHHnwHHxoCoFAAKAoYxw4Dhy4Dh4UAKg8wOPPvoAqAcgBQFQKAAUBWgKYoBigGKAYoDyIhx4Djz4Dj40AMS4xpGOzAx8KZB7oBQHgRADAAweYwMGgHRLjGBjswMfCgBjBxkDhy4Dh4UB6IoBigGKArQCgFAKAUAoBQCgFAKAUAoBQCgFAKAUAoBQCgFAKAUAoBQCgFAKAUAoBQCgP//Z"/>
          <p:cNvSpPr>
            <a:spLocks noChangeAspect="1" noChangeArrowheads="1"/>
          </p:cNvSpPr>
          <p:nvPr/>
        </p:nvSpPr>
        <p:spPr bwMode="auto">
          <a:xfrm>
            <a:off x="520700" y="303212"/>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34826" name="Picture 10" descr="http://ourfinancialsecurity.org/blogs/wp-content/ourfinancialsecurity.org/uploads/2011/10/AFR-logo-300x263.png">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81262" y="3296719"/>
            <a:ext cx="2857500" cy="2505076"/>
          </a:xfrm>
          <a:prstGeom prst="rect">
            <a:avLst/>
          </a:prstGeom>
          <a:noFill/>
          <a:extLst>
            <a:ext uri="{909E8E84-426E-40DD-AFC4-6F175D3DCCD1}">
              <a14:hiddenFill xmlns:a14="http://schemas.microsoft.com/office/drawing/2010/main">
                <a:solidFill>
                  <a:srgbClr val="FFFFFF"/>
                </a:solidFill>
              </a14:hiddenFill>
            </a:ext>
          </a:extLst>
        </p:spPr>
      </p:pic>
      <p:sp>
        <p:nvSpPr>
          <p:cNvPr id="6" name="AutoShape 12" descr="data:image/jpeg;base64,/9j/4AAQSkZJRgABAQAAAQABAAD/2wCEAAkGBxQQEhQUEhQWFhUWGB4aGRcXFxcaHRwcHhweIB8dGx4gHSgiGhwmHBwaITEhKSkrLi4uFx8zODUsNygtLisBCgoKDg0OGxAQGywmICY0NywsLDQsLCwsLCwsLiwsLCwsLCwsLCwsLCwsLCwsLCwsLCwsLCwsLCwsLCwsLCwsLP/AABEIAI8BYQMBEQACEQEDEQH/xAAcAAACAgMBAQAAAAAAAAAAAAAGBwAFAwQIAgH/xABNEAABAgMEBQYKBwYEBgMBAAABAgMABBEFEiExBgdBUWETIjJxgbIUMzQ1UnJzkaGxI0J0grPB0RVTYqLC8EOSk+EXJGN10uKDo8MW/8QAGgEAAgMBAQAAAAAAAAAAAAAAAAQCAwUBBv/EADsRAAEDAgMFBgUDAgYDAQAAAAEAAgMEERIhMTIzQVFxBRNhgdHwIpGhscEUI0Jy4RUkNFKy8UOCwlP/2gAMAwEAAhEDEQA/AHjAhSBCkCFIEKq0gtpEo3eOKzghG0n9Ig94aEtVVLYG3OvAIZlbQm5NQemgVNPmqgMSg7MPq4bPzioOc3N3FZzJZ4Hd5Lm12vh6e+KN2HkrSFJIKVCoI2iLwbrYa4OFxoskdUlIEKQIUgQpAhfFKAzwgQvsCFIEKQIUgQpAhSBCkCFIEKQIUgQpAhSBCkCFIEKQIUgQpAhSBCkCFIEKQIUgQpAhSBCkCFIEL4VDKBC+wIUgQpAhSBCkCFIEKQIUgQq+2rWRKtla+pKdqjuH6xFzg0XVFRO2FmJ3l4qmsGyVvOeFzY55xbRsQNmG/d784rY0k4nJSmp3SP76bXgOSJJmXS4lSFgKSoUIO2LSLixWg9ge0tdohFha7KduLqqUcPNVncJ3/wB45xSLxm3BZbS6ifhObDp4IxQsEAg1BxBG0RetUG4uF6gXVIEKQIUgQlppJZ/7XtYybq1CXlWgtaUml5aqEbxkoY8DvjQif3EHeDUlLPHeSYToEwrNkww020kkpbQlAJzokUFeOEIvdicXHimGiwstmIrqVs7oszaVrzqH1OAIbaI5NQTmKGtQY0WzuigaW+KVMTXyG6aKU0AG6M5NL7AhJ5u0Cmctxkk0cacWnrQACBxouvZGoWXjid4pO/xPCYOr/wA2yfsU/KEqneu6pmPYCIIoU0q9Z+izJmpV685fm5tllwBQoEkBHNFMDRIxx2xpUk7sDm8gSErNE0uB5pj2NZiJRhthsqKGxQFRqacTQQg95e4uPFMNaGiwW7EFJKyf0YZtK2Zxt9TgShptQ5NQTiQBjUGNFs7ooGlvMpUxNfIbpoMNBCUpGSQAK8BSM8m5umgvccQkhpdIfTWtNocW29KvMlspVQc4JSa8cfy2xrwP+GOMjIg/lJSNF3P4hOeQeLjTazgVISojiQDGU4WJCcBuFsRFdUgQpAhSBCkCFIEKQIStldFGbQtS0VPKcBadbKbigBigHGoNchGiZ3RQsDeN/ulu6a95JTSjOTKkCEkZ+zVTzdoWoXVh6XeIYorBKWzl2g7DvzqY12vEZZDbIjPzSRbixPunBYc74RLsu/vG0q94BjLkbhcW8k204mgreiCklXp9ZCZu0lIUpSbkktxJSaUWkkgnhvjSppCyG452SkzA6TyRhq7nlv2dLOOEqWUUKjmbqiATvNAMYUqWhsrgFfESWC6JIoVikCFIELTtS0USzanHDQDZtJ3DeYi5waLlVTTNiYXOVDY9mrmnBNTQ9i0ckjYSN+347qVtaXHE5JQQumf303/qOSubatduUbK1nH6qRmo8PzOyLHODRmm6ioZC3E7yHNDEhpQ+04FzSCGXsUG70BspvHXjtikSOB+LRZsVdKx2KYfC7Tw9/wB0XvstzDZSqi21jYcCDkQfjWLyAQtVzWSsscwUMyMwuzXAy8SqXWfo3D9T+FW7+zvpUCWGx0WdG91I/u37B0PLwRcDFy1V9gQpAhSBCAdGzS3rUBzLbJ7OTb+VQIdl/wBNH5/cqhu9KPoSV6kCEsXbMfmLZnBLzSpcpQ0VFKQq+KZZin+8aAe1tO3E2+qVLXGQ2NkzRGeml9gQkpbFEP2g96E0UK9R5haO9d98azM2sb4fYpN2RJ8fwmVq+82yfsUfKEKneu6pmPZCIYoU0D6zOnZf/cWPnDlJpJ/SVVJq3qjiE1apAhK6ast+ZtqcEvNKlilpsqUlIVeFBhiRSNEPYynbibfMpUtc6Q4TZNBIwEZyaX2BCRukUuXLTmEOrUJR2cabeSk0qSgFNTurGvEbQggfEASPmkpAe8z0unikUwGUZCdX2BCkCFIEKQIUgQpAhSBCWVmWXMP2taCmZpTCW3mitASFcoLiTQmuGAI7Y0HPY2Bgc2+R8kuGuMhIKZsZ6YUgQlNo8QLDtIHY4/UdiY0pP9SzySjd05HmgopZ0nX9w33RCdRvXdSmI9gK9ilTSc1tKdE6otKUkCU+ku5loroofERq0WHu8+eXVJT3x5ck0tHZVpmVYQx4oNpuGtagitSdpNa9sZsri55LtU2wANFlYxBSUgQteenEMoLjhupTmfyG8xwkAXKhJI2Npc45Ids6SXPOCZmEkNp8Sye8rfX+8IqAxnEVnxRuqX99KMv4j8lW1vW2iUReVio9BAzJ/IcYm94aE1U1LYG3OvAKlsaw3JlzwmdxJxQ0cAkbKj8vfEGsLjiclIKV8ru+n8h7+3zRLPySH0FtxN5J2fmNx4xaQCLFaEkTZG4XDJCLTjtkuXV1clVHBW1H+/DI7IpzjPgstrpKJ1nZsP09/VFb7LU21Q0W2sZj5g7CItIDgtNzY5o7HMFUVmTa5FwS0wqravEunL1FHYf7yyraSw4SkoZHU7xDIcjsn8FFMXLSUgQpAhAWldkTjE8mfkG0uqU3ybrRIF4DI4kbhtwuiHYZI3R93IbcQVQ9rg/E1GlnLWppsupCXCgFaRiAqmIHUYUdYONtFc29s1sxFdS8tOVtGWtGZmJSWQ6h5CEgrWE9Eddc4eY6F0TWvdayXIeHkgJgoyFc4RTC9QIS7mdE3nU2wlSB/wAyoKZxHOKRUdXOAzh4TtaYyDpqlzGSHDmizQ+SXLyUs06Lq0NJSoVBoQN8LTuDpHEc1cwWaAriKlJCunFkOzKpAtJvBmcadXiBRCTicc+qGaeRrA+/EEKt4JItzRVCysUgQl3aknaMvaUxMyksh1DraEc9YT0QONc4eY6F0QY91rJch4eSAmCwSUpKhRVBUbjTH4wkdckwvccQltbmh78wLWFyhecacYN4YltI483aMd8Px1DWmPwuD5pd8ZdiR/Zi1qabLqbrhQL4wwVTHLDOEn2xG2ivF7ZraiK6pAhSBCkCFIEKQIUgQhjRuynWZ60HVpoh5bZbNRiEoocNmMMSva6NjRwVbQQ4lE8LqxSBCU9q6M2ihU3KSzaVSs47ynKlQ+jCjVYIrX3A5cY0mTQkNe45tGnNKOZILtGhTQkJUMtIbTkhISOoCkZznYiSU0BYWWxHF1BltaOOTNoLWpP0C5NbJVUdJRypnxrDccwbFYa3uqXMJffhZWWgcq+xIsszKbrjQKMwapB5pw/hoOyK6hzXSFzdCpRAhtiiGKFYscy+ltJWshKUipJ2COE2UXODQXO0Q3Ky6rQcDzwKZdB+ibNRfI+urhuH9moDGbnRZ7GGqd3j9gaDn4lWFv24iUSBS86rBDYzPE8Im94amKmqbC3mToFoWFYKlL8JmzeeOKUnJG7hX5deMRYzPE7VUU9K4u72bN3Lkru07SblkFbqqDYNpO4DaYm5wbmU5NMyJuJ5Q3ZumwU5R9HJtr8WvGlP4jt6xgIqbNnms+LtMF1pBYHQ+qKn2kOoKVAKQoYjMERdYFaTmte2xzBQkpt2yl3k3nJRRxGZQT/fb1xTnGfBZdn0TrjOM/REb7LM6zQ0W2sYEbOI3ERaQHBaDmx1EdjmCqyyJ5yWcErMmv7p04BY9E/xD++MGktOFyWgldE7uZfI8/DqiOLVoKQIUgQpAhSBCkCFIEKQIUgQpAhSBCkCFIEKQIUgQpAhSBCkCFIEKQIUgQpAhSBCkCFIEKQIUgQpAhSBCkCFIEKQIUgQpAhSBCGUNKtFYUsESqFc1BwLqh9ZX8G4bYq2z4LODTVOu7YGg/3Hn0W5b1tiWAbbTfeVghtPzO4R178OQ1VtTUiKzWi7joFisGwS2ovzB5SYVmTiEcE9m33QMZbM6qNNSlp7yXNx+izW/pA3KCnTdPRbGZ3V3COveGqdTVthFtTwCp7O0fdm1h+eJ/hayAHEbBwzO2K2sLjdyVipHzO72o8h7980R2jZLUw3ya0C6OjTAp9XdFrmgiyflgZI3C4ZfZCzbr9lKurq7Kk4KGaP06sjspFN3R66LNDpaI2dmz7e/ki6VmW5hu8ghaFDrHEEflF4IIWox7JW3bmChmYlHLMWXWAVyyjVbW1H8Sf7694qILDcaLOfG+kdjjzZxHJXbzTE+xmFIOKVDNKhtG5Qidg8JxzYqmPmPt/dYLEnHUrMtMVLiU1S5TBxAIFeChUVEcaTfCVCnke13cy6jQ8x6q7ixOJVa1LenrPeQWJtQQ8CQ3yTJCLoSKAlBKqkk4740qOKKVpxN08SlKiR7CLFZdDF2naUoXxaSm1hSkhJl5cpNKZm4CK/DjHJ+5ifhwfUqUZe9l7/AEVZYWtKYYfLFoJSoJXcW4kXVIIJBJAwUK8Bh7oskoWObijVbKlwdhei3WdPTMtK+FSsyWgi6CgNtKC7ygAaqSSKDdCtI1j34Htv81fM5zW4gUIav7dtK1HXG1T627iAqoYl1VxpTFuGqmKGEAhl/M+qpgkfITcrb0wmrXs1xomeLrDiwm9yDCSDXoqFw5iuIOw5RGBtPKD8Nj1KlI6RhGeSNdMrccY5CXl7vhM0u4gqxCAMVLI+tQbOMKQRB13O0HuyukeRYDUrVmtHZxpHKS8+84+kVuvBtTbm9JSEi5XYQcIkJoybOYLeGoXCxwzBzWHV3pDMWi1NLeNxQduISEj6PmDDEVJCqnnVxjtVE2ItA5fNRheXg3S80s0xtKRm3pcTqlhspF4sy4JqhKsuT40h+GnhkYHYdfE+qXlmex1routBNqNSInW7QLl1oOraXLsAXbt5VFJTXAV6+EKt7h0ndlluF7lXu7zBiBWxq61i+Hr5CYSlD9KpKeiumYoeioDGlTUV3RGqpO6GJun2XIajHkdUX6R223Iy633einIDNSjkkcSYVijMjg0K97w0XKD9FPC7XbVNPTTsu2pRS01L3U0ANCVKIJUa4dldtA1N3cBwNbc8SVTHikGIm3ReLN0tekZ82fPOcqlRHJTBCUqorohwDA16N7f14ddA2SLvYxbmPRAlLX4HI4teVddbKWXywuo+kShCyAMxRYIxhNjmg3cLq8g8EhUayrSQ4L0yVpSrFJaYF4A4gkN1FRhhvja/RwkbP1Pqs79TJdPd1Zm5YKl3i1yiQpDqUpWQDQ5KqDhhjGKPgf8AEL24LQ2hcKh0G8LcU85MTinkoccZDZaZQKpUKLqlINaVwyxi+o7sWDW246lQjLjqVganH7UmZhDL6peVll8mVNXeUdcpVXOINxCcsMT8I6WthYCRcnPwAXAS8kA5BVGmk9aFjtFTb6n2XOalbqUlxlew1AosHGl4YEDttp2xTusRYj5FVyufELjNE2mJmRJqfl5lTCmWVuKAbaXyhCLwBvpN3EHL0oXgwd5hc29zbjkrn3tcFLXQvSq0rQmky6p5TYUlRvBmXJF0VyLcaFRBDEzFg+p9UrDM97rXRRrUtSds9LTzE2pKVqDZb5JkioSSVVKSakjLKFqNkchLXN8dSrp3uYLgqu0EnrTtRp5YtFTam1BKR4PLqBqK48wERZUNhhcBgvfxKjC98gJv9FqaNazpliZ8HtEpUkLLanKBKkKBoSboCSkHgN8SlomOZii62UGVDg7C9M3Slp4y61S76mFtgrvJQhd4JSrm0WCACaGueEZ8Jbi+IXTb72ySd0W0ztOdmmZczqkB1RF4My5I5pOXJ8I1ZqeGNhdh08T6pKKZ73Ybp6SbSkNoStZcUAApZASVHaSBgK7hGM4gm4Tw0QhrPm5qVljMy0ypq5QFsNtKCipQFSVJJFAchDVI1j34HNv81VO5zW4ghHV9bdpWo66hVoLb5NAVVLEuqtTTa3DVTHDCAQy/mfVUwSPkJuVtaWTdr2a6wVTpeYccSm9yDCSDUVSoBBpUVoQdhyiMLaeVps2xHiVJ7pGEZ5JrcpGbZMqmtq2ORIYl0hb6hzUDJI9JW4cIqc62Q1SlRU92RHGLuOg5eJXuwrDDFXHFco+vpuH5J3D9OyBjLZnVdpqXu/icbuOpWnbOkSr/ACEonlHjgSMUo47iR7h8I46Tg3VU1FYcXdQi7vsstg6Nhk8q8eVfOJWcaerXbx+UdZHbM6qdNRiM435u5q5nJxDKStxQSkbT+W88ImSBqm3yNjGJxsFRWdpmw64UGqBWiVKpRXX6PbFYlBNklF2jE9+E5cjz9EQuISsEKAUkjEHEERZqnyA4WOiEpyxnpFZekqqRmtg4+7f8xxyiksLDdqy5KeSnd3kGnFvv/tXtiW01NoqjBQ6SDmn9Rxixrw5O09Sydt268Qqmds5yRWX5QXmz4xgZesjceEQLSw3b8krJC+nd3kIuOLfyFe2bPNzKEuNkKHxG8HcYsaQ7MJ2KVkrQ9q3IkrUndffTlPVc+aY1ezdHJGs4Ij1J+bj7Vf5QvX71XU27Sh05xtGcpj9OvLfe/WNSn3TeiRl3hTX0/YU3YLaF9NLculXrC4D8YzaYg1JI8U5MLQ26IZ1EeVTHsh3oY7R2AqqPUpj2/KN2vKPsNqoUuXLyh0XG1Ans2dphCJxgeHH2CmngSNICBdatrqlLVkngLwabCru+q1BQ6ykD4Q5Rxh8Lm80vO8tkBTPsS2GZxpLrCwpB94O5Q2EbozpI3RuwuTbXBwuFp6PWH4I5NqBF197lUgbKpAIP3qnticsuMNHIWXGMwk+KRetLzrN+sj8JEbNHuW++KzqjeFO1nzSK5eB//lGOd95/lP8A/j8khdBFKFoSZTnyyB2E0V/KTG1U7p1+Sz4d4EZ687WK5hmWB5raL6hvUrAV6kj+Ywr2dHZpfzV1W7MNTC1YopZkrTagn+YwhVn95yahHwBLDXgmloI4sJ7y40uz915pOq202dBbWM5Iy7qjVRTdUd6k80n3isZdRHgkLU7E7EwFJDSqw7knJzaRg4FNr9ZK1FJ7U1H3BGxDLeRzDwzSEjPgDkxtSductKql1HnMK5vqKxHuVeHuhCviwvxDimqV9225Ih0H8VNfa3+9FFRq3oFZFoeqXeqfS9Es88xMkID7hWlZyDhNClW4HDHeOMP1lOXNDm8PslqeWxIdxTS0tsjw6UeYBFVp5pOQUDVJ94jNhk7t4cm5GY2kLDpgi7Zk2N0q6P8A61R2DfN6j7rrtkpM6nvOjXqOd0xrV25KzqXeI218+Sy/tv6FQn2dtnomavYWLUL4ma9onux3tHaauUmyUttPqftCcplyqv8Af41jQpt01Kzbw2XQ02lQkVhfSEub1d/J4/GMIbzLmtI7HkkDqz85ynrnuKjbq9y73xWfT7wLpSMBaaCtcHmt31kd8Q3Q74Jep3ZQVqG8pmfZJ70Odo7LVRR6lMa2ZdFqyzzTSqKbeuhSknmuNLFesYEV4xnsJheCeX0ITbhjbYK95JW8RVdTstGy7LblEqWpVVqxcdXme05J4RU1oal4YGQAuJz4kqnmbRetBRalaoZGC3zhXeE7f72RAuL8m6JR00lUcEOTeLvRXtj2Q1Koutp61HpK6z+UWNaG6J2CnZC2zR581X27pQ3Lm4j6V7IITsPEj5DGIvkAyCoqK5kXwtzdyVVKaOvzig7OqITmGhu3fwj4xARl2bksyklndjnPl70+6u7Q0Yl3mwjkwi6KJUgAEfr2xMxtIsnJaKF7cNrdFQIemrLNFgvS+/0Rw9HqOEV3dHrokQ6ejyd8TPt6fZFdl2q1MpvNKB3jaOsbIua4O0WnDOyYXYVWW1o7fVy0srknxtGAVwV+vviDo+I1S9RR4j3kRs77r1YmkHKK5GYTyUwPqnJXFJ/L3VjrX3yOq7T1eI93ILO5c+i25ax0tTCnmyUhaSFtjok1BCqbDgffHQ2xuFY2mDJe8blfUcOqtImmUndffTlPVc+aY1ezdHJGs1C09C9I5uSs0lqWSWeUVemSu8GyaYqaAvEDfWkSnhjklzdny5+aInubHkPNXugmgss6sTrkymcUVXwEiiQutSVg84qrjQgU3GKaiqeB3YbhVkULScd7q81w+a3fXb74imh3wU6ndlK7VnbTkmuZcal3Jg8l0UfVxzVtu9QMaNXGJA0E2SlO8tuQLpnaoJlT0k44s1U5MOrUeKiCfiYz65obIAOQTdObtuVX659HFzLCJhpJUtioUBmWzmRvukV6iYnQTBji08VCpjLm3HBKXRrSN+z3Q6wr1kGt1Y3KHyOYjUlhbK2zklHI5hyXR2jVuNz8uh9rJWaTmlQwKTxB9+BjAliMbi0rUY8PbcJB60vOs36yPwkRt0e5b74rOqN4Ue2xpclVmJlZVDrzzjCWjdacokFF1WJTiaVApvhGOAibG8gAG+oTTpP27NF1r6rNAHWXkzc2jkygHkmz0qkEXlD6tATQHHHZSJVlU1zcDPNRp4C04nIN1quE2rM12FAHVyaD8yYbox+y33xS9TvCnPq082Snqf1GMmq3zloQ7ASv14+cEfZ099caPZ+6PX0SVXtoz1GvFVnuA/UmFpHUUNq+ajCnaAtKOnqmKXYX2y7EE9YQZpzilZRwWlain44dRMD5O7qcSGsxQ2Sv1c214FPtLVghZ5JyuFEqIz6lBJ7I0aqPvIiB1SkDsD07dBfFzP2t7vRkVGo6BPxaHqkrrH0cXIzjnN+idUVtq2EHEp60kkU3UjWpZhJGOY1SM8Za66IdWGny2FolZlRUyshLa1GpbJyBO1BOHDqimrpQ4F7dfurKecg4XJp6bebp37M7+GqM2n3reo+6dfslJbU950a9RzumNau3JWdS7xG2vnyWX9t/QqE+zts9EzV7CHNV9vuSctNFuVefJUDVsVSkhP1zmN+AMMVkQe9t3AKqneWtNhdWGr/ReVm5gzT023MO3i4WUgpoomtVBVFEAnICmGZiupnexuANsNLqcMbXOxE3TTtvyZ/2S+6Yzo9oJp2yVzzqz85ynrnuKjcq9y73xWdT7wLpSMBaaCtcHmt31kd8Q3Q74Jep3ZSw1Z205JKmnG5dx88kMEZJoa1Xtu9QMaNXGJMIJtmladxbcgXTN1QzKnZFTi8VLfdUrrUqp+JjPrQGyWHIJunN2XRvCavQqJF60FXn6tS4PNaB5y+K9w/vjFNi/XRZndSVRvJkzgOJ6q+eealW6qKW20ig2DqAGZiwkNCec6OFmeQCGHbTmbRJRKgtM5F04E76buoY8RFWJz8m6LNdNNVfDELN5+/wrqxNHGZUVAvObXFDHs9ERY2MNTlPRxw5jM81avPJQkqWoJSMyTQCJE2TLnBouTkqyS0mlnllCHBe2VBSFeqTnERI0myXjrYXuwh39+itVJBFDiNxiaZIuhe09FLquWk1ci4PqjBJ/Tqyil0fFqzpqCxxwHCeXD39F6svSmiuRnE8i7vPRVx4fLjHWycHIhrrHBOMLvp7+itrYsdqbTRYoodFaeknqO7hE3NDk1PTsmHxa8DxC1LEemG3OQmBfASSh8ZKAoKK/ix+HbEWlwNiqqd0zX91IL8nc+vir2LE6k7r76cp6rnzTGr2bo5I1nBXeqNhLllOoWAUrW4kg7QQARFNaSJwR4K2nF40vdWVsrk7QbQFHk3V8ksbDXBKusKpjuJ3w9VxiSIniM0tA8tfZNTXD5rd9dvviM2h3wTdTuygjUR5VMeyHehztHYCXo9SmForKiz5eb5RJQ2iYecTh/h1qCOFMOyEZnd65ttbAeaaYMIN0Qy0827dCVCqkBwJ+tcVkSMwMx2RQWkaqwOBSs1k6t0hK5qSTSgvOMgYU2qQNnFPu3HSpaw3wP8AIpOen/k1TULOk+FMk80XFjrNQfkmDtFo+Fy7SHIhBetLzrN+sj8JEN0e5b74peo3hT90YH/Jy3sUd0RiS7Z6rSZshWcVqS551uypbtN4/vEoWP8AKE/0xu0LrwjwWZVC0icGrTzZKep/UYyqrfOT8OwEr9ePnBH2dPfXGj2fuj19ElV7aO9S8pydmhR/xXVr+SP6ITr3XltyCZphaNWurfzcx9/vqiqq3pU4NgJO61bE8En1lIo299KnrPSHYrH7wjVo5ccQ5jJI1LML780z9Tryl2feWaqLzhJO3KM6uAEthyTlMbsRJalmy9osXHAl1pYqlQINNykKGR4iF2PfE64yKsLWvGaQGnGiLllvBJJU0upacyrTMHcoVHXn1blPUCZvjxWbLEYz4Jyzk4X7CcdV0lyClK6yya/GMlrQ2pAH+78rRvePySq1PedGvUc7pjSrtyUhS7xG2vnyWX9t/QqE+zts9EzV7CxahfETXtE92O9o7TVyk2SgbWAgydqvKYJbUFBxJRhdKgCadtcOJh2m/chAdnwS83wSXCdcpafhdmcuRQuS6lEDfcNfjWMhzME2HkU+HYmX8EjNWfnOU9c9xUbFXuXe+KQp94F0oYwFppfaybSRNWM463W6paQKih5rt09lUnsh6lYWTgH3klp3B0RI95oW1D+UTPsk96Ge0dlqpo9Sj/RaX/Z0tNl1JQ22++4MP8KpUCBtF2EZj3r221IA800z4Gm/itj/APtJXev/ACGI/p3rvetWS2NJEtK5JlPLPnJCcQPWP5fKFHSWyGqVnrWsOBgxO5LUk9G1vrDs8u+rY0DzE/3w95iIjJzcq46N0jsdQbnlwCJgEtp2JSkcAAPkBFui0MmjkEMWrpmhJuSyS84cBQG7XhtV2e+KnSjQLOm7RaDhiGI/T+60W9HZqdIXOOFCdiBSo6hkntqYj3bnZuVIo56g4pjYcveQVlOaES6kAIvIUMlVrX1gc+ykTMLbZJiTs2Ets3I8/VVaXZ6zsFDl2RtqTQdeae2oiF3s8Qlg6qpNfib78x9kRWNpIxNUCVXV+grA9mxXZFrZA5PwVkU2QOfJblp2Y1MpuuoChsO0dR2R1zQ7VWywMlFnhDgZmrN6FZiX9E9NA4cOrDgIrs5niEhhnpNn4mfUe/dkQ2Ta7U0m80qu8ZEdY/OLGuDtE9BURzNuwrfiSvSd199OU9Vz5pjV7N0ckazgiHUuK2aob3V/IRRX75XU27Sgsxst2g2lWBTMpB6w5SNRxvET4fhIjKTzTr1w+a3fXb74jIod8E/U7soI1EeVTHsh3oc7R2Al6PUo21t22mWs91uo5R8cmlO2h6R6gmuO8iE6KIvlB4DNMzvDW25qtVayZS1pFKjRDsihqp2G8opPvFPvRZ3ZfA4jg66rxBso6JjqOGOW2EE0ljqVs0J8MmEj6Nxy416qCo4cOcB2Ro1774WnUapWmba5S+1pedZv1kfhIh6j3LffFK1G8KfujHkct7FHdEYku2eq0mbIVnFaklhrt0eLrTc22KlkFLgHoE4K+6a9ijujR7PmwuLDxSlVHcYgiDVTNByzJen1LyD1hR/WKKxtpirYDdgS81rS6py122GRecLaEU4kqVjuABqeAh6jIZAXO0StQ0ulsE5bFs5Mqw0yjotoCQd9Bn2nHtjJe8vcXHinmtwgBU2rfzcx9/vqi6q3pUINgKp1xWH4TJcqkc+XN/rQcFD5K+7FtDLgkseKhUsxMvyXnUz5s/8Alc/KCu3yKbdr7qctdL0iGa8+XUpJG26pRUk9WJH3YK6MtkxcCuUzgWW5LzrpQlUihNKuKeQGhtKjUUHZUdsFASJL8LZrtSAWWVra0h4NYjzJzbkVoPWlkg/GK2Ox1Adzd+VZazLeCUup7zo16jndMadduSkKXeI218+Sy/tv6FQn2dtnomavYWLUL4ia9onux3tHaauUmyUCazZgPWnMcnzqKSgUxqoJAoN5rh1w7SDDCLpeoOKTJOmzLNVK2UGV9JEsoK9a4SfiYyXvxzYhzT4bhjt4JIas/Ocp657io16vcu98UhT7wJ+6WWumTlHnlEApQbgO1ZBugdZ/OMWGMyPDVoSOwtJS4tAEaLtV/h+Lxh9v+sPvglXf6f3zWnqG8pmfZJ70T7R2WqNHqUZ63bbTLWe63eHKPjk0p2lJ6Z6rtR94QpRRF8oPAJmd+FviVq/sg/uk+5MHeeK5g8EZWZZTUqk8mmlcVKOZ6z/YhFrQ3REMEcI+EeaqrU0ubQeTYBedyATWlevb2RB0oGQzS03aDGnDH8TloJsKanSFTjhbRmGkfpiB1mpiOBztpUClnqM5jYch79USWZZDMsKNIA3qzUes5xa1obotGGnjiHwBbxMSVy12J9pxRShxClDMBQJjgcCq2yscbNIJWzHVYqC2NE2JiqgOTX6SKDHiMj8DFbogUjPQRS5jI8wqtMzPWfg6nwhkfWBJUB15jtqOMQu9muYSwfU020MTefH37ur+x7eZmh9GvnbUHBQ7NvWIsa8O0T0FVFMPhOfJZGbIaQ9y6E3VlJSaYA1INSN+GcdDQDdSFPG2TvALFWESV6ENJ9X7Nou8o/MTOHRQlTQSjAVugtE40riTjDUNW6IWaB9fVVPha/VbOi2hyLONGZiZUjH6JxTRRU/WoltJrhviM1QZdQL88/VdZGGZBaGk2rWWnXuXCnGXSaqLZTRR9IgjBXEEROKsfG3DqFB8DXG/FbdraEpmmG2HpubKEjnc9qrhrUFdWzUg5UpEWVJY4ua0fXL6qZiDhYlV9lasWZUqVLzc62VChKVsAkbvExN9a5+00H5+qiyBrdFgn9U0tMKK3pqdcUcLy3WlGm6pay4RJte9os1rR5H1XDTtJubq+tjQuVnHOUfSpZDIZSK0CQCTeTQVC6nPhlnWhlS9gs3ndSdE1xuei1F6IPrb5By0ZhTGRF1sOKT6KnKVOGBNKmJfqGg4gwX+nyR3Zta+SI5OzkMshlkcmhKbqQn6vEV27anbFDnlzsRzVgaALBBU/qmln3FOPTM4txXSUVsVNAAP8HcAOyHG172iwaLefqqXU7HG5RZo/Y3gbfJh955OATyxQboAoAm6hOHXWFZJMZvYDorWttkrSK1JeVoCgQQCDgQcQRxgQhKW0IMqtxUjNOSyHDVTV1DiAd6Aql33nZuENGpxgCRt7cVSIsJ+E2W7o3oizJLW7eW9MOVK33aFRrmBQUSOA4bohLUOkAboBwUmRhpvxVtaskX27iXXWTUG+0UhWGznJUKHqipjsJvYHqpkXVZo1owJDBEzMuICSA26pspTU1qLraTWtdu0xZLN3mrQDzz9VFrA3RXj7QWlSVCqVAgg7QRQj3RUDY3UyqbRHRxNnS/IJWVpvqUCQAeds403xbNMZXYiFCNmAWVSxq9ZYDZk3XZd5sEcqClRcBNSHUkXV/CkWGrc6+MAg8OXRQELW7OS3ZLRT6dMxNPrmXG/FBSUpQ3xSgfW4k7BEHT/AA4WCw4+KkI87nNbukdheGo5NT77SCFJWGS2L6VChC7yFYUrlTMxGKXuzewPVSc3EhmztVUvLLDjE1ONrAICkrYrjn/gww+ue8Wc0fX1VTadjTcK00n0GbtEp5eYmbqaUQlTQTUCl7Fsm8RnjFcNSYtkD6+qm+IPFitCz9WjUuhSGJ2ebSvFQQ40mppTMM1yibqxzjdzWn5+qi2FrRYXVho7oBJyKw42hS3Bk46byhxGAAPECsQlqpJBYnJdZCxuYVxbtleFtcnyzrIJxUyUBRFCCk3kKF013VwGMUxvwG9geqsIuLIOktUkqwtLjUzOIWnoqStmowph9DuJht1e9wsWj6+qpbTsabhZ7S1YMzJBfnZ92mV91pQHUOSoOyONrXM2WtHkfVddA12t/mt2e0BadlmpUzEyllpN26lTXPoagrq0akHdSINqnNeX2Fz19V0xNLcPBadlasWZQqMvNzrRUKKKVsVI3eJiT61z9poPz9VxkDWaLBPappZ9RW9NTrij9ZbrSj7y1lwiTa97RZrWjyPquGnaTc3Rr+zk71fD9ITxFXWQ+qx5qdNZpzkmq+KbzI2VOI99eyF8LnbSzDTz1G+dYch79Vf2bZTUsKNICd5zJ6zmYsa0N0T0UEcQswL7P2m1LirriU8Dn2DMwFwGq7LPHELvNkNTWmhcNyUZU4reoGnXdGNOsiKjLfZCzn9pFxwwtuffD/pa/wCwp6cxmXeTR6AP9KcPeY5ge7VQ/S1U+crrDl/YLM9oCgAFt5YWNqgKV4UAI95jphHAqbuymgfC43WIOWlJdIB9sda8OvBQ7QY5+43xUMVbT6/EPn/dWNm6bMOc1yrSsudimvWMu2kTbMDqmIu04n5OyP0RG08lYqkhQO0Goi290+1wcLhU1q6LMPm8AWnM77eGPEZH58YrdGClJqGKTMZHmF8sRubac5N8pcaukpdHSqCKBXYT7s4G4gbFFOKhj8EmbefH37ur6LE6h219L25Z1TSmJpZTSqm5da0YgHBQwOePbF7IC4XuPmoF9jaxVK3rZkFEBIfJJoAGqkk5ACuJi40Eo5fNVfqWaIgsPSZE2soQzMtkJrV5lbYzpQE5nhFEkJYLkjyN1a19+CvIpU1X23aqZRvlFIdWKgXWkFxWO26MacYnGwvNgR55LhNkLzWtGTaN11uZbURUBbBSab6EjCoOPCGW0UjswQfNUuna3W6zS+seXcSFNsTi0nJSJZagaYGhGGcRNI8GxI+akJQRcArFNaz5RqnKtzTdcr7Ck/MiOtopHaEHzXDO0a3VnovptLWitaJflLyE3jfTdwrTfEJqZ8Qu5djla/RerY0valXVNrYmlFIBKm2FrRiK4KGGFcY4ynLxcEfNSMljoVR/8XLP/wCt/p/+0XfoJfD5qr9UxGdlWi3MstvNGqHEhST+R3EZEbxCj2Fji08Fe0gi4Wlb2kSJMoC2phy+CRyLKnKUp0qZZ4dRiccRfoQOpsuOdbgqVrWNLrvXGJxV0lKrsss3VDNJpkobjjFppHjUj5qAlB0BVnamlTcuGipmZXyiAscmwtdAdi6dFXAxWyAuvmMvFSL7cCqJzWzIJJCg+CCQQWqEEZgiuBEXiglOlvmqjUsBstxWsWWSKram0DeuWcApvyyiH6R50I+YU+9A1urawtK5Sewln0rOd3FKv8qgD8Iqkgkj2gpNka7Qq6ipTVTb1vIkwgrbfcvkgci0pwinpUyEWRxF+hA6myi51kNv61ZJtRStMwhQzSpkpIwriCajCh7YYFDIRcW+aqNQwGxVhZunbEwptLbE3RwgJWZdYRzsiVZBPGIOpnNBuRl4qYkB4FZbX00alXFtrZmjyea0MLUjIGoVkQAcTwMcZTueAQR88110mHgVTf8AFyz/APrf6f8A7Rb+gl8Pmqv1UaN5GcQ+2h1s3kLSFJO8EVEJuaWmxV4NxcKrt3SVEmtKFszDhUK1ZZW4BjShIyPCLY4S8XBHmbKLn24KoZ1jS6wShicUASk3ZZaqEZg0yI3RYaR41I+aiJQdAUYNrqAd4rjCqtWratptSranX1hCE5k/IDMngMYkxjnnC0ZqLnBouUMyunKpgX5WQmnm9jlEICuq8rEQw6mDcnOAKrEt9AVt2Xpsw67yDyXJZ+lQ2+LtfVV0Ve+IvpnBuJuY8F0SgmxyKs7At5meQtxgkoStSLxFKlO1O9J2GK5InRmzlNjw4XCtIrUkOT+mDCFXG7zy8rqBXHr29lYqMoGiQl7RiacLfiPgtM/tGb9GWbP+anxNf8sc/cd4Kn/OTcmD6+/ktiR0KZSbzpU8rbeOHuzPaTHREOKsj7NiBu8lxRFLy6GxdQkJG5IAiwADRPtY1os0WWWOqS+AwIX2BC0bQshmY8a2lR30ofeMYiWg6qmWnjl2wh9zQ9TJKpN9bZ9FRw942dYMV90RslIns5zDeF5Hv3zUTbk5K+VMX0j/ABG/z2fKDG5u0ECqqId8y45j36K6si32JrBpdVUqUkUUB1bcxiN8Ta8O0TcFXFNsHPkrSJplY5joq6j8o6NULlzRLyyT9u130x6Obdu6FZDN4Oq6njza11IEKQISK16ecGvsyPxHY2ezt0ev4Cz6vbCYOp/zUx6zv4q4Rrt8fL7JqDdhFs7KIeQpt1KVoUKFKhUGFWuLTcK0gEWKWeryx/ALXnZcVuhoKQT6BUkjr6VPuxoVMneQNf4pWFuCQhMu0fFOeor5GEG6hNHRc5W/o7yMlIzaBzH2wlfBwV7yR70nfG9HLikcw8Pss2WOwDgjPUlpJdUuScOCqrZ681p7Rzh1KhTtCHLvB5q6lk/iU4oyk6g/V50rT/7i93UQ1Vfw/pH5VUWh6lGEKq1csaWeWTn2h78RUekh3beg+yypd4eq6jlugn1R8o84dVqDRAetXRpC5dU4yOTmWKL5RHNKkg41IzIzBzwhyjmIdgdmCqJ4xhxDULZ1YaZG0WSh0jwhrpUFL6TksDfsPHdWI1dP3TrjQrsEuMZ6o3hRXrnLWr52m+tv8FuN6j3DfP7lZlVvE79AvN0n7BHdEY9TvXdVoR7AW3pN5JM+xX3TEYtsdV1+yVz9pXo74MzJTCB9HMS7ZPBy4Lw7Rzv80bcM2NzmnUH6LNljwgOHFHmpLSS8lck4cU1W1X0frJHUed2ndCfaEOfeDzTFLJcYSmxGYnEI6tvFTf26Y78M1Wrf6Qq4+PVFi1hIJJoAKknYIWViSItA2/a7aFE+CtkqSjKqE5k8VmleBpGxg/TQE/yPv6JDF30luCdyEAAACgAoANgjHT6HdPdGUWjKrRQcqkFTStyqZV9FVKH/AGhinmMTweHFVyxh7bKi1JpIkFgihDywR2Ji6v3vkq6bYTBhFMLWk5FtkUbQlPUPmdscAA0VccTI8miy+TdotM+McQnrUK+7OAuA1Q+aNm0QFRTunEsjBF9w/wAIoPeafAGKzM0JKTtOFulz78VXHSqbf8mlsPSKVK+OCfnEO8cdAl/11RJumfn0C8Ksm0pnxjtxJ2X7vwQIMMjtVwwVsu06w62+y8jQV5vnNPpC9vSR/MCT8IO5I0K5/hcjM2Oz8x9V7SbVl9nKgeqv9FQfuNXf89F4/X0KytacKbNJmXUk8Kj4Kp8473xGoUx2m5uUrLe/FXEnpdKu/wCJcO5YI+OXxiYlaU1H2hA/jbqrll5KxVCgobwQflEwbptrg7MFYkSDaXOUCEhdCLwFDQ79+Qgwi91ERMDsYGa2Y6rFjmOirqPyjo1QuXNE/LJP27XfTHo5t27oVkM3g6rqePNrXUgQpAhIrXp5wa+zI/EdjZ7O3R6/gLPq9oJg6n/NTHrO/irhGu3x8vsmoN2Fb2dbSnZ+alqJuMNtKBAN68u8SCa0pQJ2b4qdGBG1/O/0VgdckLfFlNCYMzdPKlvkiqppcCr1KZVrtiHeOwYOGqMIviWa0fFOeor5GON1C6dEG6M2MmesJhhf12cD6KgSUq7DSGpZDHUlw5qprcUdikd9LJTHovMOe5SD8Rh2iNn4ZGeBWbmx3RdL6M2yielmn0ZLTiPRUMFJ7DWPPSxmN5aVrMcHNuFR6vOlaf8A3F7uoi6q/h/SPyoQ6HqUYQqrVyxpZ5ZOfaHvxFR6SHdt6D7LKl3h6rqOW6CfVHyjzh1WoNFrW0xyku8j0m1p96SIkw2cCuOzBXO+re1TLWhLKrQOKDSupwgd66eyN2qjxxEefyWbA7DIulY8+tRc5a1fO031t/gtxvUe4b5/crMqt4nfoF5uk/YI7ojHqd67qtCPYC3NJvJJn2K+6YjFtjquv2ShtmwU2hYkuwcFGWaKDuWEApPVsPAmLzKYqgu8Sq8GOIBIqQm3ZKYS4nmusryO9JoUn4gxtOa2RljoVmtJY666dsW00TbDb7Z5riQRw3g8QajsjzsjCxxaVrNcHC4Q/q28VN/bpjvxdVat/pCjHx6rDrctYy1nLCTRTyg0OpQJV/KlQ7YlRR45R4ZqFQ7CwoB1Ft1nnT6LB+K0flWHe0D+2OqWpB8RTyjHWgpAhVtiWK3JhxLV6jjqnSFEGilmpAwHN3RZJIX2vwyUWtDdFZRWpITVo/NvH6ebIHot1/8AX5RTgcdSsz9JUSbyT5ews0roPLJxVfcPFVB/LSOiFqkzsyAa3PvwVzKWSw10GkJ4hIr74mGgaBNsp4mbLQt2JK5SBCkCFIELytAUKEAjccYFwgHIqrm9G5V3pMprvTVJ96SIgY2ngln0UD9W/j7Kpc0HbSbzLrjat4NflQ/GIdyOBSx7MYDdjiCt+xbPm2XDyr4daumlRzr1RTZlSu2JNa4HMq6niqGP+N92/X35q9ixOrHMdFXUflHRqhcuaJ+WSft2u+mPRzbt3QrIZvB1XU8ebWupAhSBCRWvTzg19mR+I7Gz2duj1/AWfV7QVxoPNWomzGxJMy6kAuXVLWb/AIxVebgnOtMd0U1DYDMcZPsK2Myd2MIXvUq86uatBT5UXTyd+8KKvXnK1Gw8IK8NDGBumf4RSkkuum1GYm1r2j4pz1FfIxJuoXDoqHVn5rk/ZfmYuq985Qi2AgHXbo3cWidbTgvmO09IdFXaObXgnfDvZ81x3Z8krVR/yC09S+knITBlXDzH8UVyDgGX3hh1pG+J18OJuMcPsuUsljhKYGrzpWn/ANxe7qIRqv4f0j8pqHQ9SjCFVauWNLPLJz7Q9+IqPSQ7tvQfZZUu8PVdRy3QT6o+UecOq1BovrpFDXKhrHAurlCyDR1kjMLR3hHppNkrIG2uso8ytdc5a1fO031t/gtxvUe4b5/crMqt4nfoF5uk/YI7ojHqd67qtCPYC3NJvJJn2K+6YjFtjquv2StXQfzdJ/Z2+4IlUb13UrkewErddOjfIvpm2xzHsF02ODb94fFJ3xo0E2JuA8Psk6qOxxBZ9SeknJuKknDzXKrarsUBzk9oFesHfHO0IbjvB5rtLJ/Eo51beKm/t0x34SqtW/0hNR8eqGtfSjyEqNnKKPuT/uYY7O2nKir2QqTUR5W/7D+tMXdo7A6quk2indGQn1IEKQIUgQhh7TiWTUBLq6eikfmRFXfNWc7tOEaAny9Stc6b3vFyrqv74AxzvuQVf+J32WFeDpPOK6EkscSlz9BHO8fyXP11Q7ZiPyPosarRtRfRZSj7o/qUflBikPBRM1e7RtvL1KxmXtZea7va2n5COWlK5gr3cfsvgsm1E4h6p9p+opBhk5rncVw/l9V7BtZH8XY0f0MH7oXf8+3x+S9ptm0kdOWCupJ/JRjuOQcFL9TWt2mfT0JWQaWzCfGSTg6gsfNMHeu4hd/xCUbUR+vosiNOkDpsPJ6gk/MiO98OIUh2o3+THe/krSx9JWZpdxu8FUKqKTTAU24jaIm2QOOSZgrYpnYW3urmJptY5joq6j8o6NULlzRPyyT9u130x6Obdu6FZDN4Oq6njza118UaAmBCrdHbYTOsJfSkpCiRRVK4EjZ1RZLGY3YSosdiF0ndennBr7Mj8R2NXs7dHr+AkavaCYOp/wA1Mes7+KuEa7fHy+yag3YW3YtkqZtOeduENvNskK2FQvBQ68j2xCSQOha3iLqTW2cSrqatZtt9lhVeUeCimgwogVNd2cVCMlpdwCkXAEBZ7R8U56ivkY43ULp0VDqz81yfsvzMXVe+coRbAVxbVmIm2HGHBVLiSk8NxHEGh7IqjeWODhwUnNDhYrmK0ZNyTmFtqqlxldK8UmoUOBwI6xHoWuEjL8CslwLHW5J2anJ0zEvNvKACnJta1UyqptsmnbGRXNwua0cB+StGnN238Ufwkr1yxpZ5ZOfaHvxFR6SHdt6D7LKl3h6rqOW6CfVHyjzh1WoNFrW0/wAnLvL9FtavckmOsF3AIcbArmzQqzzMT0q2P3qSfVSbyvgD749BUPwxuPgsuIYpAuoI86tVc5a1fO031t/gtxvUe4b5/crMqt4nfoF5uk/YI7ojHqd67qtCPYC3NJvJJn2K+6YjFtjquv2StbQfzdJ/Z2+4IlUb13UrkewFsaSWMielnWF5LTgfRUMUq7DQxGKQxvDguvaHNsVzKtLsm+Ri28yv3KSc+I+Yj0PwyN8CsnNjk9dUU0XpN50ihcmnVkDIFRCiB74xq1uGQDkAtGB2JpPitHXjJFci24B4p4V4JUlSe9d98T7PdaQjmFGqF2XQtqJV/wA4+P8Aof1p/WGe0d2OqppNop0zpWG1loJLgSbgUSElVOaFEZCtKmMhtri+ifKX2lGmFpWc2hx+Xlrq1XBccWcaE44DYDD0NPDKbNcfkl5JXsFyFq6MawJ+0VrRLy8veQm8b7i0ilabjEpqSKIAucfkoxzufoEbctPfumP86v0hS0XMq+7+St0MpGSQOoCKLLoaBwWSOqSkCFIEKQIUgQpAhSBCkCF8IgQvKWkg1CQDvAEcsohoGgXuOqSxzHRV1H5R0aoXLmiflkn7drvpj0c27d0KyGbwdV1PHm1rqk0zthMnJvOqOIQUoG9ahRIHb8AYugjMkgaoSOwtJWlqxTSzJWu1BP8AMYlV75y5DsBLLXp5wa+zI/EdjR7O3R6/gJOr2gmDqf8ANTHrO/irhGu3x8vsmoN2EaQorkuDawmdIm20mqZdlaa/xkVV80jrBh/u8FLc8Sl8eKa3JH9o+Kc9RXyMJN1CvOiodWfmuT9l+Zi6r3zlCLYCJoXViU2u7RuqUTrYxTRDvVXmK7DUHrG6NPs+b/xnySdVHcYgrDUR5E/9pP4TUV9o7wdPyVOl2EyYQTK5Y0s8snPtD34io9JDu29B9llS7w9V1FLdBPqj5R5w6rUGiDtbltplpBaK/SP/AEaRtoekeoJw6yIaoo8coPAZqmofhZ1Q7qV0XUgKnXQReTdZBFOaTzl9tKDhXfDFfOD+2PNVUsVviKbEZicXOWtXztN9bf4Lcb1HuG+f3KzKreJ36BebpP2CO6Ix6neu6rQj2AtzSbySZ9ivumIxbY6rr9krW0H83Sf2dvuCJVG9d1K5HsBXcUqaTmu3Ru6tE62MFUQ7T0vqq7RzT1J3xq9nzXHdnySNVH/IIk1Jebj7ZfyTC9fvfJW0uwjC3bMTNy7rC+i4kpruOw9hoeyFY3ljg4cFe5uIWSW1cpXZtseDzHNUoKaO4k0UkiuxVBTrEa1VaWDE3qkYAWS2KfEYy0Er9fL4EvLI2qdKqcEoIPfHvjR7OHxuPglKs/CAvOoyx1IaemVCgdIQj1U1vHqKjT7kHaEgLgwcEUjCAXJpRnJtCq9G5rG7PuDgUq/84p7t3+5Zho5+Ep+X91iVYM+MpyvXeH6xzA/mo/pav/8AVeFWVaYymUnt/VEGGTmuGnrRo/38ljMraycnUn/SPzRBaRR7uvH8vt6LCp21k7a/6H6COXl92UMVeOP/ABWNNoWoo0FKjPBj9Y5ikXBLXHIf/KzJ/ayvrgdjH/iY7+6pf588f+PosqZC1Tm+kdqPyRHbSc1Lua//AH/b0WRNjWkc5oDtP5JgwSc1IU1YdZPfyXsaPzpzniOoKP5iO4H81L9JVcZVZWNYzzLl92aW8LpF0ggVqMekd3xiTWEHMq+CmkjfifIXeFv7lXkWJ1Dlsy9pKcX4M7KpZIF0ONuFeWNSFAZ1pF7DCB8QN/JQOO+VkvJDVFNMONuImGLzakrTVLhFUkEVwxFRD7u0GOBBBzSopXA3ujjwa2f38j/pPf8AnCV6fk75j0TP7nghjSHV/aU+oGZnWVBPRSEqSlPUAPiamGYquGIfC0qiSB79SjCQsialZBiXlnGQ82ACtxK1IIxrQAg1xEKOkY+UucDYq9rS1oAQfpPq7n7RdS6/MS19KAgXEOJFAVHI1xqow3DVxRNwtB+iolgdIbkq20f0ctSRYSwy/J3EFRF9t0nnKKjUhQ2k7IqlmgkdicD8wrWMe1tslsWhZdsvIKfDJVuuZaaWFe9V6nWKGItfTtN8JPmhzZDoQqzQXV0/Z82Jhx5tYuqBCQqpKttSIsqKtsrMICrigLHXJRLbkraTi1iXdlUsqFAHG3CvFNFVIVTOtMIXjdCAMQN/JXOD+FlXaOWJacm2wwH5QstUBHJu3yiuNDepepWhpFkskLyXWNz4hcY17RbJG0KK1a9oySH2ltOCqHElKhwIiTXFpBC4RcWKGNWujTtmsPtO3TemFKQQa1RdQkE7ibuUMVUzZXBw5KuJmBtlaW61PKUnwNyXQmnODyFqJNdl0igpFUZit8YPkpuxcEtJ/VFNPuOOLmGLzi1LVRLgFVEk0wwFSY0W9oMaAADklHUzi7FdGyZK2KBPhMkkUpUMuEj3qpCeKn1s75hMWk8Fqy2rpLrwftGYXOODIFIQ2OF0HLhgDuiRqyG4YhhH1Ue4BN3m6OEJAAAFAMgITV6q7ebnFBHga2EGpv8ALIWoEbLt0ihziyMx/wAwfJRdi4JcW7qvnZ19yYdmJflHKXrqXAOakJFAa7EjbGhHWxxtDQDYJWSnc91yUV6PWRacqlhkvShYaupIDbt8oTQGhvUvU20hWWSF5LrG56K9rXgAZLY0gs+0ny8hl6VSw4LoC23CsApoakKpWtaYbojG6FtiQb+S68POQssOjtlWlLBhpT0ophoJQQG3L5QkUwJVS9QZ0iUr4X3cAbnpZcYHgAZIwhVWrStizUTTLjDgqhxJSfyI4g0PZEmPLHBw4KLmhwsVQ6trAds+ULL929yqlApNQQQKHhllF9VK2V+JqhCwsbYorhZWoY0z0NatEJVeLT7fi3k5imIBFcRXHeNhhiCodFlqOIVUkQf1WpLP2wwkIWzLTJGAdDpbKuKklOfVEiKdxuCR4WuuAyAcCqea0FmrTmEvWm4hDaMEsMknCuIvGlK7TiTwi1tUyFmGIZ8yoGFz3XemJKSyGkJbbSEoQAlKRkAMgIRJLjcpgCyzRxdX/9k="/>
          <p:cNvSpPr>
            <a:spLocks noChangeAspect="1" noChangeArrowheads="1"/>
          </p:cNvSpPr>
          <p:nvPr/>
        </p:nvSpPr>
        <p:spPr bwMode="auto">
          <a:xfrm>
            <a:off x="673100" y="455612"/>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14" descr="data:image/jpeg;base64,/9j/4AAQSkZJRgABAQAAAQABAAD/2wCEAAkGBxQQEhQUEhQWFhUWGB4aGRcXFxcaHRwcHhweIB8dGx4gHSgiGhwmHBwaITEhKSkrLi4uFx8zODUsNygtLisBCgoKDg0OGxAQGywmICY0NywsLDQsLCwsLCwsLiwsLCwsLCwsLCwsLCwsLCwsLCwsLCwsLCwsLCwsLCwsLCwsLP/AABEIAI8BYQMBEQACEQEDEQH/xAAcAAACAgMBAQAAAAAAAAAAAAAGBwAFAwQIAgH/xABNEAABAgMEBQYKBwYEBgMBAAABAgMABBEFEiExBgdBUWETIjJxgbIUMzQ1UnJzkaGxI0J0grPB0RVTYqLC8EOSk+EXJGN10uKDo8MW/8QAGgEAAgMBAQAAAAAAAAAAAAAAAAQCAwUBBv/EADsRAAEDAgMFBgUDAgYDAQAAAAEAAgMEERIhMTIzQVFxBRNhgdHwIpGhscEUI0Jy4RUkNFKy8UOCwlP/2gAMAwEAAhEDEQA/AHjAhSBCkCFIEKq0gtpEo3eOKzghG0n9Ig94aEtVVLYG3OvAIZlbQm5NQemgVNPmqgMSg7MPq4bPzioOc3N3FZzJZ4Hd5Lm12vh6e+KN2HkrSFJIKVCoI2iLwbrYa4OFxoskdUlIEKQIUgQpAhfFKAzwgQvsCFIEKQIUgQpAhSBCkCFIEKQIUgQpAhSBCkCFIEKQIUgQpAhSBCkCFIEKQIUgQpAhSBCkCFIEL4VDKBC+wIUgQpAhSBCkCFIEKQIUgQq+2rWRKtla+pKdqjuH6xFzg0XVFRO2FmJ3l4qmsGyVvOeFzY55xbRsQNmG/d784rY0k4nJSmp3SP76bXgOSJJmXS4lSFgKSoUIO2LSLixWg9ge0tdohFha7KduLqqUcPNVncJ3/wB45xSLxm3BZbS6ifhObDp4IxQsEAg1BxBG0RetUG4uF6gXVIEKQIUgQlppJZ/7XtYybq1CXlWgtaUml5aqEbxkoY8DvjQif3EHeDUlLPHeSYToEwrNkww020kkpbQlAJzokUFeOEIvdicXHimGiwstmIrqVs7oszaVrzqH1OAIbaI5NQTmKGtQY0WzuigaW+KVMTXyG6aKU0AG6M5NL7AhJ5u0Cmctxkk0cacWnrQACBxouvZGoWXjid4pO/xPCYOr/wA2yfsU/KEqneu6pmPYCIIoU0q9Z+izJmpV685fm5tllwBQoEkBHNFMDRIxx2xpUk7sDm8gSErNE0uB5pj2NZiJRhthsqKGxQFRqacTQQg95e4uPFMNaGiwW7EFJKyf0YZtK2Zxt9TgShptQ5NQTiQBjUGNFs7ooGlvMpUxNfIbpoMNBCUpGSQAK8BSM8m5umgvccQkhpdIfTWtNocW29KvMlspVQc4JSa8cfy2xrwP+GOMjIg/lJSNF3P4hOeQeLjTazgVISojiQDGU4WJCcBuFsRFdUgQpAhSBCkCFIEKQIStldFGbQtS0VPKcBadbKbigBigHGoNchGiZ3RQsDeN/ulu6a95JTSjOTKkCEkZ+zVTzdoWoXVh6XeIYorBKWzl2g7DvzqY12vEZZDbIjPzSRbixPunBYc74RLsu/vG0q94BjLkbhcW8k204mgreiCklXp9ZCZu0lIUpSbkktxJSaUWkkgnhvjSppCyG452SkzA6TyRhq7nlv2dLOOEqWUUKjmbqiATvNAMYUqWhsrgFfESWC6JIoVikCFIELTtS0USzanHDQDZtJ3DeYi5waLlVTTNiYXOVDY9mrmnBNTQ9i0ckjYSN+347qVtaXHE5JQQumf303/qOSubatduUbK1nH6qRmo8PzOyLHODRmm6ioZC3E7yHNDEhpQ+04FzSCGXsUG70BspvHXjtikSOB+LRZsVdKx2KYfC7Tw9/wB0XvstzDZSqi21jYcCDkQfjWLyAQtVzWSsscwUMyMwuzXAy8SqXWfo3D9T+FW7+zvpUCWGx0WdG91I/u37B0PLwRcDFy1V9gQpAhSBCAdGzS3rUBzLbJ7OTb+VQIdl/wBNH5/cqhu9KPoSV6kCEsXbMfmLZnBLzSpcpQ0VFKQq+KZZin+8aAe1tO3E2+qVLXGQ2NkzRGeml9gQkpbFEP2g96E0UK9R5haO9d98azM2sb4fYpN2RJ8fwmVq+82yfsUfKEKneu6pmPZCIYoU0D6zOnZf/cWPnDlJpJ/SVVJq3qjiE1apAhK6ast+ZtqcEvNKlilpsqUlIVeFBhiRSNEPYynbibfMpUtc6Q4TZNBIwEZyaX2BCRukUuXLTmEOrUJR2cabeSk0qSgFNTurGvEbQggfEASPmkpAe8z0unikUwGUZCdX2BCkCFIEKQIUgQpAhSBCWVmWXMP2taCmZpTCW3mitASFcoLiTQmuGAI7Y0HPY2Bgc2+R8kuGuMhIKZsZ6YUgQlNo8QLDtIHY4/UdiY0pP9SzySjd05HmgopZ0nX9w33RCdRvXdSmI9gK9ilTSc1tKdE6otKUkCU+ku5loroofERq0WHu8+eXVJT3x5ck0tHZVpmVYQx4oNpuGtagitSdpNa9sZsri55LtU2wANFlYxBSUgQteenEMoLjhupTmfyG8xwkAXKhJI2Npc45Ids6SXPOCZmEkNp8Sye8rfX+8IqAxnEVnxRuqX99KMv4j8lW1vW2iUReVio9BAzJ/IcYm94aE1U1LYG3OvAKlsaw3JlzwmdxJxQ0cAkbKj8vfEGsLjiclIKV8ru+n8h7+3zRLPySH0FtxN5J2fmNx4xaQCLFaEkTZG4XDJCLTjtkuXV1clVHBW1H+/DI7IpzjPgstrpKJ1nZsP09/VFb7LU21Q0W2sZj5g7CItIDgtNzY5o7HMFUVmTa5FwS0wqravEunL1FHYf7yyraSw4SkoZHU7xDIcjsn8FFMXLSUgQpAhAWldkTjE8mfkG0uqU3ybrRIF4DI4kbhtwuiHYZI3R93IbcQVQ9rg/E1GlnLWppsupCXCgFaRiAqmIHUYUdYONtFc29s1sxFdS8tOVtGWtGZmJSWQ6h5CEgrWE9Eddc4eY6F0TWvdayXIeHkgJgoyFc4RTC9QIS7mdE3nU2wlSB/wAyoKZxHOKRUdXOAzh4TtaYyDpqlzGSHDmizQ+SXLyUs06Lq0NJSoVBoQN8LTuDpHEc1cwWaAriKlJCunFkOzKpAtJvBmcadXiBRCTicc+qGaeRrA+/EEKt4JItzRVCysUgQl3aknaMvaUxMyksh1DraEc9YT0QONc4eY6F0QY91rJch4eSAmCwSUpKhRVBUbjTH4wkdckwvccQltbmh78wLWFyhecacYN4YltI483aMd8Px1DWmPwuD5pd8ZdiR/Zi1qabLqbrhQL4wwVTHLDOEn2xG2ivF7ZraiK6pAhSBCkCFIEKQIUgQhjRuynWZ60HVpoh5bZbNRiEoocNmMMSva6NjRwVbQQ4lE8LqxSBCU9q6M2ihU3KSzaVSs47ynKlQ+jCjVYIrX3A5cY0mTQkNe45tGnNKOZILtGhTQkJUMtIbTkhISOoCkZznYiSU0BYWWxHF1BltaOOTNoLWpP0C5NbJVUdJRypnxrDccwbFYa3uqXMJffhZWWgcq+xIsszKbrjQKMwapB5pw/hoOyK6hzXSFzdCpRAhtiiGKFYscy+ltJWshKUipJ2COE2UXODQXO0Q3Ky6rQcDzwKZdB+ibNRfI+urhuH9moDGbnRZ7GGqd3j9gaDn4lWFv24iUSBS86rBDYzPE8Im94amKmqbC3mToFoWFYKlL8JmzeeOKUnJG7hX5deMRYzPE7VUU9K4u72bN3Lkru07SblkFbqqDYNpO4DaYm5wbmU5NMyJuJ5Q3ZumwU5R9HJtr8WvGlP4jt6xgIqbNnms+LtMF1pBYHQ+qKn2kOoKVAKQoYjMERdYFaTmte2xzBQkpt2yl3k3nJRRxGZQT/fb1xTnGfBZdn0TrjOM/REb7LM6zQ0W2sYEbOI3ERaQHBaDmx1EdjmCqyyJ5yWcErMmv7p04BY9E/xD++MGktOFyWgldE7uZfI8/DqiOLVoKQIUgQpAhSBCkCFIEKQIUgQpAhSBCkCFIEKQIUgQpAhSBCkCFIEKQIUgQpAhSBCkCFIEKQIUgQpAhSBCkCFIEKQIUgQpAhSBCGUNKtFYUsESqFc1BwLqh9ZX8G4bYq2z4LODTVOu7YGg/3Hn0W5b1tiWAbbTfeVghtPzO4R178OQ1VtTUiKzWi7joFisGwS2ovzB5SYVmTiEcE9m33QMZbM6qNNSlp7yXNx+izW/pA3KCnTdPRbGZ3V3COveGqdTVthFtTwCp7O0fdm1h+eJ/hayAHEbBwzO2K2sLjdyVipHzO72o8h7980R2jZLUw3ya0C6OjTAp9XdFrmgiyflgZI3C4ZfZCzbr9lKurq7Kk4KGaP06sjspFN3R66LNDpaI2dmz7e/ki6VmW5hu8ghaFDrHEEflF4IIWox7JW3bmChmYlHLMWXWAVyyjVbW1H8Sf7694qILDcaLOfG+kdjjzZxHJXbzTE+xmFIOKVDNKhtG5Qidg8JxzYqmPmPt/dYLEnHUrMtMVLiU1S5TBxAIFeChUVEcaTfCVCnke13cy6jQ8x6q7ixOJVa1LenrPeQWJtQQ8CQ3yTJCLoSKAlBKqkk4740qOKKVpxN08SlKiR7CLFZdDF2naUoXxaSm1hSkhJl5cpNKZm4CK/DjHJ+5ifhwfUqUZe9l7/AEVZYWtKYYfLFoJSoJXcW4kXVIIJBJAwUK8Bh7oskoWObijVbKlwdhei3WdPTMtK+FSsyWgi6CgNtKC7ygAaqSSKDdCtI1j34Htv81fM5zW4gUIav7dtK1HXG1T627iAqoYl1VxpTFuGqmKGEAhl/M+qpgkfITcrb0wmrXs1xomeLrDiwm9yDCSDXoqFw5iuIOw5RGBtPKD8Nj1KlI6RhGeSNdMrccY5CXl7vhM0u4gqxCAMVLI+tQbOMKQRB13O0HuyukeRYDUrVmtHZxpHKS8+84+kVuvBtTbm9JSEi5XYQcIkJoybOYLeGoXCxwzBzWHV3pDMWi1NLeNxQduISEj6PmDDEVJCqnnVxjtVE2ItA5fNRheXg3S80s0xtKRm3pcTqlhspF4sy4JqhKsuT40h+GnhkYHYdfE+qXlmex1routBNqNSInW7QLl1oOraXLsAXbt5VFJTXAV6+EKt7h0ndlluF7lXu7zBiBWxq61i+Hr5CYSlD9KpKeiumYoeioDGlTUV3RGqpO6GJun2XIajHkdUX6R223Iy633einIDNSjkkcSYVijMjg0K97w0XKD9FPC7XbVNPTTsu2pRS01L3U0ANCVKIJUa4dldtA1N3cBwNbc8SVTHikGIm3ReLN0tekZ82fPOcqlRHJTBCUqorohwDA16N7f14ddA2SLvYxbmPRAlLX4HI4teVddbKWXywuo+kShCyAMxRYIxhNjmg3cLq8g8EhUayrSQ4L0yVpSrFJaYF4A4gkN1FRhhvja/RwkbP1Pqs79TJdPd1Zm5YKl3i1yiQpDqUpWQDQ5KqDhhjGKPgf8AEL24LQ2hcKh0G8LcU85MTinkoccZDZaZQKpUKLqlINaVwyxi+o7sWDW246lQjLjqVganH7UmZhDL6peVll8mVNXeUdcpVXOINxCcsMT8I6WthYCRcnPwAXAS8kA5BVGmk9aFjtFTb6n2XOalbqUlxlew1AosHGl4YEDttp2xTusRYj5FVyufELjNE2mJmRJqfl5lTCmWVuKAbaXyhCLwBvpN3EHL0oXgwd5hc29zbjkrn3tcFLXQvSq0rQmky6p5TYUlRvBmXJF0VyLcaFRBDEzFg+p9UrDM97rXRRrUtSds9LTzE2pKVqDZb5JkioSSVVKSakjLKFqNkchLXN8dSrp3uYLgqu0EnrTtRp5YtFTam1BKR4PLqBqK48wERZUNhhcBgvfxKjC98gJv9FqaNazpliZ8HtEpUkLLanKBKkKBoSboCSkHgN8SlomOZii62UGVDg7C9M3Slp4y61S76mFtgrvJQhd4JSrm0WCACaGueEZ8Jbi+IXTb72ySd0W0ztOdmmZczqkB1RF4My5I5pOXJ8I1ZqeGNhdh08T6pKKZ73Ybp6SbSkNoStZcUAApZASVHaSBgK7hGM4gm4Tw0QhrPm5qVljMy0ypq5QFsNtKCipQFSVJJFAchDVI1j34HNv81VO5zW4ghHV9bdpWo66hVoLb5NAVVLEuqtTTa3DVTHDCAQy/mfVUwSPkJuVtaWTdr2a6wVTpeYccSm9yDCSDUVSoBBpUVoQdhyiMLaeVps2xHiVJ7pGEZ5JrcpGbZMqmtq2ORIYl0hb6hzUDJI9JW4cIqc62Q1SlRU92RHGLuOg5eJXuwrDDFXHFco+vpuH5J3D9OyBjLZnVdpqXu/icbuOpWnbOkSr/ACEonlHjgSMUo47iR7h8I46Tg3VU1FYcXdQi7vsstg6Nhk8q8eVfOJWcaerXbx+UdZHbM6qdNRiM435u5q5nJxDKStxQSkbT+W88ImSBqm3yNjGJxsFRWdpmw64UGqBWiVKpRXX6PbFYlBNklF2jE9+E5cjz9EQuISsEKAUkjEHEERZqnyA4WOiEpyxnpFZekqqRmtg4+7f8xxyiksLDdqy5KeSnd3kGnFvv/tXtiW01NoqjBQ6SDmn9Rxixrw5O09Sydt268Qqmds5yRWX5QXmz4xgZesjceEQLSw3b8krJC+nd3kIuOLfyFe2bPNzKEuNkKHxG8HcYsaQ7MJ2KVkrQ9q3IkrUndffTlPVc+aY1ezdHJGs4Ij1J+bj7Vf5QvX71XU27Sh05xtGcpj9OvLfe/WNSn3TeiRl3hTX0/YU3YLaF9NLculXrC4D8YzaYg1JI8U5MLQ26IZ1EeVTHsh3oY7R2AqqPUpj2/KN2vKPsNqoUuXLyh0XG1Ans2dphCJxgeHH2CmngSNICBdatrqlLVkngLwabCru+q1BQ6ykD4Q5Rxh8Lm80vO8tkBTPsS2GZxpLrCwpB94O5Q2EbozpI3RuwuTbXBwuFp6PWH4I5NqBF197lUgbKpAIP3qnticsuMNHIWXGMwk+KRetLzrN+sj8JEbNHuW++KzqjeFO1nzSK5eB//lGOd95/lP8A/j8khdBFKFoSZTnyyB2E0V/KTG1U7p1+Sz4d4EZ687WK5hmWB5raL6hvUrAV6kj+Ywr2dHZpfzV1W7MNTC1YopZkrTagn+YwhVn95yahHwBLDXgmloI4sJ7y40uz915pOq202dBbWM5Iy7qjVRTdUd6k80n3isZdRHgkLU7E7EwFJDSqw7knJzaRg4FNr9ZK1FJ7U1H3BGxDLeRzDwzSEjPgDkxtSductKql1HnMK5vqKxHuVeHuhCviwvxDimqV9225Ih0H8VNfa3+9FFRq3oFZFoeqXeqfS9Es88xMkID7hWlZyDhNClW4HDHeOMP1lOXNDm8PslqeWxIdxTS0tsjw6UeYBFVp5pOQUDVJ94jNhk7t4cm5GY2kLDpgi7Zk2N0q6P8A61R2DfN6j7rrtkpM6nvOjXqOd0xrV25KzqXeI218+Sy/tv6FQn2dtnomavYWLUL4ma9onux3tHaauUmyUttPqftCcplyqv8Af41jQpt01Kzbw2XQ02lQkVhfSEub1d/J4/GMIbzLmtI7HkkDqz85ynrnuKjbq9y73xWfT7wLpSMBaaCtcHmt31kd8Q3Q74Jep3ZQVqG8pmfZJ70Odo7LVRR6lMa2ZdFqyzzTSqKbeuhSknmuNLFesYEV4xnsJheCeX0ITbhjbYK95JW8RVdTstGy7LblEqWpVVqxcdXme05J4RU1oal4YGQAuJz4kqnmbRetBRalaoZGC3zhXeE7f72RAuL8m6JR00lUcEOTeLvRXtj2Q1Koutp61HpK6z+UWNaG6J2CnZC2zR581X27pQ3Lm4j6V7IITsPEj5DGIvkAyCoqK5kXwtzdyVVKaOvzig7OqITmGhu3fwj4xARl2bksyklndjnPl70+6u7Q0Yl3mwjkwi6KJUgAEfr2xMxtIsnJaKF7cNrdFQIemrLNFgvS+/0Rw9HqOEV3dHrokQ6ejyd8TPt6fZFdl2q1MpvNKB3jaOsbIua4O0WnDOyYXYVWW1o7fVy0srknxtGAVwV+vviDo+I1S9RR4j3kRs77r1YmkHKK5GYTyUwPqnJXFJ/L3VjrX3yOq7T1eI93ILO5c+i25ax0tTCnmyUhaSFtjok1BCqbDgffHQ2xuFY2mDJe8blfUcOqtImmUndffTlPVc+aY1ezdHJGs1C09C9I5uSs0lqWSWeUVemSu8GyaYqaAvEDfWkSnhjklzdny5+aInubHkPNXugmgss6sTrkymcUVXwEiiQutSVg84qrjQgU3GKaiqeB3YbhVkULScd7q81w+a3fXb74imh3wU6ndlK7VnbTkmuZcal3Jg8l0UfVxzVtu9QMaNXGJA0E2SlO8tuQLpnaoJlT0k44s1U5MOrUeKiCfiYz65obIAOQTdObtuVX659HFzLCJhpJUtioUBmWzmRvukV6iYnQTBji08VCpjLm3HBKXRrSN+z3Q6wr1kGt1Y3KHyOYjUlhbK2zklHI5hyXR2jVuNz8uh9rJWaTmlQwKTxB9+BjAliMbi0rUY8PbcJB60vOs36yPwkRt0e5b74rOqN4Ue2xpclVmJlZVDrzzjCWjdacokFF1WJTiaVApvhGOAibG8gAG+oTTpP27NF1r6rNAHWXkzc2jkygHkmz0qkEXlD6tATQHHHZSJVlU1zcDPNRp4C04nIN1quE2rM12FAHVyaD8yYbox+y33xS9TvCnPq082Snqf1GMmq3zloQ7ASv14+cEfZ099caPZ+6PX0SVXtoz1GvFVnuA/UmFpHUUNq+ajCnaAtKOnqmKXYX2y7EE9YQZpzilZRwWlain44dRMD5O7qcSGsxQ2Sv1c214FPtLVghZ5JyuFEqIz6lBJ7I0aqPvIiB1SkDsD07dBfFzP2t7vRkVGo6BPxaHqkrrH0cXIzjnN+idUVtq2EHEp60kkU3UjWpZhJGOY1SM8Za66IdWGny2FolZlRUyshLa1GpbJyBO1BOHDqimrpQ4F7dfurKecg4XJp6bebp37M7+GqM2n3reo+6dfslJbU950a9RzumNau3JWdS7xG2vnyWX9t/QqE+zts9EzV7CHNV9vuSctNFuVefJUDVsVSkhP1zmN+AMMVkQe9t3AKqneWtNhdWGr/ReVm5gzT023MO3i4WUgpoomtVBVFEAnICmGZiupnexuANsNLqcMbXOxE3TTtvyZ/2S+6Yzo9oJp2yVzzqz85ynrnuKjcq9y73xWdT7wLpSMBaaCtcHmt31kd8Q3Q74Jep3ZSw1Z205JKmnG5dx88kMEZJoa1Xtu9QMaNXGJMIJtmladxbcgXTN1QzKnZFTi8VLfdUrrUqp+JjPrQGyWHIJunN2XRvCavQqJF60FXn6tS4PNaB5y+K9w/vjFNi/XRZndSVRvJkzgOJ6q+eealW6qKW20ig2DqAGZiwkNCec6OFmeQCGHbTmbRJRKgtM5F04E76buoY8RFWJz8m6LNdNNVfDELN5+/wrqxNHGZUVAvObXFDHs9ERY2MNTlPRxw5jM81avPJQkqWoJSMyTQCJE2TLnBouTkqyS0mlnllCHBe2VBSFeqTnERI0myXjrYXuwh39+itVJBFDiNxiaZIuhe09FLquWk1ci4PqjBJ/Tqyil0fFqzpqCxxwHCeXD39F6svSmiuRnE8i7vPRVx4fLjHWycHIhrrHBOMLvp7+itrYsdqbTRYoodFaeknqO7hE3NDk1PTsmHxa8DxC1LEemG3OQmBfASSh8ZKAoKK/ix+HbEWlwNiqqd0zX91IL8nc+vir2LE6k7r76cp6rnzTGr2bo5I1nBXeqNhLllOoWAUrW4kg7QQARFNaSJwR4K2nF40vdWVsrk7QbQFHk3V8ksbDXBKusKpjuJ3w9VxiSIniM0tA8tfZNTXD5rd9dvviM2h3wTdTuygjUR5VMeyHehztHYCXo9SmForKiz5eb5RJQ2iYecTh/h1qCOFMOyEZnd65ttbAeaaYMIN0Qy0827dCVCqkBwJ+tcVkSMwMx2RQWkaqwOBSs1k6t0hK5qSTSgvOMgYU2qQNnFPu3HSpaw3wP8AIpOen/k1TULOk+FMk80XFjrNQfkmDtFo+Fy7SHIhBetLzrN+sj8JEN0e5b74peo3hT90YH/Jy3sUd0RiS7Z6rSZshWcVqS551uypbtN4/vEoWP8AKE/0xu0LrwjwWZVC0icGrTzZKep/UYyqrfOT8OwEr9ePnBH2dPfXGj2fuj19ElV7aO9S8pydmhR/xXVr+SP6ITr3XltyCZphaNWurfzcx9/vqiqq3pU4NgJO61bE8En1lIo299KnrPSHYrH7wjVo5ccQ5jJI1LML780z9Tryl2feWaqLzhJO3KM6uAEthyTlMbsRJalmy9osXHAl1pYqlQINNykKGR4iF2PfE64yKsLWvGaQGnGiLllvBJJU0upacyrTMHcoVHXn1blPUCZvjxWbLEYz4Jyzk4X7CcdV0lyClK6yya/GMlrQ2pAH+78rRvePySq1PedGvUc7pjSrtyUhS7xG2vnyWX9t/QqE+zts9EzV7CxahfETXtE92O9o7TVyk2SgbWAgydqvKYJbUFBxJRhdKgCadtcOJh2m/chAdnwS83wSXCdcpafhdmcuRQuS6lEDfcNfjWMhzME2HkU+HYmX8EjNWfnOU9c9xUbFXuXe+KQp94F0oYwFppfaybSRNWM463W6paQKih5rt09lUnsh6lYWTgH3klp3B0RI95oW1D+UTPsk96Ge0dlqpo9Sj/RaX/Z0tNl1JQ22++4MP8KpUCBtF2EZj3r221IA800z4Gm/itj/APtJXev/ACGI/p3rvetWS2NJEtK5JlPLPnJCcQPWP5fKFHSWyGqVnrWsOBgxO5LUk9G1vrDs8u+rY0DzE/3w95iIjJzcq46N0jsdQbnlwCJgEtp2JSkcAAPkBFui0MmjkEMWrpmhJuSyS84cBQG7XhtV2e+KnSjQLOm7RaDhiGI/T+60W9HZqdIXOOFCdiBSo6hkntqYj3bnZuVIo56g4pjYcveQVlOaES6kAIvIUMlVrX1gc+ykTMLbZJiTs2Ets3I8/VVaXZ6zsFDl2RtqTQdeae2oiF3s8Qlg6qpNfib78x9kRWNpIxNUCVXV+grA9mxXZFrZA5PwVkU2QOfJblp2Y1MpuuoChsO0dR2R1zQ7VWywMlFnhDgZmrN6FZiX9E9NA4cOrDgIrs5niEhhnpNn4mfUe/dkQ2Ta7U0m80qu8ZEdY/OLGuDtE9BURzNuwrfiSvSd199OU9Vz5pjV7N0ckazgiHUuK2aob3V/IRRX75XU27Sgsxst2g2lWBTMpB6w5SNRxvET4fhIjKTzTr1w+a3fXb74jIod8E/U7soI1EeVTHsh3oc7R2Al6PUo21t22mWs91uo5R8cmlO2h6R6gmuO8iE6KIvlB4DNMzvDW25qtVayZS1pFKjRDsihqp2G8opPvFPvRZ3ZfA4jg66rxBso6JjqOGOW2EE0ljqVs0J8MmEj6Nxy416qCo4cOcB2Ro1774WnUapWmba5S+1pedZv1kfhIh6j3LffFK1G8KfujHkct7FHdEYku2eq0mbIVnFaklhrt0eLrTc22KlkFLgHoE4K+6a9ijujR7PmwuLDxSlVHcYgiDVTNByzJen1LyD1hR/WKKxtpirYDdgS81rS6py122GRecLaEU4kqVjuABqeAh6jIZAXO0StQ0ulsE5bFs5Mqw0yjotoCQd9Bn2nHtjJe8vcXHinmtwgBU2rfzcx9/vqi6q3pUINgKp1xWH4TJcqkc+XN/rQcFD5K+7FtDLgkseKhUsxMvyXnUz5s/8Alc/KCu3yKbdr7qctdL0iGa8+XUpJG26pRUk9WJH3YK6MtkxcCuUzgWW5LzrpQlUihNKuKeQGhtKjUUHZUdsFASJL8LZrtSAWWVra0h4NYjzJzbkVoPWlkg/GK2Ox1Adzd+VZazLeCUup7zo16jndMadduSkKXeI218+Sy/tv6FQn2dtnomavYWLUL4ia9onux3tHaauUmyUCazZgPWnMcnzqKSgUxqoJAoN5rh1w7SDDCLpeoOKTJOmzLNVK2UGV9JEsoK9a4SfiYyXvxzYhzT4bhjt4JIas/Ocp657io16vcu98UhT7wJ+6WWumTlHnlEApQbgO1ZBugdZ/OMWGMyPDVoSOwtJS4tAEaLtV/h+Lxh9v+sPvglXf6f3zWnqG8pmfZJ70T7R2WqNHqUZ63bbTLWe63eHKPjk0p2lJ6Z6rtR94QpRRF8oPAJmd+FviVq/sg/uk+5MHeeK5g8EZWZZTUqk8mmlcVKOZ6z/YhFrQ3REMEcI+EeaqrU0ubQeTYBedyATWlevb2RB0oGQzS03aDGnDH8TloJsKanSFTjhbRmGkfpiB1mpiOBztpUClnqM5jYch79USWZZDMsKNIA3qzUes5xa1obotGGnjiHwBbxMSVy12J9pxRShxClDMBQJjgcCq2yscbNIJWzHVYqC2NE2JiqgOTX6SKDHiMj8DFbogUjPQRS5jI8wqtMzPWfg6nwhkfWBJUB15jtqOMQu9muYSwfU020MTefH37ur+x7eZmh9GvnbUHBQ7NvWIsa8O0T0FVFMPhOfJZGbIaQ9y6E3VlJSaYA1INSN+GcdDQDdSFPG2TvALFWESV6ENJ9X7Nou8o/MTOHRQlTQSjAVugtE40riTjDUNW6IWaB9fVVPha/VbOi2hyLONGZiZUjH6JxTRRU/WoltJrhviM1QZdQL88/VdZGGZBaGk2rWWnXuXCnGXSaqLZTRR9IgjBXEEROKsfG3DqFB8DXG/FbdraEpmmG2HpubKEjnc9qrhrUFdWzUg5UpEWVJY4ua0fXL6qZiDhYlV9lasWZUqVLzc62VChKVsAkbvExN9a5+00H5+qiyBrdFgn9U0tMKK3pqdcUcLy3WlGm6pay4RJte9os1rR5H1XDTtJubq+tjQuVnHOUfSpZDIZSK0CQCTeTQVC6nPhlnWhlS9gs3ndSdE1xuei1F6IPrb5By0ZhTGRF1sOKT6KnKVOGBNKmJfqGg4gwX+nyR3Zta+SI5OzkMshlkcmhKbqQn6vEV27anbFDnlzsRzVgaALBBU/qmln3FOPTM4txXSUVsVNAAP8HcAOyHG172iwaLefqqXU7HG5RZo/Y3gbfJh955OATyxQboAoAm6hOHXWFZJMZvYDorWttkrSK1JeVoCgQQCDgQcQRxgQhKW0IMqtxUjNOSyHDVTV1DiAd6Aql33nZuENGpxgCRt7cVSIsJ+E2W7o3oizJLW7eW9MOVK33aFRrmBQUSOA4bohLUOkAboBwUmRhpvxVtaskX27iXXWTUG+0UhWGznJUKHqipjsJvYHqpkXVZo1owJDBEzMuICSA26pspTU1qLraTWtdu0xZLN3mrQDzz9VFrA3RXj7QWlSVCqVAgg7QRQj3RUDY3UyqbRHRxNnS/IJWVpvqUCQAeds403xbNMZXYiFCNmAWVSxq9ZYDZk3XZd5sEcqClRcBNSHUkXV/CkWGrc6+MAg8OXRQELW7OS3ZLRT6dMxNPrmXG/FBSUpQ3xSgfW4k7BEHT/AA4WCw4+KkI87nNbukdheGo5NT77SCFJWGS2L6VChC7yFYUrlTMxGKXuzewPVSc3EhmztVUvLLDjE1ONrAICkrYrjn/gww+ue8Wc0fX1VTadjTcK00n0GbtEp5eYmbqaUQlTQTUCl7Fsm8RnjFcNSYtkD6+qm+IPFitCz9WjUuhSGJ2ebSvFQQ40mppTMM1yibqxzjdzWn5+qi2FrRYXVho7oBJyKw42hS3Bk46byhxGAAPECsQlqpJBYnJdZCxuYVxbtleFtcnyzrIJxUyUBRFCCk3kKF013VwGMUxvwG9geqsIuLIOktUkqwtLjUzOIWnoqStmowph9DuJht1e9wsWj6+qpbTsabhZ7S1YMzJBfnZ92mV91pQHUOSoOyONrXM2WtHkfVddA12t/mt2e0BadlmpUzEyllpN26lTXPoagrq0akHdSINqnNeX2Fz19V0xNLcPBadlasWZQqMvNzrRUKKKVsVI3eJiT61z9poPz9VxkDWaLBPappZ9RW9NTrij9ZbrSj7y1lwiTa97RZrWjyPquGnaTc3Rr+zk71fD9ITxFXWQ+qx5qdNZpzkmq+KbzI2VOI99eyF8LnbSzDTz1G+dYch79Vf2bZTUsKNICd5zJ6zmYsa0N0T0UEcQswL7P2m1LirriU8Dn2DMwFwGq7LPHELvNkNTWmhcNyUZU4reoGnXdGNOsiKjLfZCzn9pFxwwtuffD/pa/wCwp6cxmXeTR6AP9KcPeY5ge7VQ/S1U+crrDl/YLM9oCgAFt5YWNqgKV4UAI95jphHAqbuymgfC43WIOWlJdIB9sda8OvBQ7QY5+43xUMVbT6/EPn/dWNm6bMOc1yrSsudimvWMu2kTbMDqmIu04n5OyP0RG08lYqkhQO0Goi290+1wcLhU1q6LMPm8AWnM77eGPEZH58YrdGClJqGKTMZHmF8sRubac5N8pcaukpdHSqCKBXYT7s4G4gbFFOKhj8EmbefH37ur6LE6h219L25Z1TSmJpZTSqm5da0YgHBQwOePbF7IC4XuPmoF9jaxVK3rZkFEBIfJJoAGqkk5ACuJi40Eo5fNVfqWaIgsPSZE2soQzMtkJrV5lbYzpQE5nhFEkJYLkjyN1a19+CvIpU1X23aqZRvlFIdWKgXWkFxWO26MacYnGwvNgR55LhNkLzWtGTaN11uZbURUBbBSab6EjCoOPCGW0UjswQfNUuna3W6zS+seXcSFNsTi0nJSJZagaYGhGGcRNI8GxI+akJQRcArFNaz5RqnKtzTdcr7Ck/MiOtopHaEHzXDO0a3VnovptLWitaJflLyE3jfTdwrTfEJqZ8Qu5djla/RerY0valXVNrYmlFIBKm2FrRiK4KGGFcY4ynLxcEfNSMljoVR/8XLP/wCt/p/+0XfoJfD5qr9UxGdlWi3MstvNGqHEhST+R3EZEbxCj2Fji08Fe0gi4Wlb2kSJMoC2phy+CRyLKnKUp0qZZ4dRiccRfoQOpsuOdbgqVrWNLrvXGJxV0lKrsss3VDNJpkobjjFppHjUj5qAlB0BVnamlTcuGipmZXyiAscmwtdAdi6dFXAxWyAuvmMvFSL7cCqJzWzIJJCg+CCQQWqEEZgiuBEXiglOlvmqjUsBstxWsWWSKram0DeuWcApvyyiH6R50I+YU+9A1urawtK5Sewln0rOd3FKv8qgD8Iqkgkj2gpNka7Qq6ipTVTb1vIkwgrbfcvkgci0pwinpUyEWRxF+hA6myi51kNv61ZJtRStMwhQzSpkpIwriCajCh7YYFDIRcW+aqNQwGxVhZunbEwptLbE3RwgJWZdYRzsiVZBPGIOpnNBuRl4qYkB4FZbX00alXFtrZmjyea0MLUjIGoVkQAcTwMcZTueAQR88110mHgVTf8AFyz/APrf6f8A7Rb+gl8Pmqv1UaN5GcQ+2h1s3kLSFJO8EVEJuaWmxV4NxcKrt3SVEmtKFszDhUK1ZZW4BjShIyPCLY4S8XBHmbKLn24KoZ1jS6wShicUASk3ZZaqEZg0yI3RYaR41I+aiJQdAUYNrqAd4rjCqtWratptSranX1hCE5k/IDMngMYkxjnnC0ZqLnBouUMyunKpgX5WQmnm9jlEICuq8rEQw6mDcnOAKrEt9AVt2Xpsw67yDyXJZ+lQ2+LtfVV0Ve+IvpnBuJuY8F0SgmxyKs7At5meQtxgkoStSLxFKlO1O9J2GK5InRmzlNjw4XCtIrUkOT+mDCFXG7zy8rqBXHr29lYqMoGiQl7RiacLfiPgtM/tGb9GWbP+anxNf8sc/cd4Kn/OTcmD6+/ktiR0KZSbzpU8rbeOHuzPaTHREOKsj7NiBu8lxRFLy6GxdQkJG5IAiwADRPtY1os0WWWOqS+AwIX2BC0bQshmY8a2lR30ofeMYiWg6qmWnjl2wh9zQ9TJKpN9bZ9FRw942dYMV90RslIns5zDeF5Hv3zUTbk5K+VMX0j/ABG/z2fKDG5u0ECqqId8y45j36K6si32JrBpdVUqUkUUB1bcxiN8Ta8O0TcFXFNsHPkrSJplY5joq6j8o6NULlzRLyyT9u130x6Obdu6FZDN4Oq6njza11IEKQISK16ecGvsyPxHY2ezt0ev4Cz6vbCYOp/zUx6zv4q4Rrt8fL7JqDdhFs7KIeQpt1KVoUKFKhUGFWuLTcK0gEWKWeryx/ALXnZcVuhoKQT6BUkjr6VPuxoVMneQNf4pWFuCQhMu0fFOeor5GEG6hNHRc5W/o7yMlIzaBzH2wlfBwV7yR70nfG9HLikcw8Pss2WOwDgjPUlpJdUuScOCqrZ681p7Rzh1KhTtCHLvB5q6lk/iU4oyk6g/V50rT/7i93UQ1Vfw/pH5VUWh6lGEKq1csaWeWTn2h78RUekh3beg+yypd4eq6jlugn1R8o84dVqDRAetXRpC5dU4yOTmWKL5RHNKkg41IzIzBzwhyjmIdgdmCqJ4xhxDULZ1YaZG0WSh0jwhrpUFL6TksDfsPHdWI1dP3TrjQrsEuMZ6o3hRXrnLWr52m+tv8FuN6j3DfP7lZlVvE79AvN0n7BHdEY9TvXdVoR7AW3pN5JM+xX3TEYtsdV1+yVz9pXo74MzJTCB9HMS7ZPBy4Lw7Rzv80bcM2NzmnUH6LNljwgOHFHmpLSS8lck4cU1W1X0frJHUed2ndCfaEOfeDzTFLJcYSmxGYnEI6tvFTf26Y78M1Wrf6Qq4+PVFi1hIJJoAKknYIWViSItA2/a7aFE+CtkqSjKqE5k8VmleBpGxg/TQE/yPv6JDF30luCdyEAAACgAoANgjHT6HdPdGUWjKrRQcqkFTStyqZV9FVKH/AGhinmMTweHFVyxh7bKi1JpIkFgihDywR2Ji6v3vkq6bYTBhFMLWk5FtkUbQlPUPmdscAA0VccTI8miy+TdotM+McQnrUK+7OAuA1Q+aNm0QFRTunEsjBF9w/wAIoPeafAGKzM0JKTtOFulz78VXHSqbf8mlsPSKVK+OCfnEO8cdAl/11RJumfn0C8Ksm0pnxjtxJ2X7vwQIMMjtVwwVsu06w62+y8jQV5vnNPpC9vSR/MCT8IO5I0K5/hcjM2Oz8x9V7SbVl9nKgeqv9FQfuNXf89F4/X0KytacKbNJmXUk8Kj4Kp8473xGoUx2m5uUrLe/FXEnpdKu/wCJcO5YI+OXxiYlaU1H2hA/jbqrll5KxVCgobwQflEwbptrg7MFYkSDaXOUCEhdCLwFDQ79+Qgwi91ERMDsYGa2Y6rFjmOirqPyjo1QuXNE/LJP27XfTHo5t27oVkM3g6rqePNrXUgQpAhIrXp5wa+zI/EdjZ7O3R6/gLPq9oJg6n/NTHrO/irhGu3x8vsmoN2Fb2dbSnZ+alqJuMNtKBAN68u8SCa0pQJ2b4qdGBG1/O/0VgdckLfFlNCYMzdPKlvkiqppcCr1KZVrtiHeOwYOGqMIviWa0fFOeor5GON1C6dEG6M2MmesJhhf12cD6KgSUq7DSGpZDHUlw5qprcUdikd9LJTHovMOe5SD8Rh2iNn4ZGeBWbmx3RdL6M2yielmn0ZLTiPRUMFJ7DWPPSxmN5aVrMcHNuFR6vOlaf8A3F7uoi6q/h/SPyoQ6HqUYQqrVyxpZ5ZOfaHvxFR6SHdt6D7LKl3h6rqOW6CfVHyjzh1WoNFrW0xyku8j0m1p96SIkw2cCuOzBXO+re1TLWhLKrQOKDSupwgd66eyN2qjxxEefyWbA7DIulY8+tRc5a1fO031t/gtxvUe4b5/crMqt4nfoF5uk/YI7ojHqd67qtCPYC3NJvJJn2K+6YjFtjquv2ShtmwU2hYkuwcFGWaKDuWEApPVsPAmLzKYqgu8Sq8GOIBIqQm3ZKYS4nmusryO9JoUn4gxtOa2RljoVmtJY666dsW00TbDb7Z5riQRw3g8QajsjzsjCxxaVrNcHC4Q/q28VN/bpjvxdVat/pCjHx6rDrctYy1nLCTRTyg0OpQJV/KlQ7YlRR45R4ZqFQ7CwoB1Ft1nnT6LB+K0flWHe0D+2OqWpB8RTyjHWgpAhVtiWK3JhxLV6jjqnSFEGilmpAwHN3RZJIX2vwyUWtDdFZRWpITVo/NvH6ebIHot1/8AX5RTgcdSsz9JUSbyT5ews0roPLJxVfcPFVB/LSOiFqkzsyAa3PvwVzKWSw10GkJ4hIr74mGgaBNsp4mbLQt2JK5SBCkCFIELytAUKEAjccYFwgHIqrm9G5V3pMprvTVJ96SIgY2ngln0UD9W/j7Kpc0HbSbzLrjat4NflQ/GIdyOBSx7MYDdjiCt+xbPm2XDyr4daumlRzr1RTZlSu2JNa4HMq6niqGP+N92/X35q9ixOrHMdFXUflHRqhcuaJ+WSft2u+mPRzbt3QrIZvB1XU8ebWupAhSBCRWvTzg19mR+I7Gz2duj1/AWfV7QVxoPNWomzGxJMy6kAuXVLWb/AIxVebgnOtMd0U1DYDMcZPsK2Myd2MIXvUq86uatBT5UXTyd+8KKvXnK1Gw8IK8NDGBumf4RSkkuum1GYm1r2j4pz1FfIxJuoXDoqHVn5rk/ZfmYuq985Qi2AgHXbo3cWidbTgvmO09IdFXaObXgnfDvZ81x3Z8krVR/yC09S+knITBlXDzH8UVyDgGX3hh1pG+J18OJuMcPsuUsljhKYGrzpWn/ANxe7qIRqv4f0j8pqHQ9SjCFVauWNLPLJz7Q9+IqPSQ7tvQfZZUu8PVdRy3QT6o+UecOq1BovrpFDXKhrHAurlCyDR1kjMLR3hHppNkrIG2uso8ytdc5a1fO031t/gtxvUe4b5/crMqt4nfoF5uk/YI7ojHqd67qtCPYC3NJvJJn2K+6YjFtjquv2StXQfzdJ/Z2+4IlUb13UrkewErddOjfIvpm2xzHsF02ODb94fFJ3xo0E2JuA8Psk6qOxxBZ9SeknJuKknDzXKrarsUBzk9oFesHfHO0IbjvB5rtLJ/Eo51beKm/t0x34SqtW/0hNR8eqGtfSjyEqNnKKPuT/uYY7O2nKir2QqTUR5W/7D+tMXdo7A6quk2indGQn1IEKQIUgQhh7TiWTUBLq6eikfmRFXfNWc7tOEaAny9Stc6b3vFyrqv74AxzvuQVf+J32WFeDpPOK6EkscSlz9BHO8fyXP11Q7ZiPyPosarRtRfRZSj7o/qUflBikPBRM1e7RtvL1KxmXtZea7va2n5COWlK5gr3cfsvgsm1E4h6p9p+opBhk5rncVw/l9V7BtZH8XY0f0MH7oXf8+3x+S9ptm0kdOWCupJ/JRjuOQcFL9TWt2mfT0JWQaWzCfGSTg6gsfNMHeu4hd/xCUbUR+vosiNOkDpsPJ6gk/MiO98OIUh2o3+THe/krSx9JWZpdxu8FUKqKTTAU24jaIm2QOOSZgrYpnYW3urmJptY5joq6j8o6NULlzRPyyT9u130x6Obdu6FZDN4Oq6njza118UaAmBCrdHbYTOsJfSkpCiRRVK4EjZ1RZLGY3YSosdiF0ndennBr7Mj8R2NXs7dHr+AkavaCYOp/wA1Mes7+KuEa7fHy+yag3YW3YtkqZtOeduENvNskK2FQvBQ68j2xCSQOha3iLqTW2cSrqatZtt9lhVeUeCimgwogVNd2cVCMlpdwCkXAEBZ7R8U56ivkY43ULp0VDqz81yfsvzMXVe+coRbAVxbVmIm2HGHBVLiSk8NxHEGh7IqjeWODhwUnNDhYrmK0ZNyTmFtqqlxldK8UmoUOBwI6xHoWuEjL8CslwLHW5J2anJ0zEvNvKACnJta1UyqptsmnbGRXNwua0cB+StGnN238Ufwkr1yxpZ5ZOfaHvxFR6SHdt6D7LKl3h6rqOW6CfVHyjzh1WoNFrW0/wAnLvL9FtavckmOsF3AIcbArmzQqzzMT0q2P3qSfVSbyvgD749BUPwxuPgsuIYpAuoI86tVc5a1fO031t/gtxvUe4b5/crMqt4nfoF5uk/YI7ojHqd67qtCPYC3NJvJJn2K+6YjFtjquv2StbQfzdJ/Z2+4IlUb13UrkewFsaSWMielnWF5LTgfRUMUq7DQxGKQxvDguvaHNsVzKtLsm+Ri28yv3KSc+I+Yj0PwyN8CsnNjk9dUU0XpN50ihcmnVkDIFRCiB74xq1uGQDkAtGB2JpPitHXjJFci24B4p4V4JUlSe9d98T7PdaQjmFGqF2XQtqJV/wA4+P8Aof1p/WGe0d2OqppNop0zpWG1loJLgSbgUSElVOaFEZCtKmMhtri+ifKX2lGmFpWc2hx+Xlrq1XBccWcaE44DYDD0NPDKbNcfkl5JXsFyFq6MawJ+0VrRLy8veQm8b7i0ilabjEpqSKIAucfkoxzufoEbctPfumP86v0hS0XMq+7+St0MpGSQOoCKLLoaBwWSOqSkCFIEKQIUgQpAhSBCkCF8IgQvKWkg1CQDvAEcsohoGgXuOqSxzHRV1H5R0aoXLmiflkn7drvpj0c27d0KyGbwdV1PHm1rqk0zthMnJvOqOIQUoG9ahRIHb8AYugjMkgaoSOwtJWlqxTSzJWu1BP8AMYlV75y5DsBLLXp5wa+zI/EdjR7O3R6/gJOr2gmDqf8ANTHrO/irhGu3x8vsmoN2EaQorkuDawmdIm20mqZdlaa/xkVV80jrBh/u8FLc8Sl8eKa3JH9o+Kc9RXyMJN1CvOiodWfmuT9l+Zi6r3zlCLYCJoXViU2u7RuqUTrYxTRDvVXmK7DUHrG6NPs+b/xnySdVHcYgrDUR5E/9pP4TUV9o7wdPyVOl2EyYQTK5Y0s8snPtD34io9JDu29B9llS7w9V1FLdBPqj5R5w6rUGiDtbltplpBaK/SP/AEaRtoekeoJw6yIaoo8coPAZqmofhZ1Q7qV0XUgKnXQReTdZBFOaTzl9tKDhXfDFfOD+2PNVUsVviKbEZicXOWtXztN9bf4Lcb1HuG+f3KzKreJ36BebpP2CO6Ix6neu6rQj2AtzSbySZ9ivumIxbY6rr9krW0H83Sf2dvuCJVG9d1K5HsBXcUqaTmu3Ru6tE62MFUQ7T0vqq7RzT1J3xq9nzXHdnySNVH/IIk1Jebj7ZfyTC9fvfJW0uwjC3bMTNy7rC+i4kpruOw9hoeyFY3ljg4cFe5uIWSW1cpXZtseDzHNUoKaO4k0UkiuxVBTrEa1VaWDE3qkYAWS2KfEYy0Er9fL4EvLI2qdKqcEoIPfHvjR7OHxuPglKs/CAvOoyx1IaemVCgdIQj1U1vHqKjT7kHaEgLgwcEUjCAXJpRnJtCq9G5rG7PuDgUq/84p7t3+5Zho5+Ep+X91iVYM+MpyvXeH6xzA/mo/pav/8AVeFWVaYymUnt/VEGGTmuGnrRo/38ljMraycnUn/SPzRBaRR7uvH8vt6LCp21k7a/6H6COXl92UMVeOP/ABWNNoWoo0FKjPBj9Y5ikXBLXHIf/KzJ/ayvrgdjH/iY7+6pf588f+PosqZC1Tm+kdqPyRHbSc1Lua//AH/b0WRNjWkc5oDtP5JgwSc1IU1YdZPfyXsaPzpzniOoKP5iO4H81L9JVcZVZWNYzzLl92aW8LpF0ggVqMekd3xiTWEHMq+CmkjfifIXeFv7lXkWJ1Dlsy9pKcX4M7KpZIF0ONuFeWNSFAZ1pF7DCB8QN/JQOO+VkvJDVFNMONuImGLzakrTVLhFUkEVwxFRD7u0GOBBBzSopXA3ujjwa2f38j/pPf8AnCV6fk75j0TP7nghjSHV/aU+oGZnWVBPRSEqSlPUAPiamGYquGIfC0qiSB79SjCQsialZBiXlnGQ82ACtxK1IIxrQAg1xEKOkY+UucDYq9rS1oAQfpPq7n7RdS6/MS19KAgXEOJFAVHI1xqow3DVxRNwtB+iolgdIbkq20f0ctSRYSwy/J3EFRF9t0nnKKjUhQ2k7IqlmgkdicD8wrWMe1tslsWhZdsvIKfDJVuuZaaWFe9V6nWKGItfTtN8JPmhzZDoQqzQXV0/Z82Jhx5tYuqBCQqpKttSIsqKtsrMICrigLHXJRLbkraTi1iXdlUsqFAHG3CvFNFVIVTOtMIXjdCAMQN/JXOD+FlXaOWJacm2wwH5QstUBHJu3yiuNDepepWhpFkskLyXWNz4hcY17RbJG0KK1a9oySH2ltOCqHElKhwIiTXFpBC4RcWKGNWujTtmsPtO3TemFKQQa1RdQkE7ibuUMVUzZXBw5KuJmBtlaW61PKUnwNyXQmnODyFqJNdl0igpFUZit8YPkpuxcEtJ/VFNPuOOLmGLzi1LVRLgFVEk0wwFSY0W9oMaAADklHUzi7FdGyZK2KBPhMkkUpUMuEj3qpCeKn1s75hMWk8Fqy2rpLrwftGYXOODIFIQ2OF0HLhgDuiRqyG4YhhH1Ue4BN3m6OEJAAAFAMgITV6q7ebnFBHga2EGpv8ALIWoEbLt0ihziyMx/wAwfJRdi4JcW7qvnZ19yYdmJflHKXrqXAOakJFAa7EjbGhHWxxtDQDYJWSnc91yUV6PWRacqlhkvShYaupIDbt8oTQGhvUvU20hWWSF5LrG56K9rXgAZLY0gs+0ny8hl6VSw4LoC23CsApoakKpWtaYbojG6FtiQb+S68POQssOjtlWlLBhpT0ophoJQQG3L5QkUwJVS9QZ0iUr4X3cAbnpZcYHgAZIwhVWrStizUTTLjDgqhxJSfyI4g0PZEmPLHBw4KLmhwsVQ6trAds+ULL929yqlApNQQQKHhllF9VK2V+JqhCwsbYorhZWoY0z0NatEJVeLT7fi3k5imIBFcRXHeNhhiCodFlqOIVUkQf1WpLP2wwkIWzLTJGAdDpbKuKklOfVEiKdxuCR4WuuAyAcCqea0FmrTmEvWm4hDaMEsMknCuIvGlK7TiTwi1tUyFmGIZ8yoGFz3XemJKSyGkJbbSEoQAlKRkAMgIRJLjcpgCyzRxdX/9k="/>
          <p:cNvSpPr>
            <a:spLocks noChangeAspect="1" noChangeArrowheads="1"/>
          </p:cNvSpPr>
          <p:nvPr/>
        </p:nvSpPr>
        <p:spPr bwMode="auto">
          <a:xfrm>
            <a:off x="825500" y="608012"/>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34832" name="Picture 16" descr="https://www.self-helpfcu.org/sf-images/site-images/crllogoref-sh39.jpg?sfvrsn=2">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48256" y="1667983"/>
            <a:ext cx="3161595" cy="127754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3"/>
          <p:cNvSpPr>
            <a:spLocks noGrp="1"/>
          </p:cNvSpPr>
          <p:nvPr>
            <p:ph type="ftr" sz="quarter" idx="10"/>
          </p:nvPr>
        </p:nvSpPr>
        <p:spPr>
          <a:noFill/>
        </p:spPr>
        <p:txBody>
          <a:bodyPr/>
          <a:lstStyle>
            <a:lvl1pPr eaLnBrk="0" hangingPunct="0">
              <a:defRPr sz="1200">
                <a:solidFill>
                  <a:schemeClr val="tx1"/>
                </a:solidFill>
                <a:latin typeface="Calibri" pitchFamily="34" charset="0"/>
                <a:cs typeface="Times New Roman" pitchFamily="18" charset="0"/>
              </a:defRPr>
            </a:lvl1pPr>
            <a:lvl2pPr marL="742950" indent="-285750" eaLnBrk="0" hangingPunct="0">
              <a:defRPr sz="1200">
                <a:solidFill>
                  <a:schemeClr val="tx1"/>
                </a:solidFill>
                <a:latin typeface="Calibri" pitchFamily="34" charset="0"/>
                <a:cs typeface="Times New Roman" pitchFamily="18" charset="0"/>
              </a:defRPr>
            </a:lvl2pPr>
            <a:lvl3pPr marL="1143000" indent="-228600" eaLnBrk="0" hangingPunct="0">
              <a:defRPr sz="1200">
                <a:solidFill>
                  <a:schemeClr val="tx1"/>
                </a:solidFill>
                <a:latin typeface="Calibri" pitchFamily="34" charset="0"/>
                <a:cs typeface="Times New Roman" pitchFamily="18" charset="0"/>
              </a:defRPr>
            </a:lvl3pPr>
            <a:lvl4pPr marL="1600200" indent="-228600" eaLnBrk="0" hangingPunct="0">
              <a:defRPr sz="1200">
                <a:solidFill>
                  <a:schemeClr val="tx1"/>
                </a:solidFill>
                <a:latin typeface="Calibri" pitchFamily="34" charset="0"/>
                <a:cs typeface="Times New Roman" pitchFamily="18" charset="0"/>
              </a:defRPr>
            </a:lvl4pPr>
            <a:lvl5pPr marL="2057400" indent="-228600" eaLnBrk="0" hangingPunct="0">
              <a:defRPr sz="1200">
                <a:solidFill>
                  <a:schemeClr val="tx1"/>
                </a:solidFill>
                <a:latin typeface="Calibri" pitchFamily="34" charset="0"/>
                <a:cs typeface="Times New Roman" pitchFamily="18" charset="0"/>
              </a:defRPr>
            </a:lvl5pPr>
            <a:lvl6pPr marL="25146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6pPr>
            <a:lvl7pPr marL="29718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7pPr>
            <a:lvl8pPr marL="34290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8pPr>
            <a:lvl9pPr marL="38862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9pPr>
          </a:lstStyle>
          <a:p>
            <a:pPr eaLnBrk="1" hangingPunct="1"/>
            <a:fld id="{0AC5730B-395F-49C8-8CEE-809541EB3CF1}" type="slidenum">
              <a:rPr lang="en-US" sz="900"/>
              <a:pPr eaLnBrk="1" hangingPunct="1"/>
              <a:t>10</a:t>
            </a:fld>
            <a:endParaRPr lang="en-US" sz="900"/>
          </a:p>
        </p:txBody>
      </p:sp>
      <p:sp>
        <p:nvSpPr>
          <p:cNvPr id="37891" name="Rectangle 2"/>
          <p:cNvSpPr>
            <a:spLocks noGrp="1" noChangeArrowheads="1"/>
          </p:cNvSpPr>
          <p:nvPr>
            <p:ph type="title"/>
          </p:nvPr>
        </p:nvSpPr>
        <p:spPr>
          <a:xfrm>
            <a:off x="492369" y="333375"/>
            <a:ext cx="2447779" cy="6157913"/>
          </a:xfrm>
        </p:spPr>
        <p:txBody>
          <a:bodyPr/>
          <a:lstStyle/>
          <a:p>
            <a:pPr eaLnBrk="1" hangingPunct="1"/>
            <a:r>
              <a:rPr lang="en-US" sz="2000" dirty="0" smtClean="0"/>
              <a:t>Three-quarters (76%) of Democrats and two-thirds (67%) of independents favor the pro-reform argument. While Republicans pick up on the partisan language in the anti-reform argument, a  plurality of them continue to support reform.  </a:t>
            </a:r>
          </a:p>
        </p:txBody>
      </p:sp>
      <p:graphicFrame>
        <p:nvGraphicFramePr>
          <p:cNvPr id="2" name="Object 4"/>
          <p:cNvGraphicFramePr>
            <a:graphicFrameLocks noChangeAspect="1"/>
          </p:cNvGraphicFramePr>
          <p:nvPr>
            <p:extLst>
              <p:ext uri="{D42A27DB-BD31-4B8C-83A1-F6EECF244321}">
                <p14:modId xmlns:p14="http://schemas.microsoft.com/office/powerpoint/2010/main" val="3322830315"/>
              </p:ext>
            </p:extLst>
          </p:nvPr>
        </p:nvGraphicFramePr>
        <p:xfrm>
          <a:off x="3009900" y="266700"/>
          <a:ext cx="6046788" cy="59277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893216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5778" name="Picture 2" descr="big puzzle"/>
          <p:cNvPicPr>
            <a:picLocks noChangeAspect="1" noChangeArrowheads="1"/>
          </p:cNvPicPr>
          <p:nvPr/>
        </p:nvPicPr>
        <p:blipFill>
          <a:blip r:embed="rId3">
            <a:extLst>
              <a:ext uri="{28A0092B-C50C-407E-A947-70E740481C1C}">
                <a14:useLocalDpi xmlns:a14="http://schemas.microsoft.com/office/drawing/2010/main" val="0"/>
              </a:ext>
            </a:extLst>
          </a:blip>
          <a:srcRect l="18263" t="13489" r="2809" b="21077"/>
          <a:stretch>
            <a:fillRect/>
          </a:stretch>
        </p:blipFill>
        <p:spPr bwMode="auto">
          <a:xfrm>
            <a:off x="0" y="-7938"/>
            <a:ext cx="9131300" cy="689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5779" name="Picture 5" descr="LRP_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28625" y="2090738"/>
            <a:ext cx="2917825"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5780" name="Text Box 6"/>
          <p:cNvSpPr txBox="1">
            <a:spLocks noChangeArrowheads="1"/>
          </p:cNvSpPr>
          <p:nvPr/>
        </p:nvSpPr>
        <p:spPr bwMode="auto">
          <a:xfrm>
            <a:off x="3706813" y="3157538"/>
            <a:ext cx="2214562" cy="2436812"/>
          </a:xfrm>
          <a:prstGeom prst="rect">
            <a:avLst/>
          </a:prstGeom>
          <a:noFill/>
          <a:ln>
            <a:noFill/>
          </a:ln>
          <a:effectLst/>
          <a:extLst>
            <a:ext uri="{909E8E84-426E-40DD-AFC4-6F175D3DCCD1}">
              <a14:hiddenFill xmlns:a14="http://schemas.microsoft.com/office/drawing/2010/main">
                <a:solidFill>
                  <a:srgbClr val="EAEAEA"/>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Calibri" pitchFamily="34" charset="0"/>
                <a:cs typeface="Times New Roman" pitchFamily="18" charset="0"/>
              </a:defRPr>
            </a:lvl1pPr>
            <a:lvl2pPr marL="742950" indent="-285750" eaLnBrk="0" hangingPunct="0">
              <a:defRPr sz="1200">
                <a:solidFill>
                  <a:schemeClr val="tx1"/>
                </a:solidFill>
                <a:latin typeface="Calibri" pitchFamily="34" charset="0"/>
                <a:cs typeface="Times New Roman" pitchFamily="18" charset="0"/>
              </a:defRPr>
            </a:lvl2pPr>
            <a:lvl3pPr marL="1143000" indent="-228600" eaLnBrk="0" hangingPunct="0">
              <a:defRPr sz="1200">
                <a:solidFill>
                  <a:schemeClr val="tx1"/>
                </a:solidFill>
                <a:latin typeface="Calibri" pitchFamily="34" charset="0"/>
                <a:cs typeface="Times New Roman" pitchFamily="18" charset="0"/>
              </a:defRPr>
            </a:lvl3pPr>
            <a:lvl4pPr marL="1600200" indent="-228600" eaLnBrk="0" hangingPunct="0">
              <a:defRPr sz="1200">
                <a:solidFill>
                  <a:schemeClr val="tx1"/>
                </a:solidFill>
                <a:latin typeface="Calibri" pitchFamily="34" charset="0"/>
                <a:cs typeface="Times New Roman" pitchFamily="18" charset="0"/>
              </a:defRPr>
            </a:lvl4pPr>
            <a:lvl5pPr marL="2057400" indent="-228600" eaLnBrk="0" hangingPunct="0">
              <a:defRPr sz="1200">
                <a:solidFill>
                  <a:schemeClr val="tx1"/>
                </a:solidFill>
                <a:latin typeface="Calibri" pitchFamily="34" charset="0"/>
                <a:cs typeface="Times New Roman" pitchFamily="18" charset="0"/>
              </a:defRPr>
            </a:lvl5pPr>
            <a:lvl6pPr marL="25146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6pPr>
            <a:lvl7pPr marL="29718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7pPr>
            <a:lvl8pPr marL="34290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8pPr>
            <a:lvl9pPr marL="38862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9pPr>
          </a:lstStyle>
          <a:p>
            <a:pPr algn="l" eaLnBrk="1" hangingPunct="1"/>
            <a:r>
              <a:rPr lang="en-US" dirty="0"/>
              <a:t>Celinda Lake</a:t>
            </a:r>
          </a:p>
          <a:p>
            <a:pPr algn="l" eaLnBrk="1" hangingPunct="1"/>
            <a:r>
              <a:rPr lang="en-US" dirty="0">
                <a:hlinkClick r:id="rId5"/>
              </a:rPr>
              <a:t>clake@lakeresearch.com</a:t>
            </a:r>
            <a:endParaRPr lang="en-US" dirty="0"/>
          </a:p>
          <a:p>
            <a:pPr algn="l" eaLnBrk="1" hangingPunct="1"/>
            <a:endParaRPr lang="en-US" dirty="0"/>
          </a:p>
          <a:p>
            <a:pPr algn="l" eaLnBrk="1" hangingPunct="1"/>
            <a:r>
              <a:rPr lang="en-US" dirty="0" smtClean="0"/>
              <a:t>David Mermin</a:t>
            </a:r>
            <a:endParaRPr lang="en-US" dirty="0"/>
          </a:p>
          <a:p>
            <a:pPr algn="l" eaLnBrk="1" hangingPunct="1"/>
            <a:r>
              <a:rPr lang="en-US" dirty="0" smtClean="0">
                <a:hlinkClick r:id="rId6"/>
              </a:rPr>
              <a:t>dmermin@lakeresearch.com</a:t>
            </a:r>
            <a:endParaRPr lang="en-US" dirty="0"/>
          </a:p>
          <a:p>
            <a:pPr algn="l" eaLnBrk="1" hangingPunct="1"/>
            <a:endParaRPr lang="en-US" dirty="0"/>
          </a:p>
          <a:p>
            <a:pPr algn="l" eaLnBrk="1" hangingPunct="1"/>
            <a:r>
              <a:rPr lang="en-US" dirty="0" smtClean="0"/>
              <a:t>Jeff Klinger</a:t>
            </a:r>
            <a:endParaRPr lang="en-US" dirty="0"/>
          </a:p>
          <a:p>
            <a:pPr algn="l" eaLnBrk="1" hangingPunct="1"/>
            <a:r>
              <a:rPr lang="en-US" dirty="0" smtClean="0">
                <a:hlinkClick r:id="rId7"/>
              </a:rPr>
              <a:t>jklinger@lakeresearch.com</a:t>
            </a:r>
            <a:endParaRPr lang="en-US" dirty="0"/>
          </a:p>
          <a:p>
            <a:pPr algn="l" eaLnBrk="1" hangingPunct="1"/>
            <a:endParaRPr lang="en-US" dirty="0"/>
          </a:p>
        </p:txBody>
      </p:sp>
      <p:sp>
        <p:nvSpPr>
          <p:cNvPr id="75781" name="Text Box 8"/>
          <p:cNvSpPr txBox="1">
            <a:spLocks noChangeArrowheads="1"/>
          </p:cNvSpPr>
          <p:nvPr/>
        </p:nvSpPr>
        <p:spPr bwMode="auto">
          <a:xfrm>
            <a:off x="3698875" y="2135188"/>
            <a:ext cx="5092700" cy="895350"/>
          </a:xfrm>
          <a:prstGeom prst="rect">
            <a:avLst/>
          </a:prstGeom>
          <a:noFill/>
          <a:ln>
            <a:noFill/>
          </a:ln>
          <a:effectLst/>
          <a:extLst>
            <a:ext uri="{909E8E84-426E-40DD-AFC4-6F175D3DCCD1}">
              <a14:hiddenFill xmlns:a14="http://schemas.microsoft.com/office/drawing/2010/main">
                <a:solidFill>
                  <a:srgbClr val="EAEAEA"/>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Calibri" pitchFamily="34" charset="0"/>
                <a:cs typeface="Times New Roman" pitchFamily="18" charset="0"/>
              </a:defRPr>
            </a:lvl1pPr>
            <a:lvl2pPr marL="742950" indent="-285750" eaLnBrk="0" hangingPunct="0">
              <a:defRPr sz="1200">
                <a:solidFill>
                  <a:schemeClr val="tx1"/>
                </a:solidFill>
                <a:latin typeface="Calibri" pitchFamily="34" charset="0"/>
                <a:cs typeface="Times New Roman" pitchFamily="18" charset="0"/>
              </a:defRPr>
            </a:lvl2pPr>
            <a:lvl3pPr marL="1143000" indent="-228600" eaLnBrk="0" hangingPunct="0">
              <a:defRPr sz="1200">
                <a:solidFill>
                  <a:schemeClr val="tx1"/>
                </a:solidFill>
                <a:latin typeface="Calibri" pitchFamily="34" charset="0"/>
                <a:cs typeface="Times New Roman" pitchFamily="18" charset="0"/>
              </a:defRPr>
            </a:lvl3pPr>
            <a:lvl4pPr marL="1600200" indent="-228600" eaLnBrk="0" hangingPunct="0">
              <a:defRPr sz="1200">
                <a:solidFill>
                  <a:schemeClr val="tx1"/>
                </a:solidFill>
                <a:latin typeface="Calibri" pitchFamily="34" charset="0"/>
                <a:cs typeface="Times New Roman" pitchFamily="18" charset="0"/>
              </a:defRPr>
            </a:lvl4pPr>
            <a:lvl5pPr marL="2057400" indent="-228600" eaLnBrk="0" hangingPunct="0">
              <a:defRPr sz="1200">
                <a:solidFill>
                  <a:schemeClr val="tx1"/>
                </a:solidFill>
                <a:latin typeface="Calibri" pitchFamily="34" charset="0"/>
                <a:cs typeface="Times New Roman" pitchFamily="18" charset="0"/>
              </a:defRPr>
            </a:lvl5pPr>
            <a:lvl6pPr marL="25146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6pPr>
            <a:lvl7pPr marL="29718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7pPr>
            <a:lvl8pPr marL="34290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8pPr>
            <a:lvl9pPr marL="38862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9pPr>
          </a:lstStyle>
          <a:p>
            <a:pPr algn="l" eaLnBrk="1" hangingPunct="1"/>
            <a:r>
              <a:rPr lang="en-US" sz="2000"/>
              <a:t>Washington, DC | Berkeley, CA | New York, NY</a:t>
            </a:r>
          </a:p>
          <a:p>
            <a:pPr algn="l" eaLnBrk="1" hangingPunct="1"/>
            <a:r>
              <a:rPr lang="en-US" sz="1600">
                <a:hlinkClick r:id="rId8"/>
              </a:rPr>
              <a:t>LakeResearch.com</a:t>
            </a:r>
            <a:endParaRPr lang="en-US" sz="1600"/>
          </a:p>
          <a:p>
            <a:pPr algn="l" eaLnBrk="1" hangingPunct="1"/>
            <a:r>
              <a:rPr lang="en-US" sz="1600"/>
              <a:t>202.776.9066</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3"/>
          <p:cNvSpPr>
            <a:spLocks noGrp="1"/>
          </p:cNvSpPr>
          <p:nvPr>
            <p:ph type="ftr" sz="quarter" idx="10"/>
          </p:nvPr>
        </p:nvSpPr>
        <p:spPr>
          <a:noFill/>
        </p:spPr>
        <p:txBody>
          <a:bodyPr/>
          <a:lstStyle>
            <a:lvl1pPr eaLnBrk="0" hangingPunct="0">
              <a:defRPr sz="1200">
                <a:solidFill>
                  <a:schemeClr val="tx1"/>
                </a:solidFill>
                <a:latin typeface="Calibri" pitchFamily="34" charset="0"/>
                <a:cs typeface="Times New Roman" pitchFamily="18" charset="0"/>
              </a:defRPr>
            </a:lvl1pPr>
            <a:lvl2pPr marL="742950" indent="-285750" eaLnBrk="0" hangingPunct="0">
              <a:defRPr sz="1200">
                <a:solidFill>
                  <a:schemeClr val="tx1"/>
                </a:solidFill>
                <a:latin typeface="Calibri" pitchFamily="34" charset="0"/>
                <a:cs typeface="Times New Roman" pitchFamily="18" charset="0"/>
              </a:defRPr>
            </a:lvl2pPr>
            <a:lvl3pPr marL="1143000" indent="-228600" eaLnBrk="0" hangingPunct="0">
              <a:defRPr sz="1200">
                <a:solidFill>
                  <a:schemeClr val="tx1"/>
                </a:solidFill>
                <a:latin typeface="Calibri" pitchFamily="34" charset="0"/>
                <a:cs typeface="Times New Roman" pitchFamily="18" charset="0"/>
              </a:defRPr>
            </a:lvl3pPr>
            <a:lvl4pPr marL="1600200" indent="-228600" eaLnBrk="0" hangingPunct="0">
              <a:defRPr sz="1200">
                <a:solidFill>
                  <a:schemeClr val="tx1"/>
                </a:solidFill>
                <a:latin typeface="Calibri" pitchFamily="34" charset="0"/>
                <a:cs typeface="Times New Roman" pitchFamily="18" charset="0"/>
              </a:defRPr>
            </a:lvl4pPr>
            <a:lvl5pPr marL="2057400" indent="-228600" eaLnBrk="0" hangingPunct="0">
              <a:defRPr sz="1200">
                <a:solidFill>
                  <a:schemeClr val="tx1"/>
                </a:solidFill>
                <a:latin typeface="Calibri" pitchFamily="34" charset="0"/>
                <a:cs typeface="Times New Roman" pitchFamily="18" charset="0"/>
              </a:defRPr>
            </a:lvl5pPr>
            <a:lvl6pPr marL="25146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6pPr>
            <a:lvl7pPr marL="29718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7pPr>
            <a:lvl8pPr marL="34290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8pPr>
            <a:lvl9pPr marL="38862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9pPr>
          </a:lstStyle>
          <a:p>
            <a:pPr eaLnBrk="1" hangingPunct="1"/>
            <a:fld id="{789D34B5-62D3-45A0-BE4E-D3CDDCBB406D}" type="slidenum">
              <a:rPr lang="en-US" sz="900" smtClean="0"/>
              <a:pPr eaLnBrk="1" hangingPunct="1"/>
              <a:t>2</a:t>
            </a:fld>
            <a:endParaRPr lang="en-US" sz="900" smtClean="0"/>
          </a:p>
        </p:txBody>
      </p:sp>
      <p:sp>
        <p:nvSpPr>
          <p:cNvPr id="4099" name="Rectangle 2"/>
          <p:cNvSpPr>
            <a:spLocks noGrp="1" noChangeArrowheads="1"/>
          </p:cNvSpPr>
          <p:nvPr>
            <p:ph type="title"/>
          </p:nvPr>
        </p:nvSpPr>
        <p:spPr/>
        <p:txBody>
          <a:bodyPr/>
          <a:lstStyle/>
          <a:p>
            <a:pPr eaLnBrk="1" hangingPunct="1"/>
            <a:r>
              <a:rPr lang="en-US" smtClean="0"/>
              <a:t>Methodology</a:t>
            </a:r>
          </a:p>
        </p:txBody>
      </p:sp>
      <p:sp>
        <p:nvSpPr>
          <p:cNvPr id="4100" name="Rectangle 3"/>
          <p:cNvSpPr>
            <a:spLocks noGrp="1" noChangeArrowheads="1"/>
          </p:cNvSpPr>
          <p:nvPr>
            <p:ph type="body" idx="1"/>
          </p:nvPr>
        </p:nvSpPr>
        <p:spPr/>
        <p:txBody>
          <a:bodyPr/>
          <a:lstStyle/>
          <a:p>
            <a:pPr eaLnBrk="1" hangingPunct="1">
              <a:lnSpc>
                <a:spcPct val="80000"/>
              </a:lnSpc>
            </a:pPr>
            <a:r>
              <a:rPr lang="en-US" dirty="0" smtClean="0"/>
              <a:t>Lake Research Partners designed and administered this survey that was conducted by telephone using professional interviewers between July 8-11, 2013.  The survey reached a total of 1,004 likely 2014 voters nationwide.</a:t>
            </a:r>
          </a:p>
          <a:p>
            <a:pPr eaLnBrk="1" hangingPunct="1">
              <a:lnSpc>
                <a:spcPct val="80000"/>
              </a:lnSpc>
            </a:pPr>
            <a:endParaRPr lang="en-US" dirty="0" smtClean="0"/>
          </a:p>
          <a:p>
            <a:pPr eaLnBrk="1" hangingPunct="1">
              <a:lnSpc>
                <a:spcPct val="80000"/>
              </a:lnSpc>
            </a:pPr>
            <a:r>
              <a:rPr lang="en-US" dirty="0" smtClean="0"/>
              <a:t>Telephone numbers for the survey were drawn randomly from a voter file.  The sample was stratified geographically by region based on the proportion of voters in each region.  The data were weighted by gender, race, age, party identification, and region.</a:t>
            </a:r>
          </a:p>
          <a:p>
            <a:pPr eaLnBrk="1" hangingPunct="1">
              <a:lnSpc>
                <a:spcPct val="80000"/>
              </a:lnSpc>
            </a:pPr>
            <a:endParaRPr lang="en-US" dirty="0" smtClean="0"/>
          </a:p>
          <a:p>
            <a:pPr eaLnBrk="1" hangingPunct="1">
              <a:lnSpc>
                <a:spcPct val="80000"/>
              </a:lnSpc>
            </a:pPr>
            <a:r>
              <a:rPr lang="en-US" dirty="0" smtClean="0"/>
              <a:t>The margin of error for this survey is +/- 3.1%. </a:t>
            </a:r>
          </a:p>
        </p:txBody>
      </p:sp>
    </p:spTree>
    <p:extLst>
      <p:ext uri="{BB962C8B-B14F-4D97-AF65-F5344CB8AC3E}">
        <p14:creationId xmlns:p14="http://schemas.microsoft.com/office/powerpoint/2010/main" val="1718842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3"/>
          <p:cNvSpPr>
            <a:spLocks noGrp="1"/>
          </p:cNvSpPr>
          <p:nvPr>
            <p:ph type="ftr" sz="quarter" idx="10"/>
          </p:nvPr>
        </p:nvSpPr>
        <p:spPr>
          <a:noFill/>
        </p:spPr>
        <p:txBody>
          <a:bodyPr/>
          <a:lstStyle>
            <a:lvl1pPr eaLnBrk="0" hangingPunct="0">
              <a:defRPr sz="1200">
                <a:solidFill>
                  <a:schemeClr val="tx1"/>
                </a:solidFill>
                <a:latin typeface="Calibri" pitchFamily="34" charset="0"/>
                <a:cs typeface="Times New Roman" pitchFamily="18" charset="0"/>
              </a:defRPr>
            </a:lvl1pPr>
            <a:lvl2pPr marL="742950" indent="-285750" eaLnBrk="0" hangingPunct="0">
              <a:defRPr sz="1200">
                <a:solidFill>
                  <a:schemeClr val="tx1"/>
                </a:solidFill>
                <a:latin typeface="Calibri" pitchFamily="34" charset="0"/>
                <a:cs typeface="Times New Roman" pitchFamily="18" charset="0"/>
              </a:defRPr>
            </a:lvl2pPr>
            <a:lvl3pPr marL="1143000" indent="-228600" eaLnBrk="0" hangingPunct="0">
              <a:defRPr sz="1200">
                <a:solidFill>
                  <a:schemeClr val="tx1"/>
                </a:solidFill>
                <a:latin typeface="Calibri" pitchFamily="34" charset="0"/>
                <a:cs typeface="Times New Roman" pitchFamily="18" charset="0"/>
              </a:defRPr>
            </a:lvl3pPr>
            <a:lvl4pPr marL="1600200" indent="-228600" eaLnBrk="0" hangingPunct="0">
              <a:defRPr sz="1200">
                <a:solidFill>
                  <a:schemeClr val="tx1"/>
                </a:solidFill>
                <a:latin typeface="Calibri" pitchFamily="34" charset="0"/>
                <a:cs typeface="Times New Roman" pitchFamily="18" charset="0"/>
              </a:defRPr>
            </a:lvl4pPr>
            <a:lvl5pPr marL="2057400" indent="-228600" eaLnBrk="0" hangingPunct="0">
              <a:defRPr sz="1200">
                <a:solidFill>
                  <a:schemeClr val="tx1"/>
                </a:solidFill>
                <a:latin typeface="Calibri" pitchFamily="34" charset="0"/>
                <a:cs typeface="Times New Roman" pitchFamily="18" charset="0"/>
              </a:defRPr>
            </a:lvl5pPr>
            <a:lvl6pPr marL="25146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6pPr>
            <a:lvl7pPr marL="29718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7pPr>
            <a:lvl8pPr marL="34290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8pPr>
            <a:lvl9pPr marL="38862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9pPr>
          </a:lstStyle>
          <a:p>
            <a:pPr eaLnBrk="1" hangingPunct="1"/>
            <a:fld id="{CD832E7E-363E-459A-8833-0009DED9514A}" type="slidenum">
              <a:rPr lang="en-US" sz="900"/>
              <a:pPr eaLnBrk="1" hangingPunct="1"/>
              <a:t>3</a:t>
            </a:fld>
            <a:endParaRPr lang="en-US" sz="900"/>
          </a:p>
        </p:txBody>
      </p:sp>
      <p:sp>
        <p:nvSpPr>
          <p:cNvPr id="5123" name="Rectangle 2"/>
          <p:cNvSpPr>
            <a:spLocks noGrp="1" noChangeArrowheads="1"/>
          </p:cNvSpPr>
          <p:nvPr>
            <p:ph type="title"/>
          </p:nvPr>
        </p:nvSpPr>
        <p:spPr/>
        <p:txBody>
          <a:bodyPr/>
          <a:lstStyle/>
          <a:p>
            <a:pPr eaLnBrk="1" hangingPunct="1"/>
            <a:r>
              <a:rPr lang="en-US" dirty="0" smtClean="0"/>
              <a:t>Executive Summary</a:t>
            </a:r>
          </a:p>
        </p:txBody>
      </p:sp>
      <p:sp>
        <p:nvSpPr>
          <p:cNvPr id="5124" name="Rectangle 3"/>
          <p:cNvSpPr>
            <a:spLocks noGrp="1" noChangeArrowheads="1"/>
          </p:cNvSpPr>
          <p:nvPr>
            <p:ph type="body" idx="1"/>
          </p:nvPr>
        </p:nvSpPr>
        <p:spPr>
          <a:xfrm>
            <a:off x="685800" y="1180896"/>
            <a:ext cx="7772400" cy="4733925"/>
          </a:xfrm>
        </p:spPr>
        <p:txBody>
          <a:bodyPr/>
          <a:lstStyle/>
          <a:p>
            <a:pPr marL="0" indent="0" eaLnBrk="1" hangingPunct="1">
              <a:lnSpc>
                <a:spcPct val="80000"/>
              </a:lnSpc>
              <a:buNone/>
            </a:pPr>
            <a:r>
              <a:rPr lang="en-US" sz="1800" b="1" dirty="0" smtClean="0"/>
              <a:t>Voters </a:t>
            </a:r>
            <a:r>
              <a:rPr lang="en-US" sz="1800" b="1" dirty="0"/>
              <a:t>across party lines strongly support regulations on financial services and products and believe tougher rules and enforcement are needed</a:t>
            </a:r>
            <a:r>
              <a:rPr lang="en-US" sz="1800" b="1" dirty="0" smtClean="0"/>
              <a:t>. </a:t>
            </a:r>
            <a:r>
              <a:rPr lang="en-US" sz="1800" b="1" dirty="0"/>
              <a:t>They favor the Consumer Financial Protection Bureau with 80% support. Voters are well ahead of politicians in Washington on this issue. Across party lines, they want stronger reforms and more accountability for financial companies. </a:t>
            </a:r>
            <a:endParaRPr lang="en-US" sz="1800" b="1" dirty="0" smtClean="0"/>
          </a:p>
          <a:p>
            <a:pPr marL="0" indent="0" eaLnBrk="1" hangingPunct="1">
              <a:lnSpc>
                <a:spcPct val="80000"/>
              </a:lnSpc>
              <a:buNone/>
            </a:pPr>
            <a:endParaRPr lang="en-US" sz="1800" dirty="0" smtClean="0"/>
          </a:p>
          <a:p>
            <a:pPr lvl="0"/>
            <a:r>
              <a:rPr lang="en-US" sz="1600" b="1" dirty="0"/>
              <a:t>Eight in ten (80%) voters favor the Consumer Financial Protection Bureau after hearing a short description.  Just 13% oppose the CFPB.</a:t>
            </a:r>
            <a:endParaRPr lang="en-US" sz="1600" dirty="0"/>
          </a:p>
          <a:p>
            <a:pPr lvl="1"/>
            <a:r>
              <a:rPr lang="en-US" sz="1600" dirty="0"/>
              <a:t>Voters across party lines support the CFPB, including 91% of Democrats, 79% of independents, and 71% of Republicans</a:t>
            </a:r>
            <a:r>
              <a:rPr lang="en-US" sz="1600" dirty="0" smtClean="0"/>
              <a:t>.</a:t>
            </a:r>
          </a:p>
          <a:p>
            <a:pPr marL="457200" lvl="1" indent="0">
              <a:buNone/>
            </a:pPr>
            <a:endParaRPr lang="en-US" sz="1600" dirty="0"/>
          </a:p>
          <a:p>
            <a:pPr lvl="0"/>
            <a:r>
              <a:rPr lang="en-US" sz="1600" b="1" dirty="0"/>
              <a:t>Voters want rules and enforcement for Wall Street to be tougher; 83% say Wall Street should be held accountable with tougher rules and enforcement, while just 9% believe their practices have changed enough that they do not need further </a:t>
            </a:r>
            <a:r>
              <a:rPr lang="en-US" sz="1600" b="1" dirty="0" smtClean="0"/>
              <a:t>regulation.</a:t>
            </a:r>
          </a:p>
          <a:p>
            <a:pPr lvl="1"/>
            <a:r>
              <a:rPr lang="en-US" sz="1600" dirty="0"/>
              <a:t>T</a:t>
            </a:r>
            <a:r>
              <a:rPr lang="en-US" sz="1600" dirty="0" smtClean="0"/>
              <a:t>ougher </a:t>
            </a:r>
            <a:r>
              <a:rPr lang="en-US" sz="1600" dirty="0"/>
              <a:t>rules and enforcement </a:t>
            </a:r>
            <a:r>
              <a:rPr lang="en-US" sz="1600" dirty="0" smtClean="0"/>
              <a:t>have </a:t>
            </a:r>
            <a:r>
              <a:rPr lang="en-US" sz="1600" dirty="0"/>
              <a:t>bipartisan support, including 89% of Democrats, 82% of independents, and 75% of Republicans</a:t>
            </a:r>
            <a:r>
              <a:rPr lang="en-US" sz="1600" dirty="0" smtClean="0"/>
              <a:t>.</a:t>
            </a:r>
          </a:p>
          <a:p>
            <a:pPr marL="457200" lvl="1" indent="0">
              <a:buNone/>
            </a:pPr>
            <a:r>
              <a:rPr lang="en-US" sz="1600" dirty="0" smtClean="0"/>
              <a:t> </a:t>
            </a:r>
          </a:p>
          <a:p>
            <a:pPr lvl="1"/>
            <a:r>
              <a:rPr lang="en-US" sz="1600" dirty="0" smtClean="0"/>
              <a:t>Voters</a:t>
            </a:r>
            <a:r>
              <a:rPr lang="en-US" sz="1600" dirty="0"/>
              <a:t>’ support for tougher rules for financial companies has </a:t>
            </a:r>
            <a:r>
              <a:rPr lang="en-US" sz="1600" u="sng" dirty="0"/>
              <a:t>increased by 10 points</a:t>
            </a:r>
            <a:r>
              <a:rPr lang="en-US" sz="1600" dirty="0"/>
              <a:t> over the past year</a:t>
            </a:r>
            <a:r>
              <a:rPr lang="en-US" sz="1600" dirty="0" smtClean="0"/>
              <a:t>. </a:t>
            </a:r>
            <a:r>
              <a:rPr lang="en-US" sz="1600" dirty="0"/>
              <a:t>In July 2012, 73% of voters supported holding Wall Street financial companies accountable with tougher rules. </a:t>
            </a:r>
          </a:p>
          <a:p>
            <a:pPr lvl="1"/>
            <a:endParaRPr lang="en-US" sz="1600" dirty="0"/>
          </a:p>
        </p:txBody>
      </p:sp>
    </p:spTree>
    <p:extLst>
      <p:ext uri="{BB962C8B-B14F-4D97-AF65-F5344CB8AC3E}">
        <p14:creationId xmlns:p14="http://schemas.microsoft.com/office/powerpoint/2010/main" val="32900258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oter Placeholder 2"/>
          <p:cNvSpPr>
            <a:spLocks noGrp="1"/>
          </p:cNvSpPr>
          <p:nvPr>
            <p:ph type="ftr" sz="quarter" idx="10"/>
          </p:nvPr>
        </p:nvSpPr>
        <p:spPr>
          <a:noFill/>
        </p:spPr>
        <p:txBody>
          <a:bodyPr/>
          <a:lstStyle>
            <a:lvl1pPr eaLnBrk="0" hangingPunct="0">
              <a:defRPr sz="1200">
                <a:solidFill>
                  <a:schemeClr val="tx1"/>
                </a:solidFill>
                <a:latin typeface="Calibri" pitchFamily="34" charset="0"/>
                <a:cs typeface="Times New Roman" pitchFamily="18" charset="0"/>
              </a:defRPr>
            </a:lvl1pPr>
            <a:lvl2pPr marL="742950" indent="-285750" eaLnBrk="0" hangingPunct="0">
              <a:defRPr sz="1200">
                <a:solidFill>
                  <a:schemeClr val="tx1"/>
                </a:solidFill>
                <a:latin typeface="Calibri" pitchFamily="34" charset="0"/>
                <a:cs typeface="Times New Roman" pitchFamily="18" charset="0"/>
              </a:defRPr>
            </a:lvl2pPr>
            <a:lvl3pPr marL="1143000" indent="-228600" eaLnBrk="0" hangingPunct="0">
              <a:defRPr sz="1200">
                <a:solidFill>
                  <a:schemeClr val="tx1"/>
                </a:solidFill>
                <a:latin typeface="Calibri" pitchFamily="34" charset="0"/>
                <a:cs typeface="Times New Roman" pitchFamily="18" charset="0"/>
              </a:defRPr>
            </a:lvl3pPr>
            <a:lvl4pPr marL="1600200" indent="-228600" eaLnBrk="0" hangingPunct="0">
              <a:defRPr sz="1200">
                <a:solidFill>
                  <a:schemeClr val="tx1"/>
                </a:solidFill>
                <a:latin typeface="Calibri" pitchFamily="34" charset="0"/>
                <a:cs typeface="Times New Roman" pitchFamily="18" charset="0"/>
              </a:defRPr>
            </a:lvl4pPr>
            <a:lvl5pPr marL="2057400" indent="-228600" eaLnBrk="0" hangingPunct="0">
              <a:defRPr sz="1200">
                <a:solidFill>
                  <a:schemeClr val="tx1"/>
                </a:solidFill>
                <a:latin typeface="Calibri" pitchFamily="34" charset="0"/>
                <a:cs typeface="Times New Roman" pitchFamily="18" charset="0"/>
              </a:defRPr>
            </a:lvl5pPr>
            <a:lvl6pPr marL="25146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6pPr>
            <a:lvl7pPr marL="29718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7pPr>
            <a:lvl8pPr marL="34290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8pPr>
            <a:lvl9pPr marL="38862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9pPr>
          </a:lstStyle>
          <a:p>
            <a:pPr eaLnBrk="1" hangingPunct="1"/>
            <a:fld id="{83C9B5B3-3CF8-49B5-9470-52CA96DFE854}" type="slidenum">
              <a:rPr lang="en-US" sz="900"/>
              <a:pPr eaLnBrk="1" hangingPunct="1"/>
              <a:t>4</a:t>
            </a:fld>
            <a:endParaRPr lang="en-US" sz="900"/>
          </a:p>
        </p:txBody>
      </p:sp>
      <p:sp>
        <p:nvSpPr>
          <p:cNvPr id="11267" name="Rectangle 2"/>
          <p:cNvSpPr>
            <a:spLocks noGrp="1" noChangeArrowheads="1"/>
          </p:cNvSpPr>
          <p:nvPr>
            <p:ph type="title"/>
          </p:nvPr>
        </p:nvSpPr>
        <p:spPr/>
        <p:txBody>
          <a:bodyPr/>
          <a:lstStyle/>
          <a:p>
            <a:pPr eaLnBrk="1" hangingPunct="1"/>
            <a:r>
              <a:rPr lang="en-US" sz="1800" dirty="0" smtClean="0"/>
              <a:t>After hearing a short description, 8 in 10 voters favor the Consumer Financial Protection Bureau (CFPB), including nearly half (49%) who strongly favor it.</a:t>
            </a:r>
          </a:p>
        </p:txBody>
      </p:sp>
      <p:sp>
        <p:nvSpPr>
          <p:cNvPr id="11268" name="Text Box 3"/>
          <p:cNvSpPr txBox="1">
            <a:spLocks noChangeArrowheads="1"/>
          </p:cNvSpPr>
          <p:nvPr/>
        </p:nvSpPr>
        <p:spPr bwMode="auto">
          <a:xfrm>
            <a:off x="-1" y="6160057"/>
            <a:ext cx="745587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1200">
                <a:solidFill>
                  <a:schemeClr val="tx1"/>
                </a:solidFill>
                <a:latin typeface="Calibri" pitchFamily="34" charset="0"/>
                <a:cs typeface="Times New Roman" pitchFamily="18" charset="0"/>
              </a:defRPr>
            </a:lvl1pPr>
            <a:lvl2pPr marL="742950" indent="-285750" eaLnBrk="0" hangingPunct="0">
              <a:defRPr sz="1200">
                <a:solidFill>
                  <a:schemeClr val="tx1"/>
                </a:solidFill>
                <a:latin typeface="Calibri" pitchFamily="34" charset="0"/>
                <a:cs typeface="Times New Roman" pitchFamily="18" charset="0"/>
              </a:defRPr>
            </a:lvl2pPr>
            <a:lvl3pPr marL="1143000" indent="-228600" eaLnBrk="0" hangingPunct="0">
              <a:defRPr sz="1200">
                <a:solidFill>
                  <a:schemeClr val="tx1"/>
                </a:solidFill>
                <a:latin typeface="Calibri" pitchFamily="34" charset="0"/>
                <a:cs typeface="Times New Roman" pitchFamily="18" charset="0"/>
              </a:defRPr>
            </a:lvl3pPr>
            <a:lvl4pPr marL="1600200" indent="-228600" eaLnBrk="0" hangingPunct="0">
              <a:defRPr sz="1200">
                <a:solidFill>
                  <a:schemeClr val="tx1"/>
                </a:solidFill>
                <a:latin typeface="Calibri" pitchFamily="34" charset="0"/>
                <a:cs typeface="Times New Roman" pitchFamily="18" charset="0"/>
              </a:defRPr>
            </a:lvl4pPr>
            <a:lvl5pPr marL="2057400" indent="-228600" eaLnBrk="0" hangingPunct="0">
              <a:defRPr sz="1200">
                <a:solidFill>
                  <a:schemeClr val="tx1"/>
                </a:solidFill>
                <a:latin typeface="Calibri" pitchFamily="34" charset="0"/>
                <a:cs typeface="Times New Roman" pitchFamily="18" charset="0"/>
              </a:defRPr>
            </a:lvl5pPr>
            <a:lvl6pPr marL="25146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6pPr>
            <a:lvl7pPr marL="29718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7pPr>
            <a:lvl8pPr marL="34290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8pPr>
            <a:lvl9pPr marL="38862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9pPr>
          </a:lstStyle>
          <a:p>
            <a:pPr algn="l" eaLnBrk="1" hangingPunct="1"/>
            <a:r>
              <a:rPr lang="en-US" sz="1000" dirty="0"/>
              <a:t>Part of the Wall Street Reform law was the establishment of the Consumer Financial Protection Bureau, or CFPB. It is the first federal agency whose focus is protecting consumers when they use mortgages, credit cards, bank accounts, and other financial products and services. Its mission includes preventing deceptive, unfair and abusive lending and collection practices by banks and other companies.  From what you know about the Consumer Financial Protection Bureau, or CFPB, would you say you favor or oppose the CFPB?</a:t>
            </a:r>
          </a:p>
        </p:txBody>
      </p:sp>
      <p:graphicFrame>
        <p:nvGraphicFramePr>
          <p:cNvPr id="2" name="Object 4"/>
          <p:cNvGraphicFramePr>
            <a:graphicFrameLocks noChangeAspect="1"/>
          </p:cNvGraphicFramePr>
          <p:nvPr>
            <p:extLst>
              <p:ext uri="{D42A27DB-BD31-4B8C-83A1-F6EECF244321}">
                <p14:modId xmlns:p14="http://schemas.microsoft.com/office/powerpoint/2010/main" val="2444275235"/>
              </p:ext>
            </p:extLst>
          </p:nvPr>
        </p:nvGraphicFramePr>
        <p:xfrm>
          <a:off x="910419" y="1817200"/>
          <a:ext cx="7262910" cy="3951404"/>
        </p:xfrm>
        <a:graphic>
          <a:graphicData uri="http://schemas.openxmlformats.org/drawingml/2006/chart">
            <c:chart xmlns:c="http://schemas.openxmlformats.org/drawingml/2006/chart" xmlns:r="http://schemas.openxmlformats.org/officeDocument/2006/relationships" r:id="rId3"/>
          </a:graphicData>
        </a:graphic>
      </p:graphicFrame>
      <p:sp>
        <p:nvSpPr>
          <p:cNvPr id="11270" name="AutoShape 5"/>
          <p:cNvSpPr>
            <a:spLocks noChangeArrowheads="1"/>
          </p:cNvSpPr>
          <p:nvPr/>
        </p:nvSpPr>
        <p:spPr bwMode="auto">
          <a:xfrm>
            <a:off x="3282006" y="2648491"/>
            <a:ext cx="671016" cy="374650"/>
          </a:xfrm>
          <a:prstGeom prst="bracketPair">
            <a:avLst>
              <a:gd name="adj" fmla="val 16667"/>
            </a:avLst>
          </a:prstGeom>
          <a:noFill/>
          <a:ln w="38100">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600" b="1" dirty="0" smtClean="0">
                <a:solidFill>
                  <a:schemeClr val="tx2"/>
                </a:solidFill>
              </a:rPr>
              <a:t>+67</a:t>
            </a:r>
            <a:endParaRPr lang="en-US" sz="2600" b="1" dirty="0">
              <a:solidFill>
                <a:schemeClr val="tx2"/>
              </a:solidFill>
            </a:endParaRPr>
          </a:p>
        </p:txBody>
      </p:sp>
    </p:spTree>
    <p:extLst>
      <p:ext uri="{BB962C8B-B14F-4D97-AF65-F5344CB8AC3E}">
        <p14:creationId xmlns:p14="http://schemas.microsoft.com/office/powerpoint/2010/main" val="37373771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3"/>
          <p:cNvSpPr>
            <a:spLocks noGrp="1"/>
          </p:cNvSpPr>
          <p:nvPr>
            <p:ph type="ftr" sz="quarter" idx="10"/>
          </p:nvPr>
        </p:nvSpPr>
        <p:spPr>
          <a:noFill/>
        </p:spPr>
        <p:txBody>
          <a:bodyPr/>
          <a:lstStyle>
            <a:lvl1pPr eaLnBrk="0" hangingPunct="0">
              <a:defRPr sz="1200">
                <a:solidFill>
                  <a:schemeClr val="tx1"/>
                </a:solidFill>
                <a:latin typeface="Calibri" pitchFamily="34" charset="0"/>
                <a:cs typeface="Times New Roman" pitchFamily="18" charset="0"/>
              </a:defRPr>
            </a:lvl1pPr>
            <a:lvl2pPr marL="742950" indent="-285750" eaLnBrk="0" hangingPunct="0">
              <a:defRPr sz="1200">
                <a:solidFill>
                  <a:schemeClr val="tx1"/>
                </a:solidFill>
                <a:latin typeface="Calibri" pitchFamily="34" charset="0"/>
                <a:cs typeface="Times New Roman" pitchFamily="18" charset="0"/>
              </a:defRPr>
            </a:lvl2pPr>
            <a:lvl3pPr marL="1143000" indent="-228600" eaLnBrk="0" hangingPunct="0">
              <a:defRPr sz="1200">
                <a:solidFill>
                  <a:schemeClr val="tx1"/>
                </a:solidFill>
                <a:latin typeface="Calibri" pitchFamily="34" charset="0"/>
                <a:cs typeface="Times New Roman" pitchFamily="18" charset="0"/>
              </a:defRPr>
            </a:lvl3pPr>
            <a:lvl4pPr marL="1600200" indent="-228600" eaLnBrk="0" hangingPunct="0">
              <a:defRPr sz="1200">
                <a:solidFill>
                  <a:schemeClr val="tx1"/>
                </a:solidFill>
                <a:latin typeface="Calibri" pitchFamily="34" charset="0"/>
                <a:cs typeface="Times New Roman" pitchFamily="18" charset="0"/>
              </a:defRPr>
            </a:lvl4pPr>
            <a:lvl5pPr marL="2057400" indent="-228600" eaLnBrk="0" hangingPunct="0">
              <a:defRPr sz="1200">
                <a:solidFill>
                  <a:schemeClr val="tx1"/>
                </a:solidFill>
                <a:latin typeface="Calibri" pitchFamily="34" charset="0"/>
                <a:cs typeface="Times New Roman" pitchFamily="18" charset="0"/>
              </a:defRPr>
            </a:lvl5pPr>
            <a:lvl6pPr marL="25146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6pPr>
            <a:lvl7pPr marL="29718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7pPr>
            <a:lvl8pPr marL="34290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8pPr>
            <a:lvl9pPr marL="38862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9pPr>
          </a:lstStyle>
          <a:p>
            <a:pPr eaLnBrk="1" hangingPunct="1"/>
            <a:fld id="{0AC5730B-395F-49C8-8CEE-809541EB3CF1}" type="slidenum">
              <a:rPr lang="en-US" sz="900"/>
              <a:pPr eaLnBrk="1" hangingPunct="1"/>
              <a:t>5</a:t>
            </a:fld>
            <a:endParaRPr lang="en-US" sz="900"/>
          </a:p>
        </p:txBody>
      </p:sp>
      <p:sp>
        <p:nvSpPr>
          <p:cNvPr id="37891" name="Rectangle 2"/>
          <p:cNvSpPr>
            <a:spLocks noGrp="1" noChangeArrowheads="1"/>
          </p:cNvSpPr>
          <p:nvPr>
            <p:ph type="title"/>
          </p:nvPr>
        </p:nvSpPr>
        <p:spPr>
          <a:xfrm>
            <a:off x="492369" y="333375"/>
            <a:ext cx="2715065" cy="6157913"/>
          </a:xfrm>
        </p:spPr>
        <p:txBody>
          <a:bodyPr/>
          <a:lstStyle/>
          <a:p>
            <a:pPr eaLnBrk="1" hangingPunct="1"/>
            <a:r>
              <a:rPr lang="en-US" sz="2200" dirty="0" smtClean="0"/>
              <a:t>Support for the CFPB is strong and broad. Voters across the spectrum, including 71% of Republicans, overwhelmingly favor the CFPB. </a:t>
            </a:r>
          </a:p>
        </p:txBody>
      </p:sp>
      <p:graphicFrame>
        <p:nvGraphicFramePr>
          <p:cNvPr id="2" name="Object 4"/>
          <p:cNvGraphicFramePr>
            <a:graphicFrameLocks noChangeAspect="1"/>
          </p:cNvGraphicFramePr>
          <p:nvPr>
            <p:extLst>
              <p:ext uri="{D42A27DB-BD31-4B8C-83A1-F6EECF244321}">
                <p14:modId xmlns:p14="http://schemas.microsoft.com/office/powerpoint/2010/main" val="218911748"/>
              </p:ext>
            </p:extLst>
          </p:nvPr>
        </p:nvGraphicFramePr>
        <p:xfrm>
          <a:off x="3009900" y="266700"/>
          <a:ext cx="6046788" cy="59277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23348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3"/>
          <p:cNvSpPr>
            <a:spLocks noGrp="1"/>
          </p:cNvSpPr>
          <p:nvPr>
            <p:ph type="ftr" sz="quarter" idx="10"/>
          </p:nvPr>
        </p:nvSpPr>
        <p:spPr>
          <a:noFill/>
        </p:spPr>
        <p:txBody>
          <a:bodyPr/>
          <a:lstStyle>
            <a:lvl1pPr eaLnBrk="0" hangingPunct="0">
              <a:defRPr sz="1200">
                <a:solidFill>
                  <a:schemeClr val="tx1"/>
                </a:solidFill>
                <a:latin typeface="Calibri" pitchFamily="34" charset="0"/>
                <a:cs typeface="Times New Roman" pitchFamily="18" charset="0"/>
              </a:defRPr>
            </a:lvl1pPr>
            <a:lvl2pPr marL="742950" indent="-285750" eaLnBrk="0" hangingPunct="0">
              <a:defRPr sz="1200">
                <a:solidFill>
                  <a:schemeClr val="tx1"/>
                </a:solidFill>
                <a:latin typeface="Calibri" pitchFamily="34" charset="0"/>
                <a:cs typeface="Times New Roman" pitchFamily="18" charset="0"/>
              </a:defRPr>
            </a:lvl2pPr>
            <a:lvl3pPr marL="1143000" indent="-228600" eaLnBrk="0" hangingPunct="0">
              <a:defRPr sz="1200">
                <a:solidFill>
                  <a:schemeClr val="tx1"/>
                </a:solidFill>
                <a:latin typeface="Calibri" pitchFamily="34" charset="0"/>
                <a:cs typeface="Times New Roman" pitchFamily="18" charset="0"/>
              </a:defRPr>
            </a:lvl3pPr>
            <a:lvl4pPr marL="1600200" indent="-228600" eaLnBrk="0" hangingPunct="0">
              <a:defRPr sz="1200">
                <a:solidFill>
                  <a:schemeClr val="tx1"/>
                </a:solidFill>
                <a:latin typeface="Calibri" pitchFamily="34" charset="0"/>
                <a:cs typeface="Times New Roman" pitchFamily="18" charset="0"/>
              </a:defRPr>
            </a:lvl4pPr>
            <a:lvl5pPr marL="2057400" indent="-228600" eaLnBrk="0" hangingPunct="0">
              <a:defRPr sz="1200">
                <a:solidFill>
                  <a:schemeClr val="tx1"/>
                </a:solidFill>
                <a:latin typeface="Calibri" pitchFamily="34" charset="0"/>
                <a:cs typeface="Times New Roman" pitchFamily="18" charset="0"/>
              </a:defRPr>
            </a:lvl5pPr>
            <a:lvl6pPr marL="25146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6pPr>
            <a:lvl7pPr marL="29718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7pPr>
            <a:lvl8pPr marL="34290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8pPr>
            <a:lvl9pPr marL="38862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9pPr>
          </a:lstStyle>
          <a:p>
            <a:pPr eaLnBrk="1" hangingPunct="1"/>
            <a:fld id="{7FB8760B-5190-4929-88F7-B4175ECC595D}" type="slidenum">
              <a:rPr lang="en-US" sz="900"/>
              <a:pPr eaLnBrk="1" hangingPunct="1"/>
              <a:t>6</a:t>
            </a:fld>
            <a:endParaRPr lang="en-US" sz="900"/>
          </a:p>
        </p:txBody>
      </p:sp>
      <p:sp>
        <p:nvSpPr>
          <p:cNvPr id="12291" name="Rectangle 2"/>
          <p:cNvSpPr>
            <a:spLocks noGrp="1" noChangeArrowheads="1"/>
          </p:cNvSpPr>
          <p:nvPr>
            <p:ph type="title"/>
          </p:nvPr>
        </p:nvSpPr>
        <p:spPr/>
        <p:txBody>
          <a:bodyPr/>
          <a:lstStyle/>
          <a:p>
            <a:pPr eaLnBrk="1" hangingPunct="1"/>
            <a:r>
              <a:rPr lang="en-US" sz="2000" dirty="0" smtClean="0"/>
              <a:t>More than 8 in 10 voters (83%) support tougher rules and enforcement for Wall Street financial companies, while just 9% believe financial companies have changed their practices and don’t need further regulation. </a:t>
            </a:r>
          </a:p>
        </p:txBody>
      </p:sp>
      <p:graphicFrame>
        <p:nvGraphicFramePr>
          <p:cNvPr id="2" name="Object 4"/>
          <p:cNvGraphicFramePr>
            <a:graphicFrameLocks noChangeAspect="1"/>
          </p:cNvGraphicFramePr>
          <p:nvPr>
            <p:extLst>
              <p:ext uri="{D42A27DB-BD31-4B8C-83A1-F6EECF244321}">
                <p14:modId xmlns:p14="http://schemas.microsoft.com/office/powerpoint/2010/main" val="2634660319"/>
              </p:ext>
            </p:extLst>
          </p:nvPr>
        </p:nvGraphicFramePr>
        <p:xfrm>
          <a:off x="1163638" y="1887538"/>
          <a:ext cx="7435168" cy="3866148"/>
        </p:xfrm>
        <a:graphic>
          <a:graphicData uri="http://schemas.openxmlformats.org/drawingml/2006/chart">
            <c:chart xmlns:c="http://schemas.openxmlformats.org/drawingml/2006/chart" xmlns:r="http://schemas.openxmlformats.org/officeDocument/2006/relationships" r:id="rId2"/>
          </a:graphicData>
        </a:graphic>
      </p:graphicFrame>
      <p:sp>
        <p:nvSpPr>
          <p:cNvPr id="12293" name="Text Box 5"/>
          <p:cNvSpPr txBox="1">
            <a:spLocks noChangeArrowheads="1"/>
          </p:cNvSpPr>
          <p:nvPr/>
        </p:nvSpPr>
        <p:spPr bwMode="auto">
          <a:xfrm>
            <a:off x="0" y="6399213"/>
            <a:ext cx="768096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1200">
                <a:solidFill>
                  <a:schemeClr val="tx1"/>
                </a:solidFill>
                <a:latin typeface="Calibri" pitchFamily="34" charset="0"/>
                <a:cs typeface="Times New Roman" pitchFamily="18" charset="0"/>
              </a:defRPr>
            </a:lvl1pPr>
            <a:lvl2pPr marL="742950" indent="-285750" eaLnBrk="0" hangingPunct="0">
              <a:defRPr sz="1200">
                <a:solidFill>
                  <a:schemeClr val="tx1"/>
                </a:solidFill>
                <a:latin typeface="Calibri" pitchFamily="34" charset="0"/>
                <a:cs typeface="Times New Roman" pitchFamily="18" charset="0"/>
              </a:defRPr>
            </a:lvl2pPr>
            <a:lvl3pPr marL="1143000" indent="-228600" eaLnBrk="0" hangingPunct="0">
              <a:defRPr sz="1200">
                <a:solidFill>
                  <a:schemeClr val="tx1"/>
                </a:solidFill>
                <a:latin typeface="Calibri" pitchFamily="34" charset="0"/>
                <a:cs typeface="Times New Roman" pitchFamily="18" charset="0"/>
              </a:defRPr>
            </a:lvl3pPr>
            <a:lvl4pPr marL="1600200" indent="-228600" eaLnBrk="0" hangingPunct="0">
              <a:defRPr sz="1200">
                <a:solidFill>
                  <a:schemeClr val="tx1"/>
                </a:solidFill>
                <a:latin typeface="Calibri" pitchFamily="34" charset="0"/>
                <a:cs typeface="Times New Roman" pitchFamily="18" charset="0"/>
              </a:defRPr>
            </a:lvl4pPr>
            <a:lvl5pPr marL="2057400" indent="-228600" eaLnBrk="0" hangingPunct="0">
              <a:defRPr sz="1200">
                <a:solidFill>
                  <a:schemeClr val="tx1"/>
                </a:solidFill>
                <a:latin typeface="Calibri" pitchFamily="34" charset="0"/>
                <a:cs typeface="Times New Roman" pitchFamily="18" charset="0"/>
              </a:defRPr>
            </a:lvl5pPr>
            <a:lvl6pPr marL="25146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6pPr>
            <a:lvl7pPr marL="29718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7pPr>
            <a:lvl8pPr marL="34290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8pPr>
            <a:lvl9pPr marL="38862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9pPr>
          </a:lstStyle>
          <a:p>
            <a:pPr algn="l" eaLnBrk="1" hangingPunct="1"/>
            <a:r>
              <a:rPr lang="en-GB" sz="1000" dirty="0"/>
              <a:t>Should Wall Street financial companies be held accountable with tougher rules and enforcement for the practices that caused the financial crisis, or have their practices changed enough that they don’t need further regulation?</a:t>
            </a:r>
            <a:endParaRPr lang="en-US" sz="1000" dirty="0"/>
          </a:p>
        </p:txBody>
      </p:sp>
    </p:spTree>
    <p:extLst>
      <p:ext uri="{BB962C8B-B14F-4D97-AF65-F5344CB8AC3E}">
        <p14:creationId xmlns:p14="http://schemas.microsoft.com/office/powerpoint/2010/main" val="1729758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3"/>
          <p:cNvSpPr>
            <a:spLocks noGrp="1"/>
          </p:cNvSpPr>
          <p:nvPr>
            <p:ph type="ftr" sz="quarter" idx="10"/>
          </p:nvPr>
        </p:nvSpPr>
        <p:spPr>
          <a:noFill/>
        </p:spPr>
        <p:txBody>
          <a:bodyPr/>
          <a:lstStyle>
            <a:lvl1pPr eaLnBrk="0" hangingPunct="0">
              <a:defRPr sz="1200">
                <a:solidFill>
                  <a:schemeClr val="tx1"/>
                </a:solidFill>
                <a:latin typeface="Calibri" pitchFamily="34" charset="0"/>
                <a:cs typeface="Times New Roman" pitchFamily="18" charset="0"/>
              </a:defRPr>
            </a:lvl1pPr>
            <a:lvl2pPr marL="742950" indent="-285750" eaLnBrk="0" hangingPunct="0">
              <a:defRPr sz="1200">
                <a:solidFill>
                  <a:schemeClr val="tx1"/>
                </a:solidFill>
                <a:latin typeface="Calibri" pitchFamily="34" charset="0"/>
                <a:cs typeface="Times New Roman" pitchFamily="18" charset="0"/>
              </a:defRPr>
            </a:lvl2pPr>
            <a:lvl3pPr marL="1143000" indent="-228600" eaLnBrk="0" hangingPunct="0">
              <a:defRPr sz="1200">
                <a:solidFill>
                  <a:schemeClr val="tx1"/>
                </a:solidFill>
                <a:latin typeface="Calibri" pitchFamily="34" charset="0"/>
                <a:cs typeface="Times New Roman" pitchFamily="18" charset="0"/>
              </a:defRPr>
            </a:lvl3pPr>
            <a:lvl4pPr marL="1600200" indent="-228600" eaLnBrk="0" hangingPunct="0">
              <a:defRPr sz="1200">
                <a:solidFill>
                  <a:schemeClr val="tx1"/>
                </a:solidFill>
                <a:latin typeface="Calibri" pitchFamily="34" charset="0"/>
                <a:cs typeface="Times New Roman" pitchFamily="18" charset="0"/>
              </a:defRPr>
            </a:lvl4pPr>
            <a:lvl5pPr marL="2057400" indent="-228600" eaLnBrk="0" hangingPunct="0">
              <a:defRPr sz="1200">
                <a:solidFill>
                  <a:schemeClr val="tx1"/>
                </a:solidFill>
                <a:latin typeface="Calibri" pitchFamily="34" charset="0"/>
                <a:cs typeface="Times New Roman" pitchFamily="18" charset="0"/>
              </a:defRPr>
            </a:lvl5pPr>
            <a:lvl6pPr marL="25146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6pPr>
            <a:lvl7pPr marL="29718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7pPr>
            <a:lvl8pPr marL="34290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8pPr>
            <a:lvl9pPr marL="38862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9pPr>
          </a:lstStyle>
          <a:p>
            <a:pPr eaLnBrk="1" hangingPunct="1"/>
            <a:fld id="{0AC5730B-395F-49C8-8CEE-809541EB3CF1}" type="slidenum">
              <a:rPr lang="en-US" sz="900"/>
              <a:pPr eaLnBrk="1" hangingPunct="1"/>
              <a:t>7</a:t>
            </a:fld>
            <a:endParaRPr lang="en-US" sz="900"/>
          </a:p>
        </p:txBody>
      </p:sp>
      <p:sp>
        <p:nvSpPr>
          <p:cNvPr id="37891" name="Rectangle 2"/>
          <p:cNvSpPr>
            <a:spLocks noGrp="1" noChangeArrowheads="1"/>
          </p:cNvSpPr>
          <p:nvPr>
            <p:ph type="title"/>
          </p:nvPr>
        </p:nvSpPr>
        <p:spPr>
          <a:xfrm>
            <a:off x="492369" y="333375"/>
            <a:ext cx="2447779" cy="6157913"/>
          </a:xfrm>
        </p:spPr>
        <p:txBody>
          <a:bodyPr/>
          <a:lstStyle/>
          <a:p>
            <a:pPr eaLnBrk="1" hangingPunct="1"/>
            <a:r>
              <a:rPr lang="en-US" sz="2000" dirty="0" smtClean="0"/>
              <a:t>Across age, gender, race, party identification, and region, voters are clear in their view that tougher rules and enforcement are needed for Wall Street financial companies.</a:t>
            </a:r>
          </a:p>
        </p:txBody>
      </p:sp>
      <p:graphicFrame>
        <p:nvGraphicFramePr>
          <p:cNvPr id="2" name="Object 4"/>
          <p:cNvGraphicFramePr>
            <a:graphicFrameLocks noChangeAspect="1"/>
          </p:cNvGraphicFramePr>
          <p:nvPr>
            <p:extLst>
              <p:ext uri="{D42A27DB-BD31-4B8C-83A1-F6EECF244321}">
                <p14:modId xmlns:p14="http://schemas.microsoft.com/office/powerpoint/2010/main" val="1647927059"/>
              </p:ext>
            </p:extLst>
          </p:nvPr>
        </p:nvGraphicFramePr>
        <p:xfrm>
          <a:off x="3009900" y="266700"/>
          <a:ext cx="6046788" cy="59277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91871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3"/>
          <p:cNvSpPr>
            <a:spLocks noGrp="1"/>
          </p:cNvSpPr>
          <p:nvPr>
            <p:ph type="ftr" sz="quarter" idx="10"/>
          </p:nvPr>
        </p:nvSpPr>
        <p:spPr>
          <a:noFill/>
        </p:spPr>
        <p:txBody>
          <a:bodyPr/>
          <a:lstStyle>
            <a:lvl1pPr eaLnBrk="0" hangingPunct="0">
              <a:defRPr sz="1200">
                <a:solidFill>
                  <a:schemeClr val="tx1"/>
                </a:solidFill>
                <a:latin typeface="Calibri" pitchFamily="34" charset="0"/>
                <a:cs typeface="Times New Roman" pitchFamily="18" charset="0"/>
              </a:defRPr>
            </a:lvl1pPr>
            <a:lvl2pPr marL="742950" indent="-285750" eaLnBrk="0" hangingPunct="0">
              <a:defRPr sz="1200">
                <a:solidFill>
                  <a:schemeClr val="tx1"/>
                </a:solidFill>
                <a:latin typeface="Calibri" pitchFamily="34" charset="0"/>
                <a:cs typeface="Times New Roman" pitchFamily="18" charset="0"/>
              </a:defRPr>
            </a:lvl2pPr>
            <a:lvl3pPr marL="1143000" indent="-228600" eaLnBrk="0" hangingPunct="0">
              <a:defRPr sz="1200">
                <a:solidFill>
                  <a:schemeClr val="tx1"/>
                </a:solidFill>
                <a:latin typeface="Calibri" pitchFamily="34" charset="0"/>
                <a:cs typeface="Times New Roman" pitchFamily="18" charset="0"/>
              </a:defRPr>
            </a:lvl3pPr>
            <a:lvl4pPr marL="1600200" indent="-228600" eaLnBrk="0" hangingPunct="0">
              <a:defRPr sz="1200">
                <a:solidFill>
                  <a:schemeClr val="tx1"/>
                </a:solidFill>
                <a:latin typeface="Calibri" pitchFamily="34" charset="0"/>
                <a:cs typeface="Times New Roman" pitchFamily="18" charset="0"/>
              </a:defRPr>
            </a:lvl4pPr>
            <a:lvl5pPr marL="2057400" indent="-228600" eaLnBrk="0" hangingPunct="0">
              <a:defRPr sz="1200">
                <a:solidFill>
                  <a:schemeClr val="tx1"/>
                </a:solidFill>
                <a:latin typeface="Calibri" pitchFamily="34" charset="0"/>
                <a:cs typeface="Times New Roman" pitchFamily="18" charset="0"/>
              </a:defRPr>
            </a:lvl5pPr>
            <a:lvl6pPr marL="25146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6pPr>
            <a:lvl7pPr marL="29718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7pPr>
            <a:lvl8pPr marL="34290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8pPr>
            <a:lvl9pPr marL="38862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9pPr>
          </a:lstStyle>
          <a:p>
            <a:pPr eaLnBrk="1" hangingPunct="1"/>
            <a:fld id="{7FB8760B-5190-4929-88F7-B4175ECC595D}" type="slidenum">
              <a:rPr lang="en-US" sz="900"/>
              <a:pPr eaLnBrk="1" hangingPunct="1"/>
              <a:t>8</a:t>
            </a:fld>
            <a:endParaRPr lang="en-US" sz="900"/>
          </a:p>
        </p:txBody>
      </p:sp>
      <p:sp>
        <p:nvSpPr>
          <p:cNvPr id="12291" name="Rectangle 2"/>
          <p:cNvSpPr>
            <a:spLocks noGrp="1" noChangeArrowheads="1"/>
          </p:cNvSpPr>
          <p:nvPr>
            <p:ph type="title"/>
          </p:nvPr>
        </p:nvSpPr>
        <p:spPr/>
        <p:txBody>
          <a:bodyPr/>
          <a:lstStyle/>
          <a:p>
            <a:pPr eaLnBrk="1" hangingPunct="1"/>
            <a:r>
              <a:rPr lang="en-US" sz="2400" dirty="0" smtClean="0"/>
              <a:t>Voters want further action to regulate financial companies. More voters support tougher rules and enforcement now than in the past two years.</a:t>
            </a:r>
          </a:p>
        </p:txBody>
      </p:sp>
      <p:graphicFrame>
        <p:nvGraphicFramePr>
          <p:cNvPr id="2" name="Object 4"/>
          <p:cNvGraphicFramePr>
            <a:graphicFrameLocks noChangeAspect="1"/>
          </p:cNvGraphicFramePr>
          <p:nvPr>
            <p:extLst>
              <p:ext uri="{D42A27DB-BD31-4B8C-83A1-F6EECF244321}">
                <p14:modId xmlns:p14="http://schemas.microsoft.com/office/powerpoint/2010/main" val="1443125712"/>
              </p:ext>
            </p:extLst>
          </p:nvPr>
        </p:nvGraphicFramePr>
        <p:xfrm>
          <a:off x="436099" y="1887538"/>
          <a:ext cx="8370276" cy="3866148"/>
        </p:xfrm>
        <a:graphic>
          <a:graphicData uri="http://schemas.openxmlformats.org/drawingml/2006/chart">
            <c:chart xmlns:c="http://schemas.openxmlformats.org/drawingml/2006/chart" xmlns:r="http://schemas.openxmlformats.org/officeDocument/2006/relationships" r:id="rId2"/>
          </a:graphicData>
        </a:graphic>
      </p:graphicFrame>
      <p:sp>
        <p:nvSpPr>
          <p:cNvPr id="12293" name="Text Box 5"/>
          <p:cNvSpPr txBox="1">
            <a:spLocks noChangeArrowheads="1"/>
          </p:cNvSpPr>
          <p:nvPr/>
        </p:nvSpPr>
        <p:spPr bwMode="auto">
          <a:xfrm>
            <a:off x="0" y="6399213"/>
            <a:ext cx="768096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1200">
                <a:solidFill>
                  <a:schemeClr val="tx1"/>
                </a:solidFill>
                <a:latin typeface="Calibri" pitchFamily="34" charset="0"/>
                <a:cs typeface="Times New Roman" pitchFamily="18" charset="0"/>
              </a:defRPr>
            </a:lvl1pPr>
            <a:lvl2pPr marL="742950" indent="-285750" eaLnBrk="0" hangingPunct="0">
              <a:defRPr sz="1200">
                <a:solidFill>
                  <a:schemeClr val="tx1"/>
                </a:solidFill>
                <a:latin typeface="Calibri" pitchFamily="34" charset="0"/>
                <a:cs typeface="Times New Roman" pitchFamily="18" charset="0"/>
              </a:defRPr>
            </a:lvl2pPr>
            <a:lvl3pPr marL="1143000" indent="-228600" eaLnBrk="0" hangingPunct="0">
              <a:defRPr sz="1200">
                <a:solidFill>
                  <a:schemeClr val="tx1"/>
                </a:solidFill>
                <a:latin typeface="Calibri" pitchFamily="34" charset="0"/>
                <a:cs typeface="Times New Roman" pitchFamily="18" charset="0"/>
              </a:defRPr>
            </a:lvl3pPr>
            <a:lvl4pPr marL="1600200" indent="-228600" eaLnBrk="0" hangingPunct="0">
              <a:defRPr sz="1200">
                <a:solidFill>
                  <a:schemeClr val="tx1"/>
                </a:solidFill>
                <a:latin typeface="Calibri" pitchFamily="34" charset="0"/>
                <a:cs typeface="Times New Roman" pitchFamily="18" charset="0"/>
              </a:defRPr>
            </a:lvl4pPr>
            <a:lvl5pPr marL="2057400" indent="-228600" eaLnBrk="0" hangingPunct="0">
              <a:defRPr sz="1200">
                <a:solidFill>
                  <a:schemeClr val="tx1"/>
                </a:solidFill>
                <a:latin typeface="Calibri" pitchFamily="34" charset="0"/>
                <a:cs typeface="Times New Roman" pitchFamily="18" charset="0"/>
              </a:defRPr>
            </a:lvl5pPr>
            <a:lvl6pPr marL="25146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6pPr>
            <a:lvl7pPr marL="29718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7pPr>
            <a:lvl8pPr marL="34290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8pPr>
            <a:lvl9pPr marL="38862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9pPr>
          </a:lstStyle>
          <a:p>
            <a:pPr algn="l" eaLnBrk="1" hangingPunct="1"/>
            <a:r>
              <a:rPr lang="en-GB" sz="1000" dirty="0"/>
              <a:t>Should Wall Street financial companies be held accountable with tougher rules and enforcement for the practices that caused the financial crisis, or have their practices changed enough that they don’t need further regulation?</a:t>
            </a:r>
            <a:endParaRPr lang="en-US" sz="1000" dirty="0"/>
          </a:p>
        </p:txBody>
      </p:sp>
      <p:sp>
        <p:nvSpPr>
          <p:cNvPr id="3" name="TextBox 2"/>
          <p:cNvSpPr txBox="1"/>
          <p:nvPr/>
        </p:nvSpPr>
        <p:spPr>
          <a:xfrm>
            <a:off x="1420841" y="2264919"/>
            <a:ext cx="1322363" cy="400110"/>
          </a:xfrm>
          <a:prstGeom prst="rect">
            <a:avLst/>
          </a:prstGeom>
          <a:noFill/>
        </p:spPr>
        <p:txBody>
          <a:bodyPr wrap="square" rtlCol="0">
            <a:spAutoFit/>
          </a:bodyPr>
          <a:lstStyle/>
          <a:p>
            <a:pPr algn="ctr"/>
            <a:r>
              <a:rPr lang="en-US" sz="2000" b="1" u="sng" dirty="0" smtClean="0"/>
              <a:t>2011</a:t>
            </a:r>
            <a:endParaRPr lang="en-US" sz="2000" b="1" u="sng" dirty="0"/>
          </a:p>
        </p:txBody>
      </p:sp>
      <p:sp>
        <p:nvSpPr>
          <p:cNvPr id="7" name="TextBox 6"/>
          <p:cNvSpPr txBox="1"/>
          <p:nvPr/>
        </p:nvSpPr>
        <p:spPr>
          <a:xfrm>
            <a:off x="4217963" y="2262571"/>
            <a:ext cx="1322363" cy="400110"/>
          </a:xfrm>
          <a:prstGeom prst="rect">
            <a:avLst/>
          </a:prstGeom>
          <a:noFill/>
        </p:spPr>
        <p:txBody>
          <a:bodyPr wrap="square" rtlCol="0">
            <a:spAutoFit/>
          </a:bodyPr>
          <a:lstStyle/>
          <a:p>
            <a:pPr algn="ctr"/>
            <a:r>
              <a:rPr lang="en-US" sz="2000" b="1" u="sng" dirty="0" smtClean="0"/>
              <a:t>2012</a:t>
            </a:r>
            <a:endParaRPr lang="en-US" sz="2000" b="1" u="sng" dirty="0"/>
          </a:p>
        </p:txBody>
      </p:sp>
      <p:sp>
        <p:nvSpPr>
          <p:cNvPr id="8" name="TextBox 7"/>
          <p:cNvSpPr txBox="1"/>
          <p:nvPr/>
        </p:nvSpPr>
        <p:spPr>
          <a:xfrm>
            <a:off x="7071365" y="2294655"/>
            <a:ext cx="1322363" cy="400110"/>
          </a:xfrm>
          <a:prstGeom prst="rect">
            <a:avLst/>
          </a:prstGeom>
          <a:noFill/>
        </p:spPr>
        <p:txBody>
          <a:bodyPr wrap="square" rtlCol="0">
            <a:spAutoFit/>
          </a:bodyPr>
          <a:lstStyle/>
          <a:p>
            <a:pPr algn="ctr"/>
            <a:r>
              <a:rPr lang="en-US" sz="2000" b="1" u="sng" dirty="0" smtClean="0"/>
              <a:t>2013</a:t>
            </a:r>
            <a:endParaRPr lang="en-US" sz="2000" b="1" u="sng" dirty="0"/>
          </a:p>
        </p:txBody>
      </p:sp>
      <p:cxnSp>
        <p:nvCxnSpPr>
          <p:cNvPr id="5" name="Straight Connector 4"/>
          <p:cNvCxnSpPr/>
          <p:nvPr/>
        </p:nvCxnSpPr>
        <p:spPr bwMode="auto">
          <a:xfrm flipV="1">
            <a:off x="3207434" y="2494710"/>
            <a:ext cx="0" cy="2189832"/>
          </a:xfrm>
          <a:prstGeom prst="line">
            <a:avLst/>
          </a:prstGeom>
          <a:solidFill>
            <a:srgbClr val="EAEAEA"/>
          </a:solidFill>
          <a:ln w="31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flipV="1">
            <a:off x="6046822" y="2506430"/>
            <a:ext cx="0" cy="2189832"/>
          </a:xfrm>
          <a:prstGeom prst="line">
            <a:avLst/>
          </a:prstGeom>
          <a:solidFill>
            <a:srgbClr val="EAEAEA"/>
          </a:solidFill>
          <a:ln w="31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324625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oter Placeholder 2"/>
          <p:cNvSpPr>
            <a:spLocks noGrp="1"/>
          </p:cNvSpPr>
          <p:nvPr>
            <p:ph type="ftr" sz="quarter" idx="10"/>
          </p:nvPr>
        </p:nvSpPr>
        <p:spPr>
          <a:noFill/>
        </p:spPr>
        <p:txBody>
          <a:bodyPr/>
          <a:lstStyle>
            <a:lvl1pPr eaLnBrk="0" hangingPunct="0">
              <a:defRPr sz="1200">
                <a:solidFill>
                  <a:schemeClr val="tx1"/>
                </a:solidFill>
                <a:latin typeface="Calibri" pitchFamily="34" charset="0"/>
                <a:cs typeface="Times New Roman" pitchFamily="18" charset="0"/>
              </a:defRPr>
            </a:lvl1pPr>
            <a:lvl2pPr marL="742950" indent="-285750" eaLnBrk="0" hangingPunct="0">
              <a:defRPr sz="1200">
                <a:solidFill>
                  <a:schemeClr val="tx1"/>
                </a:solidFill>
                <a:latin typeface="Calibri" pitchFamily="34" charset="0"/>
                <a:cs typeface="Times New Roman" pitchFamily="18" charset="0"/>
              </a:defRPr>
            </a:lvl2pPr>
            <a:lvl3pPr marL="1143000" indent="-228600" eaLnBrk="0" hangingPunct="0">
              <a:defRPr sz="1200">
                <a:solidFill>
                  <a:schemeClr val="tx1"/>
                </a:solidFill>
                <a:latin typeface="Calibri" pitchFamily="34" charset="0"/>
                <a:cs typeface="Times New Roman" pitchFamily="18" charset="0"/>
              </a:defRPr>
            </a:lvl3pPr>
            <a:lvl4pPr marL="1600200" indent="-228600" eaLnBrk="0" hangingPunct="0">
              <a:defRPr sz="1200">
                <a:solidFill>
                  <a:schemeClr val="tx1"/>
                </a:solidFill>
                <a:latin typeface="Calibri" pitchFamily="34" charset="0"/>
                <a:cs typeface="Times New Roman" pitchFamily="18" charset="0"/>
              </a:defRPr>
            </a:lvl4pPr>
            <a:lvl5pPr marL="2057400" indent="-228600" eaLnBrk="0" hangingPunct="0">
              <a:defRPr sz="1200">
                <a:solidFill>
                  <a:schemeClr val="tx1"/>
                </a:solidFill>
                <a:latin typeface="Calibri" pitchFamily="34" charset="0"/>
                <a:cs typeface="Times New Roman" pitchFamily="18" charset="0"/>
              </a:defRPr>
            </a:lvl5pPr>
            <a:lvl6pPr marL="25146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6pPr>
            <a:lvl7pPr marL="29718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7pPr>
            <a:lvl8pPr marL="34290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8pPr>
            <a:lvl9pPr marL="38862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9pPr>
          </a:lstStyle>
          <a:p>
            <a:pPr eaLnBrk="1" hangingPunct="1"/>
            <a:fld id="{83C9B5B3-3CF8-49B5-9470-52CA96DFE854}" type="slidenum">
              <a:rPr lang="en-US" sz="900"/>
              <a:pPr eaLnBrk="1" hangingPunct="1"/>
              <a:t>9</a:t>
            </a:fld>
            <a:endParaRPr lang="en-US" sz="900"/>
          </a:p>
        </p:txBody>
      </p:sp>
      <p:sp>
        <p:nvSpPr>
          <p:cNvPr id="11267" name="Rectangle 2"/>
          <p:cNvSpPr>
            <a:spLocks noGrp="1" noChangeArrowheads="1"/>
          </p:cNvSpPr>
          <p:nvPr>
            <p:ph type="title"/>
          </p:nvPr>
        </p:nvSpPr>
        <p:spPr/>
        <p:txBody>
          <a:bodyPr/>
          <a:lstStyle/>
          <a:p>
            <a:pPr eaLnBrk="1" hangingPunct="1"/>
            <a:r>
              <a:rPr lang="en-US" sz="1800" dirty="0" smtClean="0"/>
              <a:t>After hearing arguments for and against Wall Street reform, nearly two-thirds (63%) report that a statement that says Wall Street must be held accountable and prevented from repeating the same actions is closer to their own view. </a:t>
            </a:r>
          </a:p>
        </p:txBody>
      </p:sp>
      <p:sp>
        <p:nvSpPr>
          <p:cNvPr id="11268" name="Text Box 3"/>
          <p:cNvSpPr txBox="1">
            <a:spLocks noChangeArrowheads="1"/>
          </p:cNvSpPr>
          <p:nvPr/>
        </p:nvSpPr>
        <p:spPr bwMode="auto">
          <a:xfrm>
            <a:off x="-1" y="6413281"/>
            <a:ext cx="745587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1200">
                <a:solidFill>
                  <a:schemeClr val="tx1"/>
                </a:solidFill>
                <a:latin typeface="Calibri" pitchFamily="34" charset="0"/>
                <a:cs typeface="Times New Roman" pitchFamily="18" charset="0"/>
              </a:defRPr>
            </a:lvl1pPr>
            <a:lvl2pPr marL="742950" indent="-285750" eaLnBrk="0" hangingPunct="0">
              <a:defRPr sz="1200">
                <a:solidFill>
                  <a:schemeClr val="tx1"/>
                </a:solidFill>
                <a:latin typeface="Calibri" pitchFamily="34" charset="0"/>
                <a:cs typeface="Times New Roman" pitchFamily="18" charset="0"/>
              </a:defRPr>
            </a:lvl2pPr>
            <a:lvl3pPr marL="1143000" indent="-228600" eaLnBrk="0" hangingPunct="0">
              <a:defRPr sz="1200">
                <a:solidFill>
                  <a:schemeClr val="tx1"/>
                </a:solidFill>
                <a:latin typeface="Calibri" pitchFamily="34" charset="0"/>
                <a:cs typeface="Times New Roman" pitchFamily="18" charset="0"/>
              </a:defRPr>
            </a:lvl3pPr>
            <a:lvl4pPr marL="1600200" indent="-228600" eaLnBrk="0" hangingPunct="0">
              <a:defRPr sz="1200">
                <a:solidFill>
                  <a:schemeClr val="tx1"/>
                </a:solidFill>
                <a:latin typeface="Calibri" pitchFamily="34" charset="0"/>
                <a:cs typeface="Times New Roman" pitchFamily="18" charset="0"/>
              </a:defRPr>
            </a:lvl4pPr>
            <a:lvl5pPr marL="2057400" indent="-228600" eaLnBrk="0" hangingPunct="0">
              <a:defRPr sz="1200">
                <a:solidFill>
                  <a:schemeClr val="tx1"/>
                </a:solidFill>
                <a:latin typeface="Calibri" pitchFamily="34" charset="0"/>
                <a:cs typeface="Times New Roman" pitchFamily="18" charset="0"/>
              </a:defRPr>
            </a:lvl5pPr>
            <a:lvl6pPr marL="25146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6pPr>
            <a:lvl7pPr marL="29718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7pPr>
            <a:lvl8pPr marL="34290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8pPr>
            <a:lvl9pPr marL="38862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9pPr>
          </a:lstStyle>
          <a:p>
            <a:pPr algn="l" eaLnBrk="1" hangingPunct="1"/>
            <a:r>
              <a:rPr lang="en-US" sz="1000" dirty="0"/>
              <a:t>Now I’d like to read you a pair of statements about Wall Street reform. Of the two, please tell me which statement is closer to your own views.</a:t>
            </a:r>
          </a:p>
        </p:txBody>
      </p:sp>
      <p:graphicFrame>
        <p:nvGraphicFramePr>
          <p:cNvPr id="2" name="Object 4"/>
          <p:cNvGraphicFramePr>
            <a:graphicFrameLocks noChangeAspect="1"/>
          </p:cNvGraphicFramePr>
          <p:nvPr>
            <p:extLst>
              <p:ext uri="{D42A27DB-BD31-4B8C-83A1-F6EECF244321}">
                <p14:modId xmlns:p14="http://schemas.microsoft.com/office/powerpoint/2010/main" val="1241819502"/>
              </p:ext>
            </p:extLst>
          </p:nvPr>
        </p:nvGraphicFramePr>
        <p:xfrm>
          <a:off x="3282005" y="1760929"/>
          <a:ext cx="5735385" cy="3951404"/>
        </p:xfrm>
        <a:graphic>
          <a:graphicData uri="http://schemas.openxmlformats.org/drawingml/2006/chart">
            <c:chart xmlns:c="http://schemas.openxmlformats.org/drawingml/2006/chart" xmlns:r="http://schemas.openxmlformats.org/officeDocument/2006/relationships" r:id="rId3"/>
          </a:graphicData>
        </a:graphic>
      </p:graphicFrame>
      <p:sp>
        <p:nvSpPr>
          <p:cNvPr id="11270" name="AutoShape 5"/>
          <p:cNvSpPr>
            <a:spLocks noChangeArrowheads="1"/>
          </p:cNvSpPr>
          <p:nvPr/>
        </p:nvSpPr>
        <p:spPr bwMode="auto">
          <a:xfrm>
            <a:off x="5181144" y="2648491"/>
            <a:ext cx="671016" cy="374650"/>
          </a:xfrm>
          <a:prstGeom prst="bracketPair">
            <a:avLst>
              <a:gd name="adj" fmla="val 16667"/>
            </a:avLst>
          </a:prstGeom>
          <a:noFill/>
          <a:ln w="38100">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600" b="1" dirty="0" smtClean="0">
                <a:solidFill>
                  <a:schemeClr val="tx2"/>
                </a:solidFill>
              </a:rPr>
              <a:t>+39</a:t>
            </a:r>
            <a:endParaRPr lang="en-US" sz="2600" b="1" dirty="0">
              <a:solidFill>
                <a:schemeClr val="tx2"/>
              </a:solidFill>
            </a:endParaRPr>
          </a:p>
        </p:txBody>
      </p:sp>
      <p:sp>
        <p:nvSpPr>
          <p:cNvPr id="3" name="TextBox 2"/>
          <p:cNvSpPr txBox="1"/>
          <p:nvPr/>
        </p:nvSpPr>
        <p:spPr>
          <a:xfrm>
            <a:off x="182880" y="1617781"/>
            <a:ext cx="2996418" cy="4832092"/>
          </a:xfrm>
          <a:prstGeom prst="rect">
            <a:avLst/>
          </a:prstGeom>
          <a:noFill/>
        </p:spPr>
        <p:txBody>
          <a:bodyPr wrap="square" rtlCol="0">
            <a:spAutoFit/>
          </a:bodyPr>
          <a:lstStyle/>
          <a:p>
            <a:pPr lvl="0" algn="l"/>
            <a:r>
              <a:rPr lang="en-US" sz="1400" b="1" dirty="0">
                <a:solidFill>
                  <a:schemeClr val="tx2"/>
                </a:solidFill>
              </a:rPr>
              <a:t>(Some/other people say) Wall Street caused the financial crisis which has cost us millions of jobs, billions of dollars in taxpayer funded bailouts and trillions of dollars in lost homes and lost retirement savings. Wall Street must be held accountable and they must be prevented from repeating the same actions again.  We cannot get our economy back on track without strong financial reform</a:t>
            </a:r>
            <a:r>
              <a:rPr lang="en-US" sz="1400" b="1" dirty="0" smtClean="0">
                <a:solidFill>
                  <a:schemeClr val="tx2"/>
                </a:solidFill>
              </a:rPr>
              <a:t>.</a:t>
            </a:r>
          </a:p>
          <a:p>
            <a:pPr lvl="0" algn="l"/>
            <a:endParaRPr lang="en-US" sz="1400" dirty="0"/>
          </a:p>
          <a:p>
            <a:pPr lvl="0" algn="l"/>
            <a:r>
              <a:rPr lang="en-US" sz="1400" b="1" dirty="0">
                <a:solidFill>
                  <a:schemeClr val="accent1"/>
                </a:solidFill>
              </a:rPr>
              <a:t>(Some/other people say) The so-called Wall Street reform law is a job killer that creates a brand new federal agency, costs taxpayers billions, and will do more harm than good for our economy.  Our economy is still struggling and we can’t afford to let excessive government regulation and bureaucracy get in the way of our economic recovery.</a:t>
            </a:r>
          </a:p>
        </p:txBody>
      </p:sp>
    </p:spTree>
    <p:extLst>
      <p:ext uri="{BB962C8B-B14F-4D97-AF65-F5344CB8AC3E}">
        <p14:creationId xmlns:p14="http://schemas.microsoft.com/office/powerpoint/2010/main" val="1822212343"/>
      </p:ext>
    </p:extLst>
  </p:cSld>
  <p:clrMapOvr>
    <a:masterClrMapping/>
  </p:clrMapOvr>
  <p:timing>
    <p:tnLst>
      <p:par>
        <p:cTn id="1" dur="indefinite" restart="never" nodeType="tmRoot"/>
      </p:par>
    </p:tnLst>
  </p:timing>
</p:sld>
</file>

<file path=ppt/theme/theme1.xml><?xml version="1.0" encoding="utf-8"?>
<a:theme xmlns:a="http://schemas.openxmlformats.org/drawingml/2006/main" name="tiled watermark">
  <a:themeElements>
    <a:clrScheme name="tiled watermark 7">
      <a:dk1>
        <a:srgbClr val="000000"/>
      </a:dk1>
      <a:lt1>
        <a:srgbClr val="FFFFFF"/>
      </a:lt1>
      <a:dk2>
        <a:srgbClr val="0085B4"/>
      </a:dk2>
      <a:lt2>
        <a:srgbClr val="710093"/>
      </a:lt2>
      <a:accent1>
        <a:srgbClr val="DE8400"/>
      </a:accent1>
      <a:accent2>
        <a:srgbClr val="577600"/>
      </a:accent2>
      <a:accent3>
        <a:srgbClr val="FFFFFF"/>
      </a:accent3>
      <a:accent4>
        <a:srgbClr val="000000"/>
      </a:accent4>
      <a:accent5>
        <a:srgbClr val="ECC2AA"/>
      </a:accent5>
      <a:accent6>
        <a:srgbClr val="4E6A00"/>
      </a:accent6>
      <a:hlink>
        <a:srgbClr val="0085B4"/>
      </a:hlink>
      <a:folHlink>
        <a:srgbClr val="BD2925"/>
      </a:folHlink>
    </a:clrScheme>
    <a:fontScheme name="tiled watermark">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EAEAEA"/>
        </a:solidFill>
        <a:ln w="31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1" compatLnSpc="1">
        <a:prstTxWarp prst="textNoShape">
          <a:avLst/>
        </a:prstTxWarp>
        <a:spAutoFit/>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Calibri" pitchFamily="34" charset="0"/>
            <a:cs typeface="Times New Roman" pitchFamily="18" charset="0"/>
          </a:defRPr>
        </a:defPPr>
      </a:lstStyle>
    </a:spDef>
    <a:lnDef>
      <a:spPr bwMode="auto">
        <a:xfrm>
          <a:off x="0" y="0"/>
          <a:ext cx="1" cy="1"/>
        </a:xfrm>
        <a:custGeom>
          <a:avLst/>
          <a:gdLst/>
          <a:ahLst/>
          <a:cxnLst/>
          <a:rect l="0" t="0" r="0" b="0"/>
          <a:pathLst/>
        </a:custGeom>
        <a:solidFill>
          <a:srgbClr val="EAEAEA"/>
        </a:solidFill>
        <a:ln w="31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1" compatLnSpc="1">
        <a:prstTxWarp prst="textNoShape">
          <a:avLst/>
        </a:prstTxWarp>
        <a:spAutoFit/>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Calibri" pitchFamily="34" charset="0"/>
            <a:cs typeface="Times New Roman" pitchFamily="18" charset="0"/>
          </a:defRPr>
        </a:defPPr>
      </a:lstStyle>
    </a:lnDef>
  </a:objectDefaults>
  <a:extraClrSchemeLst>
    <a:extraClrScheme>
      <a:clrScheme name="tiled watermark 1">
        <a:dk1>
          <a:srgbClr val="5F5F5F"/>
        </a:dk1>
        <a:lt1>
          <a:srgbClr val="FFFFFF"/>
        </a:lt1>
        <a:dk2>
          <a:srgbClr val="0085B4"/>
        </a:dk2>
        <a:lt2>
          <a:srgbClr val="B2B2B2"/>
        </a:lt2>
        <a:accent1>
          <a:srgbClr val="B4182E"/>
        </a:accent1>
        <a:accent2>
          <a:srgbClr val="B4E5FE"/>
        </a:accent2>
        <a:accent3>
          <a:srgbClr val="FFFFFF"/>
        </a:accent3>
        <a:accent4>
          <a:srgbClr val="505050"/>
        </a:accent4>
        <a:accent5>
          <a:srgbClr val="D6ABAD"/>
        </a:accent5>
        <a:accent6>
          <a:srgbClr val="A3CFE6"/>
        </a:accent6>
        <a:hlink>
          <a:srgbClr val="009DDD"/>
        </a:hlink>
        <a:folHlink>
          <a:srgbClr val="FFCCCC"/>
        </a:folHlink>
      </a:clrScheme>
      <a:clrMap bg1="lt1" tx1="dk1" bg2="lt2" tx2="dk2" accent1="accent1" accent2="accent2" accent3="accent3" accent4="accent4" accent5="accent5" accent6="accent6" hlink="hlink" folHlink="folHlink"/>
    </a:extraClrScheme>
    <a:extraClrScheme>
      <a:clrScheme name="tiled watermark 2">
        <a:dk1>
          <a:srgbClr val="5F5F5F"/>
        </a:dk1>
        <a:lt1>
          <a:srgbClr val="FFFFFF"/>
        </a:lt1>
        <a:dk2>
          <a:srgbClr val="0085B4"/>
        </a:dk2>
        <a:lt2>
          <a:srgbClr val="B2B2B2"/>
        </a:lt2>
        <a:accent1>
          <a:srgbClr val="FF9900"/>
        </a:accent1>
        <a:accent2>
          <a:srgbClr val="B2B2B2"/>
        </a:accent2>
        <a:accent3>
          <a:srgbClr val="FFFFFF"/>
        </a:accent3>
        <a:accent4>
          <a:srgbClr val="505050"/>
        </a:accent4>
        <a:accent5>
          <a:srgbClr val="FFCAAA"/>
        </a:accent5>
        <a:accent6>
          <a:srgbClr val="A1A1A1"/>
        </a:accent6>
        <a:hlink>
          <a:srgbClr val="808080"/>
        </a:hlink>
        <a:folHlink>
          <a:srgbClr val="FFCC99"/>
        </a:folHlink>
      </a:clrScheme>
      <a:clrMap bg1="lt1" tx1="dk1" bg2="lt2" tx2="dk2" accent1="accent1" accent2="accent2" accent3="accent3" accent4="accent4" accent5="accent5" accent6="accent6" hlink="hlink" folHlink="folHlink"/>
    </a:extraClrScheme>
    <a:extraClrScheme>
      <a:clrScheme name="tiled watermark 3">
        <a:dk1>
          <a:srgbClr val="000000"/>
        </a:dk1>
        <a:lt1>
          <a:srgbClr val="FFFFFF"/>
        </a:lt1>
        <a:dk2>
          <a:srgbClr val="0085B4"/>
        </a:dk2>
        <a:lt2>
          <a:srgbClr val="B2B2B2"/>
        </a:lt2>
        <a:accent1>
          <a:srgbClr val="FF9900"/>
        </a:accent1>
        <a:accent2>
          <a:srgbClr val="B2B2B2"/>
        </a:accent2>
        <a:accent3>
          <a:srgbClr val="FFFFFF"/>
        </a:accent3>
        <a:accent4>
          <a:srgbClr val="000000"/>
        </a:accent4>
        <a:accent5>
          <a:srgbClr val="FFCAAA"/>
        </a:accent5>
        <a:accent6>
          <a:srgbClr val="A1A1A1"/>
        </a:accent6>
        <a:hlink>
          <a:srgbClr val="808080"/>
        </a:hlink>
        <a:folHlink>
          <a:srgbClr val="FFCC99"/>
        </a:folHlink>
      </a:clrScheme>
      <a:clrMap bg1="lt1" tx1="dk1" bg2="lt2" tx2="dk2" accent1="accent1" accent2="accent2" accent3="accent3" accent4="accent4" accent5="accent5" accent6="accent6" hlink="hlink" folHlink="folHlink"/>
    </a:extraClrScheme>
    <a:extraClrScheme>
      <a:clrScheme name="tiled watermark 4">
        <a:dk1>
          <a:srgbClr val="000000"/>
        </a:dk1>
        <a:lt1>
          <a:srgbClr val="FFFFFF"/>
        </a:lt1>
        <a:dk2>
          <a:srgbClr val="0085B4"/>
        </a:dk2>
        <a:lt2>
          <a:srgbClr val="B2B2B2"/>
        </a:lt2>
        <a:accent1>
          <a:srgbClr val="B4182E"/>
        </a:accent1>
        <a:accent2>
          <a:srgbClr val="B4E5FE"/>
        </a:accent2>
        <a:accent3>
          <a:srgbClr val="FFFFFF"/>
        </a:accent3>
        <a:accent4>
          <a:srgbClr val="000000"/>
        </a:accent4>
        <a:accent5>
          <a:srgbClr val="D6ABAD"/>
        </a:accent5>
        <a:accent6>
          <a:srgbClr val="A3CFE6"/>
        </a:accent6>
        <a:hlink>
          <a:srgbClr val="009DDD"/>
        </a:hlink>
        <a:folHlink>
          <a:srgbClr val="FFCCCC"/>
        </a:folHlink>
      </a:clrScheme>
      <a:clrMap bg1="lt1" tx1="dk1" bg2="lt2" tx2="dk2" accent1="accent1" accent2="accent2" accent3="accent3" accent4="accent4" accent5="accent5" accent6="accent6" hlink="hlink" folHlink="folHlink"/>
    </a:extraClrScheme>
    <a:extraClrScheme>
      <a:clrScheme name="tiled watermark 5">
        <a:dk1>
          <a:srgbClr val="000000"/>
        </a:dk1>
        <a:lt1>
          <a:srgbClr val="FFFFFF"/>
        </a:lt1>
        <a:dk2>
          <a:srgbClr val="0085B4"/>
        </a:dk2>
        <a:lt2>
          <a:srgbClr val="B2B2B2"/>
        </a:lt2>
        <a:accent1>
          <a:srgbClr val="B4182E"/>
        </a:accent1>
        <a:accent2>
          <a:srgbClr val="B4E5FE"/>
        </a:accent2>
        <a:accent3>
          <a:srgbClr val="FFFFFF"/>
        </a:accent3>
        <a:accent4>
          <a:srgbClr val="000000"/>
        </a:accent4>
        <a:accent5>
          <a:srgbClr val="D6ABAD"/>
        </a:accent5>
        <a:accent6>
          <a:srgbClr val="A3CFE6"/>
        </a:accent6>
        <a:hlink>
          <a:srgbClr val="0085B4"/>
        </a:hlink>
        <a:folHlink>
          <a:srgbClr val="FFCCCC"/>
        </a:folHlink>
      </a:clrScheme>
      <a:clrMap bg1="lt1" tx1="dk1" bg2="lt2" tx2="dk2" accent1="accent1" accent2="accent2" accent3="accent3" accent4="accent4" accent5="accent5" accent6="accent6" hlink="hlink" folHlink="folHlink"/>
    </a:extraClrScheme>
    <a:extraClrScheme>
      <a:clrScheme name="tiled watermark 6">
        <a:dk1>
          <a:srgbClr val="000000"/>
        </a:dk1>
        <a:lt1>
          <a:srgbClr val="FFFFFF"/>
        </a:lt1>
        <a:dk2>
          <a:srgbClr val="0085B4"/>
        </a:dk2>
        <a:lt2>
          <a:srgbClr val="B2B2B2"/>
        </a:lt2>
        <a:accent1>
          <a:srgbClr val="DE8400"/>
        </a:accent1>
        <a:accent2>
          <a:srgbClr val="577600"/>
        </a:accent2>
        <a:accent3>
          <a:srgbClr val="FFFFFF"/>
        </a:accent3>
        <a:accent4>
          <a:srgbClr val="000000"/>
        </a:accent4>
        <a:accent5>
          <a:srgbClr val="ECC2AA"/>
        </a:accent5>
        <a:accent6>
          <a:srgbClr val="4E6A00"/>
        </a:accent6>
        <a:hlink>
          <a:srgbClr val="710093"/>
        </a:hlink>
        <a:folHlink>
          <a:srgbClr val="BD2925"/>
        </a:folHlink>
      </a:clrScheme>
      <a:clrMap bg1="lt1" tx1="dk1" bg2="lt2" tx2="dk2" accent1="accent1" accent2="accent2" accent3="accent3" accent4="accent4" accent5="accent5" accent6="accent6" hlink="hlink" folHlink="folHlink"/>
    </a:extraClrScheme>
    <a:extraClrScheme>
      <a:clrScheme name="tiled watermark 7">
        <a:dk1>
          <a:srgbClr val="000000"/>
        </a:dk1>
        <a:lt1>
          <a:srgbClr val="FFFFFF"/>
        </a:lt1>
        <a:dk2>
          <a:srgbClr val="0085B4"/>
        </a:dk2>
        <a:lt2>
          <a:srgbClr val="710093"/>
        </a:lt2>
        <a:accent1>
          <a:srgbClr val="DE8400"/>
        </a:accent1>
        <a:accent2>
          <a:srgbClr val="577600"/>
        </a:accent2>
        <a:accent3>
          <a:srgbClr val="FFFFFF"/>
        </a:accent3>
        <a:accent4>
          <a:srgbClr val="000000"/>
        </a:accent4>
        <a:accent5>
          <a:srgbClr val="ECC2AA"/>
        </a:accent5>
        <a:accent6>
          <a:srgbClr val="4E6A00"/>
        </a:accent6>
        <a:hlink>
          <a:srgbClr val="0085B4"/>
        </a:hlink>
        <a:folHlink>
          <a:srgbClr val="BD292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19354</TotalTime>
  <Words>984</Words>
  <Application>Microsoft Office PowerPoint</Application>
  <PresentationFormat>On-screen Show (4:3)</PresentationFormat>
  <Paragraphs>74</Paragraphs>
  <Slides>11</Slides>
  <Notes>5</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tiled watermark</vt:lpstr>
      <vt:lpstr>PowerPoint Presentation</vt:lpstr>
      <vt:lpstr>Methodology</vt:lpstr>
      <vt:lpstr>Executive Summary</vt:lpstr>
      <vt:lpstr>After hearing a short description, 8 in 10 voters favor the Consumer Financial Protection Bureau (CFPB), including nearly half (49%) who strongly favor it.</vt:lpstr>
      <vt:lpstr>Support for the CFPB is strong and broad. Voters across the spectrum, including 71% of Republicans, overwhelmingly favor the CFPB. </vt:lpstr>
      <vt:lpstr>More than 8 in 10 voters (83%) support tougher rules and enforcement for Wall Street financial companies, while just 9% believe financial companies have changed their practices and don’t need further regulation. </vt:lpstr>
      <vt:lpstr>Across age, gender, race, party identification, and region, voters are clear in their view that tougher rules and enforcement are needed for Wall Street financial companies.</vt:lpstr>
      <vt:lpstr>Voters want further action to regulate financial companies. More voters support tougher rules and enforcement now than in the past two years.</vt:lpstr>
      <vt:lpstr>After hearing arguments for and against Wall Street reform, nearly two-thirds (63%) report that a statement that says Wall Street must be held accountable and prevented from repeating the same actions is closer to their own view. </vt:lpstr>
      <vt:lpstr>Three-quarters (76%) of Democrats and two-thirds (67%) of independents favor the pro-reform argument. While Republicans pick up on the partisan language in the anti-reform argument, a  plurality of them continue to support reform.  </vt:lpstr>
      <vt:lpstr>PowerPoint Presentation</vt:lpstr>
    </vt:vector>
  </TitlesOfParts>
  <Company>Lake Research Partners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kpoindexter</dc:creator>
  <cp:lastModifiedBy>Jim Lardner</cp:lastModifiedBy>
  <cp:revision>370</cp:revision>
  <dcterms:created xsi:type="dcterms:W3CDTF">2009-05-04T20:18:43Z</dcterms:created>
  <dcterms:modified xsi:type="dcterms:W3CDTF">2013-07-22T18:28:00Z</dcterms:modified>
</cp:coreProperties>
</file>