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08548" name="Picture 4" descr="CRL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3656013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9" name="Line 5"/>
          <p:cNvSpPr>
            <a:spLocks noChangeShapeType="1"/>
          </p:cNvSpPr>
          <p:nvPr/>
        </p:nvSpPr>
        <p:spPr bwMode="auto">
          <a:xfrm>
            <a:off x="4038600" y="1676400"/>
            <a:ext cx="5105400" cy="0"/>
          </a:xfrm>
          <a:prstGeom prst="line">
            <a:avLst/>
          </a:prstGeom>
          <a:noFill/>
          <a:ln w="508000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4038600" y="1219200"/>
            <a:ext cx="5105400" cy="0"/>
          </a:xfrm>
          <a:prstGeom prst="line">
            <a:avLst/>
          </a:prstGeom>
          <a:noFill/>
          <a:ln w="25400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22860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3124200" y="6472238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</a:rPr>
              <a:t>http://www.responsiblelending.org</a:t>
            </a:r>
          </a:p>
        </p:txBody>
      </p:sp>
    </p:spTree>
    <p:extLst>
      <p:ext uri="{BB962C8B-B14F-4D97-AF65-F5344CB8AC3E}">
        <p14:creationId xmlns:p14="http://schemas.microsoft.com/office/powerpoint/2010/main" val="91527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B7671-20DF-4C01-8CE4-5869D622518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0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0"/>
            <a:ext cx="20764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0769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029EF-536A-4382-A3AA-C8C751173B7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77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0"/>
            <a:ext cx="83058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8129ABE-C245-409D-98CF-151E01DC80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17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086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9243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16EE5BFF-A753-4B13-A224-F67E1271E5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34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086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24300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C3EFBCC2-CF70-4285-94C0-E1193C8CA7C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0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CAB6C-9631-4F8B-855F-3D77B028C0B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37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88A4A-2157-43FE-9227-D6A3557DD8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A6341-62F4-45CF-A0D3-2DB781101E8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8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8780B-1640-4685-BF0A-6FE5B7E773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2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D0627-44E3-4F9A-8579-20A6C0AC0D5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3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DE4C6-3F8D-4137-847C-F3598A4DF3A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9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1FA0-A21A-4B66-8E26-2A198538BF3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4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4D171-AED9-4AF7-86C0-6CA773FFF97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65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086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Narrow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Narrow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7526" name="Picture 6" descr="CRL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88900"/>
            <a:ext cx="155416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52400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22860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124200" y="6472238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</a:rPr>
              <a:t>http://www.responsiblelending.org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BE09D8-3E4D-4979-BC40-73F5D58E827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99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3CCCC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 Narrow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ponsiblelending.org/" TargetMode="External"/><Relationship Id="rId2" Type="http://schemas.openxmlformats.org/officeDocument/2006/relationships/hyperlink" Target="mailto:chris.kukla@responsiblelending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09800"/>
            <a:ext cx="7315200" cy="1600200"/>
          </a:xfrm>
        </p:spPr>
        <p:txBody>
          <a:bodyPr/>
          <a:lstStyle/>
          <a:p>
            <a:pPr algn="ctr"/>
            <a:r>
              <a:rPr lang="en-US" dirty="0" smtClean="0"/>
              <a:t>Auto Dealer Regulation Post-Dodd/Frank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Americans for Financial Reform</a:t>
            </a:r>
          </a:p>
          <a:p>
            <a:pPr algn="ctr"/>
            <a:r>
              <a:rPr lang="en-US" dirty="0" smtClean="0"/>
              <a:t>Field Webinar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59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0A8-0E7F-45B7-9C5E-C21426FC6A1F}" type="slidenum">
              <a:rPr lang="en-US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Regulation</a:t>
            </a: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FTC retains regulatory authority over dealers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Streamlined regulatory authority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Enforcement power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FTC can regulate markups and yo-yo’s as dealer conduct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FTC has already taken enforcement action against: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Pay off your trade in no matter what scams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Car loan modification scams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FTC Roundtables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5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CFPB has rulemaking authority under consumer financial laws and to prevent unfair, deceptive or abusive acts.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Dodd-Frank included exemption for franchise car dealers and larger independent dealers.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Exclusion:  Car </a:t>
            </a:r>
            <a:r>
              <a:rPr lang="en-US" dirty="0">
                <a:solidFill>
                  <a:srgbClr val="000000"/>
                </a:solidFill>
              </a:rPr>
              <a:t>dealers that primarily engage in the sale or lease of vehicles to consumers AND service of vehicles AND routinely assign finance contracts to unaffiliated third parties are exempt.</a:t>
            </a:r>
          </a:p>
          <a:p>
            <a:pPr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Takes most franchise dealers out (those with service departments), leaves independents without service department and Buy Here-Pay Here lots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CAB6C-9631-4F8B-855F-3D77B028C0B5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Takes </a:t>
            </a:r>
            <a:r>
              <a:rPr lang="en-US" dirty="0">
                <a:solidFill>
                  <a:srgbClr val="000000"/>
                </a:solidFill>
              </a:rPr>
              <a:t>most franchise dealers out (those with service departments), leaves independents without service department and Buy Here-Pay Here lots in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CFPB also has authority over the lenders that buy installment contracts from dealers.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Dealer markup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Conditional financing – TILA implications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ECOA/Fair Lending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Military Impact</a:t>
            </a:r>
          </a:p>
          <a:p>
            <a:pPr lvl="1">
              <a:lnSpc>
                <a:spcPct val="90000"/>
              </a:lnSpc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CAB6C-9631-4F8B-855F-3D77B028C0B5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2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Chris </a:t>
            </a:r>
            <a:r>
              <a:rPr lang="en-US" dirty="0" err="1" smtClean="0"/>
              <a:t>Kukla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Senior Vice President</a:t>
            </a:r>
          </a:p>
          <a:p>
            <a:pPr marL="0" indent="0" algn="ctr">
              <a:buNone/>
            </a:pPr>
            <a:r>
              <a:rPr lang="en-US" dirty="0" smtClean="0"/>
              <a:t>Center for Responsible Lending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chris.kukla@responsiblelending.org</a:t>
            </a:r>
            <a:endParaRPr lang="en-US" dirty="0" smtClean="0"/>
          </a:p>
          <a:p>
            <a:pPr marL="0" indent="0" algn="ctr">
              <a:buNone/>
            </a:pPr>
            <a:r>
              <a:rPr lang="en-US" smtClean="0">
                <a:hlinkClick r:id="rId3"/>
              </a:rPr>
              <a:t>www.responsiblelending.org</a:t>
            </a:r>
            <a:endParaRPr lang="en-US" smtClean="0"/>
          </a:p>
          <a:p>
            <a:pPr marL="0" indent="0" algn="ctr"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CAB6C-9631-4F8B-855F-3D77B028C0B5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1692"/>
      </p:ext>
    </p:extLst>
  </p:cSld>
  <p:clrMapOvr>
    <a:masterClrMapping/>
  </p:clrMapOvr>
</p:sld>
</file>

<file path=ppt/theme/theme1.xml><?xml version="1.0" encoding="utf-8"?>
<a:theme xmlns:a="http://schemas.openxmlformats.org/drawingml/2006/main" name="CRL Template w Title">
  <a:themeElements>
    <a:clrScheme name="CRL Template w Title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RL Template w Titl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RL Template w Title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L Template w Title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 Template w Title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 Template w Title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 Template w Title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L Template w Title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209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CRL Template w Title</vt:lpstr>
      <vt:lpstr>Auto Dealer Regulation Post-Dodd/Frank</vt:lpstr>
      <vt:lpstr>Dealer Regulation</vt:lpstr>
      <vt:lpstr>Dealer Regulation</vt:lpstr>
      <vt:lpstr>Dealer Regulation</vt:lpstr>
      <vt:lpstr>Contact Information</vt:lpstr>
    </vt:vector>
  </TitlesOfParts>
  <Company>Center for Community Self-Help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Dealer Regulation</dc:title>
  <dc:creator>chrisk</dc:creator>
  <cp:lastModifiedBy>Marvin Silver</cp:lastModifiedBy>
  <cp:revision>3</cp:revision>
  <dcterms:created xsi:type="dcterms:W3CDTF">2012-11-08T15:06:33Z</dcterms:created>
  <dcterms:modified xsi:type="dcterms:W3CDTF">2012-11-09T14:05:00Z</dcterms:modified>
</cp:coreProperties>
</file>