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634FC1-ED97-442A-829F-08E2BAB53DAA}" type="datetimeFigureOut">
              <a:rPr lang="en-US" smtClean="0"/>
              <a:t>5/8/2012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39583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4FC1-ED97-442A-829F-08E2BAB53DAA}" type="datetimeFigureOut">
              <a:rPr lang="en-US" smtClean="0"/>
              <a:t>5/8/2012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4001877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4FC1-ED97-442A-829F-08E2BAB53DAA}" type="datetimeFigureOut">
              <a:rPr lang="en-US" smtClean="0"/>
              <a:t>5/8/2012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339013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34FC1-ED97-442A-829F-08E2BAB53DAA}" type="datetimeFigureOut">
              <a:rPr lang="en-US" smtClean="0"/>
              <a:t>5/8/2012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41129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4FC1-ED97-442A-829F-08E2BAB53DAA}" type="datetimeFigureOut">
              <a:rPr lang="en-US" smtClean="0"/>
              <a:t>5/8/2012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164358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634FC1-ED97-442A-829F-08E2BAB53DAA}" type="datetimeFigureOut">
              <a:rPr lang="en-US" smtClean="0"/>
              <a:t>5/8/2012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90702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634FC1-ED97-442A-829F-08E2BAB53DAA}" type="datetimeFigureOut">
              <a:rPr lang="en-US" smtClean="0"/>
              <a:t>5/8/2012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2423447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634FC1-ED97-442A-829F-08E2BAB53DAA}" type="datetimeFigureOut">
              <a:rPr lang="en-US" smtClean="0"/>
              <a:t>5/8/2012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298096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4FC1-ED97-442A-829F-08E2BAB53DAA}" type="datetimeFigureOut">
              <a:rPr lang="en-US" smtClean="0"/>
              <a:t>5/8/2012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158864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4FC1-ED97-442A-829F-08E2BAB53DAA}" type="datetimeFigureOut">
              <a:rPr lang="en-US" smtClean="0"/>
              <a:t>5/8/2012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3090244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4FC1-ED97-442A-829F-08E2BAB53DAA}" type="datetimeFigureOut">
              <a:rPr lang="en-US" smtClean="0"/>
              <a:t>5/8/2012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E2601-E354-4E22-B686-5CF8863711EC}" type="slidenum">
              <a:rPr lang="en-US" smtClean="0"/>
              <a:t>‹#›</a:t>
            </a:fld>
            <a:endParaRPr lang="en-US"/>
          </a:p>
        </p:txBody>
      </p:sp>
    </p:spTree>
    <p:extLst>
      <p:ext uri="{BB962C8B-B14F-4D97-AF65-F5344CB8AC3E}">
        <p14:creationId xmlns:p14="http://schemas.microsoft.com/office/powerpoint/2010/main" val="386972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34FC1-ED97-442A-829F-08E2BAB53DAA}" type="datetimeFigureOut">
              <a:rPr lang="en-US" smtClean="0"/>
              <a:t>5/8/2012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E2601-E354-4E22-B686-5CF8863711EC}" type="slidenum">
              <a:rPr lang="en-US" smtClean="0"/>
              <a:t>‹#›</a:t>
            </a:fld>
            <a:endParaRPr lang="en-US"/>
          </a:p>
        </p:txBody>
      </p:sp>
    </p:spTree>
    <p:extLst>
      <p:ext uri="{BB962C8B-B14F-4D97-AF65-F5344CB8AC3E}">
        <p14:creationId xmlns:p14="http://schemas.microsoft.com/office/powerpoint/2010/main" val="9566972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FFFF00"/>
                </a:solidFill>
              </a:rPr>
              <a:t>Regulatory Paralysis after </a:t>
            </a:r>
            <a:r>
              <a:rPr lang="en-US" i="1" dirty="0" smtClean="0">
                <a:solidFill>
                  <a:srgbClr val="FFFF00"/>
                </a:solidFill>
              </a:rPr>
              <a:t>Business Roundtable</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800" dirty="0" smtClean="0">
                <a:solidFill>
                  <a:schemeClr val="tx2"/>
                </a:solidFill>
              </a:rPr>
              <a:t>A preview of the impact of “regulatory reform” legislation?</a:t>
            </a:r>
            <a:endParaRPr lang="en-US" sz="2800" dirty="0">
              <a:solidFill>
                <a:schemeClr val="tx2"/>
              </a:solidFill>
            </a:endParaRPr>
          </a:p>
        </p:txBody>
      </p:sp>
    </p:spTree>
    <p:extLst>
      <p:ext uri="{BB962C8B-B14F-4D97-AF65-F5344CB8AC3E}">
        <p14:creationId xmlns:p14="http://schemas.microsoft.com/office/powerpoint/2010/main" val="1461275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Regulatory Accountability Act </a:t>
            </a:r>
            <a:br>
              <a:rPr lang="en-US" dirty="0" smtClean="0"/>
            </a:br>
            <a:r>
              <a:rPr lang="en-US" dirty="0" smtClean="0"/>
              <a:t>(HR 3010, S. 1606)</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Passed House last December, bi-partisan sponsors in Senate:</a:t>
            </a:r>
          </a:p>
          <a:p>
            <a:pPr lvl="1"/>
            <a:r>
              <a:rPr lang="en-US" sz="2400" dirty="0" smtClean="0"/>
              <a:t>Imposes a cost-benefit “super-mandate” on all significant rules at all agencies:</a:t>
            </a:r>
          </a:p>
          <a:p>
            <a:pPr lvl="2"/>
            <a:r>
              <a:rPr lang="en-US" sz="2000" dirty="0" smtClean="0"/>
              <a:t>“the agency shall adopt the least costly rule considered during the rule making…that meets relevant statutory objectives”</a:t>
            </a:r>
          </a:p>
          <a:p>
            <a:pPr marL="914400" lvl="2" indent="0">
              <a:buNone/>
            </a:pPr>
            <a:r>
              <a:rPr lang="en-US" sz="1500" dirty="0" smtClean="0">
                <a:effectLst/>
              </a:rPr>
              <a:t> § 3(f)(3)(A)</a:t>
            </a:r>
            <a:endParaRPr lang="en-US" sz="1500" dirty="0" smtClean="0"/>
          </a:p>
          <a:p>
            <a:pPr lvl="1"/>
            <a:r>
              <a:rPr lang="en-US" sz="2400" dirty="0" smtClean="0"/>
              <a:t>Judicial Review: </a:t>
            </a:r>
          </a:p>
          <a:p>
            <a:pPr lvl="2"/>
            <a:r>
              <a:rPr lang="en-US" sz="2000" dirty="0" smtClean="0"/>
              <a:t>“The court shall not defer to the agency’s:</a:t>
            </a:r>
          </a:p>
          <a:p>
            <a:pPr lvl="3"/>
            <a:r>
              <a:rPr lang="en-US" dirty="0" smtClean="0"/>
              <a:t>Determination of the costs and benefits or other economic or risk assessment of the regulatory action, if the agency failed to conform to guidelines…established by the Office of Information and Regulatory Affairs.”</a:t>
            </a:r>
            <a:endParaRPr lang="en-US" dirty="0"/>
          </a:p>
          <a:p>
            <a:pPr marL="914400" lvl="2" indent="0">
              <a:buNone/>
            </a:pPr>
            <a:r>
              <a:rPr lang="en-US" sz="1500" dirty="0" smtClean="0">
                <a:effectLst/>
              </a:rPr>
              <a:t> § 7(b)(1)</a:t>
            </a:r>
            <a:endParaRPr lang="en-US" sz="1500" dirty="0" smtClean="0"/>
          </a:p>
        </p:txBody>
      </p:sp>
    </p:spTree>
    <p:extLst>
      <p:ext uri="{BB962C8B-B14F-4D97-AF65-F5344CB8AC3E}">
        <p14:creationId xmlns:p14="http://schemas.microsoft.com/office/powerpoint/2010/main" val="3824851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Regulatory Accountability Act </a:t>
            </a:r>
            <a:br>
              <a:rPr lang="en-US" dirty="0" smtClean="0"/>
            </a:br>
            <a:r>
              <a:rPr lang="en-US" dirty="0" smtClean="0"/>
              <a:t>(HR 3010, S. 1606)</a:t>
            </a:r>
            <a:endParaRPr lang="en-US" dirty="0"/>
          </a:p>
        </p:txBody>
      </p:sp>
      <p:sp>
        <p:nvSpPr>
          <p:cNvPr id="3" name="Content Placeholder 2"/>
          <p:cNvSpPr>
            <a:spLocks noGrp="1"/>
          </p:cNvSpPr>
          <p:nvPr>
            <p:ph idx="1"/>
          </p:nvPr>
        </p:nvSpPr>
        <p:spPr/>
        <p:txBody>
          <a:bodyPr>
            <a:normAutofit/>
          </a:bodyPr>
          <a:lstStyle/>
          <a:p>
            <a:r>
              <a:rPr lang="en-US" sz="2400" dirty="0" smtClean="0"/>
              <a:t>“The agency must also consider the following:</a:t>
            </a:r>
          </a:p>
          <a:p>
            <a:pPr lvl="1"/>
            <a:r>
              <a:rPr lang="en-US" sz="2000" dirty="0" smtClean="0"/>
              <a:t>The potential costs and benefits of potential </a:t>
            </a:r>
            <a:r>
              <a:rPr lang="en-US" sz="2000" i="1" dirty="0" smtClean="0"/>
              <a:t>alternative</a:t>
            </a:r>
            <a:r>
              <a:rPr lang="en-US" sz="2000" dirty="0" smtClean="0"/>
              <a:t> rules…including:</a:t>
            </a:r>
          </a:p>
          <a:p>
            <a:pPr lvl="2"/>
            <a:r>
              <a:rPr lang="en-US" sz="2000" dirty="0" smtClean="0"/>
              <a:t>Indirect costs and benefits</a:t>
            </a:r>
          </a:p>
          <a:p>
            <a:pPr lvl="2"/>
            <a:r>
              <a:rPr lang="en-US" sz="2000" dirty="0" smtClean="0"/>
              <a:t>Cumulative costs and benefits</a:t>
            </a:r>
          </a:p>
          <a:p>
            <a:pPr lvl="2"/>
            <a:r>
              <a:rPr lang="en-US" sz="2000" dirty="0" smtClean="0"/>
              <a:t>Estimated impact on jobs</a:t>
            </a:r>
          </a:p>
          <a:p>
            <a:pPr lvl="2"/>
            <a:r>
              <a:rPr lang="en-US" sz="2000" dirty="0" smtClean="0"/>
              <a:t>Estimated impact on economic growth</a:t>
            </a:r>
          </a:p>
          <a:p>
            <a:pPr lvl="2"/>
            <a:r>
              <a:rPr lang="en-US" sz="2000" dirty="0" smtClean="0"/>
              <a:t>Estimated impact on innovation</a:t>
            </a:r>
          </a:p>
          <a:p>
            <a:pPr lvl="2"/>
            <a:r>
              <a:rPr lang="en-US" sz="2000" dirty="0" smtClean="0"/>
              <a:t>Estimated impact on economic competitiveness”</a:t>
            </a:r>
          </a:p>
          <a:p>
            <a:pPr marL="914400" lvl="2" indent="0">
              <a:buNone/>
            </a:pPr>
            <a:r>
              <a:rPr lang="en-US" sz="1600" dirty="0" smtClean="0">
                <a:effectLst/>
              </a:rPr>
              <a:t> § 3(b)(6)</a:t>
            </a:r>
            <a:endParaRPr lang="en-US" sz="1600" dirty="0"/>
          </a:p>
        </p:txBody>
      </p:sp>
    </p:spTree>
    <p:extLst>
      <p:ext uri="{BB962C8B-B14F-4D97-AF65-F5344CB8AC3E}">
        <p14:creationId xmlns:p14="http://schemas.microsoft.com/office/powerpoint/2010/main" val="1135551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SEC</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Current Law:</a:t>
            </a:r>
          </a:p>
          <a:p>
            <a:r>
              <a:rPr lang="en-US" sz="2800" dirty="0" smtClean="0"/>
              <a:t>“Whenever pursuant to this chapter the Commission is engaged in rulemaking…the Commission shall also consider, in addition to the protection of investors, whether the action will promote efficiency, competition, and capital formation.”</a:t>
            </a:r>
            <a:br>
              <a:rPr lang="en-US" sz="2800" dirty="0" smtClean="0"/>
            </a:br>
            <a:r>
              <a:rPr lang="en-US" sz="2800" dirty="0" smtClean="0"/>
              <a:t/>
            </a:r>
            <a:br>
              <a:rPr lang="en-US" sz="2800" dirty="0" smtClean="0"/>
            </a:br>
            <a:r>
              <a:rPr lang="en-US" sz="2800" dirty="0" smtClean="0">
                <a:effectLst/>
              </a:rPr>
              <a:t>15 U.S.C. § 78c(f)</a:t>
            </a:r>
          </a:p>
          <a:p>
            <a:endParaRPr lang="en-US" sz="2800" dirty="0"/>
          </a:p>
        </p:txBody>
      </p:sp>
    </p:spTree>
    <p:extLst>
      <p:ext uri="{BB962C8B-B14F-4D97-AF65-F5344CB8AC3E}">
        <p14:creationId xmlns:p14="http://schemas.microsoft.com/office/powerpoint/2010/main" val="2758453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SEC</a:t>
            </a:r>
            <a:endParaRPr lang="en-US" dirty="0"/>
          </a:p>
        </p:txBody>
      </p:sp>
      <p:sp>
        <p:nvSpPr>
          <p:cNvPr id="3" name="Content Placeholder 2"/>
          <p:cNvSpPr>
            <a:spLocks noGrp="1"/>
          </p:cNvSpPr>
          <p:nvPr>
            <p:ph idx="1"/>
          </p:nvPr>
        </p:nvSpPr>
        <p:spPr/>
        <p:txBody>
          <a:bodyPr/>
          <a:lstStyle/>
          <a:p>
            <a:pPr marL="0" indent="0">
              <a:buNone/>
            </a:pPr>
            <a:r>
              <a:rPr lang="en-US" dirty="0" smtClean="0"/>
              <a:t>SEC Regulatory Accountability Act (HR 2308):</a:t>
            </a:r>
          </a:p>
          <a:p>
            <a:r>
              <a:rPr lang="en-US" dirty="0" smtClean="0"/>
              <a:t>“Before promulgating a regulation under the securities laws…the Commission shall…propose or adopt a regulation or order only on a reasoned determination that the benefits of the intended regulation or order justify the costs of the intended regulation or order.”</a:t>
            </a:r>
          </a:p>
          <a:p>
            <a:pPr marL="0" indent="0">
              <a:buNone/>
            </a:pPr>
            <a:r>
              <a:rPr lang="en-US" sz="1800" dirty="0" smtClean="0"/>
              <a:t>§ 2(e)(1)(B)</a:t>
            </a:r>
          </a:p>
          <a:p>
            <a:pPr marL="0" indent="0">
              <a:buNone/>
            </a:pPr>
            <a:endParaRPr lang="en-US" sz="1600" dirty="0"/>
          </a:p>
        </p:txBody>
      </p:sp>
    </p:spTree>
    <p:extLst>
      <p:ext uri="{BB962C8B-B14F-4D97-AF65-F5344CB8AC3E}">
        <p14:creationId xmlns:p14="http://schemas.microsoft.com/office/powerpoint/2010/main" val="1727884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SEC</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HR 2308, cont’d:</a:t>
            </a:r>
          </a:p>
          <a:p>
            <a:r>
              <a:rPr lang="en-US" dirty="0" smtClean="0"/>
              <a:t>“…Commission shall assess the costs and benefits of available regulatory </a:t>
            </a:r>
            <a:r>
              <a:rPr lang="en-US" i="1" dirty="0" smtClean="0"/>
              <a:t>alternatives</a:t>
            </a:r>
            <a:r>
              <a:rPr lang="en-US" dirty="0" smtClean="0"/>
              <a:t>, including the alternative of not regulating.”</a:t>
            </a:r>
          </a:p>
          <a:p>
            <a:r>
              <a:rPr lang="en-US" sz="1900" dirty="0" smtClean="0"/>
              <a:t>Commission “may” take following into consideration:</a:t>
            </a:r>
          </a:p>
          <a:p>
            <a:pPr lvl="1"/>
            <a:r>
              <a:rPr lang="en-US" sz="1900" dirty="0" smtClean="0"/>
              <a:t>“assess the best ways of protecting market participants and the public”</a:t>
            </a:r>
          </a:p>
          <a:p>
            <a:pPr lvl="1"/>
            <a:r>
              <a:rPr lang="en-US" sz="1900" dirty="0" smtClean="0"/>
              <a:t>“take into consideration investor choice”</a:t>
            </a:r>
          </a:p>
          <a:p>
            <a:pPr lvl="1"/>
            <a:r>
              <a:rPr lang="en-US" sz="1900" dirty="0" smtClean="0"/>
              <a:t>“consider the impact on capital formation”</a:t>
            </a:r>
          </a:p>
          <a:p>
            <a:pPr lvl="1"/>
            <a:r>
              <a:rPr lang="en-US" sz="1900" dirty="0" smtClean="0"/>
              <a:t>“consider the impact on market liquidity in the securities markets”</a:t>
            </a:r>
          </a:p>
          <a:p>
            <a:pPr lvl="1"/>
            <a:r>
              <a:rPr lang="en-US" sz="1900" dirty="0" smtClean="0"/>
              <a:t>“determine whether…the regulation is tailored to impose the least burden on society…taking into account, to the extent practicable, the cumulative costs of regulations”</a:t>
            </a:r>
          </a:p>
          <a:p>
            <a:pPr marL="0" lvl="0" indent="0">
              <a:buNone/>
            </a:pPr>
            <a:r>
              <a:rPr lang="en-US" sz="1800" dirty="0">
                <a:solidFill>
                  <a:prstClr val="white"/>
                </a:solidFill>
              </a:rPr>
              <a:t>§ 2(e)(2)</a:t>
            </a:r>
          </a:p>
          <a:p>
            <a:endParaRPr lang="en-US" dirty="0" smtClean="0"/>
          </a:p>
        </p:txBody>
      </p:sp>
    </p:spTree>
    <p:extLst>
      <p:ext uri="{BB962C8B-B14F-4D97-AF65-F5344CB8AC3E}">
        <p14:creationId xmlns:p14="http://schemas.microsoft.com/office/powerpoint/2010/main" val="2104578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CFTC</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8000" dirty="0" smtClean="0"/>
              <a:t>Current Law:</a:t>
            </a:r>
          </a:p>
          <a:p>
            <a:pPr marL="0" indent="0">
              <a:buNone/>
            </a:pPr>
            <a:r>
              <a:rPr lang="en-US" sz="8000" b="1" i="0" dirty="0" smtClean="0">
                <a:effectLst/>
              </a:rPr>
              <a:t>(1) In general</a:t>
            </a:r>
            <a:endParaRPr lang="en-US" sz="8000" dirty="0" smtClean="0">
              <a:effectLst/>
            </a:endParaRPr>
          </a:p>
          <a:p>
            <a:pPr marL="0" indent="0">
              <a:buNone/>
            </a:pPr>
            <a:r>
              <a:rPr lang="en-US" sz="8000" dirty="0" smtClean="0"/>
              <a:t>“</a:t>
            </a:r>
            <a:r>
              <a:rPr lang="en-US" sz="8000" dirty="0" smtClean="0">
                <a:effectLst/>
              </a:rPr>
              <a:t>Before promulgating a regulation under this chapter or issuing an order…the Commission shall consider the costs and benefits of the action of the Commission.”</a:t>
            </a:r>
          </a:p>
          <a:p>
            <a:pPr marL="0" indent="0">
              <a:buNone/>
            </a:pPr>
            <a:r>
              <a:rPr lang="en-US" sz="8000" b="1" i="0" dirty="0" smtClean="0">
                <a:effectLst/>
              </a:rPr>
              <a:t>(2) Considerations</a:t>
            </a:r>
            <a:endParaRPr lang="en-US" sz="8000" dirty="0" smtClean="0">
              <a:effectLst/>
            </a:endParaRPr>
          </a:p>
          <a:p>
            <a:pPr marL="0" indent="0">
              <a:buNone/>
            </a:pPr>
            <a:r>
              <a:rPr lang="en-US" sz="8000" dirty="0" smtClean="0">
                <a:effectLst/>
              </a:rPr>
              <a:t>“The costs and benefits of the proposed Commission action shall be evaluated in light of--</a:t>
            </a:r>
          </a:p>
          <a:p>
            <a:pPr marL="0" indent="0">
              <a:buNone/>
            </a:pPr>
            <a:r>
              <a:rPr lang="en-US" sz="8000" b="1" i="0" dirty="0" smtClean="0">
                <a:effectLst/>
              </a:rPr>
              <a:t>(A)</a:t>
            </a:r>
            <a:r>
              <a:rPr lang="en-US" sz="8000" dirty="0" smtClean="0">
                <a:effectLst/>
              </a:rPr>
              <a:t> considerations of protection of market participants and the public;</a:t>
            </a:r>
          </a:p>
          <a:p>
            <a:pPr marL="0" indent="0">
              <a:buNone/>
            </a:pPr>
            <a:r>
              <a:rPr lang="en-US" sz="8000" b="1" i="0" dirty="0" smtClean="0">
                <a:effectLst/>
              </a:rPr>
              <a:t>(B)</a:t>
            </a:r>
            <a:r>
              <a:rPr lang="en-US" sz="8000" dirty="0" smtClean="0">
                <a:effectLst/>
              </a:rPr>
              <a:t> considerations of the efficiency, competitiveness, and financial integrity of futures markets;</a:t>
            </a:r>
          </a:p>
          <a:p>
            <a:pPr marL="0" indent="0">
              <a:buNone/>
            </a:pPr>
            <a:r>
              <a:rPr lang="en-US" sz="8000" b="1" i="0" dirty="0" smtClean="0">
                <a:effectLst/>
              </a:rPr>
              <a:t>(C)</a:t>
            </a:r>
            <a:r>
              <a:rPr lang="en-US" sz="8000" dirty="0" smtClean="0">
                <a:effectLst/>
              </a:rPr>
              <a:t> considerations of price discovery;</a:t>
            </a:r>
          </a:p>
          <a:p>
            <a:pPr marL="0" indent="0">
              <a:buNone/>
            </a:pPr>
            <a:r>
              <a:rPr lang="en-US" sz="8000" b="1" i="0" dirty="0" smtClean="0">
                <a:effectLst/>
              </a:rPr>
              <a:t>(D)</a:t>
            </a:r>
            <a:r>
              <a:rPr lang="en-US" sz="8000" dirty="0" smtClean="0">
                <a:effectLst/>
              </a:rPr>
              <a:t> considerations of sound risk management practices; and</a:t>
            </a:r>
          </a:p>
          <a:p>
            <a:pPr marL="0" indent="0">
              <a:buNone/>
            </a:pPr>
            <a:r>
              <a:rPr lang="en-US" sz="8000" b="1" i="0" dirty="0" smtClean="0">
                <a:effectLst/>
              </a:rPr>
              <a:t>(E)</a:t>
            </a:r>
            <a:r>
              <a:rPr lang="en-US" sz="8000" dirty="0" smtClean="0">
                <a:effectLst/>
              </a:rPr>
              <a:t> other public interest considerations.”</a:t>
            </a:r>
          </a:p>
          <a:p>
            <a:pPr marL="0" indent="0">
              <a:buNone/>
            </a:pPr>
            <a:r>
              <a:rPr lang="en-US" sz="8000" dirty="0" smtClean="0"/>
              <a:t/>
            </a:r>
            <a:br>
              <a:rPr lang="en-US" sz="8000" dirty="0" smtClean="0"/>
            </a:br>
            <a:r>
              <a:rPr lang="en-US" sz="8000" dirty="0" smtClean="0">
                <a:effectLst/>
              </a:rPr>
              <a:t>7 U.S.C. § 19</a:t>
            </a:r>
          </a:p>
          <a:p>
            <a:endParaRPr lang="en-US" dirty="0"/>
          </a:p>
        </p:txBody>
      </p:sp>
    </p:spTree>
    <p:extLst>
      <p:ext uri="{BB962C8B-B14F-4D97-AF65-F5344CB8AC3E}">
        <p14:creationId xmlns:p14="http://schemas.microsoft.com/office/powerpoint/2010/main" val="468048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CFPB</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Current Law:</a:t>
            </a:r>
          </a:p>
          <a:p>
            <a:r>
              <a:rPr lang="en-US" sz="2000" dirty="0" smtClean="0"/>
              <a:t>“In prescribing a rule under the Federal consumer financial laws—</a:t>
            </a:r>
            <a:br>
              <a:rPr lang="en-US" sz="2000" dirty="0" smtClean="0"/>
            </a:br>
            <a:r>
              <a:rPr lang="en-US" sz="2000" dirty="0" smtClean="0"/>
              <a:t>(A) the Bureau shall consider—</a:t>
            </a:r>
            <a:br>
              <a:rPr lang="en-US" sz="2000" dirty="0" smtClean="0"/>
            </a:br>
            <a:r>
              <a:rPr lang="en-US" sz="2000" dirty="0" smtClean="0"/>
              <a:t/>
            </a:r>
            <a:br>
              <a:rPr lang="en-US" sz="2000" dirty="0" smtClean="0"/>
            </a:br>
            <a:r>
              <a:rPr lang="en-US" sz="2000" dirty="0" smtClean="0"/>
              <a:t>(</a:t>
            </a:r>
            <a:r>
              <a:rPr lang="en-US" sz="2000" dirty="0" err="1" smtClean="0"/>
              <a:t>i</a:t>
            </a:r>
            <a:r>
              <a:rPr lang="en-US" sz="2000" dirty="0" smtClean="0"/>
              <a:t>) the potential benefits and costs to consumers and covered persons, including the potential reduction of access by consumers to consumer financial products or services resulting from such rule; and </a:t>
            </a:r>
            <a:br>
              <a:rPr lang="en-US" sz="2000" dirty="0" smtClean="0"/>
            </a:br>
            <a:endParaRPr lang="en-US" sz="2000" dirty="0" smtClean="0"/>
          </a:p>
          <a:p>
            <a:pPr marL="400050" lvl="1" indent="0">
              <a:buNone/>
            </a:pPr>
            <a:r>
              <a:rPr lang="en-US" sz="2000" dirty="0" smtClean="0"/>
              <a:t>(ii) the impact of proposed rules on [depository institutions with assets of        less than $10 billion] and the impact on consumers in rural areas”</a:t>
            </a:r>
          </a:p>
          <a:p>
            <a:pPr marL="0" indent="0">
              <a:buNone/>
            </a:pPr>
            <a:endParaRPr lang="en-US" sz="2000" dirty="0"/>
          </a:p>
          <a:p>
            <a:pPr marL="0" indent="0">
              <a:buNone/>
            </a:pPr>
            <a:r>
              <a:rPr lang="en-US" sz="1600" dirty="0" smtClean="0"/>
              <a:t>Dodd-Frank Act </a:t>
            </a:r>
            <a:r>
              <a:rPr lang="en-US" sz="1600" dirty="0" smtClean="0">
                <a:effectLst/>
              </a:rPr>
              <a:t> § 1022</a:t>
            </a:r>
            <a:endParaRPr lang="en-US" sz="1600" dirty="0"/>
          </a:p>
        </p:txBody>
      </p:sp>
    </p:spTree>
    <p:extLst>
      <p:ext uri="{BB962C8B-B14F-4D97-AF65-F5344CB8AC3E}">
        <p14:creationId xmlns:p14="http://schemas.microsoft.com/office/powerpoint/2010/main" val="2607061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Cost-Benefit Analysis at the CFPB</a:t>
            </a:r>
            <a:endParaRPr lang="en-US" dirty="0"/>
          </a:p>
        </p:txBody>
      </p:sp>
      <p:sp>
        <p:nvSpPr>
          <p:cNvPr id="3" name="Content Placeholder 2"/>
          <p:cNvSpPr>
            <a:spLocks noGrp="1"/>
          </p:cNvSpPr>
          <p:nvPr>
            <p:ph idx="1"/>
          </p:nvPr>
        </p:nvSpPr>
        <p:spPr/>
        <p:txBody>
          <a:bodyPr/>
          <a:lstStyle/>
          <a:p>
            <a:pPr marL="0" indent="0">
              <a:buNone/>
            </a:pPr>
            <a:r>
              <a:rPr lang="en-US" dirty="0" smtClean="0"/>
              <a:t>Current Law, cont’d:</a:t>
            </a:r>
          </a:p>
          <a:p>
            <a:r>
              <a:rPr lang="en-US" sz="2000" dirty="0" smtClean="0"/>
              <a:t>CFPB is a “covered agency” under the Small Business Regulatory Fairness Enforcement Act (SBREFA):</a:t>
            </a:r>
          </a:p>
          <a:p>
            <a:pPr lvl="1"/>
            <a:r>
              <a:rPr lang="en-US" sz="2000" dirty="0" smtClean="0"/>
              <a:t>CFPB must consider “</a:t>
            </a:r>
            <a:r>
              <a:rPr lang="en-US" sz="2000" i="1" dirty="0" smtClean="0"/>
              <a:t>any</a:t>
            </a:r>
            <a:r>
              <a:rPr lang="en-US" sz="2000" dirty="0" smtClean="0"/>
              <a:t> projected increase in the cost of credit” for small business</a:t>
            </a:r>
          </a:p>
          <a:p>
            <a:pPr lvl="1"/>
            <a:r>
              <a:rPr lang="en-US" sz="2000" dirty="0" smtClean="0"/>
              <a:t>CFPB must describe “</a:t>
            </a:r>
            <a:r>
              <a:rPr lang="en-US" sz="2000" i="1" dirty="0" smtClean="0"/>
              <a:t>any</a:t>
            </a:r>
            <a:r>
              <a:rPr lang="en-US" sz="2000" dirty="0" smtClean="0"/>
              <a:t> significant alternatives to the proposed rule” that accomplish the rule’s objectives and minimize the increase in cost of credit for small business</a:t>
            </a:r>
          </a:p>
          <a:p>
            <a:pPr lvl="1"/>
            <a:r>
              <a:rPr lang="en-US" sz="2000" dirty="0" smtClean="0"/>
              <a:t>CFPB must participate in SBREFA Review Panels:</a:t>
            </a:r>
          </a:p>
          <a:p>
            <a:pPr lvl="2"/>
            <a:r>
              <a:rPr lang="en-US" sz="1600" dirty="0" smtClean="0"/>
              <a:t>Prior to publication of proposed rule</a:t>
            </a:r>
          </a:p>
          <a:p>
            <a:pPr lvl="2"/>
            <a:r>
              <a:rPr lang="en-US" sz="1600" dirty="0" smtClean="0"/>
              <a:t>Feedback from SBA Chief Counsel ,OMB, and select small businesses impacted by the rule</a:t>
            </a:r>
          </a:p>
          <a:p>
            <a:pPr lvl="2"/>
            <a:r>
              <a:rPr lang="en-US" sz="1600" dirty="0" smtClean="0"/>
              <a:t>Typically  a time-consuming process</a:t>
            </a:r>
          </a:p>
          <a:p>
            <a:pPr marL="914400" lvl="2" indent="0">
              <a:buNone/>
            </a:pPr>
            <a:endParaRPr lang="en-US" sz="1600" dirty="0"/>
          </a:p>
        </p:txBody>
      </p:sp>
    </p:spTree>
    <p:extLst>
      <p:ext uri="{BB962C8B-B14F-4D97-AF65-F5344CB8AC3E}">
        <p14:creationId xmlns:p14="http://schemas.microsoft.com/office/powerpoint/2010/main" val="1317044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Regulatory Responsibility Act of 2011 (S. 1615)</a:t>
            </a:r>
            <a:endParaRPr lang="en-US" dirty="0"/>
          </a:p>
        </p:txBody>
      </p:sp>
      <p:sp>
        <p:nvSpPr>
          <p:cNvPr id="3" name="Content Placeholder 2"/>
          <p:cNvSpPr>
            <a:spLocks noGrp="1"/>
          </p:cNvSpPr>
          <p:nvPr>
            <p:ph idx="1"/>
          </p:nvPr>
        </p:nvSpPr>
        <p:spPr/>
        <p:txBody>
          <a:bodyPr>
            <a:normAutofit/>
          </a:bodyPr>
          <a:lstStyle/>
          <a:p>
            <a:r>
              <a:rPr lang="en-US" sz="2400" dirty="0" smtClean="0"/>
              <a:t>Introduced by Sen. Shelby (R-AL), Ranking Member-Senate Banking:</a:t>
            </a:r>
          </a:p>
          <a:p>
            <a:pPr lvl="1"/>
            <a:r>
              <a:rPr lang="en-US" sz="2000" dirty="0" smtClean="0"/>
              <a:t>“An agency may not publish a notice of final rulemaking if the agency, in its analysis…determines that the </a:t>
            </a:r>
            <a:r>
              <a:rPr lang="en-US" sz="2000" i="1" dirty="0" smtClean="0"/>
              <a:t>quantified</a:t>
            </a:r>
            <a:r>
              <a:rPr lang="en-US" sz="2000" dirty="0" smtClean="0"/>
              <a:t> costs are greater than the </a:t>
            </a:r>
            <a:r>
              <a:rPr lang="en-US" sz="2000" i="1" dirty="0" smtClean="0"/>
              <a:t>quantified </a:t>
            </a:r>
            <a:r>
              <a:rPr lang="en-US" sz="2000" dirty="0" smtClean="0"/>
              <a:t>benefits…”(emphasis added). </a:t>
            </a:r>
          </a:p>
          <a:p>
            <a:pPr marL="457200" lvl="1" indent="0">
              <a:buNone/>
            </a:pPr>
            <a:r>
              <a:rPr lang="en-US" sz="1800" dirty="0" smtClean="0">
                <a:effectLst/>
              </a:rPr>
              <a:t> § 3(b)(4)(A)</a:t>
            </a:r>
          </a:p>
          <a:p>
            <a:pPr lvl="1"/>
            <a:r>
              <a:rPr lang="en-US" sz="2000" dirty="0" smtClean="0"/>
              <a:t>Congressional Waiver: Congress can waive this prohibition by adopting a joint resolution of </a:t>
            </a:r>
            <a:r>
              <a:rPr lang="en-US" sz="2000" i="1" dirty="0" smtClean="0"/>
              <a:t>approval</a:t>
            </a:r>
            <a:r>
              <a:rPr lang="en-US" sz="2000" dirty="0" smtClean="0"/>
              <a:t> under the Congressional Review Act procedures. </a:t>
            </a:r>
          </a:p>
          <a:p>
            <a:pPr lvl="2"/>
            <a:r>
              <a:rPr lang="en-US" sz="2000" dirty="0" smtClean="0"/>
              <a:t>In other words, rules whose quantified benefits are not shown to exceed quantified costs must be affirmatively approved by both houses of Congress within 60 legislative days, or cannot be finalized. </a:t>
            </a:r>
          </a:p>
        </p:txBody>
      </p:sp>
    </p:spTree>
    <p:extLst>
      <p:ext uri="{BB962C8B-B14F-4D97-AF65-F5344CB8AC3E}">
        <p14:creationId xmlns:p14="http://schemas.microsoft.com/office/powerpoint/2010/main" val="3165034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Regulatory Responsibility Act of 2011 (S. 1615)</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“An agency may not issue a notice of proposed rulemaking unless the agency includes…an analysis that contains”</a:t>
            </a:r>
          </a:p>
          <a:p>
            <a:pPr lvl="1"/>
            <a:r>
              <a:rPr lang="en-US" sz="2000" dirty="0" smtClean="0"/>
              <a:t>“a quantitative and qualitative assessment of all anticipated direct and </a:t>
            </a:r>
            <a:r>
              <a:rPr lang="en-US" sz="2000" i="1" dirty="0" smtClean="0"/>
              <a:t>indirect</a:t>
            </a:r>
            <a:r>
              <a:rPr lang="en-US" sz="2000" dirty="0" smtClean="0"/>
              <a:t> costs and benefits of the regulation including (emphasis added):</a:t>
            </a:r>
          </a:p>
          <a:p>
            <a:pPr lvl="2"/>
            <a:r>
              <a:rPr lang="en-US" sz="1800" dirty="0" smtClean="0"/>
              <a:t>Effects on economic activity, net job creation (excluding jobs related to ensuring compliance with the regulation), efficiency, competition, and capital formation. </a:t>
            </a:r>
          </a:p>
          <a:p>
            <a:pPr lvl="2"/>
            <a:r>
              <a:rPr lang="en-US" sz="1800" dirty="0" smtClean="0"/>
              <a:t>If quantified benefits do not outweigh quantified costs, a justification for the regulation.”</a:t>
            </a:r>
          </a:p>
          <a:p>
            <a:pPr marL="914400" lvl="2" indent="0">
              <a:buNone/>
            </a:pPr>
            <a:r>
              <a:rPr lang="en-US" sz="1600" dirty="0" smtClean="0">
                <a:effectLst/>
              </a:rPr>
              <a:t> § 3(a)(4)(B) &amp;  § 3(a)(5)</a:t>
            </a:r>
            <a:endParaRPr lang="en-US" sz="1600" dirty="0"/>
          </a:p>
          <a:p>
            <a:pPr marL="857250" lvl="1" indent="-342900"/>
            <a:r>
              <a:rPr lang="en-US" sz="2000" dirty="0" smtClean="0"/>
              <a:t>Judicial Review: “A person that is adversely affected or aggrieved by the regulation is entitled to bring an action in the United States Court of Appeals for the District of Columbia Circuit for judicial review of agency compliance with the requirements of Section 3.”</a:t>
            </a:r>
          </a:p>
          <a:p>
            <a:pPr marL="914400" lvl="2" indent="0">
              <a:buNone/>
            </a:pPr>
            <a:endParaRPr lang="en-US" sz="1600" dirty="0" smtClean="0"/>
          </a:p>
        </p:txBody>
      </p:sp>
    </p:spTree>
    <p:extLst>
      <p:ext uri="{BB962C8B-B14F-4D97-AF65-F5344CB8AC3E}">
        <p14:creationId xmlns:p14="http://schemas.microsoft.com/office/powerpoint/2010/main" val="3274647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1444</TotalTime>
  <Words>917</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Regulatory Paralysis after Business Roundtable</vt:lpstr>
      <vt:lpstr>Cost-Benefit Analysis at the SEC</vt:lpstr>
      <vt:lpstr>Cost-Benefit Analysis at the SEC</vt:lpstr>
      <vt:lpstr>Cost-Benefit Analysis at the SEC</vt:lpstr>
      <vt:lpstr>Cost-Benefit Analysis at the CFTC</vt:lpstr>
      <vt:lpstr>Cost-Benefit Analysis at the CFPB</vt:lpstr>
      <vt:lpstr>Cost-Benefit Analysis at the CFPB</vt:lpstr>
      <vt:lpstr>Financial Regulatory Responsibility Act of 2011 (S. 1615)</vt:lpstr>
      <vt:lpstr>Financial Regulatory Responsibility Act of 2011 (S. 1615)</vt:lpstr>
      <vt:lpstr>The Regulatory Accountability Act  (HR 3010, S. 1606)</vt:lpstr>
      <vt:lpstr>The Regulatory Accountability Act  (HR 3010, S. 1606)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Marcus Stanley</cp:lastModifiedBy>
  <cp:revision>23</cp:revision>
  <dcterms:created xsi:type="dcterms:W3CDTF">2012-05-07T16:44:40Z</dcterms:created>
  <dcterms:modified xsi:type="dcterms:W3CDTF">2012-05-08T23:15:17Z</dcterms:modified>
</cp:coreProperties>
</file>