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3" r:id="rId9"/>
    <p:sldId id="269" r:id="rId10"/>
    <p:sldId id="271" r:id="rId11"/>
    <p:sldId id="272" r:id="rId12"/>
    <p:sldId id="264" r:id="rId13"/>
    <p:sldId id="270" r:id="rId14"/>
    <p:sldId id="267" r:id="rId15"/>
    <p:sldId id="26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Quality-Adjusted</a:t>
            </a:r>
            <a:r>
              <a:rPr lang="en-US" baseline="0"/>
              <a:t> Cost of Financial Intermediation, 1884-2010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'Quality Adjusted Cost'!$B$43:$B$170</c:f>
              <c:numCache>
                <c:formatCode>General</c:formatCode>
                <c:ptCount val="128"/>
                <c:pt idx="0">
                  <c:v>1884</c:v>
                </c:pt>
                <c:pt idx="1">
                  <c:v>1885</c:v>
                </c:pt>
                <c:pt idx="2">
                  <c:v>1886</c:v>
                </c:pt>
                <c:pt idx="3">
                  <c:v>1887</c:v>
                </c:pt>
                <c:pt idx="4">
                  <c:v>1888</c:v>
                </c:pt>
                <c:pt idx="5">
                  <c:v>1889</c:v>
                </c:pt>
                <c:pt idx="6">
                  <c:v>1890</c:v>
                </c:pt>
                <c:pt idx="7">
                  <c:v>1891</c:v>
                </c:pt>
                <c:pt idx="8">
                  <c:v>1892</c:v>
                </c:pt>
                <c:pt idx="9">
                  <c:v>1893</c:v>
                </c:pt>
                <c:pt idx="10">
                  <c:v>1894</c:v>
                </c:pt>
                <c:pt idx="11">
                  <c:v>1895</c:v>
                </c:pt>
                <c:pt idx="12">
                  <c:v>1896</c:v>
                </c:pt>
                <c:pt idx="13">
                  <c:v>1897</c:v>
                </c:pt>
                <c:pt idx="14">
                  <c:v>1898</c:v>
                </c:pt>
                <c:pt idx="15">
                  <c:v>1899</c:v>
                </c:pt>
                <c:pt idx="16">
                  <c:v>1900</c:v>
                </c:pt>
                <c:pt idx="17">
                  <c:v>1901</c:v>
                </c:pt>
                <c:pt idx="18">
                  <c:v>1902</c:v>
                </c:pt>
                <c:pt idx="19">
                  <c:v>1903</c:v>
                </c:pt>
                <c:pt idx="20">
                  <c:v>1904</c:v>
                </c:pt>
                <c:pt idx="21">
                  <c:v>1905</c:v>
                </c:pt>
                <c:pt idx="22">
                  <c:v>1906</c:v>
                </c:pt>
                <c:pt idx="23">
                  <c:v>1907</c:v>
                </c:pt>
                <c:pt idx="24">
                  <c:v>1908</c:v>
                </c:pt>
                <c:pt idx="25">
                  <c:v>1909</c:v>
                </c:pt>
                <c:pt idx="26">
                  <c:v>1910</c:v>
                </c:pt>
                <c:pt idx="27">
                  <c:v>1911</c:v>
                </c:pt>
                <c:pt idx="28">
                  <c:v>1912</c:v>
                </c:pt>
                <c:pt idx="29">
                  <c:v>1913</c:v>
                </c:pt>
                <c:pt idx="30">
                  <c:v>1914</c:v>
                </c:pt>
                <c:pt idx="31">
                  <c:v>1915</c:v>
                </c:pt>
                <c:pt idx="32">
                  <c:v>1916</c:v>
                </c:pt>
                <c:pt idx="33">
                  <c:v>1917</c:v>
                </c:pt>
                <c:pt idx="34">
                  <c:v>1918</c:v>
                </c:pt>
                <c:pt idx="35">
                  <c:v>1919</c:v>
                </c:pt>
                <c:pt idx="36">
                  <c:v>1920</c:v>
                </c:pt>
                <c:pt idx="37">
                  <c:v>1921</c:v>
                </c:pt>
                <c:pt idx="38">
                  <c:v>1922</c:v>
                </c:pt>
                <c:pt idx="39">
                  <c:v>1923</c:v>
                </c:pt>
                <c:pt idx="40">
                  <c:v>1924</c:v>
                </c:pt>
                <c:pt idx="41">
                  <c:v>1925</c:v>
                </c:pt>
                <c:pt idx="42">
                  <c:v>1926</c:v>
                </c:pt>
                <c:pt idx="43">
                  <c:v>1927</c:v>
                </c:pt>
                <c:pt idx="44">
                  <c:v>1928</c:v>
                </c:pt>
                <c:pt idx="45">
                  <c:v>1929</c:v>
                </c:pt>
                <c:pt idx="46">
                  <c:v>1930</c:v>
                </c:pt>
                <c:pt idx="47">
                  <c:v>1931</c:v>
                </c:pt>
                <c:pt idx="48">
                  <c:v>1932</c:v>
                </c:pt>
                <c:pt idx="49">
                  <c:v>1933</c:v>
                </c:pt>
                <c:pt idx="50">
                  <c:v>1934</c:v>
                </c:pt>
                <c:pt idx="51">
                  <c:v>1935</c:v>
                </c:pt>
                <c:pt idx="52">
                  <c:v>1936</c:v>
                </c:pt>
                <c:pt idx="53">
                  <c:v>1937</c:v>
                </c:pt>
                <c:pt idx="54">
                  <c:v>1938</c:v>
                </c:pt>
                <c:pt idx="55">
                  <c:v>1939</c:v>
                </c:pt>
                <c:pt idx="56">
                  <c:v>1940</c:v>
                </c:pt>
                <c:pt idx="57">
                  <c:v>1941</c:v>
                </c:pt>
                <c:pt idx="58">
                  <c:v>1942</c:v>
                </c:pt>
                <c:pt idx="59">
                  <c:v>1943</c:v>
                </c:pt>
                <c:pt idx="60">
                  <c:v>1944</c:v>
                </c:pt>
                <c:pt idx="61">
                  <c:v>1945</c:v>
                </c:pt>
                <c:pt idx="62">
                  <c:v>1946</c:v>
                </c:pt>
                <c:pt idx="63">
                  <c:v>1947</c:v>
                </c:pt>
                <c:pt idx="64">
                  <c:v>1948</c:v>
                </c:pt>
                <c:pt idx="65">
                  <c:v>1949</c:v>
                </c:pt>
                <c:pt idx="66">
                  <c:v>1950</c:v>
                </c:pt>
                <c:pt idx="67">
                  <c:v>1951</c:v>
                </c:pt>
                <c:pt idx="68">
                  <c:v>1952</c:v>
                </c:pt>
                <c:pt idx="69">
                  <c:v>1953</c:v>
                </c:pt>
                <c:pt idx="70">
                  <c:v>1954</c:v>
                </c:pt>
                <c:pt idx="71">
                  <c:v>1955</c:v>
                </c:pt>
                <c:pt idx="72">
                  <c:v>1956</c:v>
                </c:pt>
                <c:pt idx="73">
                  <c:v>1957</c:v>
                </c:pt>
                <c:pt idx="74">
                  <c:v>1958</c:v>
                </c:pt>
                <c:pt idx="75">
                  <c:v>1959</c:v>
                </c:pt>
                <c:pt idx="76">
                  <c:v>1960</c:v>
                </c:pt>
                <c:pt idx="77">
                  <c:v>1961</c:v>
                </c:pt>
                <c:pt idx="78">
                  <c:v>1962</c:v>
                </c:pt>
                <c:pt idx="79">
                  <c:v>1963</c:v>
                </c:pt>
                <c:pt idx="80">
                  <c:v>1964</c:v>
                </c:pt>
                <c:pt idx="81">
                  <c:v>1965</c:v>
                </c:pt>
                <c:pt idx="82">
                  <c:v>1966</c:v>
                </c:pt>
                <c:pt idx="83">
                  <c:v>1967</c:v>
                </c:pt>
                <c:pt idx="84">
                  <c:v>1968</c:v>
                </c:pt>
                <c:pt idx="85">
                  <c:v>1969</c:v>
                </c:pt>
                <c:pt idx="86">
                  <c:v>1970</c:v>
                </c:pt>
                <c:pt idx="87">
                  <c:v>1971</c:v>
                </c:pt>
                <c:pt idx="88">
                  <c:v>1972</c:v>
                </c:pt>
                <c:pt idx="89">
                  <c:v>1973</c:v>
                </c:pt>
                <c:pt idx="90">
                  <c:v>1974</c:v>
                </c:pt>
                <c:pt idx="91">
                  <c:v>1975</c:v>
                </c:pt>
                <c:pt idx="92">
                  <c:v>1976</c:v>
                </c:pt>
                <c:pt idx="93">
                  <c:v>1977</c:v>
                </c:pt>
                <c:pt idx="94">
                  <c:v>1978</c:v>
                </c:pt>
                <c:pt idx="95">
                  <c:v>1979</c:v>
                </c:pt>
                <c:pt idx="96">
                  <c:v>1980</c:v>
                </c:pt>
                <c:pt idx="97">
                  <c:v>1981</c:v>
                </c:pt>
                <c:pt idx="98">
                  <c:v>1982</c:v>
                </c:pt>
                <c:pt idx="99">
                  <c:v>1983</c:v>
                </c:pt>
                <c:pt idx="100">
                  <c:v>1984</c:v>
                </c:pt>
                <c:pt idx="101">
                  <c:v>1985</c:v>
                </c:pt>
                <c:pt idx="102">
                  <c:v>1986</c:v>
                </c:pt>
                <c:pt idx="103">
                  <c:v>1987</c:v>
                </c:pt>
                <c:pt idx="104">
                  <c:v>1988</c:v>
                </c:pt>
                <c:pt idx="105">
                  <c:v>1989</c:v>
                </c:pt>
                <c:pt idx="106">
                  <c:v>1990</c:v>
                </c:pt>
                <c:pt idx="107">
                  <c:v>1991</c:v>
                </c:pt>
                <c:pt idx="108">
                  <c:v>1992</c:v>
                </c:pt>
                <c:pt idx="109">
                  <c:v>1993</c:v>
                </c:pt>
                <c:pt idx="110">
                  <c:v>1994</c:v>
                </c:pt>
                <c:pt idx="111">
                  <c:v>1995</c:v>
                </c:pt>
                <c:pt idx="112">
                  <c:v>1996</c:v>
                </c:pt>
                <c:pt idx="113">
                  <c:v>1997</c:v>
                </c:pt>
                <c:pt idx="114">
                  <c:v>1998</c:v>
                </c:pt>
                <c:pt idx="115">
                  <c:v>1999</c:v>
                </c:pt>
                <c:pt idx="116">
                  <c:v>2000</c:v>
                </c:pt>
                <c:pt idx="117">
                  <c:v>2001</c:v>
                </c:pt>
                <c:pt idx="118">
                  <c:v>2002</c:v>
                </c:pt>
                <c:pt idx="119">
                  <c:v>2003</c:v>
                </c:pt>
                <c:pt idx="120">
                  <c:v>2004</c:v>
                </c:pt>
                <c:pt idx="121">
                  <c:v>2005</c:v>
                </c:pt>
                <c:pt idx="122">
                  <c:v>2006</c:v>
                </c:pt>
                <c:pt idx="123">
                  <c:v>2007</c:v>
                </c:pt>
                <c:pt idx="124">
                  <c:v>2008</c:v>
                </c:pt>
                <c:pt idx="125">
                  <c:v>2009</c:v>
                </c:pt>
                <c:pt idx="126">
                  <c:v>2010</c:v>
                </c:pt>
                <c:pt idx="127">
                  <c:v>2011</c:v>
                </c:pt>
              </c:numCache>
            </c:numRef>
          </c:cat>
          <c:val>
            <c:numRef>
              <c:f>'Quality Adjusted Cost'!$C$43:$C$170</c:f>
              <c:numCache>
                <c:formatCode>0.00%</c:formatCode>
                <c:ptCount val="128"/>
                <c:pt idx="0">
                  <c:v>1.8660599999999999E-2</c:v>
                </c:pt>
                <c:pt idx="1">
                  <c:v>1.7782699999999999E-2</c:v>
                </c:pt>
                <c:pt idx="2">
                  <c:v>1.7173600000000001E-2</c:v>
                </c:pt>
                <c:pt idx="3">
                  <c:v>1.6640599999999998E-2</c:v>
                </c:pt>
                <c:pt idx="4">
                  <c:v>1.6317999999999999E-2</c:v>
                </c:pt>
                <c:pt idx="5">
                  <c:v>1.5559699999999999E-2</c:v>
                </c:pt>
                <c:pt idx="6">
                  <c:v>1.5144899999999999E-2</c:v>
                </c:pt>
                <c:pt idx="7">
                  <c:v>1.51971E-2</c:v>
                </c:pt>
                <c:pt idx="8">
                  <c:v>1.52636E-2</c:v>
                </c:pt>
                <c:pt idx="9">
                  <c:v>1.5368E-2</c:v>
                </c:pt>
                <c:pt idx="10">
                  <c:v>1.5625099999999999E-2</c:v>
                </c:pt>
                <c:pt idx="11">
                  <c:v>1.6147999999999999E-2</c:v>
                </c:pt>
                <c:pt idx="12">
                  <c:v>1.6451E-2</c:v>
                </c:pt>
                <c:pt idx="13">
                  <c:v>1.6695700000000001E-2</c:v>
                </c:pt>
                <c:pt idx="14">
                  <c:v>1.6693199999999998E-2</c:v>
                </c:pt>
                <c:pt idx="15">
                  <c:v>1.6298199999999999E-2</c:v>
                </c:pt>
                <c:pt idx="16">
                  <c:v>1.5610600000000001E-2</c:v>
                </c:pt>
                <c:pt idx="17">
                  <c:v>1.50698E-2</c:v>
                </c:pt>
                <c:pt idx="18">
                  <c:v>1.48059E-2</c:v>
                </c:pt>
                <c:pt idx="19">
                  <c:v>1.4536500000000001E-2</c:v>
                </c:pt>
                <c:pt idx="20">
                  <c:v>1.4907E-2</c:v>
                </c:pt>
                <c:pt idx="21">
                  <c:v>1.51877E-2</c:v>
                </c:pt>
                <c:pt idx="22">
                  <c:v>1.5553600000000001E-2</c:v>
                </c:pt>
                <c:pt idx="23">
                  <c:v>1.5499799999999999E-2</c:v>
                </c:pt>
                <c:pt idx="24">
                  <c:v>1.55648E-2</c:v>
                </c:pt>
                <c:pt idx="25">
                  <c:v>1.53425E-2</c:v>
                </c:pt>
                <c:pt idx="26">
                  <c:v>1.53516E-2</c:v>
                </c:pt>
                <c:pt idx="27">
                  <c:v>1.54579E-2</c:v>
                </c:pt>
                <c:pt idx="28">
                  <c:v>1.5913199999999999E-2</c:v>
                </c:pt>
                <c:pt idx="29">
                  <c:v>1.6641800000000002E-2</c:v>
                </c:pt>
                <c:pt idx="30">
                  <c:v>1.72503E-2</c:v>
                </c:pt>
                <c:pt idx="31">
                  <c:v>1.76715E-2</c:v>
                </c:pt>
                <c:pt idx="32">
                  <c:v>1.7596799999999999E-2</c:v>
                </c:pt>
                <c:pt idx="33">
                  <c:v>1.7663700000000001E-2</c:v>
                </c:pt>
                <c:pt idx="34">
                  <c:v>1.7412799999999999E-2</c:v>
                </c:pt>
                <c:pt idx="35">
                  <c:v>1.8069100000000001E-2</c:v>
                </c:pt>
                <c:pt idx="36">
                  <c:v>1.8970000000000001E-2</c:v>
                </c:pt>
                <c:pt idx="37">
                  <c:v>1.9701900000000001E-2</c:v>
                </c:pt>
                <c:pt idx="38">
                  <c:v>2.0086699999999999E-2</c:v>
                </c:pt>
                <c:pt idx="39">
                  <c:v>2.0141099999999999E-2</c:v>
                </c:pt>
                <c:pt idx="40">
                  <c:v>1.9243300000000001E-2</c:v>
                </c:pt>
                <c:pt idx="41">
                  <c:v>1.7884199999999999E-2</c:v>
                </c:pt>
                <c:pt idx="42">
                  <c:v>1.66058E-2</c:v>
                </c:pt>
                <c:pt idx="43">
                  <c:v>1.56414E-2</c:v>
                </c:pt>
                <c:pt idx="44">
                  <c:v>1.55116E-2</c:v>
                </c:pt>
                <c:pt idx="45">
                  <c:v>1.61233E-2</c:v>
                </c:pt>
                <c:pt idx="46">
                  <c:v>1.7341100000000002E-2</c:v>
                </c:pt>
                <c:pt idx="47">
                  <c:v>1.85449E-2</c:v>
                </c:pt>
                <c:pt idx="48">
                  <c:v>1.93312E-2</c:v>
                </c:pt>
                <c:pt idx="49">
                  <c:v>1.9435999999999998E-2</c:v>
                </c:pt>
                <c:pt idx="50">
                  <c:v>1.8706400000000001E-2</c:v>
                </c:pt>
                <c:pt idx="51">
                  <c:v>1.78829E-2</c:v>
                </c:pt>
                <c:pt idx="52">
                  <c:v>1.76084E-2</c:v>
                </c:pt>
                <c:pt idx="53">
                  <c:v>1.7498799999999998E-2</c:v>
                </c:pt>
                <c:pt idx="54">
                  <c:v>1.76434E-2</c:v>
                </c:pt>
                <c:pt idx="55">
                  <c:v>1.7817900000000001E-2</c:v>
                </c:pt>
                <c:pt idx="56">
                  <c:v>1.76873E-2</c:v>
                </c:pt>
                <c:pt idx="57">
                  <c:v>1.6889399999999999E-2</c:v>
                </c:pt>
                <c:pt idx="58">
                  <c:v>1.6072900000000001E-2</c:v>
                </c:pt>
                <c:pt idx="59">
                  <c:v>1.5261200000000001E-2</c:v>
                </c:pt>
                <c:pt idx="60">
                  <c:v>1.49915E-2</c:v>
                </c:pt>
                <c:pt idx="61">
                  <c:v>1.48825E-2</c:v>
                </c:pt>
                <c:pt idx="62">
                  <c:v>1.51871E-2</c:v>
                </c:pt>
                <c:pt idx="63">
                  <c:v>1.5852399999999999E-2</c:v>
                </c:pt>
                <c:pt idx="64">
                  <c:v>1.65667E-2</c:v>
                </c:pt>
                <c:pt idx="65">
                  <c:v>1.6762900000000001E-2</c:v>
                </c:pt>
                <c:pt idx="66">
                  <c:v>1.6880599999999999E-2</c:v>
                </c:pt>
                <c:pt idx="67">
                  <c:v>1.7042399999999999E-2</c:v>
                </c:pt>
                <c:pt idx="68">
                  <c:v>1.7170999999999999E-2</c:v>
                </c:pt>
                <c:pt idx="69">
                  <c:v>1.70714E-2</c:v>
                </c:pt>
                <c:pt idx="70">
                  <c:v>1.7060200000000001E-2</c:v>
                </c:pt>
                <c:pt idx="71">
                  <c:v>1.71369E-2</c:v>
                </c:pt>
                <c:pt idx="72">
                  <c:v>1.7248200000000002E-2</c:v>
                </c:pt>
                <c:pt idx="73">
                  <c:v>1.7144599999999999E-2</c:v>
                </c:pt>
                <c:pt idx="74">
                  <c:v>1.7304199999999999E-2</c:v>
                </c:pt>
                <c:pt idx="75">
                  <c:v>1.7421200000000001E-2</c:v>
                </c:pt>
                <c:pt idx="76">
                  <c:v>1.72532E-2</c:v>
                </c:pt>
                <c:pt idx="77">
                  <c:v>1.6840399999999998E-2</c:v>
                </c:pt>
                <c:pt idx="78">
                  <c:v>1.6467800000000001E-2</c:v>
                </c:pt>
                <c:pt idx="79">
                  <c:v>1.60024E-2</c:v>
                </c:pt>
                <c:pt idx="80">
                  <c:v>1.5662700000000002E-2</c:v>
                </c:pt>
                <c:pt idx="81">
                  <c:v>1.56426E-2</c:v>
                </c:pt>
                <c:pt idx="82">
                  <c:v>1.5718800000000002E-2</c:v>
                </c:pt>
                <c:pt idx="83">
                  <c:v>1.60106E-2</c:v>
                </c:pt>
                <c:pt idx="84">
                  <c:v>1.63909E-2</c:v>
                </c:pt>
                <c:pt idx="85">
                  <c:v>1.6695000000000002E-2</c:v>
                </c:pt>
                <c:pt idx="86">
                  <c:v>1.6826899999999999E-2</c:v>
                </c:pt>
                <c:pt idx="87">
                  <c:v>1.6869700000000001E-2</c:v>
                </c:pt>
                <c:pt idx="88">
                  <c:v>1.6977099999999998E-2</c:v>
                </c:pt>
                <c:pt idx="89">
                  <c:v>1.7273E-2</c:v>
                </c:pt>
                <c:pt idx="90">
                  <c:v>1.7521200000000001E-2</c:v>
                </c:pt>
                <c:pt idx="91">
                  <c:v>1.8085500000000001E-2</c:v>
                </c:pt>
                <c:pt idx="92">
                  <c:v>1.8901299999999999E-2</c:v>
                </c:pt>
                <c:pt idx="93">
                  <c:v>1.9323900000000001E-2</c:v>
                </c:pt>
                <c:pt idx="94">
                  <c:v>1.95192E-2</c:v>
                </c:pt>
                <c:pt idx="95">
                  <c:v>1.9869700000000001E-2</c:v>
                </c:pt>
                <c:pt idx="96">
                  <c:v>2.0154600000000002E-2</c:v>
                </c:pt>
                <c:pt idx="97">
                  <c:v>2.0409900000000002E-2</c:v>
                </c:pt>
                <c:pt idx="98">
                  <c:v>2.0509900000000001E-2</c:v>
                </c:pt>
                <c:pt idx="99">
                  <c:v>2.0281899999999999E-2</c:v>
                </c:pt>
                <c:pt idx="100">
                  <c:v>1.9871400000000001E-2</c:v>
                </c:pt>
                <c:pt idx="101">
                  <c:v>1.9257300000000001E-2</c:v>
                </c:pt>
                <c:pt idx="102">
                  <c:v>1.85629E-2</c:v>
                </c:pt>
                <c:pt idx="103">
                  <c:v>1.8252899999999999E-2</c:v>
                </c:pt>
                <c:pt idx="104">
                  <c:v>1.8435400000000001E-2</c:v>
                </c:pt>
                <c:pt idx="105">
                  <c:v>1.89829E-2</c:v>
                </c:pt>
                <c:pt idx="106">
                  <c:v>1.9504000000000001E-2</c:v>
                </c:pt>
                <c:pt idx="107">
                  <c:v>2.0197300000000001E-2</c:v>
                </c:pt>
                <c:pt idx="108">
                  <c:v>2.0809000000000001E-2</c:v>
                </c:pt>
                <c:pt idx="109">
                  <c:v>2.1397699999999999E-2</c:v>
                </c:pt>
                <c:pt idx="110">
                  <c:v>2.1627199999999999E-2</c:v>
                </c:pt>
                <c:pt idx="111">
                  <c:v>2.1795100000000001E-2</c:v>
                </c:pt>
                <c:pt idx="112">
                  <c:v>2.1503600000000001E-2</c:v>
                </c:pt>
                <c:pt idx="113">
                  <c:v>2.0896499999999998E-2</c:v>
                </c:pt>
                <c:pt idx="114">
                  <c:v>2.0241100000000001E-2</c:v>
                </c:pt>
                <c:pt idx="115">
                  <c:v>2.00573E-2</c:v>
                </c:pt>
                <c:pt idx="116">
                  <c:v>2.00316E-2</c:v>
                </c:pt>
                <c:pt idx="117">
                  <c:v>2.0297099999999998E-2</c:v>
                </c:pt>
                <c:pt idx="118">
                  <c:v>2.0547599999999999E-2</c:v>
                </c:pt>
                <c:pt idx="119">
                  <c:v>2.0765499999999999E-2</c:v>
                </c:pt>
                <c:pt idx="120">
                  <c:v>2.0486000000000001E-2</c:v>
                </c:pt>
                <c:pt idx="121">
                  <c:v>1.9782899999999999E-2</c:v>
                </c:pt>
                <c:pt idx="122">
                  <c:v>1.89778E-2</c:v>
                </c:pt>
                <c:pt idx="123">
                  <c:v>1.8983799999999999E-2</c:v>
                </c:pt>
                <c:pt idx="124">
                  <c:v>1.9362600000000001E-2</c:v>
                </c:pt>
                <c:pt idx="125">
                  <c:v>1.93206E-2</c:v>
                </c:pt>
                <c:pt idx="126">
                  <c:v>1.9856599999999999E-2</c:v>
                </c:pt>
                <c:pt idx="127">
                  <c:v>2.1007499999999998E-2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408896"/>
        <c:axId val="33419264"/>
      </c:lineChart>
      <c:catAx>
        <c:axId val="33408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SOURCE: Thomas Phillipon, "Has The</a:t>
                </a:r>
                <a:r>
                  <a:rPr lang="en-US" baseline="0"/>
                  <a:t> U.S. Financial Services Industry Become Less Efficient?", Working Paper, May, 2012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419264"/>
        <c:crossesAt val="0"/>
        <c:auto val="1"/>
        <c:lblAlgn val="ctr"/>
        <c:lblOffset val="100"/>
        <c:noMultiLvlLbl val="0"/>
      </c:catAx>
      <c:valAx>
        <c:axId val="33419264"/>
        <c:scaling>
          <c:orientation val="minMax"/>
          <c:min val="1.0000000000000002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408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Financial Sector Profits As a Share of All Corporate Profits, By Decade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'NIPATable(1)'!$A$27:$A$32</c:f>
              <c:strCache>
                <c:ptCount val="6"/>
                <c:pt idx="0">
                  <c:v>1960 I to 1969 IV</c:v>
                </c:pt>
                <c:pt idx="1">
                  <c:v>1970 I to 1979 IV</c:v>
                </c:pt>
                <c:pt idx="2">
                  <c:v>1980 I to 1989 IV</c:v>
                </c:pt>
                <c:pt idx="3">
                  <c:v>1990 I to 1999 IV</c:v>
                </c:pt>
                <c:pt idx="4">
                  <c:v>2000 I to 2009 IV</c:v>
                </c:pt>
                <c:pt idx="5">
                  <c:v>2010 I to 2011 IV</c:v>
                </c:pt>
              </c:strCache>
            </c:strRef>
          </c:cat>
          <c:val>
            <c:numRef>
              <c:f>'NIPATable(1)'!$C$27:$C$32</c:f>
              <c:numCache>
                <c:formatCode>0.00%</c:formatCode>
                <c:ptCount val="6"/>
                <c:pt idx="0">
                  <c:v>0.13007599544180759</c:v>
                </c:pt>
                <c:pt idx="1">
                  <c:v>0.15587060332399469</c:v>
                </c:pt>
                <c:pt idx="2">
                  <c:v>0.13221103944176904</c:v>
                </c:pt>
                <c:pt idx="3">
                  <c:v>0.24591767130223641</c:v>
                </c:pt>
                <c:pt idx="4">
                  <c:v>0.29853962638749115</c:v>
                </c:pt>
                <c:pt idx="5">
                  <c:v>0.28992901863372145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679552"/>
        <c:axId val="46681472"/>
      </c:barChart>
      <c:catAx>
        <c:axId val="46679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Source: Average of quarterly profits for each time period, Department of Commerce Bureau of Economic Analysis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46681472"/>
        <c:crosses val="autoZero"/>
        <c:auto val="1"/>
        <c:lblAlgn val="ctr"/>
        <c:lblOffset val="100"/>
        <c:noMultiLvlLbl val="0"/>
      </c:catAx>
      <c:valAx>
        <c:axId val="4668147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6679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DE1A62-D452-4F89-9BFA-78C5F4E04B6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643C054-FF07-4FBF-B772-7D3DD2A454C5}">
      <dgm:prSet phldrT="[Text]"/>
      <dgm:spPr/>
      <dgm:t>
        <a:bodyPr/>
        <a:lstStyle/>
        <a:p>
          <a:r>
            <a:rPr lang="en-US" dirty="0" smtClean="0"/>
            <a:t>Savers – households, non-financial business</a:t>
          </a:r>
          <a:endParaRPr lang="en-US" dirty="0"/>
        </a:p>
      </dgm:t>
    </dgm:pt>
    <dgm:pt modelId="{9405E584-B456-4FA0-A62B-A9DEF3B4D6CC}" type="parTrans" cxnId="{D6250247-7ED9-4ECA-9A94-E5CA9AEF673A}">
      <dgm:prSet/>
      <dgm:spPr/>
      <dgm:t>
        <a:bodyPr/>
        <a:lstStyle/>
        <a:p>
          <a:endParaRPr lang="en-US"/>
        </a:p>
      </dgm:t>
    </dgm:pt>
    <dgm:pt modelId="{9F52BF7E-BE4F-49D0-BA59-6D8EC019F9C1}" type="sibTrans" cxnId="{D6250247-7ED9-4ECA-9A94-E5CA9AEF673A}">
      <dgm:prSet/>
      <dgm:spPr/>
      <dgm:t>
        <a:bodyPr/>
        <a:lstStyle/>
        <a:p>
          <a:endParaRPr lang="en-US"/>
        </a:p>
      </dgm:t>
    </dgm:pt>
    <dgm:pt modelId="{57F59ECF-EBF2-4D77-97FF-0E19724E3210}">
      <dgm:prSet phldrT="[Text]"/>
      <dgm:spPr/>
      <dgm:t>
        <a:bodyPr/>
        <a:lstStyle/>
        <a:p>
          <a:r>
            <a:rPr lang="en-US" dirty="0" smtClean="0"/>
            <a:t>Intermediary Banks</a:t>
          </a:r>
          <a:endParaRPr lang="en-US" dirty="0"/>
        </a:p>
      </dgm:t>
    </dgm:pt>
    <dgm:pt modelId="{2302C7B7-5475-4626-9C21-9F2FCD2F8716}" type="parTrans" cxnId="{19B55E57-2ED1-43CA-89D1-A0EF320E36CB}">
      <dgm:prSet/>
      <dgm:spPr/>
      <dgm:t>
        <a:bodyPr/>
        <a:lstStyle/>
        <a:p>
          <a:endParaRPr lang="en-US"/>
        </a:p>
      </dgm:t>
    </dgm:pt>
    <dgm:pt modelId="{825683CD-F02C-4900-A6B0-D1E7EDC18363}" type="sibTrans" cxnId="{19B55E57-2ED1-43CA-89D1-A0EF320E36CB}">
      <dgm:prSet/>
      <dgm:spPr/>
      <dgm:t>
        <a:bodyPr/>
        <a:lstStyle/>
        <a:p>
          <a:endParaRPr lang="en-US"/>
        </a:p>
      </dgm:t>
    </dgm:pt>
    <dgm:pt modelId="{0E8906FF-9776-4B3E-9A21-45A54C7EDA0F}">
      <dgm:prSet phldrT="[Text]"/>
      <dgm:spPr/>
      <dgm:t>
        <a:bodyPr/>
        <a:lstStyle/>
        <a:p>
          <a:r>
            <a:rPr lang="en-US" dirty="0" smtClean="0"/>
            <a:t>Borrowers – household purchases, business investment</a:t>
          </a:r>
          <a:endParaRPr lang="en-US" dirty="0"/>
        </a:p>
      </dgm:t>
    </dgm:pt>
    <dgm:pt modelId="{3F29FC11-36BA-47DB-9270-E0E39AAA4AC6}" type="parTrans" cxnId="{AAD56F62-B41D-4054-8FDD-77B5CE5E4CE4}">
      <dgm:prSet/>
      <dgm:spPr/>
      <dgm:t>
        <a:bodyPr/>
        <a:lstStyle/>
        <a:p>
          <a:endParaRPr lang="en-US"/>
        </a:p>
      </dgm:t>
    </dgm:pt>
    <dgm:pt modelId="{92535A97-DC0E-4086-BC17-16A9D8EA412B}" type="sibTrans" cxnId="{AAD56F62-B41D-4054-8FDD-77B5CE5E4CE4}">
      <dgm:prSet/>
      <dgm:spPr/>
      <dgm:t>
        <a:bodyPr/>
        <a:lstStyle/>
        <a:p>
          <a:endParaRPr lang="en-US"/>
        </a:p>
      </dgm:t>
    </dgm:pt>
    <dgm:pt modelId="{577A3635-B07F-4DAA-8AB1-F5D94226595C}" type="pres">
      <dgm:prSet presAssocID="{F7DE1A62-D452-4F89-9BFA-78C5F4E04B6F}" presName="CompostProcess" presStyleCnt="0">
        <dgm:presLayoutVars>
          <dgm:dir/>
          <dgm:resizeHandles val="exact"/>
        </dgm:presLayoutVars>
      </dgm:prSet>
      <dgm:spPr/>
    </dgm:pt>
    <dgm:pt modelId="{C5DC2D99-1F65-4942-982A-143755948A76}" type="pres">
      <dgm:prSet presAssocID="{F7DE1A62-D452-4F89-9BFA-78C5F4E04B6F}" presName="arrow" presStyleLbl="bgShp" presStyleIdx="0" presStyleCnt="1"/>
      <dgm:spPr/>
    </dgm:pt>
    <dgm:pt modelId="{F8DA8100-3DDE-476E-B2D5-BEF5B6871BD8}" type="pres">
      <dgm:prSet presAssocID="{F7DE1A62-D452-4F89-9BFA-78C5F4E04B6F}" presName="linearProcess" presStyleCnt="0"/>
      <dgm:spPr/>
    </dgm:pt>
    <dgm:pt modelId="{BA77CC30-476A-4A1A-BDD3-A2969996794B}" type="pres">
      <dgm:prSet presAssocID="{A643C054-FF07-4FBF-B772-7D3DD2A454C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394954-DFB4-4375-BD26-9C86522534F3}" type="pres">
      <dgm:prSet presAssocID="{9F52BF7E-BE4F-49D0-BA59-6D8EC019F9C1}" presName="sibTrans" presStyleCnt="0"/>
      <dgm:spPr/>
    </dgm:pt>
    <dgm:pt modelId="{1C7849CA-A897-424A-90AA-842657C68AF5}" type="pres">
      <dgm:prSet presAssocID="{57F59ECF-EBF2-4D77-97FF-0E19724E321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987244-78F7-4792-8D5C-175C38F2CDF1}" type="pres">
      <dgm:prSet presAssocID="{825683CD-F02C-4900-A6B0-D1E7EDC18363}" presName="sibTrans" presStyleCnt="0"/>
      <dgm:spPr/>
    </dgm:pt>
    <dgm:pt modelId="{3741AB06-A42F-4E80-ABFB-33441EA2F5A7}" type="pres">
      <dgm:prSet presAssocID="{0E8906FF-9776-4B3E-9A21-45A54C7EDA0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250247-7ED9-4ECA-9A94-E5CA9AEF673A}" srcId="{F7DE1A62-D452-4F89-9BFA-78C5F4E04B6F}" destId="{A643C054-FF07-4FBF-B772-7D3DD2A454C5}" srcOrd="0" destOrd="0" parTransId="{9405E584-B456-4FA0-A62B-A9DEF3B4D6CC}" sibTransId="{9F52BF7E-BE4F-49D0-BA59-6D8EC019F9C1}"/>
    <dgm:cxn modelId="{AAD56F62-B41D-4054-8FDD-77B5CE5E4CE4}" srcId="{F7DE1A62-D452-4F89-9BFA-78C5F4E04B6F}" destId="{0E8906FF-9776-4B3E-9A21-45A54C7EDA0F}" srcOrd="2" destOrd="0" parTransId="{3F29FC11-36BA-47DB-9270-E0E39AAA4AC6}" sibTransId="{92535A97-DC0E-4086-BC17-16A9D8EA412B}"/>
    <dgm:cxn modelId="{20C1306E-A6A2-482D-BE3B-EFCA9B253831}" type="presOf" srcId="{A643C054-FF07-4FBF-B772-7D3DD2A454C5}" destId="{BA77CC30-476A-4A1A-BDD3-A2969996794B}" srcOrd="0" destOrd="0" presId="urn:microsoft.com/office/officeart/2005/8/layout/hProcess9"/>
    <dgm:cxn modelId="{A42161BF-7548-489A-92DE-8CE57BB9BBFC}" type="presOf" srcId="{F7DE1A62-D452-4F89-9BFA-78C5F4E04B6F}" destId="{577A3635-B07F-4DAA-8AB1-F5D94226595C}" srcOrd="0" destOrd="0" presId="urn:microsoft.com/office/officeart/2005/8/layout/hProcess9"/>
    <dgm:cxn modelId="{183769A6-6CD1-46D2-8734-5C3BD493BF65}" type="presOf" srcId="{57F59ECF-EBF2-4D77-97FF-0E19724E3210}" destId="{1C7849CA-A897-424A-90AA-842657C68AF5}" srcOrd="0" destOrd="0" presId="urn:microsoft.com/office/officeart/2005/8/layout/hProcess9"/>
    <dgm:cxn modelId="{19B55E57-2ED1-43CA-89D1-A0EF320E36CB}" srcId="{F7DE1A62-D452-4F89-9BFA-78C5F4E04B6F}" destId="{57F59ECF-EBF2-4D77-97FF-0E19724E3210}" srcOrd="1" destOrd="0" parTransId="{2302C7B7-5475-4626-9C21-9F2FCD2F8716}" sibTransId="{825683CD-F02C-4900-A6B0-D1E7EDC18363}"/>
    <dgm:cxn modelId="{9F653011-BC8F-4A17-9CFD-190738C1DA29}" type="presOf" srcId="{0E8906FF-9776-4B3E-9A21-45A54C7EDA0F}" destId="{3741AB06-A42F-4E80-ABFB-33441EA2F5A7}" srcOrd="0" destOrd="0" presId="urn:microsoft.com/office/officeart/2005/8/layout/hProcess9"/>
    <dgm:cxn modelId="{B59B765E-B86B-40F5-8324-73E7D1CB7DDF}" type="presParOf" srcId="{577A3635-B07F-4DAA-8AB1-F5D94226595C}" destId="{C5DC2D99-1F65-4942-982A-143755948A76}" srcOrd="0" destOrd="0" presId="urn:microsoft.com/office/officeart/2005/8/layout/hProcess9"/>
    <dgm:cxn modelId="{5E489962-4CCD-43FE-940C-A2667A4984F7}" type="presParOf" srcId="{577A3635-B07F-4DAA-8AB1-F5D94226595C}" destId="{F8DA8100-3DDE-476E-B2D5-BEF5B6871BD8}" srcOrd="1" destOrd="0" presId="urn:microsoft.com/office/officeart/2005/8/layout/hProcess9"/>
    <dgm:cxn modelId="{11027F60-9F17-47F3-B18B-1557CD15ECE2}" type="presParOf" srcId="{F8DA8100-3DDE-476E-B2D5-BEF5B6871BD8}" destId="{BA77CC30-476A-4A1A-BDD3-A2969996794B}" srcOrd="0" destOrd="0" presId="urn:microsoft.com/office/officeart/2005/8/layout/hProcess9"/>
    <dgm:cxn modelId="{5B0C7631-1E3C-48C8-8DBB-39EDFD47A00E}" type="presParOf" srcId="{F8DA8100-3DDE-476E-B2D5-BEF5B6871BD8}" destId="{3C394954-DFB4-4375-BD26-9C86522534F3}" srcOrd="1" destOrd="0" presId="urn:microsoft.com/office/officeart/2005/8/layout/hProcess9"/>
    <dgm:cxn modelId="{3D19D771-1231-40EE-8A92-D8ABB25B00C3}" type="presParOf" srcId="{F8DA8100-3DDE-476E-B2D5-BEF5B6871BD8}" destId="{1C7849CA-A897-424A-90AA-842657C68AF5}" srcOrd="2" destOrd="0" presId="urn:microsoft.com/office/officeart/2005/8/layout/hProcess9"/>
    <dgm:cxn modelId="{6779709A-3ED6-40C4-8AE0-2EE52063DB59}" type="presParOf" srcId="{F8DA8100-3DDE-476E-B2D5-BEF5B6871BD8}" destId="{F7987244-78F7-4792-8D5C-175C38F2CDF1}" srcOrd="3" destOrd="0" presId="urn:microsoft.com/office/officeart/2005/8/layout/hProcess9"/>
    <dgm:cxn modelId="{02B57DEF-E99D-479D-9875-7AF80E1954C2}" type="presParOf" srcId="{F8DA8100-3DDE-476E-B2D5-BEF5B6871BD8}" destId="{3741AB06-A42F-4E80-ABFB-33441EA2F5A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C2D99-1F65-4942-982A-143755948A76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77CC30-476A-4A1A-BDD3-A2969996794B}">
      <dsp:nvSpPr>
        <dsp:cNvPr id="0" name=""/>
        <dsp:cNvSpPr/>
      </dsp:nvSpPr>
      <dsp:spPr>
        <a:xfrm>
          <a:off x="8840" y="1357788"/>
          <a:ext cx="26489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Savers – households, non-financial business</a:t>
          </a:r>
          <a:endParaRPr lang="en-US" sz="2200" kern="1200" dirty="0"/>
        </a:p>
      </dsp:txBody>
      <dsp:txXfrm>
        <a:off x="97216" y="1446164"/>
        <a:ext cx="2472150" cy="1633633"/>
      </dsp:txXfrm>
    </dsp:sp>
    <dsp:sp modelId="{1C7849CA-A897-424A-90AA-842657C68AF5}">
      <dsp:nvSpPr>
        <dsp:cNvPr id="0" name=""/>
        <dsp:cNvSpPr/>
      </dsp:nvSpPr>
      <dsp:spPr>
        <a:xfrm>
          <a:off x="2790348" y="1357788"/>
          <a:ext cx="26489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Intermediary Banks</a:t>
          </a:r>
          <a:endParaRPr lang="en-US" sz="2200" kern="1200" dirty="0"/>
        </a:p>
      </dsp:txBody>
      <dsp:txXfrm>
        <a:off x="2878724" y="1446164"/>
        <a:ext cx="2472150" cy="1633633"/>
      </dsp:txXfrm>
    </dsp:sp>
    <dsp:sp modelId="{3741AB06-A42F-4E80-ABFB-33441EA2F5A7}">
      <dsp:nvSpPr>
        <dsp:cNvPr id="0" name=""/>
        <dsp:cNvSpPr/>
      </dsp:nvSpPr>
      <dsp:spPr>
        <a:xfrm>
          <a:off x="5571857" y="1357788"/>
          <a:ext cx="26489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Borrowers – household purchases, business investment</a:t>
          </a:r>
          <a:endParaRPr lang="en-US" sz="2200" kern="1200" dirty="0"/>
        </a:p>
      </dsp:txBody>
      <dsp:txXfrm>
        <a:off x="5660233" y="1446164"/>
        <a:ext cx="2472150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4F917-7DEC-420F-86D3-947A4F1310C8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D2059-52A5-41EC-A305-1C8EC1BC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</a:t>
            </a:r>
            <a:r>
              <a:rPr lang="en-US" baseline="0" dirty="0" smtClean="0"/>
              <a:t> private benefits are not benefits to society as a whole because they are associated with costs to you – thus eliminating my private benefits may even benefit society.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2059-52A5-41EC-A305-1C8EC1BCC7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4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5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8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5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0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8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4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8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7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5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5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66D43-FF06-4BD8-932D-A5B14C99C79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7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 Cost Benefit Analysis Pass The Cost Benefit Test?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Marcus Stanley, </a:t>
            </a:r>
            <a:r>
              <a:rPr lang="en-US" sz="2800" dirty="0" err="1" smtClean="0"/>
              <a:t>Phd</a:t>
            </a:r>
            <a:endParaRPr lang="en-US" sz="2800" dirty="0" smtClean="0"/>
          </a:p>
          <a:p>
            <a:r>
              <a:rPr lang="en-US" sz="2800" dirty="0" smtClean="0"/>
              <a:t>Policy Director</a:t>
            </a:r>
          </a:p>
          <a:p>
            <a:r>
              <a:rPr lang="en-US" sz="2800" dirty="0" smtClean="0"/>
              <a:t>Americans for Financial Reform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72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this…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0579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294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Or even this…</a:t>
            </a:r>
            <a:endParaRPr lang="en-US" dirty="0"/>
          </a:p>
        </p:txBody>
      </p:sp>
      <p:pic>
        <p:nvPicPr>
          <p:cNvPr id="1030" name="Picture 6" descr="http://www.google.com/url?source=imglanding&amp;ct=img&amp;q=http://www.econbrowser.com/archives/2007/11/ofheo_gse1.gif&amp;sa=X&amp;ei=HnypT7TPBpGf6QHE0JXNBA&amp;ved=0CAoQ8wc&amp;usg=AFQjCNEDgfizfm1OZWpvCD7mrX8AWZ-t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70866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2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219201"/>
            <a:ext cx="7877175" cy="51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304800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To this…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2363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Uncertainty – Real Economy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Finance an intermediary sector.</a:t>
            </a:r>
          </a:p>
          <a:p>
            <a:r>
              <a:rPr lang="en-US" dirty="0" smtClean="0"/>
              <a:t>Has grown massively over past decades</a:t>
            </a:r>
          </a:p>
          <a:p>
            <a:pPr lvl="1"/>
            <a:r>
              <a:rPr lang="en-US" dirty="0" smtClean="0"/>
              <a:t>5% of economy in 1980 to over </a:t>
            </a:r>
            <a:r>
              <a:rPr lang="en-US" dirty="0" smtClean="0"/>
              <a:t>8% </a:t>
            </a:r>
            <a:r>
              <a:rPr lang="en-US" dirty="0" smtClean="0"/>
              <a:t>today. </a:t>
            </a:r>
          </a:p>
          <a:p>
            <a:r>
              <a:rPr lang="en-US" dirty="0" smtClean="0"/>
              <a:t>But little evidence of real economy benefits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Phillipon</a:t>
            </a:r>
            <a:r>
              <a:rPr lang="en-US" dirty="0" smtClean="0"/>
              <a:t> (2012) – financial efficiency has not increased over the 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Looks like law, medicine, education, not a sector where </a:t>
            </a:r>
            <a:r>
              <a:rPr lang="en-US" dirty="0" smtClean="0"/>
              <a:t>growth </a:t>
            </a:r>
            <a:r>
              <a:rPr lang="en-US" dirty="0" smtClean="0"/>
              <a:t>is </a:t>
            </a:r>
            <a:r>
              <a:rPr lang="en-US" dirty="0" smtClean="0"/>
              <a:t>productivity driven.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54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236904" y="284529"/>
          <a:ext cx="8670192" cy="628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503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Uncertainty, high stakes, insider power….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Industry still has the best data access</a:t>
            </a:r>
          </a:p>
          <a:p>
            <a:pPr lvl="1"/>
            <a:r>
              <a:rPr lang="en-US" dirty="0" smtClean="0"/>
              <a:t>Provides analysis supportive of preferred conclusion, resists regulatory requests for raw data</a:t>
            </a:r>
          </a:p>
          <a:p>
            <a:r>
              <a:rPr lang="en-US" dirty="0" smtClean="0"/>
              <a:t>Flood the process with shoddy ‘studies’.</a:t>
            </a:r>
          </a:p>
          <a:p>
            <a:pPr lvl="1"/>
            <a:r>
              <a:rPr lang="en-US" dirty="0" smtClean="0"/>
              <a:t>E.g. NERA on swap dealer costs of margin – </a:t>
            </a:r>
            <a:r>
              <a:rPr lang="en-US" dirty="0" smtClean="0"/>
              <a:t>measures</a:t>
            </a:r>
            <a:r>
              <a:rPr lang="en-US" dirty="0" smtClean="0"/>
              <a:t> </a:t>
            </a:r>
            <a:r>
              <a:rPr lang="en-US" dirty="0" smtClean="0"/>
              <a:t>total margin at company marginal </a:t>
            </a:r>
            <a:r>
              <a:rPr lang="en-US" dirty="0" smtClean="0"/>
              <a:t>cost </a:t>
            </a:r>
            <a:r>
              <a:rPr lang="en-US" dirty="0" smtClean="0"/>
              <a:t>of </a:t>
            </a:r>
            <a:r>
              <a:rPr lang="en-US" dirty="0" smtClean="0"/>
              <a:t>capital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uge inputs into key veto points. Mobilize Congress  </a:t>
            </a:r>
          </a:p>
          <a:p>
            <a:r>
              <a:rPr lang="en-US" dirty="0" smtClean="0"/>
              <a:t>Success in holding back regulation even where benefits are clear</a:t>
            </a:r>
          </a:p>
          <a:p>
            <a:pPr lvl="1"/>
            <a:r>
              <a:rPr lang="en-US" dirty="0" smtClean="0"/>
              <a:t>AFR August 2011 letter: Basel Committee cooked their own cost benefit analysis in setting capital charges.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34582" y="280239"/>
          <a:ext cx="8674835" cy="6297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34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Considering Costs vs. CBA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Consideration of costs and benefits is an essential part of any decision making process.</a:t>
            </a:r>
            <a:endParaRPr lang="en-US" dirty="0"/>
          </a:p>
          <a:p>
            <a:r>
              <a:rPr lang="en-US" dirty="0" smtClean="0"/>
              <a:t>Formal ‘Cost Benefit Analysis’ (CBA) is something else.</a:t>
            </a:r>
          </a:p>
          <a:p>
            <a:r>
              <a:rPr lang="en-US" dirty="0" smtClean="0"/>
              <a:t>Standards vary, but generally includes mix of--</a:t>
            </a:r>
          </a:p>
          <a:p>
            <a:pPr lvl="1"/>
            <a:r>
              <a:rPr lang="en-US" dirty="0" smtClean="0"/>
              <a:t>Formal finding that benefits exceed costs (or reverse).</a:t>
            </a:r>
          </a:p>
          <a:p>
            <a:pPr lvl="1"/>
            <a:r>
              <a:rPr lang="en-US" dirty="0" smtClean="0"/>
              <a:t>Quantifiable if at all possible.</a:t>
            </a:r>
          </a:p>
          <a:p>
            <a:pPr lvl="1"/>
            <a:r>
              <a:rPr lang="en-US" dirty="0" smtClean="0"/>
              <a:t>Subject to judicial review.</a:t>
            </a:r>
          </a:p>
          <a:p>
            <a:pPr lvl="1"/>
            <a:r>
              <a:rPr lang="en-US" dirty="0" smtClean="0"/>
              <a:t>‘Veto point’ structure.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CBA In Financial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Real-world political economy of formal CBA is likely to be a disaster in financial arena.</a:t>
            </a:r>
          </a:p>
          <a:p>
            <a:r>
              <a:rPr lang="en-US" dirty="0" smtClean="0"/>
              <a:t>Two key problems: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Financial regulation: </a:t>
            </a:r>
            <a:r>
              <a:rPr lang="en-US" dirty="0" smtClean="0"/>
              <a:t>large </a:t>
            </a:r>
            <a:r>
              <a:rPr lang="en-US" dirty="0" smtClean="0"/>
              <a:t>and </a:t>
            </a:r>
            <a:r>
              <a:rPr lang="en-US" dirty="0" smtClean="0"/>
              <a:t>concentrated private costs, </a:t>
            </a:r>
            <a:r>
              <a:rPr lang="en-US" dirty="0" smtClean="0"/>
              <a:t> massive but </a:t>
            </a:r>
            <a:r>
              <a:rPr lang="en-US" dirty="0" smtClean="0"/>
              <a:t>diffuse public benefits.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Enormous methodological issues with trying to actually measure </a:t>
            </a:r>
            <a:r>
              <a:rPr lang="en-US" dirty="0" smtClean="0"/>
              <a:t>costs and benefits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/>
            <a:r>
              <a:rPr lang="en-US" dirty="0"/>
              <a:t>A</a:t>
            </a:r>
            <a:r>
              <a:rPr lang="en-US" dirty="0" smtClean="0"/>
              <a:t>ctors are very aware of their private costs, public does not have the resources to oppose.</a:t>
            </a:r>
          </a:p>
          <a:p>
            <a:pPr marL="514350" indent="-514350"/>
            <a:r>
              <a:rPr lang="en-US" dirty="0" smtClean="0"/>
              <a:t>An ‘expert’ process like CBA will be co-opted because of the limits of our knowledge.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6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Benefits, Private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true net benefits to society should be considered in cost </a:t>
            </a:r>
            <a:r>
              <a:rPr lang="en-US" dirty="0" smtClean="0"/>
              <a:t>benefit </a:t>
            </a:r>
            <a:r>
              <a:rPr lang="en-US" dirty="0" smtClean="0"/>
              <a:t>analysis.</a:t>
            </a:r>
          </a:p>
          <a:p>
            <a:r>
              <a:rPr lang="en-US" dirty="0"/>
              <a:t> </a:t>
            </a:r>
            <a:r>
              <a:rPr lang="en-US" dirty="0" smtClean="0"/>
              <a:t>Transfers</a:t>
            </a:r>
            <a:r>
              <a:rPr lang="en-US" dirty="0" smtClean="0"/>
              <a:t> </a:t>
            </a:r>
            <a:r>
              <a:rPr lang="en-US" dirty="0" smtClean="0"/>
              <a:t>from one private actor to </a:t>
            </a:r>
            <a:r>
              <a:rPr lang="en-US" dirty="0" smtClean="0"/>
              <a:t>another should be disregarded, except in cases where equity/fairness </a:t>
            </a:r>
            <a:r>
              <a:rPr lang="en-US" dirty="0" smtClean="0"/>
              <a:t>concerns are </a:t>
            </a:r>
            <a:r>
              <a:rPr lang="en-US" dirty="0" smtClean="0"/>
              <a:t>involved.</a:t>
            </a:r>
            <a:endParaRPr lang="en-US" dirty="0"/>
          </a:p>
          <a:p>
            <a:r>
              <a:rPr lang="en-US" dirty="0" smtClean="0"/>
              <a:t>The more externalities and transfers are involved in policy, the more challenging this becomes analytically – and politically</a:t>
            </a:r>
            <a:r>
              <a:rPr lang="en-US" dirty="0" smtClean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58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Benefits, Private 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Excessive leverage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amplifies short run private profits but creates destructive externalities. </a:t>
            </a:r>
            <a:r>
              <a:rPr lang="en-US" dirty="0"/>
              <a:t> C</a:t>
            </a:r>
            <a:r>
              <a:rPr lang="en-US" dirty="0" smtClean="0"/>
              <a:t>apital, derivatives, structured products.</a:t>
            </a:r>
          </a:p>
          <a:p>
            <a:r>
              <a:rPr lang="en-US" sz="3600" dirty="0" smtClean="0"/>
              <a:t>Market concentration in finance </a:t>
            </a:r>
          </a:p>
          <a:p>
            <a:pPr lvl="1"/>
            <a:r>
              <a:rPr lang="en-US" dirty="0" smtClean="0"/>
              <a:t>change creates huge private costs, any public cost?</a:t>
            </a:r>
          </a:p>
          <a:p>
            <a:r>
              <a:rPr lang="en-US" sz="3600" dirty="0" smtClean="0"/>
              <a:t>Complexity and opacity </a:t>
            </a:r>
          </a:p>
          <a:p>
            <a:pPr lvl="1"/>
            <a:r>
              <a:rPr lang="en-US" dirty="0" smtClean="0"/>
              <a:t>concealing risks from buy side and regulators</a:t>
            </a:r>
          </a:p>
          <a:p>
            <a:pPr lvl="1"/>
            <a:r>
              <a:rPr lang="en-US" dirty="0" smtClean="0"/>
              <a:t>dark market externalities (Bolton, Santos, </a:t>
            </a:r>
            <a:r>
              <a:rPr lang="en-US" dirty="0" err="1" smtClean="0"/>
              <a:t>Scheinkman</a:t>
            </a:r>
            <a:r>
              <a:rPr lang="en-US" dirty="0" smtClean="0"/>
              <a:t>, 2012)</a:t>
            </a:r>
          </a:p>
          <a:p>
            <a:r>
              <a:rPr lang="en-US" sz="3600" dirty="0" smtClean="0"/>
              <a:t>Public subsidies create incentive problems</a:t>
            </a:r>
          </a:p>
          <a:p>
            <a:pPr lvl="1"/>
            <a:r>
              <a:rPr lang="en-US" dirty="0" smtClean="0"/>
              <a:t>Not just TBTF guarantee, but bankruptcy and tax </a:t>
            </a:r>
          </a:p>
          <a:p>
            <a:r>
              <a:rPr lang="en-US" sz="3600" dirty="0" smtClean="0"/>
              <a:t>Endemic agency problems</a:t>
            </a:r>
          </a:p>
          <a:p>
            <a:pPr lvl="1"/>
            <a:r>
              <a:rPr lang="en-US" dirty="0" smtClean="0"/>
              <a:t>Fiduciary responsibilities, short-term pay incentives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8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Uncertainty -- Leverage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Modigliani-Miller insight: leverage restrictions have at most very limited social costs.</a:t>
            </a:r>
          </a:p>
          <a:p>
            <a:pPr lvl="1"/>
            <a:r>
              <a:rPr lang="en-US" dirty="0" smtClean="0"/>
              <a:t>Many prominent economists argue for extremely low costs of leverage limits.</a:t>
            </a:r>
          </a:p>
          <a:p>
            <a:pPr lvl="1"/>
            <a:r>
              <a:rPr lang="en-US" dirty="0" smtClean="0"/>
              <a:t>Industry disagrees: claims Basel capital requirements will cost $2 trillion in GDP, 7.5 million jobs by 2015. </a:t>
            </a:r>
          </a:p>
          <a:p>
            <a:r>
              <a:rPr lang="en-US" dirty="0"/>
              <a:t>W</a:t>
            </a:r>
            <a:r>
              <a:rPr lang="en-US" dirty="0" smtClean="0"/>
              <a:t>e are deep into a highly uncertain area, the macroeconomics of money and finance.</a:t>
            </a:r>
          </a:p>
          <a:p>
            <a:pPr lvl="1"/>
            <a:r>
              <a:rPr lang="en-US" dirty="0" smtClean="0"/>
              <a:t>Stein (2011): “Monetary Policy As Financial-Stability Regulation”</a:t>
            </a:r>
          </a:p>
          <a:p>
            <a:r>
              <a:rPr lang="en-US" dirty="0" smtClean="0"/>
              <a:t>Macroeconomic impacts of financial crises can be catastrophic. Do we even know why?</a:t>
            </a:r>
          </a:p>
        </p:txBody>
      </p:sp>
    </p:spTree>
    <p:extLst>
      <p:ext uri="{BB962C8B-B14F-4D97-AF65-F5344CB8AC3E}">
        <p14:creationId xmlns:p14="http://schemas.microsoft.com/office/powerpoint/2010/main" val="415771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Finance and the </a:t>
            </a:r>
            <a:r>
              <a:rPr lang="en-US" dirty="0" err="1" smtClean="0"/>
              <a:t>Macroeconomy</a:t>
            </a:r>
            <a:r>
              <a:rPr lang="en-US" dirty="0" smtClean="0"/>
              <a:t> – </a:t>
            </a:r>
            <a:br>
              <a:rPr lang="en-US" dirty="0" smtClean="0"/>
            </a:br>
            <a:r>
              <a:rPr lang="en-US" dirty="0" smtClean="0"/>
              <a:t>The Missing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 marL="0" marR="0" indent="0" algn="just"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/>
              </a:rPr>
              <a:t>“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Needless to say, if you want to build a model where finance matters, so that there is a link between developments in the financial sector and those in the real sector, you will have to model the reason for finance existing in the first place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.” </a:t>
            </a:r>
          </a:p>
          <a:p>
            <a:pPr marL="0" marR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“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ea typeface="Calibri"/>
              </a:rPr>
              <a:t>We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Calibri"/>
              </a:rPr>
              <a:t>clearly need macroeconomic models in which financial intermediaries play a significant role...by either ignoring banks or assuming that they are just like any other industrial firm, our models are clearly missing something essential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ea typeface="Calibri"/>
              </a:rPr>
              <a:t>….Putting financial intermediation into macroeconomic models is the first step.”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800" dirty="0" smtClean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 smtClean="0">
                <a:latin typeface="Arial" pitchFamily="34" charset="0"/>
                <a:ea typeface="Calibri"/>
                <a:cs typeface="Arial" pitchFamily="34" charset="0"/>
              </a:rPr>
              <a:t>“The </a:t>
            </a:r>
            <a:r>
              <a:rPr lang="en-US" sz="1800" dirty="0">
                <a:latin typeface="Arial" pitchFamily="34" charset="0"/>
                <a:ea typeface="Calibri"/>
                <a:cs typeface="Arial" pitchFamily="34" charset="0"/>
              </a:rPr>
              <a:t>prevailing macroeconomic paradigm requires a very strong form of rationality: agents make decisions in a fully </a:t>
            </a:r>
            <a:r>
              <a:rPr lang="en-US" sz="1800" dirty="0" err="1">
                <a:latin typeface="Arial" pitchFamily="34" charset="0"/>
                <a:ea typeface="Calibri"/>
                <a:cs typeface="Arial" pitchFamily="34" charset="0"/>
              </a:rPr>
              <a:t>optimising</a:t>
            </a:r>
            <a:r>
              <a:rPr lang="en-US" sz="1800" dirty="0">
                <a:latin typeface="Arial" pitchFamily="34" charset="0"/>
                <a:ea typeface="Calibri"/>
                <a:cs typeface="Arial" pitchFamily="34" charset="0"/>
              </a:rPr>
              <a:t> way, with complete knowledge of the underlying economic model….Casual (and not so casual) observation of past boom-bust episodes suggests an absence of </a:t>
            </a:r>
            <a:r>
              <a:rPr lang="en-US" sz="1800" dirty="0" smtClean="0">
                <a:latin typeface="Arial" pitchFamily="34" charset="0"/>
                <a:ea typeface="Calibri"/>
                <a:cs typeface="Arial" pitchFamily="34" charset="0"/>
              </a:rPr>
              <a:t>rationality”</a:t>
            </a:r>
          </a:p>
          <a:p>
            <a:pPr marL="0" lvl="0" indent="0" algn="r">
              <a:spcBef>
                <a:spcPts val="600"/>
              </a:spcBef>
              <a:buNone/>
            </a:pPr>
            <a:r>
              <a:rPr lang="en-US" sz="1600" dirty="0" err="1">
                <a:solidFill>
                  <a:srgbClr val="000000"/>
                </a:solidFill>
                <a:latin typeface="Arial"/>
                <a:cs typeface="Arial" pitchFamily="34" charset="0"/>
              </a:rPr>
              <a:t>Cecchetti</a:t>
            </a:r>
            <a:r>
              <a:rPr lang="en-US" sz="1600" dirty="0">
                <a:solidFill>
                  <a:srgbClr val="000000"/>
                </a:solidFill>
                <a:latin typeface="Arial"/>
                <a:cs typeface="Arial" pitchFamily="34" charset="0"/>
              </a:rPr>
              <a:t> et. al. 2009 (BIS)</a:t>
            </a: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0" indent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800" dirty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Measurement Uncertainty – Market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</a:t>
            </a:r>
            <a:r>
              <a:rPr lang="en-US" dirty="0" smtClean="0"/>
              <a:t>arge ‘universal banking’ model:</a:t>
            </a:r>
          </a:p>
          <a:p>
            <a:pPr lvl="1"/>
            <a:r>
              <a:rPr lang="en-US" dirty="0" smtClean="0"/>
              <a:t>attempt to increase monopoly power? </a:t>
            </a:r>
          </a:p>
          <a:p>
            <a:pPr lvl="1"/>
            <a:r>
              <a:rPr lang="en-US" dirty="0" smtClean="0"/>
              <a:t>access to implicit government subsidies? </a:t>
            </a:r>
          </a:p>
          <a:p>
            <a:pPr lvl="1"/>
            <a:r>
              <a:rPr lang="en-US" dirty="0" smtClean="0"/>
              <a:t>conceal risk? </a:t>
            </a:r>
          </a:p>
          <a:p>
            <a:pPr lvl="1"/>
            <a:r>
              <a:rPr lang="en-US" dirty="0" smtClean="0"/>
              <a:t>take advantage of genuine economies of scale?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 of the above?</a:t>
            </a:r>
          </a:p>
          <a:p>
            <a:r>
              <a:rPr lang="en-US" dirty="0" smtClean="0"/>
              <a:t>Can economics clearly sort out these factors?</a:t>
            </a:r>
          </a:p>
          <a:p>
            <a:r>
              <a:rPr lang="en-US" dirty="0" smtClean="0"/>
              <a:t>No: after decades of work, no consensus on whether economies of scale exist for large banks </a:t>
            </a:r>
          </a:p>
          <a:p>
            <a:pPr lvl="1"/>
            <a:r>
              <a:rPr lang="en-US" dirty="0" smtClean="0"/>
              <a:t>This is the literature that informed GLB. </a:t>
            </a:r>
          </a:p>
        </p:txBody>
      </p:sp>
    </p:spTree>
    <p:extLst>
      <p:ext uri="{BB962C8B-B14F-4D97-AF65-F5344CB8AC3E}">
        <p14:creationId xmlns:p14="http://schemas.microsoft.com/office/powerpoint/2010/main" val="24081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Uncertainty --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complexity of market structure and instruments.</a:t>
            </a:r>
          </a:p>
          <a:p>
            <a:r>
              <a:rPr lang="en-US" dirty="0"/>
              <a:t>E</a:t>
            </a:r>
            <a:r>
              <a:rPr lang="en-US" dirty="0" smtClean="0"/>
              <a:t>asier to hide risk, arbitrage regulations.</a:t>
            </a:r>
          </a:p>
          <a:p>
            <a:pPr lvl="1"/>
            <a:r>
              <a:rPr lang="en-US" dirty="0" err="1" smtClean="0"/>
              <a:t>Acharaya</a:t>
            </a:r>
            <a:r>
              <a:rPr lang="en-US" dirty="0" smtClean="0"/>
              <a:t> et al. – ABCP conduits as fake risk transfer to arbitrage capital regulation.</a:t>
            </a:r>
          </a:p>
          <a:p>
            <a:pPr lvl="1"/>
            <a:r>
              <a:rPr lang="en-US" dirty="0" smtClean="0"/>
              <a:t>Boaz, Barak, </a:t>
            </a:r>
            <a:r>
              <a:rPr lang="en-US" dirty="0" err="1" smtClean="0"/>
              <a:t>Brunnermeier</a:t>
            </a:r>
            <a:r>
              <a:rPr lang="en-US" dirty="0" smtClean="0"/>
              <a:t> – computational complexity and structured products, derivatives.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2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978</Words>
  <Application>Microsoft Office PowerPoint</Application>
  <PresentationFormat>On-screen Show (4:3)</PresentationFormat>
  <Paragraphs>93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Can Cost Benefit Analysis Pass The Cost Benefit Test?</vt:lpstr>
      <vt:lpstr>Considering Costs vs. CBA</vt:lpstr>
      <vt:lpstr>CBA In Financial Regulation</vt:lpstr>
      <vt:lpstr>Public Benefits, Private Costs</vt:lpstr>
      <vt:lpstr>Public Benefits, Private  Costs</vt:lpstr>
      <vt:lpstr>Measurement Uncertainty -- Leverage</vt:lpstr>
      <vt:lpstr>Finance and the Macroeconomy –  The Missing Link</vt:lpstr>
      <vt:lpstr> Measurement Uncertainty – Market Concentration</vt:lpstr>
      <vt:lpstr>Measurement Uncertainty -- Complexity</vt:lpstr>
      <vt:lpstr>From this…</vt:lpstr>
      <vt:lpstr>Or even this…</vt:lpstr>
      <vt:lpstr>PowerPoint Presentation</vt:lpstr>
      <vt:lpstr>Measurement Uncertainty – Real Economy Connection</vt:lpstr>
      <vt:lpstr>PowerPoint Presentation</vt:lpstr>
      <vt:lpstr>Uncertainty, high stakes, insider power….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MStanley</dc:creator>
  <cp:lastModifiedBy>MStanley</cp:lastModifiedBy>
  <cp:revision>45</cp:revision>
  <dcterms:created xsi:type="dcterms:W3CDTF">2012-05-06T23:56:05Z</dcterms:created>
  <dcterms:modified xsi:type="dcterms:W3CDTF">2012-05-09T04:28:01Z</dcterms:modified>
</cp:coreProperties>
</file>