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379" y="-1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860868-5702-411E-B586-97B01E3CEB62}" type="datetimeFigureOut">
              <a:rPr lang="en-US" smtClean="0"/>
              <a:t>4/25/2012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48499-4AEA-4EDB-B54B-87AA900B78A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860868-5702-411E-B586-97B01E3CEB62}" type="datetimeFigureOut">
              <a:rPr lang="en-US" smtClean="0"/>
              <a:t>4/25/2012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48499-4AEA-4EDB-B54B-87AA900B78A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6860868-5702-411E-B586-97B01E3CEB62}" type="datetimeFigureOut">
              <a:rPr lang="en-US" smtClean="0"/>
              <a:t>4/25/2012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48499-4AEA-4EDB-B54B-87AA900B78A9}"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860868-5702-411E-B586-97B01E3CEB62}" type="datetimeFigureOut">
              <a:rPr lang="en-US" smtClean="0"/>
              <a:t>4/25/2012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48499-4AEA-4EDB-B54B-87AA900B78A9}"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860868-5702-411E-B586-97B01E3CEB62}" type="datetimeFigureOut">
              <a:rPr lang="en-US" smtClean="0"/>
              <a:t>4/25/2012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48499-4AEA-4EDB-B54B-87AA900B78A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6860868-5702-411E-B586-97B01E3CEB62}" type="datetimeFigureOut">
              <a:rPr lang="en-US" smtClean="0"/>
              <a:t>4/25/2012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48499-4AEA-4EDB-B54B-87AA900B78A9}"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860868-5702-411E-B586-97B01E3CEB62}" type="datetimeFigureOut">
              <a:rPr lang="en-US" smtClean="0"/>
              <a:t>4/25/2012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A48499-4AEA-4EDB-B54B-87AA900B78A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860868-5702-411E-B586-97B01E3CEB62}" type="datetimeFigureOut">
              <a:rPr lang="en-US" smtClean="0"/>
              <a:t>4/25/2012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A48499-4AEA-4EDB-B54B-87AA900B78A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6860868-5702-411E-B586-97B01E3CEB62}" type="datetimeFigureOut">
              <a:rPr lang="en-US" smtClean="0"/>
              <a:t>4/25/2012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A48499-4AEA-4EDB-B54B-87AA900B78A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6860868-5702-411E-B586-97B01E3CEB62}" type="datetimeFigureOut">
              <a:rPr lang="en-US" smtClean="0"/>
              <a:t>4/25/2012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48499-4AEA-4EDB-B54B-87AA900B78A9}"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860868-5702-411E-B586-97B01E3CEB62}" type="datetimeFigureOut">
              <a:rPr lang="en-US" smtClean="0"/>
              <a:t>4/25/2012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48499-4AEA-4EDB-B54B-87AA900B78A9}"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6860868-5702-411E-B586-97B01E3CEB62}" type="datetimeFigureOut">
              <a:rPr lang="en-US" smtClean="0"/>
              <a:t>4/25/2012</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CA48499-4AEA-4EDB-B54B-87AA900B78A9}"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p:cNvSpPr txBox="1">
            <a:spLocks/>
          </p:cNvSpPr>
          <p:nvPr/>
        </p:nvSpPr>
        <p:spPr>
          <a:xfrm>
            <a:off x="533400" y="274638"/>
            <a:ext cx="8229600" cy="597376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chemeClr val="accent3">
                    <a:lumMod val="50000"/>
                  </a:schemeClr>
                </a:solidFill>
              </a:rPr>
              <a:t>The Emperor Has No Clothes: Confronting the D.C. Circuit’s Usurpation of SEC Rulemaking Authority</a:t>
            </a:r>
          </a:p>
          <a:p>
            <a:r>
              <a:rPr lang="en-US" dirty="0" smtClean="0"/>
              <a:t/>
            </a:r>
            <a:br>
              <a:rPr lang="en-US" dirty="0" smtClean="0"/>
            </a:br>
            <a:r>
              <a:rPr lang="en-US" sz="3100" dirty="0" smtClean="0">
                <a:solidFill>
                  <a:schemeClr val="tx2">
                    <a:lumMod val="50000"/>
                  </a:schemeClr>
                </a:solidFill>
              </a:rPr>
              <a:t>By James D. Cox &amp; Benjamin J.C. </a:t>
            </a:r>
            <a:r>
              <a:rPr lang="en-US" sz="3100" dirty="0" err="1" smtClean="0">
                <a:solidFill>
                  <a:schemeClr val="tx2">
                    <a:lumMod val="50000"/>
                  </a:schemeClr>
                </a:solidFill>
              </a:rPr>
              <a:t>Baucom</a:t>
            </a:r>
            <a:endParaRPr lang="en-US" sz="3100" dirty="0" smtClean="0">
              <a:solidFill>
                <a:schemeClr val="tx2">
                  <a:lumMod val="50000"/>
                </a:schemeClr>
              </a:solidFill>
            </a:endParaRPr>
          </a:p>
          <a:p>
            <a:endParaRPr lang="en-US" sz="3100" dirty="0">
              <a:solidFill>
                <a:schemeClr val="accent4">
                  <a:lumMod val="50000"/>
                </a:schemeClr>
              </a:solidFill>
            </a:endParaRPr>
          </a:p>
          <a:p>
            <a:r>
              <a:rPr lang="en-US" sz="3100" dirty="0" smtClean="0"/>
              <a:t/>
            </a:r>
            <a:br>
              <a:rPr lang="en-US" sz="3100" dirty="0" smtClean="0"/>
            </a:br>
            <a:r>
              <a:rPr lang="en-US" sz="2600" dirty="0" smtClean="0">
                <a:solidFill>
                  <a:schemeClr val="accent1">
                    <a:lumMod val="75000"/>
                  </a:schemeClr>
                </a:solidFill>
              </a:rPr>
              <a:t>Washington</a:t>
            </a:r>
            <a:r>
              <a:rPr lang="en-US" sz="2600" dirty="0" smtClean="0">
                <a:solidFill>
                  <a:schemeClr val="accent1">
                    <a:lumMod val="75000"/>
                  </a:schemeClr>
                </a:solidFill>
              </a:rPr>
              <a:t>, D.C.</a:t>
            </a:r>
            <a:br>
              <a:rPr lang="en-US" sz="2600" dirty="0" smtClean="0">
                <a:solidFill>
                  <a:schemeClr val="accent1">
                    <a:lumMod val="75000"/>
                  </a:schemeClr>
                </a:solidFill>
              </a:rPr>
            </a:br>
            <a:r>
              <a:rPr lang="en-US" sz="2600" smtClean="0">
                <a:solidFill>
                  <a:schemeClr val="accent1">
                    <a:lumMod val="75000"/>
                  </a:schemeClr>
                </a:solidFill>
              </a:rPr>
              <a:t>May 9, </a:t>
            </a:r>
            <a:r>
              <a:rPr lang="en-US" sz="2600" dirty="0" smtClean="0">
                <a:solidFill>
                  <a:schemeClr val="accent1">
                    <a:lumMod val="75000"/>
                  </a:schemeClr>
                </a:solidFill>
              </a:rPr>
              <a:t>2012</a:t>
            </a:r>
            <a:endParaRPr lang="en-US" sz="2600" dirty="0">
              <a:solidFill>
                <a:schemeClr val="accent1">
                  <a:lumMod val="75000"/>
                </a:schemeClr>
              </a:solidFill>
            </a:endParaRPr>
          </a:p>
        </p:txBody>
      </p:sp>
    </p:spTree>
    <p:extLst>
      <p:ext uri="{BB962C8B-B14F-4D97-AF65-F5344CB8AC3E}">
        <p14:creationId xmlns:p14="http://schemas.microsoft.com/office/powerpoint/2010/main" val="2915857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5545" y="2209800"/>
            <a:ext cx="8382000" cy="1938992"/>
          </a:xfrm>
          <a:prstGeom prst="rect">
            <a:avLst/>
          </a:prstGeom>
        </p:spPr>
        <p:txBody>
          <a:bodyPr wrap="square">
            <a:spAutoFit/>
          </a:bodyPr>
          <a:lstStyle/>
          <a:p>
            <a:pPr algn="ctr"/>
            <a:r>
              <a:rPr lang="en-US" sz="3000" dirty="0">
                <a:solidFill>
                  <a:schemeClr val="accent3">
                    <a:lumMod val="50000"/>
                  </a:schemeClr>
                </a:solidFill>
              </a:rPr>
              <a:t>Vermont Yankee Nuclear Power Corp. v. Natural Resources Defense Council, Inc., 435 U.S. 519 (1978)(reviewing court cannot create a new standard).</a:t>
            </a:r>
          </a:p>
        </p:txBody>
      </p:sp>
    </p:spTree>
    <p:extLst>
      <p:ext uri="{BB962C8B-B14F-4D97-AF65-F5344CB8AC3E}">
        <p14:creationId xmlns:p14="http://schemas.microsoft.com/office/powerpoint/2010/main" val="21802325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295400"/>
          </a:xfrm>
        </p:spPr>
        <p:txBody>
          <a:bodyPr>
            <a:normAutofit fontScale="90000"/>
          </a:bodyPr>
          <a:lstStyle/>
          <a:p>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a:t>
            </a:r>
            <a:r>
              <a:rPr lang="en-US" b="1" dirty="0">
                <a:solidFill>
                  <a:schemeClr val="accent3">
                    <a:lumMod val="50000"/>
                  </a:schemeClr>
                </a:solidFill>
              </a:rPr>
              <a:t>Mirror </a:t>
            </a:r>
            <a:r>
              <a:rPr lang="en-US" b="1" dirty="0" err="1">
                <a:solidFill>
                  <a:schemeClr val="accent3">
                    <a:lumMod val="50000"/>
                  </a:schemeClr>
                </a:solidFill>
              </a:rPr>
              <a:t>Mirror</a:t>
            </a:r>
            <a:r>
              <a:rPr lang="en-US" b="1" dirty="0">
                <a:solidFill>
                  <a:schemeClr val="accent3">
                    <a:lumMod val="50000"/>
                  </a:schemeClr>
                </a:solidFill>
              </a:rPr>
              <a:t> on the Wall, Who’s the Fairest of All"</a:t>
            </a:r>
            <a:br>
              <a:rPr lang="en-US" b="1" dirty="0">
                <a:solidFill>
                  <a:schemeClr val="accent3">
                    <a:lumMod val="50000"/>
                  </a:schemeClr>
                </a:solidFill>
              </a:rPr>
            </a:br>
            <a:r>
              <a:rPr lang="en-US" b="1" dirty="0">
                <a:solidFill>
                  <a:schemeClr val="accent3">
                    <a:lumMod val="50000"/>
                  </a:schemeClr>
                </a:solidFill>
              </a:rPr>
              <a:t> </a:t>
            </a:r>
            <a:br>
              <a:rPr lang="en-US" b="1" dirty="0">
                <a:solidFill>
                  <a:schemeClr val="accent3">
                    <a:lumMod val="50000"/>
                  </a:schemeClr>
                </a:solidFill>
              </a:rPr>
            </a:br>
            <a:endParaRPr lang="en-US" b="1" dirty="0">
              <a:solidFill>
                <a:schemeClr val="accent3">
                  <a:lumMod val="50000"/>
                </a:schemeClr>
              </a:solidFill>
            </a:endParaRPr>
          </a:p>
        </p:txBody>
      </p:sp>
      <p:sp>
        <p:nvSpPr>
          <p:cNvPr id="3" name="Content Placeholder 2"/>
          <p:cNvSpPr>
            <a:spLocks noGrp="1"/>
          </p:cNvSpPr>
          <p:nvPr>
            <p:ph idx="1"/>
          </p:nvPr>
        </p:nvSpPr>
        <p:spPr/>
        <p:txBody>
          <a:bodyPr/>
          <a:lstStyle/>
          <a:p>
            <a:pPr marL="0" indent="0" algn="ctr">
              <a:buNone/>
            </a:pPr>
            <a:r>
              <a:rPr lang="en-US" sz="3000" dirty="0" smtClean="0"/>
              <a:t>Most </a:t>
            </a:r>
            <a:r>
              <a:rPr lang="en-US" sz="3000" dirty="0"/>
              <a:t>vulnerable feature of Business Roundtable is its reliance on Chamber of Commerce because of its reliance on Public Citizen v. Federal Motor Carrier Safety Administration, 374 F.3d 1209 (D.C. Cir. 2004)</a:t>
            </a:r>
          </a:p>
          <a:p>
            <a:endParaRPr lang="en-US" dirty="0"/>
          </a:p>
        </p:txBody>
      </p:sp>
    </p:spTree>
    <p:extLst>
      <p:ext uri="{BB962C8B-B14F-4D97-AF65-F5344CB8AC3E}">
        <p14:creationId xmlns:p14="http://schemas.microsoft.com/office/powerpoint/2010/main" val="4584060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05000"/>
            <a:ext cx="7408333" cy="4221163"/>
          </a:xfrm>
        </p:spPr>
        <p:txBody>
          <a:bodyPr>
            <a:normAutofit/>
          </a:bodyPr>
          <a:lstStyle/>
          <a:p>
            <a:pPr marL="0" indent="0" algn="ctr">
              <a:buNone/>
            </a:pPr>
            <a:r>
              <a:rPr lang="en-US" sz="3000" dirty="0"/>
              <a:t>American Equity Investment = correctly decided</a:t>
            </a:r>
          </a:p>
          <a:p>
            <a:pPr marL="0" indent="0">
              <a:buNone/>
            </a:pPr>
            <a:r>
              <a:rPr lang="en-US" sz="3000" dirty="0"/>
              <a:t> </a:t>
            </a:r>
          </a:p>
          <a:p>
            <a:pPr marL="0" indent="0" algn="ctr">
              <a:buNone/>
            </a:pPr>
            <a:r>
              <a:rPr lang="en-US" sz="3000" dirty="0"/>
              <a:t>Business Roundtable = ignored what Congress had done</a:t>
            </a:r>
          </a:p>
          <a:p>
            <a:endParaRPr lang="en-US" sz="3000" dirty="0"/>
          </a:p>
          <a:p>
            <a:pPr marL="0" indent="0" algn="ctr">
              <a:buNone/>
            </a:pPr>
            <a:r>
              <a:rPr lang="en-US" sz="3000" dirty="0"/>
              <a:t>Chamber of Commerce = Play with fire, burn by fire</a:t>
            </a:r>
          </a:p>
          <a:p>
            <a:endParaRPr lang="en-US" sz="3000" dirty="0"/>
          </a:p>
        </p:txBody>
      </p:sp>
      <p:sp>
        <p:nvSpPr>
          <p:cNvPr id="3" name="Title 2"/>
          <p:cNvSpPr>
            <a:spLocks noGrp="1"/>
          </p:cNvSpPr>
          <p:nvPr>
            <p:ph type="title"/>
          </p:nvPr>
        </p:nvSpPr>
        <p:spPr/>
        <p:txBody>
          <a:bodyPr>
            <a:normAutofit fontScale="90000"/>
          </a:bodyPr>
          <a:lstStyle/>
          <a:p>
            <a:r>
              <a:rPr lang="en-US" dirty="0" smtClean="0">
                <a:solidFill>
                  <a:schemeClr val="accent3">
                    <a:lumMod val="50000"/>
                  </a:schemeClr>
                </a:solidFill>
              </a:rPr>
              <a:t/>
            </a:r>
            <a:br>
              <a:rPr lang="en-US" dirty="0" smtClean="0">
                <a:solidFill>
                  <a:schemeClr val="accent3">
                    <a:lumMod val="50000"/>
                  </a:schemeClr>
                </a:solidFill>
              </a:rPr>
            </a:br>
            <a:r>
              <a:rPr lang="en-US" dirty="0">
                <a:solidFill>
                  <a:schemeClr val="accent3">
                    <a:lumMod val="50000"/>
                  </a:schemeClr>
                </a:solidFill>
              </a:rPr>
              <a:t/>
            </a:r>
            <a:br>
              <a:rPr lang="en-US" dirty="0">
                <a:solidFill>
                  <a:schemeClr val="accent3">
                    <a:lumMod val="50000"/>
                  </a:schemeClr>
                </a:solidFill>
              </a:rPr>
            </a:br>
            <a:r>
              <a:rPr lang="en-US" b="1" dirty="0" smtClean="0">
                <a:solidFill>
                  <a:schemeClr val="accent3">
                    <a:lumMod val="50000"/>
                  </a:schemeClr>
                </a:solidFill>
              </a:rPr>
              <a:t>Parsing </a:t>
            </a:r>
            <a:r>
              <a:rPr lang="en-US" b="1" dirty="0">
                <a:solidFill>
                  <a:schemeClr val="accent3">
                    <a:lumMod val="50000"/>
                  </a:schemeClr>
                </a:solidFill>
              </a:rPr>
              <a:t>the Cases</a:t>
            </a:r>
            <a:br>
              <a:rPr lang="en-US" b="1" dirty="0">
                <a:solidFill>
                  <a:schemeClr val="accent3">
                    <a:lumMod val="50000"/>
                  </a:schemeClr>
                </a:solidFill>
              </a:rPr>
            </a:br>
            <a:r>
              <a:rPr lang="en-US" b="1" dirty="0">
                <a:solidFill>
                  <a:schemeClr val="accent3">
                    <a:lumMod val="50000"/>
                  </a:schemeClr>
                </a:solidFill>
              </a:rPr>
              <a:t> </a:t>
            </a:r>
            <a:br>
              <a:rPr lang="en-US" b="1" dirty="0">
                <a:solidFill>
                  <a:schemeClr val="accent3">
                    <a:lumMod val="50000"/>
                  </a:schemeClr>
                </a:solidFill>
              </a:rPr>
            </a:br>
            <a:endParaRPr lang="en-US" b="1" dirty="0">
              <a:solidFill>
                <a:schemeClr val="accent3">
                  <a:lumMod val="50000"/>
                </a:schemeClr>
              </a:solidFill>
            </a:endParaRPr>
          </a:p>
        </p:txBody>
      </p:sp>
    </p:spTree>
    <p:extLst>
      <p:ext uri="{BB962C8B-B14F-4D97-AF65-F5344CB8AC3E}">
        <p14:creationId xmlns:p14="http://schemas.microsoft.com/office/powerpoint/2010/main" val="218029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down)">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28800"/>
            <a:ext cx="7408333" cy="4297363"/>
          </a:xfrm>
        </p:spPr>
        <p:txBody>
          <a:bodyPr>
            <a:normAutofit fontScale="85000" lnSpcReduction="20000"/>
          </a:bodyPr>
          <a:lstStyle/>
          <a:p>
            <a:pPr marL="0" indent="0">
              <a:buNone/>
            </a:pPr>
            <a:r>
              <a:rPr lang="en-US" sz="3200" dirty="0" smtClean="0"/>
              <a:t>1.	Staging </a:t>
            </a:r>
            <a:r>
              <a:rPr lang="en-US" sz="3200" dirty="0"/>
              <a:t>regulation</a:t>
            </a:r>
          </a:p>
          <a:p>
            <a:pPr marL="0" indent="0">
              <a:buNone/>
            </a:pPr>
            <a:endParaRPr lang="en-US" sz="3200" dirty="0"/>
          </a:p>
          <a:p>
            <a:pPr marL="0" indent="0">
              <a:buNone/>
            </a:pPr>
            <a:r>
              <a:rPr lang="en-US" sz="3200" dirty="0" smtClean="0"/>
              <a:t>2.	Examples</a:t>
            </a:r>
            <a:r>
              <a:rPr lang="en-US" sz="3200" dirty="0"/>
              <a:t>: Uptick rule, Off Board Trading</a:t>
            </a:r>
          </a:p>
          <a:p>
            <a:pPr marL="0" indent="0">
              <a:buNone/>
            </a:pPr>
            <a:r>
              <a:rPr lang="en-US" sz="3200" dirty="0"/>
              <a:t> </a:t>
            </a:r>
          </a:p>
          <a:p>
            <a:pPr marL="0" indent="0">
              <a:buNone/>
            </a:pPr>
            <a:r>
              <a:rPr lang="en-US" sz="3200" dirty="0" smtClean="0"/>
              <a:t>3.	Scaling regulation</a:t>
            </a:r>
          </a:p>
          <a:p>
            <a:pPr marL="457200" indent="-457200">
              <a:buAutoNum type="arabicPeriod" startAt="3"/>
            </a:pPr>
            <a:endParaRPr lang="en-US" sz="3200" dirty="0"/>
          </a:p>
          <a:p>
            <a:pPr marL="0" indent="0">
              <a:buNone/>
            </a:pPr>
            <a:r>
              <a:rPr lang="en-US" sz="3200" dirty="0" smtClean="0"/>
              <a:t>4.	Once </a:t>
            </a:r>
            <a:r>
              <a:rPr lang="en-US" sz="3200" dirty="0"/>
              <a:t>size does not fit all</a:t>
            </a:r>
          </a:p>
          <a:p>
            <a:pPr marL="0" indent="0">
              <a:buNone/>
            </a:pPr>
            <a:r>
              <a:rPr lang="en-US" sz="3200" dirty="0"/>
              <a:t> </a:t>
            </a:r>
          </a:p>
          <a:p>
            <a:pPr marL="0" indent="0">
              <a:buNone/>
            </a:pPr>
            <a:r>
              <a:rPr lang="en-US" sz="3200" dirty="0" smtClean="0"/>
              <a:t>5.	Stop </a:t>
            </a:r>
            <a:r>
              <a:rPr lang="en-US" sz="3200" dirty="0"/>
              <a:t>finding, be analytical, and make the </a:t>
            </a:r>
            <a:r>
              <a:rPr lang="en-US" sz="3200" dirty="0" smtClean="0"/>
              <a:t>	case</a:t>
            </a:r>
            <a:endParaRPr lang="en-US" sz="3200" dirty="0"/>
          </a:p>
          <a:p>
            <a:endParaRPr lang="en-US" dirty="0"/>
          </a:p>
        </p:txBody>
      </p:sp>
      <p:sp>
        <p:nvSpPr>
          <p:cNvPr id="3" name="Title 2"/>
          <p:cNvSpPr>
            <a:spLocks noGrp="1"/>
          </p:cNvSpPr>
          <p:nvPr>
            <p:ph type="title"/>
          </p:nvPr>
        </p:nvSpPr>
        <p:spPr/>
        <p:txBody>
          <a:bodyPr>
            <a:normAutofit fontScale="90000"/>
          </a:bodyPr>
          <a:lstStyle/>
          <a:p>
            <a:r>
              <a:rPr lang="en-US" b="1" dirty="0">
                <a:solidFill>
                  <a:schemeClr val="accent3">
                    <a:lumMod val="50000"/>
                  </a:schemeClr>
                </a:solidFill>
              </a:rPr>
              <a:t>Strategies Going Forward</a:t>
            </a:r>
            <a:br>
              <a:rPr lang="en-US" b="1" dirty="0">
                <a:solidFill>
                  <a:schemeClr val="accent3">
                    <a:lumMod val="50000"/>
                  </a:schemeClr>
                </a:solidFill>
              </a:rPr>
            </a:br>
            <a:endParaRPr lang="en-US" b="1" dirty="0">
              <a:solidFill>
                <a:schemeClr val="accent3">
                  <a:lumMod val="50000"/>
                </a:schemeClr>
              </a:solidFill>
            </a:endParaRPr>
          </a:p>
        </p:txBody>
      </p:sp>
      <p:sp>
        <p:nvSpPr>
          <p:cNvPr id="4" name="Rectangle 3"/>
          <p:cNvSpPr/>
          <p:nvPr/>
        </p:nvSpPr>
        <p:spPr>
          <a:xfrm>
            <a:off x="2286000" y="1305342"/>
            <a:ext cx="4572000" cy="646331"/>
          </a:xfrm>
          <a:prstGeom prst="rect">
            <a:avLst/>
          </a:prstGeom>
        </p:spPr>
        <p:txBody>
          <a:bodyPr>
            <a:spAutoFit/>
          </a:bodyPr>
          <a:lstStyle/>
          <a:p>
            <a:r>
              <a:rPr lang="en-US" dirty="0"/>
              <a:t> </a:t>
            </a:r>
          </a:p>
          <a:p>
            <a:endParaRPr lang="en-US" dirty="0"/>
          </a:p>
        </p:txBody>
      </p:sp>
    </p:spTree>
    <p:extLst>
      <p:ext uri="{BB962C8B-B14F-4D97-AF65-F5344CB8AC3E}">
        <p14:creationId xmlns:p14="http://schemas.microsoft.com/office/powerpoint/2010/main" val="331169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09800"/>
            <a:ext cx="7408333" cy="3048000"/>
          </a:xfrm>
        </p:spPr>
        <p:txBody>
          <a:bodyPr>
            <a:normAutofit/>
          </a:bodyPr>
          <a:lstStyle/>
          <a:p>
            <a:pPr marL="0" indent="0" algn="ctr">
              <a:buNone/>
            </a:pPr>
            <a:r>
              <a:rPr lang="en-US" dirty="0" smtClean="0"/>
              <a:t>“</a:t>
            </a:r>
            <a:r>
              <a:rPr lang="en-US" sz="3800" dirty="0"/>
              <a:t>The Commission shall . . . consider, in addition to the protection of investors, whether the action will promote efficiency, competition, and capital formation.”</a:t>
            </a:r>
          </a:p>
          <a:p>
            <a:pPr marL="0" indent="0">
              <a:buNone/>
            </a:pPr>
            <a:endParaRPr lang="en-US" sz="3200" dirty="0"/>
          </a:p>
        </p:txBody>
      </p:sp>
      <p:sp>
        <p:nvSpPr>
          <p:cNvPr id="2" name="Title 1"/>
          <p:cNvSpPr>
            <a:spLocks noGrp="1"/>
          </p:cNvSpPr>
          <p:nvPr>
            <p:ph type="title"/>
          </p:nvPr>
        </p:nvSpPr>
        <p:spPr>
          <a:xfrm>
            <a:off x="381000" y="1066800"/>
            <a:ext cx="8229600" cy="1252728"/>
          </a:xfrm>
        </p:spPr>
        <p:txBody>
          <a:bodyPr>
            <a:noAutofit/>
          </a:bodyPr>
          <a:lstStyle/>
          <a:p>
            <a:r>
              <a:rPr lang="en-US" sz="4000" b="1" dirty="0">
                <a:solidFill>
                  <a:schemeClr val="accent3">
                    <a:lumMod val="50000"/>
                  </a:schemeClr>
                </a:solidFill>
              </a:rPr>
              <a:t>The Review Standard:</a:t>
            </a:r>
            <a:br>
              <a:rPr lang="en-US" sz="4000" b="1" dirty="0">
                <a:solidFill>
                  <a:schemeClr val="accent3">
                    <a:lumMod val="50000"/>
                  </a:schemeClr>
                </a:solidFill>
              </a:rPr>
            </a:br>
            <a:endParaRPr lang="en-US" sz="4000" b="1" dirty="0">
              <a:solidFill>
                <a:schemeClr val="accent3">
                  <a:lumMod val="50000"/>
                </a:schemeClr>
              </a:solidFill>
            </a:endParaRPr>
          </a:p>
        </p:txBody>
      </p:sp>
    </p:spTree>
    <p:extLst>
      <p:ext uri="{BB962C8B-B14F-4D97-AF65-F5344CB8AC3E}">
        <p14:creationId xmlns:p14="http://schemas.microsoft.com/office/powerpoint/2010/main" val="10591532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62200"/>
            <a:ext cx="7408333" cy="4190999"/>
          </a:xfrm>
        </p:spPr>
        <p:txBody>
          <a:bodyPr>
            <a:normAutofit fontScale="92500" lnSpcReduction="10000"/>
          </a:bodyPr>
          <a:lstStyle/>
          <a:p>
            <a:pPr marL="0" indent="0" algn="ctr">
              <a:buNone/>
            </a:pPr>
            <a:r>
              <a:rPr lang="en-US" sz="3000" dirty="0" smtClean="0"/>
              <a:t>“</a:t>
            </a:r>
            <a:r>
              <a:rPr lang="en-US" sz="3500" dirty="0"/>
              <a:t>Here the Commission inconsistently and opportunistically framed the costs and benefits of the rule; failed adequately to quantify the certain costs or to explain why those costs could not be quantified; neglected to support its predictive judgments; contradicted itself; and failed to respond to substantial problems raised by commenters.”</a:t>
            </a:r>
          </a:p>
          <a:p>
            <a:endParaRPr lang="en-US" dirty="0"/>
          </a:p>
        </p:txBody>
      </p:sp>
      <p:sp>
        <p:nvSpPr>
          <p:cNvPr id="3" name="Title 2"/>
          <p:cNvSpPr>
            <a:spLocks noGrp="1"/>
          </p:cNvSpPr>
          <p:nvPr>
            <p:ph type="title"/>
          </p:nvPr>
        </p:nvSpPr>
        <p:spPr>
          <a:xfrm>
            <a:off x="381000" y="533400"/>
            <a:ext cx="8229600" cy="1947672"/>
          </a:xfrm>
        </p:spPr>
        <p:txBody>
          <a:bodyPr>
            <a:noAutofit/>
          </a:bodyPr>
          <a:lstStyle/>
          <a:p>
            <a:r>
              <a:rPr lang="en-US" sz="4000" b="1" dirty="0">
                <a:solidFill>
                  <a:schemeClr val="accent3">
                    <a:lumMod val="50000"/>
                  </a:schemeClr>
                </a:solidFill>
              </a:rPr>
              <a:t>Business Roundtable v. Securities and Exchange Commission, 647 F.3d 1144 (D.C. Cir. 2011)</a:t>
            </a:r>
            <a:br>
              <a:rPr lang="en-US" sz="4000" b="1" dirty="0">
                <a:solidFill>
                  <a:schemeClr val="accent3">
                    <a:lumMod val="50000"/>
                  </a:schemeClr>
                </a:solidFill>
              </a:rPr>
            </a:br>
            <a:endParaRPr lang="en-US" sz="4000" b="1" dirty="0">
              <a:solidFill>
                <a:schemeClr val="accent3">
                  <a:lumMod val="50000"/>
                </a:schemeClr>
              </a:solidFill>
            </a:endParaRPr>
          </a:p>
        </p:txBody>
      </p:sp>
    </p:spTree>
    <p:extLst>
      <p:ext uri="{BB962C8B-B14F-4D97-AF65-F5344CB8AC3E}">
        <p14:creationId xmlns:p14="http://schemas.microsoft.com/office/powerpoint/2010/main" val="2070328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
            <a:ext cx="8229600" cy="6955750"/>
          </a:xfrm>
          <a:prstGeom prst="rect">
            <a:avLst/>
          </a:prstGeom>
        </p:spPr>
        <p:txBody>
          <a:bodyPr wrap="square">
            <a:spAutoFit/>
          </a:bodyPr>
          <a:lstStyle/>
          <a:p>
            <a:pPr algn="ctr"/>
            <a:r>
              <a:rPr lang="en-US" sz="3200" dirty="0">
                <a:solidFill>
                  <a:schemeClr val="tx2">
                    <a:lumMod val="75000"/>
                  </a:schemeClr>
                </a:solidFill>
              </a:rPr>
              <a:t>Judge Douglas Ginsburg faults the SEC’s cost-benefit assessments because they </a:t>
            </a:r>
            <a:r>
              <a:rPr lang="en-US" sz="3200" b="1" dirty="0">
                <a:solidFill>
                  <a:schemeClr val="accent3">
                    <a:lumMod val="50000"/>
                  </a:schemeClr>
                </a:solidFill>
              </a:rPr>
              <a:t>“had no basis beyond mere speculation” </a:t>
            </a:r>
            <a:r>
              <a:rPr lang="en-US" sz="3200" dirty="0">
                <a:solidFill>
                  <a:schemeClr val="tx2">
                    <a:lumMod val="75000"/>
                  </a:schemeClr>
                </a:solidFill>
              </a:rPr>
              <a:t>or because the SEC failed </a:t>
            </a:r>
            <a:r>
              <a:rPr lang="en-US" sz="3200" b="1" dirty="0">
                <a:solidFill>
                  <a:schemeClr val="accent3">
                    <a:lumMod val="50000"/>
                  </a:schemeClr>
                </a:solidFill>
              </a:rPr>
              <a:t>“to estimate and quantify identifiable costs that should have weighed in the balance.”  </a:t>
            </a:r>
            <a:endParaRPr lang="en-US" sz="3200" b="1" dirty="0" smtClean="0">
              <a:solidFill>
                <a:schemeClr val="accent3">
                  <a:lumMod val="50000"/>
                </a:schemeClr>
              </a:solidFill>
            </a:endParaRPr>
          </a:p>
          <a:p>
            <a:pPr algn="ctr"/>
            <a:endParaRPr lang="en-US" sz="3000" dirty="0">
              <a:solidFill>
                <a:schemeClr val="tx2">
                  <a:lumMod val="75000"/>
                </a:schemeClr>
              </a:solidFill>
            </a:endParaRPr>
          </a:p>
          <a:p>
            <a:pPr algn="ctr"/>
            <a:r>
              <a:rPr lang="en-US" sz="3200" dirty="0" smtClean="0">
                <a:solidFill>
                  <a:schemeClr val="tx2">
                    <a:lumMod val="75000"/>
                  </a:schemeClr>
                </a:solidFill>
              </a:rPr>
              <a:t>Based </a:t>
            </a:r>
            <a:r>
              <a:rPr lang="en-US" sz="3200" dirty="0">
                <a:solidFill>
                  <a:schemeClr val="tx2">
                    <a:lumMod val="75000"/>
                  </a:schemeClr>
                </a:solidFill>
              </a:rPr>
              <a:t>on these identified failings, the D.C. Circuit observed that </a:t>
            </a:r>
            <a:r>
              <a:rPr lang="en-US" sz="3200" b="1" dirty="0">
                <a:solidFill>
                  <a:schemeClr val="accent3">
                    <a:lumMod val="50000"/>
                  </a:schemeClr>
                </a:solidFill>
              </a:rPr>
              <a:t>“the Commission has not sufficiently supported its conclusions that increasing the potential for election of directors nominated by shareholders will result in improved board and company performance and shareholder value</a:t>
            </a:r>
            <a:r>
              <a:rPr lang="en-US" sz="3200" b="1" dirty="0" smtClean="0">
                <a:solidFill>
                  <a:schemeClr val="accent3">
                    <a:lumMod val="50000"/>
                  </a:schemeClr>
                </a:solidFill>
              </a:rPr>
              <a:t>.”</a:t>
            </a:r>
            <a:endParaRPr lang="en-US" sz="3200" b="1" dirty="0">
              <a:solidFill>
                <a:schemeClr val="accent3">
                  <a:lumMod val="50000"/>
                </a:schemeClr>
              </a:solidFill>
            </a:endParaRPr>
          </a:p>
        </p:txBody>
      </p:sp>
    </p:spTree>
    <p:extLst>
      <p:ext uri="{BB962C8B-B14F-4D97-AF65-F5344CB8AC3E}">
        <p14:creationId xmlns:p14="http://schemas.microsoft.com/office/powerpoint/2010/main" val="3606754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2250"/>
                                        <p:tgtEl>
                                          <p:spTgt spid="2">
                                            <p:txEl>
                                              <p:pRg st="2" end="2"/>
                                            </p:txEl>
                                          </p:spTgt>
                                        </p:tgtEl>
                                      </p:cBhvr>
                                    </p:animEffect>
                                    <p:anim calcmode="lin" valueType="num">
                                      <p:cBhvr>
                                        <p:cTn id="8" dur="225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225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86800" cy="6832640"/>
          </a:xfrm>
          <a:prstGeom prst="rect">
            <a:avLst/>
          </a:prstGeom>
        </p:spPr>
        <p:txBody>
          <a:bodyPr wrap="square">
            <a:spAutoFit/>
          </a:bodyPr>
          <a:lstStyle/>
          <a:p>
            <a:pPr algn="ctr"/>
            <a:r>
              <a:rPr lang="en-US" sz="3000" dirty="0" smtClean="0">
                <a:solidFill>
                  <a:schemeClr val="tx2">
                    <a:lumMod val="75000"/>
                  </a:schemeClr>
                </a:solidFill>
              </a:rPr>
              <a:t>In areas where the SEC discounted the costs associated with its rule, the D.C. Circuit condemned that reasoning as </a:t>
            </a:r>
            <a:r>
              <a:rPr lang="en-US" sz="3000" b="1" dirty="0" smtClean="0">
                <a:solidFill>
                  <a:schemeClr val="accent3">
                    <a:lumMod val="50000"/>
                  </a:schemeClr>
                </a:solidFill>
              </a:rPr>
              <a:t>“illogical and, in an economic analysis, unacceptable.” </a:t>
            </a:r>
          </a:p>
          <a:p>
            <a:pPr algn="ctr"/>
            <a:endParaRPr lang="en-US" sz="3000" dirty="0">
              <a:solidFill>
                <a:schemeClr val="tx2">
                  <a:lumMod val="75000"/>
                </a:schemeClr>
              </a:solidFill>
            </a:endParaRPr>
          </a:p>
          <a:p>
            <a:pPr algn="ctr"/>
            <a:r>
              <a:rPr lang="en-US" sz="3000" dirty="0" smtClean="0">
                <a:solidFill>
                  <a:schemeClr val="tx2">
                    <a:lumMod val="75000"/>
                  </a:schemeClr>
                </a:solidFill>
              </a:rPr>
              <a:t>A </a:t>
            </a:r>
            <a:r>
              <a:rPr lang="en-US" sz="3000" dirty="0">
                <a:solidFill>
                  <a:schemeClr val="tx2">
                    <a:lumMod val="75000"/>
                  </a:schemeClr>
                </a:solidFill>
              </a:rPr>
              <a:t>good illustration of the opinion’s requirement that costs and benefits be assessed is its rebuke of the SEC for failing to consider, </a:t>
            </a:r>
            <a:r>
              <a:rPr lang="en-US" sz="3000" b="1" dirty="0">
                <a:solidFill>
                  <a:schemeClr val="accent3">
                    <a:lumMod val="50000"/>
                  </a:schemeClr>
                </a:solidFill>
              </a:rPr>
              <a:t>“[</a:t>
            </a:r>
            <a:r>
              <a:rPr lang="en-US" sz="3000" b="1" dirty="0" err="1">
                <a:solidFill>
                  <a:schemeClr val="accent3">
                    <a:lumMod val="50000"/>
                  </a:schemeClr>
                </a:solidFill>
              </a:rPr>
              <a:t>i</a:t>
            </a:r>
            <a:r>
              <a:rPr lang="en-US" sz="3000" b="1" dirty="0">
                <a:solidFill>
                  <a:schemeClr val="accent3">
                    <a:lumMod val="50000"/>
                  </a:schemeClr>
                </a:solidFill>
              </a:rPr>
              <a:t>]n weighing the rule’s costs and benefits,”</a:t>
            </a:r>
            <a:r>
              <a:rPr lang="en-US" sz="3000" dirty="0">
                <a:solidFill>
                  <a:schemeClr val="accent3">
                    <a:lumMod val="50000"/>
                  </a:schemeClr>
                </a:solidFill>
              </a:rPr>
              <a:t> </a:t>
            </a:r>
            <a:r>
              <a:rPr lang="en-US" sz="3000" dirty="0">
                <a:solidFill>
                  <a:schemeClr val="tx2">
                    <a:lumMod val="75000"/>
                  </a:schemeClr>
                </a:solidFill>
              </a:rPr>
              <a:t>the extent to which the new rule would take the place of traditional proxy contests.  As the court explained, </a:t>
            </a:r>
            <a:r>
              <a:rPr lang="en-US" sz="3000" b="1" dirty="0">
                <a:solidFill>
                  <a:schemeClr val="accent3">
                    <a:lumMod val="50000"/>
                  </a:schemeClr>
                </a:solidFill>
              </a:rPr>
              <a:t>“[w]</a:t>
            </a:r>
            <a:r>
              <a:rPr lang="en-US" sz="3000" b="1" dirty="0" err="1">
                <a:solidFill>
                  <a:schemeClr val="accent3">
                    <a:lumMod val="50000"/>
                  </a:schemeClr>
                </a:solidFill>
              </a:rPr>
              <a:t>ithout</a:t>
            </a:r>
            <a:r>
              <a:rPr lang="en-US" sz="3000" b="1" dirty="0">
                <a:solidFill>
                  <a:schemeClr val="accent3">
                    <a:lumMod val="50000"/>
                  </a:schemeClr>
                </a:solidFill>
              </a:rPr>
              <a:t> this crucial datum, the Commission has no way of knowing whether the rule will facilitate enough election contests to be of </a:t>
            </a:r>
            <a:r>
              <a:rPr lang="en-US" sz="3000" b="1" i="1" dirty="0">
                <a:solidFill>
                  <a:schemeClr val="accent3">
                    <a:lumMod val="50000"/>
                  </a:schemeClr>
                </a:solidFill>
              </a:rPr>
              <a:t>net </a:t>
            </a:r>
            <a:r>
              <a:rPr lang="en-US" sz="3000" b="1" dirty="0">
                <a:solidFill>
                  <a:schemeClr val="accent3">
                    <a:lumMod val="50000"/>
                  </a:schemeClr>
                </a:solidFill>
              </a:rPr>
              <a:t>benefit.”</a:t>
            </a:r>
          </a:p>
          <a:p>
            <a:pPr algn="ctr"/>
            <a:endParaRPr lang="en-US" dirty="0">
              <a:solidFill>
                <a:schemeClr val="tx2">
                  <a:lumMod val="75000"/>
                </a:schemeClr>
              </a:solidFill>
            </a:endParaRPr>
          </a:p>
        </p:txBody>
      </p:sp>
    </p:spTree>
    <p:extLst>
      <p:ext uri="{BB962C8B-B14F-4D97-AF65-F5344CB8AC3E}">
        <p14:creationId xmlns:p14="http://schemas.microsoft.com/office/powerpoint/2010/main" val="4163120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1200"/>
            <a:ext cx="7408333" cy="4144963"/>
          </a:xfrm>
        </p:spPr>
        <p:txBody>
          <a:bodyPr>
            <a:normAutofit/>
          </a:bodyPr>
          <a:lstStyle/>
          <a:p>
            <a:r>
              <a:rPr lang="en-US" sz="3000" dirty="0"/>
              <a:t>American Equity Investment Life Ins. Co. v. Securities and Exchange Commission, 572 F.3d 923 (D.C. Cir. 2009)</a:t>
            </a:r>
          </a:p>
          <a:p>
            <a:pPr marL="0" indent="0">
              <a:buNone/>
            </a:pPr>
            <a:endParaRPr lang="en-US" sz="3000" dirty="0"/>
          </a:p>
          <a:p>
            <a:r>
              <a:rPr lang="en-US" sz="3000" dirty="0"/>
              <a:t>Chamber of Commerce of the U.S. v. Securities and Exchange Commission, 412 F.3d 133 (D.C. Cir. 2005)</a:t>
            </a:r>
          </a:p>
          <a:p>
            <a:pPr marL="0" indent="0">
              <a:buNone/>
            </a:pPr>
            <a:endParaRPr lang="en-US" sz="3000" dirty="0"/>
          </a:p>
        </p:txBody>
      </p:sp>
      <p:sp>
        <p:nvSpPr>
          <p:cNvPr id="3" name="Title 2"/>
          <p:cNvSpPr>
            <a:spLocks noGrp="1"/>
          </p:cNvSpPr>
          <p:nvPr>
            <p:ph type="title"/>
          </p:nvPr>
        </p:nvSpPr>
        <p:spPr>
          <a:xfrm>
            <a:off x="457200" y="533400"/>
            <a:ext cx="8229600" cy="1252728"/>
          </a:xfrm>
        </p:spPr>
        <p:txBody>
          <a:bodyPr>
            <a:normAutofit fontScale="90000"/>
          </a:bodyPr>
          <a:lstStyle/>
          <a:p>
            <a:r>
              <a:rPr lang="en-US" b="1" dirty="0">
                <a:solidFill>
                  <a:schemeClr val="accent3">
                    <a:lumMod val="50000"/>
                  </a:schemeClr>
                </a:solidFill>
              </a:rPr>
              <a:t>Earlier Reversals of SEC in D.C. Circuit:</a:t>
            </a:r>
            <a:r>
              <a:rPr lang="en-US" b="1" dirty="0"/>
              <a:t/>
            </a:r>
            <a:br>
              <a:rPr lang="en-US" b="1" dirty="0"/>
            </a:br>
            <a:endParaRPr lang="en-US" b="1" dirty="0"/>
          </a:p>
        </p:txBody>
      </p:sp>
    </p:spTree>
    <p:extLst>
      <p:ext uri="{BB962C8B-B14F-4D97-AF65-F5344CB8AC3E}">
        <p14:creationId xmlns:p14="http://schemas.microsoft.com/office/powerpoint/2010/main" val="469462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00200"/>
            <a:ext cx="7738533" cy="4953000"/>
          </a:xfrm>
        </p:spPr>
        <p:txBody>
          <a:bodyPr>
            <a:normAutofit fontScale="92500" lnSpcReduction="20000"/>
          </a:bodyPr>
          <a:lstStyle/>
          <a:p>
            <a:pPr marL="0" indent="0">
              <a:buNone/>
            </a:pPr>
            <a:r>
              <a:rPr lang="en-US" dirty="0"/>
              <a:t> </a:t>
            </a:r>
          </a:p>
          <a:p>
            <a:r>
              <a:rPr lang="en-US" sz="3500" dirty="0"/>
              <a:t>National Securities Markets Improvement Act of 1996 expanded items to consider to include “efficiency,” “competition,” and “capital formation.”</a:t>
            </a:r>
          </a:p>
          <a:p>
            <a:endParaRPr lang="en-US" sz="3500" dirty="0"/>
          </a:p>
          <a:p>
            <a:r>
              <a:rPr lang="en-US" sz="3500" dirty="0" smtClean="0"/>
              <a:t>Rejected </a:t>
            </a:r>
            <a:r>
              <a:rPr lang="en-US" sz="3500" dirty="0"/>
              <a:t>Senate’s version of Review Standard that called on extensive economic assessments by the SEC’s Chief Economist</a:t>
            </a:r>
          </a:p>
          <a:p>
            <a:pPr marL="0" indent="0">
              <a:buNone/>
            </a:pPr>
            <a:r>
              <a:rPr lang="en-US" sz="3500" dirty="0"/>
              <a:t> </a:t>
            </a:r>
          </a:p>
        </p:txBody>
      </p:sp>
      <p:sp>
        <p:nvSpPr>
          <p:cNvPr id="3" name="Title 2"/>
          <p:cNvSpPr>
            <a:spLocks noGrp="1"/>
          </p:cNvSpPr>
          <p:nvPr>
            <p:ph type="title"/>
          </p:nvPr>
        </p:nvSpPr>
        <p:spPr>
          <a:xfrm>
            <a:off x="457200" y="533400"/>
            <a:ext cx="8229600" cy="1252728"/>
          </a:xfrm>
        </p:spPr>
        <p:txBody>
          <a:bodyPr>
            <a:normAutofit fontScale="90000"/>
          </a:bodyPr>
          <a:lstStyle/>
          <a:p>
            <a:r>
              <a:rPr lang="en-US" b="1" dirty="0">
                <a:solidFill>
                  <a:schemeClr val="accent3">
                    <a:lumMod val="50000"/>
                  </a:schemeClr>
                </a:solidFill>
              </a:rPr>
              <a:t>Legislative History of Review Standard</a:t>
            </a:r>
            <a:br>
              <a:rPr lang="en-US" b="1" dirty="0">
                <a:solidFill>
                  <a:schemeClr val="accent3">
                    <a:lumMod val="50000"/>
                  </a:schemeClr>
                </a:solidFill>
              </a:rPr>
            </a:br>
            <a:endParaRPr lang="en-US" b="1" dirty="0">
              <a:solidFill>
                <a:schemeClr val="accent3">
                  <a:lumMod val="50000"/>
                </a:schemeClr>
              </a:solidFill>
            </a:endParaRPr>
          </a:p>
        </p:txBody>
      </p:sp>
    </p:spTree>
    <p:extLst>
      <p:ext uri="{BB962C8B-B14F-4D97-AF65-F5344CB8AC3E}">
        <p14:creationId xmlns:p14="http://schemas.microsoft.com/office/powerpoint/2010/main" val="130938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additive="base">
                                        <p:cTn id="17"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322733" cy="4525963"/>
          </a:xfrm>
        </p:spPr>
        <p:txBody>
          <a:bodyPr>
            <a:noAutofit/>
          </a:bodyPr>
          <a:lstStyle/>
          <a:p>
            <a:endParaRPr lang="en-US" sz="3000" dirty="0" smtClean="0"/>
          </a:p>
          <a:p>
            <a:r>
              <a:rPr lang="en-US" sz="3000" dirty="0" smtClean="0"/>
              <a:t>House </a:t>
            </a:r>
            <a:r>
              <a:rPr lang="en-US" sz="3000" dirty="0"/>
              <a:t>Report: “The legislation also seeks to promote efficiency, completion, and capital formation in the capital markets without compromising investor protection by . . . requiring the consideration of efficiency, competition, and capital formation whenever” the SEC adopts a rule.</a:t>
            </a:r>
          </a:p>
          <a:p>
            <a:r>
              <a:rPr lang="en-US" sz="3000" dirty="0" smtClean="0"/>
              <a:t>Added </a:t>
            </a:r>
            <a:r>
              <a:rPr lang="en-US" sz="3000" dirty="0"/>
              <a:t>same standard to Investment Advisers Act in 1999 via the Graham-Leach-Bliley Act while at same time imposing demanding cost-benefit standard on the CFTC.</a:t>
            </a:r>
          </a:p>
          <a:p>
            <a:endParaRPr lang="en-US" sz="3000" dirty="0"/>
          </a:p>
        </p:txBody>
      </p:sp>
      <p:sp>
        <p:nvSpPr>
          <p:cNvPr id="4" name="Title 2"/>
          <p:cNvSpPr>
            <a:spLocks noGrp="1"/>
          </p:cNvSpPr>
          <p:nvPr>
            <p:ph type="title"/>
          </p:nvPr>
        </p:nvSpPr>
        <p:spPr>
          <a:xfrm>
            <a:off x="457200" y="338328"/>
            <a:ext cx="8229600" cy="957072"/>
          </a:xfrm>
        </p:spPr>
        <p:txBody>
          <a:bodyPr>
            <a:normAutofit fontScale="90000"/>
          </a:bodyPr>
          <a:lstStyle/>
          <a:p>
            <a:r>
              <a:rPr lang="en-US" b="1" dirty="0" smtClean="0">
                <a:solidFill>
                  <a:schemeClr val="accent3">
                    <a:lumMod val="50000"/>
                  </a:schemeClr>
                </a:solidFill>
              </a:rPr>
              <a:t/>
            </a:r>
            <a:br>
              <a:rPr lang="en-US" b="1" dirty="0" smtClean="0">
                <a:solidFill>
                  <a:schemeClr val="accent3">
                    <a:lumMod val="50000"/>
                  </a:schemeClr>
                </a:solidFill>
              </a:rPr>
            </a:br>
            <a:r>
              <a:rPr lang="en-US" b="1" dirty="0" smtClean="0">
                <a:solidFill>
                  <a:schemeClr val="accent3">
                    <a:lumMod val="50000"/>
                  </a:schemeClr>
                </a:solidFill>
              </a:rPr>
              <a:t>Legislative </a:t>
            </a:r>
            <a:r>
              <a:rPr lang="en-US" b="1" dirty="0">
                <a:solidFill>
                  <a:schemeClr val="accent3">
                    <a:lumMod val="50000"/>
                  </a:schemeClr>
                </a:solidFill>
              </a:rPr>
              <a:t>History of Review Standard</a:t>
            </a:r>
            <a:br>
              <a:rPr lang="en-US" b="1" dirty="0">
                <a:solidFill>
                  <a:schemeClr val="accent3">
                    <a:lumMod val="50000"/>
                  </a:schemeClr>
                </a:solidFill>
              </a:rPr>
            </a:br>
            <a:endParaRPr lang="en-US" b="1" dirty="0">
              <a:solidFill>
                <a:schemeClr val="accent3">
                  <a:lumMod val="50000"/>
                </a:schemeClr>
              </a:solidFill>
            </a:endParaRPr>
          </a:p>
        </p:txBody>
      </p:sp>
    </p:spTree>
    <p:extLst>
      <p:ext uri="{BB962C8B-B14F-4D97-AF65-F5344CB8AC3E}">
        <p14:creationId xmlns:p14="http://schemas.microsoft.com/office/powerpoint/2010/main" val="3688308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914400" y="1524000"/>
            <a:ext cx="7408862" cy="5105400"/>
          </a:xfrm>
        </p:spPr>
        <p:txBody>
          <a:bodyPr>
            <a:normAutofit lnSpcReduction="10000"/>
          </a:bodyPr>
          <a:lstStyle/>
          <a:p>
            <a:pPr marL="0" indent="0">
              <a:buNone/>
            </a:pPr>
            <a:r>
              <a:rPr lang="en-US" dirty="0" smtClean="0"/>
              <a:t>Hard Look Review:</a:t>
            </a:r>
          </a:p>
          <a:p>
            <a:pPr marL="0" indent="0">
              <a:buNone/>
            </a:pPr>
            <a:r>
              <a:rPr lang="en-US" dirty="0" smtClean="0"/>
              <a:t> </a:t>
            </a:r>
          </a:p>
          <a:p>
            <a:pPr marL="0" indent="0">
              <a:buNone/>
            </a:pPr>
            <a:r>
              <a:rPr lang="en-US" b="1" dirty="0" smtClean="0"/>
              <a:t>Motor Vehicle Manufacturers </a:t>
            </a:r>
            <a:r>
              <a:rPr lang="en-US" b="1" dirty="0" err="1" smtClean="0"/>
              <a:t>Ass’n</a:t>
            </a:r>
            <a:r>
              <a:rPr lang="en-US" b="1" dirty="0" smtClean="0"/>
              <a:t> v. State Farm Mutual Automobile Insurance Co.,</a:t>
            </a:r>
            <a:r>
              <a:rPr lang="en-US" b="1" i="1" dirty="0" smtClean="0"/>
              <a:t> </a:t>
            </a:r>
            <a:r>
              <a:rPr lang="en-US" b="1" dirty="0" smtClean="0"/>
              <a:t>463 U.S. 29 (1983):</a:t>
            </a:r>
          </a:p>
          <a:p>
            <a:pPr marL="0" indent="0">
              <a:buNone/>
            </a:pPr>
            <a:r>
              <a:rPr lang="en-US" b="1" dirty="0"/>
              <a:t>		</a:t>
            </a:r>
          </a:p>
          <a:p>
            <a:pPr marL="0" indent="0">
              <a:buNone/>
            </a:pPr>
            <a:r>
              <a:rPr lang="en-US" dirty="0">
                <a:solidFill>
                  <a:schemeClr val="accent3">
                    <a:lumMod val="50000"/>
                  </a:schemeClr>
                </a:solidFill>
              </a:rPr>
              <a:t>“Normally, an agency rule would be arbitrary and capricious if the agency has relied on factors which Congress has not intended it to consider, entirely failed to consider an important aspect of the problem, offered an explanation for its decision that runs counter to the evidence before the agency, or is so implausible that it could not be ascribed to a difference in view or the product of agency expertise.”</a:t>
            </a:r>
          </a:p>
          <a:p>
            <a:endParaRPr lang="en-US" dirty="0" smtClean="0"/>
          </a:p>
          <a:p>
            <a:endParaRPr lang="en-US" dirty="0"/>
          </a:p>
        </p:txBody>
      </p:sp>
      <p:sp>
        <p:nvSpPr>
          <p:cNvPr id="3" name="Title 2"/>
          <p:cNvSpPr>
            <a:spLocks noGrp="1"/>
          </p:cNvSpPr>
          <p:nvPr>
            <p:ph type="title" idx="4294967295"/>
          </p:nvPr>
        </p:nvSpPr>
        <p:spPr>
          <a:xfrm>
            <a:off x="533400" y="381000"/>
            <a:ext cx="8229600" cy="1252537"/>
          </a:xfrm>
        </p:spPr>
        <p:txBody>
          <a:bodyPr>
            <a:normAutofit fontScale="90000"/>
          </a:bodyPr>
          <a:lstStyle/>
          <a:p>
            <a:r>
              <a:rPr lang="en-US" dirty="0" smtClean="0">
                <a:solidFill>
                  <a:schemeClr val="accent3">
                    <a:lumMod val="50000"/>
                  </a:schemeClr>
                </a:solidFill>
              </a:rPr>
              <a:t>Administrative Procedure Act = “Arbitrary and Capricious” Standard</a:t>
            </a:r>
            <a:br>
              <a:rPr lang="en-US" dirty="0" smtClean="0">
                <a:solidFill>
                  <a:schemeClr val="accent3">
                    <a:lumMod val="50000"/>
                  </a:schemeClr>
                </a:solidFill>
              </a:rPr>
            </a:br>
            <a:endParaRPr lang="en-US" dirty="0">
              <a:solidFill>
                <a:schemeClr val="accent3">
                  <a:lumMod val="50000"/>
                </a:schemeClr>
              </a:solidFill>
            </a:endParaRPr>
          </a:p>
        </p:txBody>
      </p:sp>
    </p:spTree>
    <p:extLst>
      <p:ext uri="{BB962C8B-B14F-4D97-AF65-F5344CB8AC3E}">
        <p14:creationId xmlns:p14="http://schemas.microsoft.com/office/powerpoint/2010/main" val="297478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1000"/>
                                        <p:tgtEl>
                                          <p:spTgt spid="2">
                                            <p:txEl>
                                              <p:pRg st="3" end="3"/>
                                            </p:txEl>
                                          </p:spTgt>
                                        </p:tgtEl>
                                      </p:cBhvr>
                                    </p:animEffect>
                                    <p:anim calcmode="lin" valueType="num">
                                      <p:cBhvr>
                                        <p:cTn id="1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1000"/>
                                        <p:tgtEl>
                                          <p:spTgt spid="2">
                                            <p:txEl>
                                              <p:pRg st="4" end="4"/>
                                            </p:txEl>
                                          </p:spTgt>
                                        </p:tgtEl>
                                      </p:cBhvr>
                                    </p:animEffect>
                                    <p:anim calcmode="lin" valueType="num">
                                      <p:cBhvr>
                                        <p:cTn id="1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60</TotalTime>
  <Words>548</Words>
  <Application>Microsoft Office PowerPoint</Application>
  <PresentationFormat>On-screen Show (4:3)</PresentationFormat>
  <Paragraphs>54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Waveform</vt:lpstr>
      <vt:lpstr>PowerPoint Presentation</vt:lpstr>
      <vt:lpstr>The Review Standard: </vt:lpstr>
      <vt:lpstr>Business Roundtable v. Securities and Exchange Commission, 647 F.3d 1144 (D.C. Cir. 2011) </vt:lpstr>
      <vt:lpstr>PowerPoint Presentation</vt:lpstr>
      <vt:lpstr>PowerPoint Presentation</vt:lpstr>
      <vt:lpstr>Earlier Reversals of SEC in D.C. Circuit: </vt:lpstr>
      <vt:lpstr>Legislative History of Review Standard </vt:lpstr>
      <vt:lpstr> Legislative History of Review Standard </vt:lpstr>
      <vt:lpstr>Administrative Procedure Act = “Arbitrary and Capricious” Standard </vt:lpstr>
      <vt:lpstr>PowerPoint Presentation</vt:lpstr>
      <vt:lpstr>  “Mirror Mirror on the Wall, Who’s the Fairest of All"   </vt:lpstr>
      <vt:lpstr>  Parsing the Cases   </vt:lpstr>
      <vt:lpstr>Strategies Going Forward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Jean Jentilet</dc:creator>
  <cp:lastModifiedBy>jdc</cp:lastModifiedBy>
  <cp:revision>7</cp:revision>
  <dcterms:created xsi:type="dcterms:W3CDTF">2012-04-10T19:49:40Z</dcterms:created>
  <dcterms:modified xsi:type="dcterms:W3CDTF">2012-04-25T17:23:27Z</dcterms:modified>
</cp:coreProperties>
</file>