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71" r:id="rId4"/>
    <p:sldId id="276" r:id="rId5"/>
    <p:sldId id="257" r:id="rId6"/>
    <p:sldId id="272" r:id="rId7"/>
    <p:sldId id="273" r:id="rId8"/>
    <p:sldId id="279" r:id="rId9"/>
    <p:sldId id="274" r:id="rId10"/>
    <p:sldId id="280" r:id="rId11"/>
    <p:sldId id="278"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03" autoAdjust="0"/>
    <p:restoredTop sz="94660"/>
  </p:normalViewPr>
  <p:slideViewPr>
    <p:cSldViewPr>
      <p:cViewPr varScale="1">
        <p:scale>
          <a:sx n="106" d="100"/>
          <a:sy n="106" d="100"/>
        </p:scale>
        <p:origin x="-1170" y="-90"/>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4F780C5-7E96-4E5B-873B-9ACD05FF4643}" type="datetimeFigureOut">
              <a:rPr lang="en-US" smtClean="0"/>
              <a:pPr/>
              <a:t>5/7/2012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F5DED8-6AAA-4FC2-AB04-77F9483AD7B9}" type="slidenum">
              <a:rPr lang="en-US" smtClean="0"/>
              <a:pPr/>
              <a:t>‹#›</a:t>
            </a:fld>
            <a:endParaRPr lang="en-US"/>
          </a:p>
        </p:txBody>
      </p:sp>
    </p:spTree>
    <p:extLst>
      <p:ext uri="{BB962C8B-B14F-4D97-AF65-F5344CB8AC3E}">
        <p14:creationId xmlns="" xmlns:p14="http://schemas.microsoft.com/office/powerpoint/2010/main" val="22333390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F780C5-7E96-4E5B-873B-9ACD05FF4643}" type="datetimeFigureOut">
              <a:rPr lang="en-US" smtClean="0"/>
              <a:pPr/>
              <a:t>5/7/2012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F5DED8-6AAA-4FC2-AB04-77F9483AD7B9}" type="slidenum">
              <a:rPr lang="en-US" smtClean="0"/>
              <a:pPr/>
              <a:t>‹#›</a:t>
            </a:fld>
            <a:endParaRPr lang="en-US"/>
          </a:p>
        </p:txBody>
      </p:sp>
    </p:spTree>
    <p:extLst>
      <p:ext uri="{BB962C8B-B14F-4D97-AF65-F5344CB8AC3E}">
        <p14:creationId xmlns="" xmlns:p14="http://schemas.microsoft.com/office/powerpoint/2010/main" val="6637304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F780C5-7E96-4E5B-873B-9ACD05FF4643}" type="datetimeFigureOut">
              <a:rPr lang="en-US" smtClean="0"/>
              <a:pPr/>
              <a:t>5/7/2012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F5DED8-6AAA-4FC2-AB04-77F9483AD7B9}" type="slidenum">
              <a:rPr lang="en-US" smtClean="0"/>
              <a:pPr/>
              <a:t>‹#›</a:t>
            </a:fld>
            <a:endParaRPr lang="en-US"/>
          </a:p>
        </p:txBody>
      </p:sp>
    </p:spTree>
    <p:extLst>
      <p:ext uri="{BB962C8B-B14F-4D97-AF65-F5344CB8AC3E}">
        <p14:creationId xmlns="" xmlns:p14="http://schemas.microsoft.com/office/powerpoint/2010/main" val="7880791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F780C5-7E96-4E5B-873B-9ACD05FF4643}" type="datetimeFigureOut">
              <a:rPr lang="en-US" smtClean="0"/>
              <a:pPr/>
              <a:t>5/7/2012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F5DED8-6AAA-4FC2-AB04-77F9483AD7B9}" type="slidenum">
              <a:rPr lang="en-US" smtClean="0"/>
              <a:pPr/>
              <a:t>‹#›</a:t>
            </a:fld>
            <a:endParaRPr lang="en-US"/>
          </a:p>
        </p:txBody>
      </p:sp>
    </p:spTree>
    <p:extLst>
      <p:ext uri="{BB962C8B-B14F-4D97-AF65-F5344CB8AC3E}">
        <p14:creationId xmlns="" xmlns:p14="http://schemas.microsoft.com/office/powerpoint/2010/main" val="22492842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4F780C5-7E96-4E5B-873B-9ACD05FF4643}" type="datetimeFigureOut">
              <a:rPr lang="en-US" smtClean="0"/>
              <a:pPr/>
              <a:t>5/7/2012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F5DED8-6AAA-4FC2-AB04-77F9483AD7B9}" type="slidenum">
              <a:rPr lang="en-US" smtClean="0"/>
              <a:pPr/>
              <a:t>‹#›</a:t>
            </a:fld>
            <a:endParaRPr lang="en-US"/>
          </a:p>
        </p:txBody>
      </p:sp>
    </p:spTree>
    <p:extLst>
      <p:ext uri="{BB962C8B-B14F-4D97-AF65-F5344CB8AC3E}">
        <p14:creationId xmlns="" xmlns:p14="http://schemas.microsoft.com/office/powerpoint/2010/main" val="17079686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4F780C5-7E96-4E5B-873B-9ACD05FF4643}" type="datetimeFigureOut">
              <a:rPr lang="en-US" smtClean="0"/>
              <a:pPr/>
              <a:t>5/7/2012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F5DED8-6AAA-4FC2-AB04-77F9483AD7B9}" type="slidenum">
              <a:rPr lang="en-US" smtClean="0"/>
              <a:pPr/>
              <a:t>‹#›</a:t>
            </a:fld>
            <a:endParaRPr lang="en-US"/>
          </a:p>
        </p:txBody>
      </p:sp>
    </p:spTree>
    <p:extLst>
      <p:ext uri="{BB962C8B-B14F-4D97-AF65-F5344CB8AC3E}">
        <p14:creationId xmlns="" xmlns:p14="http://schemas.microsoft.com/office/powerpoint/2010/main" val="14828408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4F780C5-7E96-4E5B-873B-9ACD05FF4643}" type="datetimeFigureOut">
              <a:rPr lang="en-US" smtClean="0"/>
              <a:pPr/>
              <a:t>5/7/2012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9F5DED8-6AAA-4FC2-AB04-77F9483AD7B9}" type="slidenum">
              <a:rPr lang="en-US" smtClean="0"/>
              <a:pPr/>
              <a:t>‹#›</a:t>
            </a:fld>
            <a:endParaRPr lang="en-US"/>
          </a:p>
        </p:txBody>
      </p:sp>
    </p:spTree>
    <p:extLst>
      <p:ext uri="{BB962C8B-B14F-4D97-AF65-F5344CB8AC3E}">
        <p14:creationId xmlns="" xmlns:p14="http://schemas.microsoft.com/office/powerpoint/2010/main" val="822751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4F780C5-7E96-4E5B-873B-9ACD05FF4643}" type="datetimeFigureOut">
              <a:rPr lang="en-US" smtClean="0"/>
              <a:pPr/>
              <a:t>5/7/2012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F5DED8-6AAA-4FC2-AB04-77F9483AD7B9}" type="slidenum">
              <a:rPr lang="en-US" smtClean="0"/>
              <a:pPr/>
              <a:t>‹#›</a:t>
            </a:fld>
            <a:endParaRPr lang="en-US"/>
          </a:p>
        </p:txBody>
      </p:sp>
    </p:spTree>
    <p:extLst>
      <p:ext uri="{BB962C8B-B14F-4D97-AF65-F5344CB8AC3E}">
        <p14:creationId xmlns="" xmlns:p14="http://schemas.microsoft.com/office/powerpoint/2010/main" val="40326657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F780C5-7E96-4E5B-873B-9ACD05FF4643}" type="datetimeFigureOut">
              <a:rPr lang="en-US" smtClean="0"/>
              <a:pPr/>
              <a:t>5/7/2012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9F5DED8-6AAA-4FC2-AB04-77F9483AD7B9}" type="slidenum">
              <a:rPr lang="en-US" smtClean="0"/>
              <a:pPr/>
              <a:t>‹#›</a:t>
            </a:fld>
            <a:endParaRPr lang="en-US"/>
          </a:p>
        </p:txBody>
      </p:sp>
    </p:spTree>
    <p:extLst>
      <p:ext uri="{BB962C8B-B14F-4D97-AF65-F5344CB8AC3E}">
        <p14:creationId xmlns="" xmlns:p14="http://schemas.microsoft.com/office/powerpoint/2010/main" val="947128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F780C5-7E96-4E5B-873B-9ACD05FF4643}" type="datetimeFigureOut">
              <a:rPr lang="en-US" smtClean="0"/>
              <a:pPr/>
              <a:t>5/7/2012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F5DED8-6AAA-4FC2-AB04-77F9483AD7B9}" type="slidenum">
              <a:rPr lang="en-US" smtClean="0"/>
              <a:pPr/>
              <a:t>‹#›</a:t>
            </a:fld>
            <a:endParaRPr lang="en-US"/>
          </a:p>
        </p:txBody>
      </p:sp>
    </p:spTree>
    <p:extLst>
      <p:ext uri="{BB962C8B-B14F-4D97-AF65-F5344CB8AC3E}">
        <p14:creationId xmlns="" xmlns:p14="http://schemas.microsoft.com/office/powerpoint/2010/main" val="27990858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F780C5-7E96-4E5B-873B-9ACD05FF4643}" type="datetimeFigureOut">
              <a:rPr lang="en-US" smtClean="0"/>
              <a:pPr/>
              <a:t>5/7/2012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F5DED8-6AAA-4FC2-AB04-77F9483AD7B9}" type="slidenum">
              <a:rPr lang="en-US" smtClean="0"/>
              <a:pPr/>
              <a:t>‹#›</a:t>
            </a:fld>
            <a:endParaRPr lang="en-US"/>
          </a:p>
        </p:txBody>
      </p:sp>
    </p:spTree>
    <p:extLst>
      <p:ext uri="{BB962C8B-B14F-4D97-AF65-F5344CB8AC3E}">
        <p14:creationId xmlns="" xmlns:p14="http://schemas.microsoft.com/office/powerpoint/2010/main" val="25727490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F780C5-7E96-4E5B-873B-9ACD05FF4643}" type="datetimeFigureOut">
              <a:rPr lang="en-US" smtClean="0"/>
              <a:pPr/>
              <a:t>5/7/2012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F5DED8-6AAA-4FC2-AB04-77F9483AD7B9}" type="slidenum">
              <a:rPr lang="en-US" smtClean="0"/>
              <a:pPr/>
              <a:t>‹#›</a:t>
            </a:fld>
            <a:endParaRPr lang="en-US"/>
          </a:p>
        </p:txBody>
      </p:sp>
    </p:spTree>
    <p:extLst>
      <p:ext uri="{BB962C8B-B14F-4D97-AF65-F5344CB8AC3E}">
        <p14:creationId xmlns="" xmlns:p14="http://schemas.microsoft.com/office/powerpoint/2010/main" val="27400629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sec.gov/news/testimony/2012/ts041712mls.ht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Cost Benefit Analysis and </a:t>
            </a:r>
            <a:br>
              <a:rPr lang="en-US" dirty="0" smtClean="0"/>
            </a:br>
            <a:r>
              <a:rPr lang="en-US" i="1" dirty="0" smtClean="0"/>
              <a:t>Business Roundtable</a:t>
            </a:r>
            <a:endParaRPr lang="en-US" i="1" dirty="0"/>
          </a:p>
        </p:txBody>
      </p:sp>
      <p:sp>
        <p:nvSpPr>
          <p:cNvPr id="3" name="Subtitle 2"/>
          <p:cNvSpPr>
            <a:spLocks noGrp="1"/>
          </p:cNvSpPr>
          <p:nvPr>
            <p:ph type="subTitle" idx="1"/>
          </p:nvPr>
        </p:nvSpPr>
        <p:spPr/>
        <p:txBody>
          <a:bodyPr>
            <a:normAutofit fontScale="70000" lnSpcReduction="20000"/>
          </a:bodyPr>
          <a:lstStyle/>
          <a:p>
            <a:r>
              <a:rPr lang="en-US" dirty="0" smtClean="0"/>
              <a:t>J. Robert Brown, Jr.</a:t>
            </a:r>
          </a:p>
          <a:p>
            <a:r>
              <a:rPr lang="en-US" dirty="0"/>
              <a:t>Chauncey Wilson Memorial Research Professor of Law</a:t>
            </a:r>
          </a:p>
          <a:p>
            <a:r>
              <a:rPr lang="en-US" dirty="0"/>
              <a:t>Director, Corporate &amp; Commercial Law Program</a:t>
            </a:r>
            <a:br>
              <a:rPr lang="en-US" dirty="0"/>
            </a:br>
            <a:r>
              <a:rPr lang="en-US" dirty="0"/>
              <a:t>University of Denver Sturm College of Law</a:t>
            </a:r>
          </a:p>
          <a:p>
            <a:endParaRPr lang="en-US" dirty="0" smtClean="0"/>
          </a:p>
          <a:p>
            <a:endParaRPr lang="en-US" dirty="0"/>
          </a:p>
        </p:txBody>
      </p:sp>
    </p:spTree>
    <p:extLst>
      <p:ext uri="{BB962C8B-B14F-4D97-AF65-F5344CB8AC3E}">
        <p14:creationId xmlns="" xmlns:p14="http://schemas.microsoft.com/office/powerpoint/2010/main" val="35727192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Addressing a Policy Decision</a:t>
            </a:r>
          </a:p>
        </p:txBody>
      </p:sp>
      <p:sp>
        <p:nvSpPr>
          <p:cNvPr id="3" name="Content Placeholder 2"/>
          <p:cNvSpPr>
            <a:spLocks noGrp="1"/>
          </p:cNvSpPr>
          <p:nvPr>
            <p:ph idx="1"/>
          </p:nvPr>
        </p:nvSpPr>
        <p:spPr/>
        <p:txBody>
          <a:bodyPr>
            <a:normAutofit lnSpcReduction="10000"/>
          </a:bodyPr>
          <a:lstStyle/>
          <a:p>
            <a:r>
              <a:rPr lang="en-US" dirty="0"/>
              <a:t>For litigants, </a:t>
            </a:r>
            <a:r>
              <a:rPr lang="en-US" dirty="0" smtClean="0"/>
              <a:t>be prepared to take on the decision and the analysis more directly.</a:t>
            </a:r>
          </a:p>
          <a:p>
            <a:pPr lvl="1"/>
            <a:r>
              <a:rPr lang="en-US" dirty="0" smtClean="0"/>
              <a:t>The case </a:t>
            </a:r>
            <a:r>
              <a:rPr lang="en-US" dirty="0"/>
              <a:t>conflicts with the admonishments by the Supreme Court in </a:t>
            </a:r>
            <a:r>
              <a:rPr lang="en-US" i="1" dirty="0"/>
              <a:t>Vermont Yankee </a:t>
            </a:r>
            <a:r>
              <a:rPr lang="en-US" dirty="0"/>
              <a:t>that it is not the role of the courts to rewrite the APA and force  agencies to adopt additional procedural requirements.  </a:t>
            </a:r>
            <a:endParaRPr lang="en-US" dirty="0" smtClean="0"/>
          </a:p>
          <a:p>
            <a:pPr lvl="1"/>
            <a:r>
              <a:rPr lang="en-US" dirty="0" smtClean="0"/>
              <a:t>In </a:t>
            </a:r>
            <a:r>
              <a:rPr lang="en-US" dirty="0"/>
              <a:t>addition, </a:t>
            </a:r>
            <a:r>
              <a:rPr lang="en-US" dirty="0" smtClean="0"/>
              <a:t>there </a:t>
            </a:r>
            <a:r>
              <a:rPr lang="en-US" dirty="0"/>
              <a:t>is plenty of contrary authority that can be used to rebut the </a:t>
            </a:r>
            <a:r>
              <a:rPr lang="en-US" i="1" dirty="0"/>
              <a:t>Business Roundtable</a:t>
            </a:r>
            <a:r>
              <a:rPr lang="en-US" dirty="0"/>
              <a:t> analysis. </a:t>
            </a:r>
          </a:p>
          <a:p>
            <a:endParaRPr lang="en-US" dirty="0"/>
          </a:p>
        </p:txBody>
      </p:sp>
    </p:spTree>
    <p:extLst>
      <p:ext uri="{BB962C8B-B14F-4D97-AF65-F5344CB8AC3E}">
        <p14:creationId xmlns="" xmlns:p14="http://schemas.microsoft.com/office/powerpoint/2010/main" val="30158862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Longer Term Solution</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 issue may need to be addressed by the Supreme Court if lower courts continue to follow the reasoning in </a:t>
            </a:r>
            <a:r>
              <a:rPr lang="en-US" i="1" dirty="0" smtClean="0"/>
              <a:t>Business Roundtable</a:t>
            </a:r>
            <a:r>
              <a:rPr lang="en-US" dirty="0" smtClean="0"/>
              <a:t>.  </a:t>
            </a:r>
          </a:p>
          <a:p>
            <a:r>
              <a:rPr lang="en-US" dirty="0" smtClean="0"/>
              <a:t>Alternatively, changes in the composition of the DC Circuit may bring about changes in the court’s policy.    </a:t>
            </a:r>
          </a:p>
          <a:p>
            <a:pPr lvl="1"/>
            <a:r>
              <a:rPr lang="en-US" sz="3100" dirty="0" smtClean="0"/>
              <a:t>Judge </a:t>
            </a:r>
            <a:r>
              <a:rPr lang="en-US" sz="3100" dirty="0" smtClean="0"/>
              <a:t>Ginsburg, who wrote the </a:t>
            </a:r>
            <a:r>
              <a:rPr lang="en-US" sz="3100" i="1" dirty="0" smtClean="0"/>
              <a:t>Business Roundtable</a:t>
            </a:r>
            <a:r>
              <a:rPr lang="en-US" sz="3100" dirty="0" smtClean="0"/>
              <a:t> </a:t>
            </a:r>
            <a:r>
              <a:rPr lang="en-US" sz="3100" dirty="0" smtClean="0"/>
              <a:t>decision, </a:t>
            </a:r>
            <a:r>
              <a:rPr lang="en-US" sz="3100" dirty="0" smtClean="0"/>
              <a:t>has since taken senior status. </a:t>
            </a:r>
            <a:r>
              <a:rPr lang="en-US" sz="3100" dirty="0" smtClean="0"/>
              <a:t> </a:t>
            </a:r>
            <a:r>
              <a:rPr lang="en-US" sz="3100" dirty="0" smtClean="0"/>
              <a:t>As a result, t</a:t>
            </a:r>
            <a:r>
              <a:rPr lang="en-US" sz="3100" dirty="0" smtClean="0"/>
              <a:t>he DC Circuit currently has three vacancies.    </a:t>
            </a:r>
            <a:endParaRPr lang="en-US" sz="3100" dirty="0" smtClean="0"/>
          </a:p>
          <a:p>
            <a:pPr lvl="1"/>
            <a:r>
              <a:rPr lang="en-US" sz="3100" dirty="0" smtClean="0"/>
              <a:t>To the extent that the </a:t>
            </a:r>
            <a:r>
              <a:rPr lang="en-US" sz="3100" dirty="0" smtClean="0"/>
              <a:t>vacancies are </a:t>
            </a:r>
            <a:r>
              <a:rPr lang="en-US" sz="3100" dirty="0" smtClean="0"/>
              <a:t>filled by judges with a different perspective on these policy issues, cases such as </a:t>
            </a:r>
            <a:r>
              <a:rPr lang="en-US" sz="3100" i="1" dirty="0" smtClean="0"/>
              <a:t>Business Roundtable </a:t>
            </a:r>
            <a:r>
              <a:rPr lang="en-US" sz="3100" dirty="0" smtClean="0"/>
              <a:t>will become less frequent.  </a:t>
            </a:r>
          </a:p>
        </p:txBody>
      </p:sp>
    </p:spTree>
    <p:extLst>
      <p:ext uri="{BB962C8B-B14F-4D97-AF65-F5344CB8AC3E}">
        <p14:creationId xmlns="" xmlns:p14="http://schemas.microsoft.com/office/powerpoint/2010/main" val="10435202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Business Roundtable as a </a:t>
            </a:r>
            <a:br>
              <a:rPr lang="en-US" dirty="0" smtClean="0"/>
            </a:br>
            <a:r>
              <a:rPr lang="en-US" dirty="0" smtClean="0"/>
              <a:t>Policy Decision</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The </a:t>
            </a:r>
            <a:r>
              <a:rPr lang="en-US" i="1" dirty="0" smtClean="0"/>
              <a:t>Business Roundtable</a:t>
            </a:r>
            <a:r>
              <a:rPr lang="en-US" dirty="0" smtClean="0"/>
              <a:t> Panel:  Judges Ginsburg, </a:t>
            </a:r>
            <a:r>
              <a:rPr lang="en-US" dirty="0" err="1" smtClean="0"/>
              <a:t>Sentelle</a:t>
            </a:r>
            <a:r>
              <a:rPr lang="en-US" dirty="0" smtClean="0"/>
              <a:t> and Brown.</a:t>
            </a:r>
          </a:p>
          <a:p>
            <a:r>
              <a:rPr lang="en-US" dirty="0" smtClean="0"/>
              <a:t>The decision should be viewed less as a legal opinion and more as a policy statement.  </a:t>
            </a:r>
          </a:p>
          <a:p>
            <a:r>
              <a:rPr lang="en-US" dirty="0" smtClean="0"/>
              <a:t>The opinion found that the SEC’s shareholder access rule was arbitrary and capricious.  This is probably the most common standard for challenging the validity of a rule.</a:t>
            </a:r>
          </a:p>
          <a:p>
            <a:r>
              <a:rPr lang="en-US" dirty="0" smtClean="0"/>
              <a:t>Lexis-Nexis search of the words “arbitrary and capricious” in the DC Circuit alone yielded 2046 cases; 297 Supreme Court opinions used the phrase</a:t>
            </a:r>
          </a:p>
        </p:txBody>
      </p:sp>
    </p:spTree>
    <p:extLst>
      <p:ext uri="{BB962C8B-B14F-4D97-AF65-F5344CB8AC3E}">
        <p14:creationId xmlns="" xmlns:p14="http://schemas.microsoft.com/office/powerpoint/2010/main" val="9363304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Business Roundtable as a </a:t>
            </a:r>
            <a:br>
              <a:rPr lang="en-US" dirty="0" smtClean="0"/>
            </a:br>
            <a:r>
              <a:rPr lang="en-US" dirty="0" smtClean="0"/>
              <a:t>Policy Decision</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Despite the depth of authority, the court in </a:t>
            </a:r>
            <a:r>
              <a:rPr lang="en-US" i="1" dirty="0" smtClean="0"/>
              <a:t>Business Roundtable</a:t>
            </a:r>
            <a:r>
              <a:rPr lang="en-US" dirty="0" smtClean="0"/>
              <a:t> cited only four cases.</a:t>
            </a:r>
          </a:p>
          <a:p>
            <a:r>
              <a:rPr lang="en-US" dirty="0" smtClean="0"/>
              <a:t>One was to a single US Supreme Court case and cited for a very broad proposition.</a:t>
            </a:r>
          </a:p>
          <a:p>
            <a:r>
              <a:rPr lang="en-US" dirty="0" smtClean="0"/>
              <a:t>For the other three, the panel cited only to their own opinions.  These included:    </a:t>
            </a:r>
          </a:p>
          <a:p>
            <a:pPr lvl="1"/>
            <a:r>
              <a:rPr lang="en-US" i="1" dirty="0" smtClean="0"/>
              <a:t>American Equity Investment Life Insurance v. SEC</a:t>
            </a:r>
            <a:r>
              <a:rPr lang="en-US" dirty="0" smtClean="0"/>
              <a:t> ,613 F.3d 166 (DC Cir. 2010) (opinion by Judge </a:t>
            </a:r>
            <a:r>
              <a:rPr lang="en-US" dirty="0" err="1" smtClean="0"/>
              <a:t>Sentelle</a:t>
            </a:r>
            <a:r>
              <a:rPr lang="en-US" dirty="0" smtClean="0"/>
              <a:t>)</a:t>
            </a:r>
          </a:p>
          <a:p>
            <a:pPr lvl="1"/>
            <a:r>
              <a:rPr lang="en-US" i="1" dirty="0" smtClean="0"/>
              <a:t>Chamber of Commerce v. SEC</a:t>
            </a:r>
            <a:r>
              <a:rPr lang="en-US" dirty="0" smtClean="0"/>
              <a:t>, 412 F.3d 133 (DC Cir. 2005) (</a:t>
            </a:r>
            <a:r>
              <a:rPr lang="en-US" dirty="0" err="1" smtClean="0"/>
              <a:t>opinionby</a:t>
            </a:r>
            <a:r>
              <a:rPr lang="en-US" dirty="0" smtClean="0"/>
              <a:t> Judge Ginsburg) </a:t>
            </a:r>
          </a:p>
          <a:p>
            <a:pPr lvl="1"/>
            <a:r>
              <a:rPr lang="en-US" i="1" dirty="0" smtClean="0"/>
              <a:t>Public Citizens v. Fed. Motor Carrier Safety Admin</a:t>
            </a:r>
            <a:r>
              <a:rPr lang="en-US" dirty="0" smtClean="0"/>
              <a:t>., 374 F.3d 1209 (DC Cir. 2004) (</a:t>
            </a:r>
            <a:r>
              <a:rPr lang="en-US" dirty="0" err="1" smtClean="0"/>
              <a:t>opinionby</a:t>
            </a:r>
            <a:r>
              <a:rPr lang="en-US" dirty="0" smtClean="0"/>
              <a:t> Judge Ginsburg) </a:t>
            </a:r>
          </a:p>
        </p:txBody>
      </p:sp>
    </p:spTree>
    <p:extLst>
      <p:ext uri="{BB962C8B-B14F-4D97-AF65-F5344CB8AC3E}">
        <p14:creationId xmlns="" xmlns:p14="http://schemas.microsoft.com/office/powerpoint/2010/main" val="25095826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Business Roundtable as a </a:t>
            </a:r>
            <a:br>
              <a:rPr lang="en-US" dirty="0" smtClean="0"/>
            </a:br>
            <a:r>
              <a:rPr lang="en-US" dirty="0" smtClean="0"/>
              <a:t>Policy Decision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decision also does not comport with the law.  </a:t>
            </a:r>
          </a:p>
          <a:p>
            <a:pPr lvl="1"/>
            <a:r>
              <a:rPr lang="en-US" dirty="0" smtClean="0"/>
              <a:t>The standard of review for arbitrary and capricious requires deference to the agency.  </a:t>
            </a:r>
          </a:p>
          <a:p>
            <a:pPr lvl="1"/>
            <a:r>
              <a:rPr lang="en-US" dirty="0" smtClean="0"/>
              <a:t>The word deference does not appear in the opinion.</a:t>
            </a:r>
          </a:p>
          <a:p>
            <a:r>
              <a:rPr lang="en-US" dirty="0" smtClean="0"/>
              <a:t>This standard is particularly necessary with respect to a rule that had:</a:t>
            </a:r>
          </a:p>
          <a:p>
            <a:pPr lvl="1"/>
            <a:r>
              <a:rPr lang="en-US" dirty="0" smtClean="0"/>
              <a:t>an accompanying release of over 300 pages, including 80 pages of SEC cost-benefit analysis (22 of which were devoted to an analysis of the costs)  </a:t>
            </a:r>
          </a:p>
          <a:p>
            <a:pPr lvl="1"/>
            <a:r>
              <a:rPr lang="en-US" dirty="0" smtClean="0"/>
              <a:t>an administrative record containing thousands of comment letters, both from the 2009 proposal and the 2007 proposal. </a:t>
            </a:r>
          </a:p>
          <a:p>
            <a:endParaRPr lang="en-US" dirty="0" smtClean="0"/>
          </a:p>
          <a:p>
            <a:endParaRPr lang="en-US" dirty="0"/>
          </a:p>
        </p:txBody>
      </p:sp>
    </p:spTree>
    <p:extLst>
      <p:ext uri="{BB962C8B-B14F-4D97-AF65-F5344CB8AC3E}">
        <p14:creationId xmlns="" xmlns:p14="http://schemas.microsoft.com/office/powerpoint/2010/main" val="11525342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Business Roundtable as a Policy Decision</a:t>
            </a:r>
            <a:endParaRPr lang="en-US" dirty="0"/>
          </a:p>
        </p:txBody>
      </p:sp>
      <p:sp>
        <p:nvSpPr>
          <p:cNvPr id="3" name="Content Placeholder 2"/>
          <p:cNvSpPr>
            <a:spLocks noGrp="1"/>
          </p:cNvSpPr>
          <p:nvPr>
            <p:ph idx="1"/>
          </p:nvPr>
        </p:nvSpPr>
        <p:spPr>
          <a:xfrm>
            <a:off x="381000" y="1676400"/>
            <a:ext cx="8229600" cy="4525963"/>
          </a:xfrm>
        </p:spPr>
        <p:txBody>
          <a:bodyPr>
            <a:normAutofit fontScale="85000" lnSpcReduction="20000"/>
          </a:bodyPr>
          <a:lstStyle/>
          <a:p>
            <a:r>
              <a:rPr lang="en-US" dirty="0" smtClean="0"/>
              <a:t>The decision contained flawed economic analysis.  </a:t>
            </a:r>
          </a:p>
          <a:p>
            <a:pPr lvl="1"/>
            <a:r>
              <a:rPr lang="en-US" dirty="0" smtClean="0"/>
              <a:t>One example concerned the analysis of the “costs” associated with the use of the rule by “special interest” investors (unions and state/local governments).  </a:t>
            </a:r>
          </a:p>
          <a:p>
            <a:pPr lvl="1"/>
            <a:r>
              <a:rPr lang="en-US" dirty="0" smtClean="0"/>
              <a:t>The court noted that commentators attributed to these investors an incentive to use access to “pursue </a:t>
            </a:r>
            <a:r>
              <a:rPr lang="en-US" dirty="0"/>
              <a:t>self-interested objectives rather than the goal of maximizing shareholder </a:t>
            </a:r>
            <a:r>
              <a:rPr lang="en-US" dirty="0" smtClean="0"/>
              <a:t>value”</a:t>
            </a:r>
          </a:p>
          <a:p>
            <a:pPr lvl="1"/>
            <a:r>
              <a:rPr lang="en-US" dirty="0" smtClean="0"/>
              <a:t>According to the court:  “By ducking serious evaluation of the costs that could be imposed upon companies from use of the rule by shareholders representing special interests, particularly union and government pension funds, we think the Commission acted arbitrarily.”</a:t>
            </a:r>
          </a:p>
          <a:p>
            <a:pPr lvl="1"/>
            <a:endParaRPr lang="en-US" dirty="0" smtClean="0"/>
          </a:p>
        </p:txBody>
      </p:sp>
    </p:spTree>
    <p:extLst>
      <p:ext uri="{BB962C8B-B14F-4D97-AF65-F5344CB8AC3E}">
        <p14:creationId xmlns="" xmlns:p14="http://schemas.microsoft.com/office/powerpoint/2010/main" val="693289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Business Roundtable as a </a:t>
            </a:r>
            <a:br>
              <a:rPr lang="en-US" dirty="0" smtClean="0"/>
            </a:br>
            <a:r>
              <a:rPr lang="en-US" dirty="0" smtClean="0"/>
              <a:t>Policy Decision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Two significant problems:</a:t>
            </a:r>
          </a:p>
          <a:p>
            <a:pPr lvl="1"/>
            <a:r>
              <a:rPr lang="en-US" dirty="0" smtClean="0"/>
              <a:t>First, there is no evidence this has ever occurred.  The letter from the Business Roundtable cited in the opinion merely noted that “</a:t>
            </a:r>
            <a:r>
              <a:rPr lang="en-US" b="1" dirty="0" smtClean="0"/>
              <a:t>we believe </a:t>
            </a:r>
            <a:r>
              <a:rPr lang="en-US" dirty="0" smtClean="0"/>
              <a:t>that </a:t>
            </a:r>
            <a:r>
              <a:rPr lang="en-US" dirty="0"/>
              <a:t>union‐affiliated funds will use the Proposed </a:t>
            </a:r>
            <a:r>
              <a:rPr lang="en-US" dirty="0" smtClean="0"/>
              <a:t>Election Contest </a:t>
            </a:r>
            <a:r>
              <a:rPr lang="en-US" dirty="0"/>
              <a:t>Rules as a bargaining </a:t>
            </a:r>
            <a:r>
              <a:rPr lang="en-US" dirty="0" smtClean="0"/>
              <a:t>chip” (emphasis added)</a:t>
            </a:r>
          </a:p>
          <a:p>
            <a:pPr lvl="1"/>
            <a:r>
              <a:rPr lang="en-US" dirty="0"/>
              <a:t>Second, the court improperly conflated </a:t>
            </a:r>
            <a:r>
              <a:rPr lang="en-US" dirty="0" smtClean="0"/>
              <a:t>a discussion of unions </a:t>
            </a:r>
            <a:r>
              <a:rPr lang="en-US" dirty="0"/>
              <a:t>and state/local governments </a:t>
            </a:r>
            <a:r>
              <a:rPr lang="en-US" dirty="0" smtClean="0"/>
              <a:t>with their </a:t>
            </a:r>
            <a:r>
              <a:rPr lang="en-US" dirty="0"/>
              <a:t>pension plans.  The latter have a fiduciary obligation to their beneficiaries.  </a:t>
            </a:r>
            <a:r>
              <a:rPr lang="en-US" dirty="0" smtClean="0"/>
              <a:t>They for the most part cannot use rights belonging to beneficiaries to further the interests of other groups.  </a:t>
            </a:r>
            <a:endParaRPr lang="en-US" dirty="0"/>
          </a:p>
          <a:p>
            <a:endParaRPr lang="en-US" dirty="0" smtClean="0"/>
          </a:p>
          <a:p>
            <a:endParaRPr lang="en-US" dirty="0"/>
          </a:p>
        </p:txBody>
      </p:sp>
    </p:spTree>
    <p:extLst>
      <p:ext uri="{BB962C8B-B14F-4D97-AF65-F5344CB8AC3E}">
        <p14:creationId xmlns="" xmlns:p14="http://schemas.microsoft.com/office/powerpoint/2010/main" val="810377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Reaction to </a:t>
            </a:r>
            <a:r>
              <a:rPr lang="en-US" i="1" dirty="0" smtClean="0"/>
              <a:t>Business Roundtable </a:t>
            </a:r>
            <a:endParaRPr lang="en-US" i="1" dirty="0"/>
          </a:p>
        </p:txBody>
      </p:sp>
      <p:sp>
        <p:nvSpPr>
          <p:cNvPr id="3" name="Content Placeholder 2"/>
          <p:cNvSpPr>
            <a:spLocks noGrp="1"/>
          </p:cNvSpPr>
          <p:nvPr>
            <p:ph idx="1"/>
          </p:nvPr>
        </p:nvSpPr>
        <p:spPr/>
        <p:txBody>
          <a:bodyPr>
            <a:normAutofit fontScale="92500" lnSpcReduction="20000"/>
          </a:bodyPr>
          <a:lstStyle/>
          <a:p>
            <a:r>
              <a:rPr lang="en-US" sz="2800" dirty="0" smtClean="0"/>
              <a:t>In the aftermath of the decision, some have called for a massive revamping of the approach used in cost/benefit analysis</a:t>
            </a:r>
          </a:p>
          <a:p>
            <a:pPr lvl="1"/>
            <a:r>
              <a:rPr lang="en-US" dirty="0" smtClean="0"/>
              <a:t>Witnesses at a recent hearing before a House committee (titled “The SEC’s Aversion to Cost-Benefit Analysis) called for the addition of 150 to 200 economists to the SEC staff (with no increase in the SEC’s budget).  </a:t>
            </a:r>
          </a:p>
          <a:p>
            <a:pPr lvl="1"/>
            <a:r>
              <a:rPr lang="en-US" dirty="0" smtClean="0"/>
              <a:t>One witness </a:t>
            </a:r>
            <a:r>
              <a:rPr lang="en-US" dirty="0"/>
              <a:t>described the </a:t>
            </a:r>
            <a:r>
              <a:rPr lang="en-US" dirty="0" smtClean="0"/>
              <a:t>decision in </a:t>
            </a:r>
            <a:r>
              <a:rPr lang="en-US" i="1" dirty="0" smtClean="0"/>
              <a:t>Business Roundtable</a:t>
            </a:r>
            <a:r>
              <a:rPr lang="en-US" dirty="0" smtClean="0"/>
              <a:t> as </a:t>
            </a:r>
            <a:r>
              <a:rPr lang="en-US" dirty="0"/>
              <a:t>"remarkable" and </a:t>
            </a:r>
            <a:r>
              <a:rPr lang="en-US" dirty="0" smtClean="0"/>
              <a:t>noted </a:t>
            </a:r>
            <a:r>
              <a:rPr lang="en-US" dirty="0"/>
              <a:t>that the </a:t>
            </a:r>
            <a:r>
              <a:rPr lang="en-US" dirty="0" smtClean="0"/>
              <a:t>opinion "</a:t>
            </a:r>
            <a:r>
              <a:rPr lang="en-US" dirty="0"/>
              <a:t>lays out a veritable catalog of </a:t>
            </a:r>
            <a:r>
              <a:rPr lang="en-US" dirty="0" smtClean="0"/>
              <a:t>components </a:t>
            </a:r>
            <a:r>
              <a:rPr lang="en-US" dirty="0"/>
              <a:t>to an acceptable cost-benefit analysis." </a:t>
            </a:r>
            <a:endParaRPr lang="en-US" dirty="0" smtClean="0"/>
          </a:p>
          <a:p>
            <a:endParaRPr lang="en-US" dirty="0"/>
          </a:p>
        </p:txBody>
      </p:sp>
    </p:spTree>
    <p:extLst>
      <p:ext uri="{BB962C8B-B14F-4D97-AF65-F5344CB8AC3E}">
        <p14:creationId xmlns="" xmlns:p14="http://schemas.microsoft.com/office/powerpoint/2010/main" val="39083201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Reaction to Business Roundtable</a:t>
            </a:r>
            <a:endParaRPr lang="en-US" dirty="0"/>
          </a:p>
        </p:txBody>
      </p:sp>
      <p:sp>
        <p:nvSpPr>
          <p:cNvPr id="3" name="Content Placeholder 2"/>
          <p:cNvSpPr>
            <a:spLocks noGrp="1"/>
          </p:cNvSpPr>
          <p:nvPr>
            <p:ph idx="1"/>
          </p:nvPr>
        </p:nvSpPr>
        <p:spPr/>
        <p:txBody>
          <a:bodyPr>
            <a:normAutofit fontScale="85000" lnSpcReduction="10000"/>
          </a:bodyPr>
          <a:lstStyle/>
          <a:p>
            <a:pPr lvl="0"/>
            <a:r>
              <a:rPr lang="en-US" sz="2800" dirty="0"/>
              <a:t>Litigants have and will continue to make use of the case.  In </a:t>
            </a:r>
            <a:r>
              <a:rPr lang="en-US" sz="2800" i="1" dirty="0"/>
              <a:t>International Swaps and Derivatives Association v. CFTC</a:t>
            </a:r>
            <a:r>
              <a:rPr lang="en-US" sz="2800" dirty="0"/>
              <a:t>, the case was cited:  </a:t>
            </a:r>
          </a:p>
          <a:p>
            <a:pPr lvl="1"/>
            <a:r>
              <a:rPr lang="en-US" dirty="0"/>
              <a:t>For having improperly relied on “two relatively unpersuasive studies”</a:t>
            </a:r>
          </a:p>
          <a:p>
            <a:pPr lvl="1"/>
            <a:r>
              <a:rPr lang="en-US" dirty="0"/>
              <a:t>For having failed to “respond to substantial problems raised by commenters.”</a:t>
            </a:r>
          </a:p>
          <a:p>
            <a:pPr lvl="1"/>
            <a:r>
              <a:rPr lang="en-US" dirty="0"/>
              <a:t>For “merely ‘considering’ relevant evidence in the sense of acknowledging it, without giving it due weight”</a:t>
            </a:r>
          </a:p>
          <a:p>
            <a:pPr lvl="1"/>
            <a:r>
              <a:rPr lang="en-US" dirty="0"/>
              <a:t>For having “d[one] nothing to estimate and quantify the costs it expected companies to incur; nor did it claim estimating those costs was not possible.”</a:t>
            </a:r>
            <a:endParaRPr lang="en-US" sz="2400" dirty="0"/>
          </a:p>
          <a:p>
            <a:endParaRPr lang="en-US" dirty="0"/>
          </a:p>
        </p:txBody>
      </p:sp>
    </p:spTree>
    <p:extLst>
      <p:ext uri="{BB962C8B-B14F-4D97-AF65-F5344CB8AC3E}">
        <p14:creationId xmlns="" xmlns:p14="http://schemas.microsoft.com/office/powerpoint/2010/main" val="41601879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Addressing a Policy Decision</a:t>
            </a:r>
            <a:endParaRPr lang="en-US" dirty="0"/>
          </a:p>
        </p:txBody>
      </p:sp>
      <p:sp>
        <p:nvSpPr>
          <p:cNvPr id="3" name="Content Placeholder 2"/>
          <p:cNvSpPr>
            <a:spLocks noGrp="1"/>
          </p:cNvSpPr>
          <p:nvPr>
            <p:ph idx="1"/>
          </p:nvPr>
        </p:nvSpPr>
        <p:spPr/>
        <p:txBody>
          <a:bodyPr>
            <a:normAutofit/>
          </a:bodyPr>
          <a:lstStyle/>
          <a:p>
            <a:r>
              <a:rPr lang="en-US" sz="2200" dirty="0" smtClean="0"/>
              <a:t>First, don’t overreact.  </a:t>
            </a:r>
            <a:r>
              <a:rPr lang="en-US" sz="2200" dirty="0"/>
              <a:t>T</a:t>
            </a:r>
            <a:r>
              <a:rPr lang="en-US" sz="2200" dirty="0" smtClean="0"/>
              <a:t>he decision is wrong.  Agencies should not radically change their approach.   </a:t>
            </a:r>
          </a:p>
          <a:p>
            <a:r>
              <a:rPr lang="en-US" sz="2200" dirty="0" smtClean="0"/>
              <a:t>The SEC has responded to the decision in a measured way.  </a:t>
            </a:r>
          </a:p>
          <a:p>
            <a:pPr lvl="1"/>
            <a:r>
              <a:rPr lang="en-US" sz="2200" dirty="0" smtClean="0"/>
              <a:t>Mary Schapiro has indicated that the SEC will take a number of steps including a modest increase in the use of, and number of economists employed by</a:t>
            </a:r>
            <a:r>
              <a:rPr lang="en-US" sz="2200" dirty="0"/>
              <a:t>, the Division of Risk, Strategy, and Financial </a:t>
            </a:r>
            <a:r>
              <a:rPr lang="en-US" sz="2200" dirty="0" smtClean="0"/>
              <a:t>Innovation.  See </a:t>
            </a:r>
            <a:r>
              <a:rPr lang="en-US" sz="2200" dirty="0" smtClean="0">
                <a:hlinkClick r:id="rId2"/>
              </a:rPr>
              <a:t>http</a:t>
            </a:r>
            <a:r>
              <a:rPr lang="en-US" sz="2200" dirty="0">
                <a:hlinkClick r:id="rId2"/>
              </a:rPr>
              <a:t>://</a:t>
            </a:r>
            <a:r>
              <a:rPr lang="en-US" sz="2200" dirty="0" smtClean="0">
                <a:hlinkClick r:id="rId2"/>
              </a:rPr>
              <a:t>www.sec.gov/news/testimony/2012/ts041712mls.htm</a:t>
            </a:r>
            <a:endParaRPr lang="en-US" sz="2200" dirty="0" smtClean="0"/>
          </a:p>
          <a:p>
            <a:pPr lvl="1"/>
            <a:r>
              <a:rPr lang="en-US" sz="2200" dirty="0" smtClean="0"/>
              <a:t>Future releases will employ an “integrated </a:t>
            </a:r>
            <a:r>
              <a:rPr lang="en-US" sz="2200" dirty="0"/>
              <a:t>economic </a:t>
            </a:r>
            <a:r>
              <a:rPr lang="en-US" sz="2200" dirty="0" smtClean="0"/>
              <a:t>analysis” of the rule rather than include a separate section titled “</a:t>
            </a:r>
            <a:r>
              <a:rPr lang="en-US" sz="2200" dirty="0"/>
              <a:t>Cost Benefit Analysis</a:t>
            </a:r>
            <a:r>
              <a:rPr lang="en-US" sz="2200" dirty="0" smtClean="0"/>
              <a:t>”</a:t>
            </a:r>
          </a:p>
        </p:txBody>
      </p:sp>
    </p:spTree>
    <p:extLst>
      <p:ext uri="{BB962C8B-B14F-4D97-AF65-F5344CB8AC3E}">
        <p14:creationId xmlns="" xmlns:p14="http://schemas.microsoft.com/office/powerpoint/2010/main" val="9529784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10157</TotalTime>
  <Words>1033</Words>
  <Application>Microsoft Office PowerPoint</Application>
  <PresentationFormat>On-screen Show (4:3)</PresentationFormat>
  <Paragraphs>56</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Cost Benefit Analysis and  Business Roundtable</vt:lpstr>
      <vt:lpstr>Business Roundtable as a  Policy Decision</vt:lpstr>
      <vt:lpstr>Business Roundtable as a  Policy Decision</vt:lpstr>
      <vt:lpstr>Business Roundtable as a  Policy Decision</vt:lpstr>
      <vt:lpstr>Business Roundtable as a Policy Decision</vt:lpstr>
      <vt:lpstr>Business Roundtable as a  Policy Decision</vt:lpstr>
      <vt:lpstr>Reaction to Business Roundtable </vt:lpstr>
      <vt:lpstr>Reaction to Business Roundtable</vt:lpstr>
      <vt:lpstr>Addressing a Policy Decision</vt:lpstr>
      <vt:lpstr>Addressing a Policy Decision</vt:lpstr>
      <vt:lpstr>The Longer Term Solution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jbrown</dc:creator>
  <cp:lastModifiedBy>jbrown</cp:lastModifiedBy>
  <cp:revision>55</cp:revision>
  <dcterms:created xsi:type="dcterms:W3CDTF">2012-04-30T18:48:21Z</dcterms:created>
  <dcterms:modified xsi:type="dcterms:W3CDTF">2012-05-07T21:40:53Z</dcterms:modified>
</cp:coreProperties>
</file>