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6" r:id="rId5"/>
    <p:sldId id="262" r:id="rId6"/>
    <p:sldId id="263" r:id="rId7"/>
    <p:sldId id="264" r:id="rId8"/>
    <p:sldId id="265" r:id="rId9"/>
    <p:sldId id="269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5020"/>
    <a:srgbClr val="2832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8" d="100"/>
          <a:sy n="128" d="100"/>
        </p:scale>
        <p:origin x="-72" y="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1DD9-6C43-4F14-9BC6-EDEA2F770DEA}" type="datetimeFigureOut">
              <a:rPr lang="en-US" smtClean="0"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6990-026D-4048-B598-64E1632BF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972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1DD9-6C43-4F14-9BC6-EDEA2F770DEA}" type="datetimeFigureOut">
              <a:rPr lang="en-US" smtClean="0"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6990-026D-4048-B598-64E1632BF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209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1DD9-6C43-4F14-9BC6-EDEA2F770DEA}" type="datetimeFigureOut">
              <a:rPr lang="en-US" smtClean="0"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6990-026D-4048-B598-64E1632BF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710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1DD9-6C43-4F14-9BC6-EDEA2F770DEA}" type="datetimeFigureOut">
              <a:rPr lang="en-US" smtClean="0"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6990-026D-4048-B598-64E1632BF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342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1DD9-6C43-4F14-9BC6-EDEA2F770DEA}" type="datetimeFigureOut">
              <a:rPr lang="en-US" smtClean="0"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6990-026D-4048-B598-64E1632BF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16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1DD9-6C43-4F14-9BC6-EDEA2F770DEA}" type="datetimeFigureOut">
              <a:rPr lang="en-US" smtClean="0"/>
              <a:t>5/8/2012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6990-026D-4048-B598-64E1632BF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60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1DD9-6C43-4F14-9BC6-EDEA2F770DEA}" type="datetimeFigureOut">
              <a:rPr lang="en-US" smtClean="0"/>
              <a:t>5/8/2012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6990-026D-4048-B598-64E1632BF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557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1DD9-6C43-4F14-9BC6-EDEA2F770DEA}" type="datetimeFigureOut">
              <a:rPr lang="en-US" smtClean="0"/>
              <a:t>5/8/2012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6990-026D-4048-B598-64E1632BF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260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1DD9-6C43-4F14-9BC6-EDEA2F770DEA}" type="datetimeFigureOut">
              <a:rPr lang="en-US" smtClean="0"/>
              <a:t>5/8/2012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6990-026D-4048-B598-64E1632BF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960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1DD9-6C43-4F14-9BC6-EDEA2F770DEA}" type="datetimeFigureOut">
              <a:rPr lang="en-US" smtClean="0"/>
              <a:t>5/8/2012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6990-026D-4048-B598-64E1632BF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991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1DD9-6C43-4F14-9BC6-EDEA2F770DEA}" type="datetimeFigureOut">
              <a:rPr lang="en-US" smtClean="0"/>
              <a:t>5/8/2012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6990-026D-4048-B598-64E1632BF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591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01DD9-6C43-4F14-9BC6-EDEA2F770DEA}" type="datetimeFigureOut">
              <a:rPr lang="en-US" smtClean="0"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96990-026D-4048-B598-64E1632BF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11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Cost-Benefit Analysis &amp; Financial Reform: Overview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Dennis M. Kelleher</a:t>
            </a:r>
          </a:p>
          <a:p>
            <a:r>
              <a:rPr lang="en-US" dirty="0" smtClean="0"/>
              <a:t>President &amp; CEO</a:t>
            </a:r>
          </a:p>
          <a:p>
            <a:r>
              <a:rPr lang="en-US" dirty="0" smtClean="0"/>
              <a:t>Better Markets, Inc.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066" y="240635"/>
            <a:ext cx="2176274" cy="730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895454" y="6415667"/>
            <a:ext cx="3327497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srgbClr val="405020"/>
                </a:solidFill>
              </a:rPr>
              <a:t>www.bettermarkets.com</a:t>
            </a:r>
            <a:endParaRPr lang="en-US" sz="2200" dirty="0">
              <a:solidFill>
                <a:srgbClr val="4050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74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		</a:t>
            </a:r>
            <a:r>
              <a:rPr lang="en-US" b="1" u="sng" dirty="0" smtClean="0"/>
              <a:t>Required Economic Analysis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dirty="0" smtClean="0"/>
              <a:t>Better Markets Report:  Setting the Record Straight on Cost Benefit Analysis &amp; Financial Reform (Forthcoming) </a:t>
            </a:r>
          </a:p>
          <a:p>
            <a:pPr marL="0" indent="0">
              <a:buNone/>
            </a:pPr>
            <a:endParaRPr lang="en-US" sz="1500" dirty="0"/>
          </a:p>
          <a:p>
            <a:r>
              <a:rPr lang="en-US" dirty="0" smtClean="0"/>
              <a:t>The statutory language must govern &amp; there is no requirement to do cost benefit analysis, as proved by legislative history</a:t>
            </a:r>
          </a:p>
          <a:p>
            <a:endParaRPr lang="en-US" sz="1300" dirty="0" smtClean="0"/>
          </a:p>
          <a:p>
            <a:r>
              <a:rPr lang="en-US" dirty="0" smtClean="0"/>
              <a:t>The duty is to protect the public </a:t>
            </a:r>
            <a:r>
              <a:rPr lang="en-US" u="sng" dirty="0" smtClean="0"/>
              <a:t>from</a:t>
            </a:r>
            <a:r>
              <a:rPr lang="en-US" dirty="0" smtClean="0"/>
              <a:t> the industry, not worry about costs </a:t>
            </a:r>
            <a:r>
              <a:rPr lang="en-US" u="sng" dirty="0" smtClean="0"/>
              <a:t>to</a:t>
            </a:r>
            <a:r>
              <a:rPr lang="en-US" dirty="0" smtClean="0"/>
              <a:t> the industry of protecting the public</a:t>
            </a:r>
          </a:p>
          <a:p>
            <a:endParaRPr lang="en-US" sz="1300" dirty="0" smtClean="0"/>
          </a:p>
          <a:p>
            <a:r>
              <a:rPr lang="en-US" dirty="0" smtClean="0"/>
              <a:t>Congress knows when &amp;how to impose cost benefit requirements as evidenced in many other statutes, language it intentionally omitted from the DFA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066" y="240635"/>
            <a:ext cx="2176274" cy="730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895454" y="6415667"/>
            <a:ext cx="3327497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srgbClr val="405020"/>
                </a:solidFill>
              </a:rPr>
              <a:t>www.bettermarkets.com</a:t>
            </a:r>
            <a:endParaRPr lang="en-US" sz="2200" dirty="0">
              <a:solidFill>
                <a:srgbClr val="4050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46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1546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100" b="1" u="sng" dirty="0" smtClean="0"/>
              <a:t>Required Economic Analysis (Cont.)</a:t>
            </a:r>
          </a:p>
          <a:p>
            <a:endParaRPr lang="en-US" sz="700" dirty="0" smtClean="0"/>
          </a:p>
          <a:p>
            <a:r>
              <a:rPr lang="en-US" sz="2100" dirty="0" smtClean="0"/>
              <a:t>Any economic analysis must consider the costs </a:t>
            </a:r>
            <a:r>
              <a:rPr lang="en-US" sz="2100" u="sng" dirty="0" smtClean="0"/>
              <a:t>to the public</a:t>
            </a:r>
            <a:r>
              <a:rPr lang="en-US" sz="2100" dirty="0" smtClean="0"/>
              <a:t> of the last financial collapse PLUS the benefits </a:t>
            </a:r>
            <a:r>
              <a:rPr lang="en-US" sz="2100" u="sng" dirty="0" smtClean="0"/>
              <a:t>to the public</a:t>
            </a:r>
            <a:r>
              <a:rPr lang="en-US" sz="2100" dirty="0" smtClean="0"/>
              <a:t> of avoiding another collapse &amp; economic crisis like the last one </a:t>
            </a:r>
            <a:r>
              <a:rPr lang="en-US" sz="2100" u="sng" dirty="0" smtClean="0"/>
              <a:t>or worse</a:t>
            </a:r>
            <a:r>
              <a:rPr lang="en-US" sz="2100" dirty="0" smtClean="0"/>
              <a:t>: a Second Great Depression, which was barely avoided</a:t>
            </a:r>
          </a:p>
          <a:p>
            <a:endParaRPr lang="en-US" sz="500" dirty="0" smtClean="0"/>
          </a:p>
          <a:p>
            <a:r>
              <a:rPr lang="en-US" sz="2100" dirty="0" smtClean="0"/>
              <a:t>The entire DFA must be considered when evaluating any rules because it is an integrated whole, not a bunch of isolated rules</a:t>
            </a:r>
          </a:p>
          <a:p>
            <a:endParaRPr lang="en-US" sz="500" dirty="0" smtClean="0"/>
          </a:p>
          <a:p>
            <a:r>
              <a:rPr lang="en-US" sz="2100" dirty="0" smtClean="0"/>
              <a:t>Hundreds of billions of dollars in compliance costs and lost revenue to the industry were </a:t>
            </a:r>
            <a:r>
              <a:rPr lang="en-US" sz="2100" u="sng" dirty="0" smtClean="0"/>
              <a:t>knowingly imposed </a:t>
            </a:r>
            <a:r>
              <a:rPr lang="en-US" sz="2100" dirty="0" smtClean="0"/>
              <a:t>by Legislative &amp; Executive Branches in the DFA</a:t>
            </a:r>
          </a:p>
          <a:p>
            <a:endParaRPr lang="en-US" sz="500" dirty="0" smtClean="0"/>
          </a:p>
          <a:p>
            <a:r>
              <a:rPr lang="en-US" sz="2100" dirty="0" smtClean="0"/>
              <a:t>No agency has the authority to de facto overrule those decisions by using those costs as a reason not to pass required rules </a:t>
            </a:r>
          </a:p>
          <a:p>
            <a:endParaRPr lang="en-US" sz="23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066" y="240635"/>
            <a:ext cx="2176274" cy="730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895454" y="6415667"/>
            <a:ext cx="3327497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srgbClr val="405020"/>
                </a:solidFill>
              </a:rPr>
              <a:t>www.bettermarkets.com</a:t>
            </a:r>
            <a:endParaRPr lang="en-US" sz="2200" dirty="0">
              <a:solidFill>
                <a:srgbClr val="4050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14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403" y="1447800"/>
            <a:ext cx="8229600" cy="4876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500" b="1" u="sng" dirty="0" smtClean="0"/>
              <a:t>What’s at stake?</a:t>
            </a:r>
          </a:p>
          <a:p>
            <a:pPr marL="0" indent="0" algn="ctr">
              <a:buNone/>
            </a:pPr>
            <a:endParaRPr lang="en-US" sz="1400" b="1" u="sng" dirty="0" smtClean="0"/>
          </a:p>
          <a:p>
            <a:r>
              <a:rPr lang="en-US" sz="2500" dirty="0" smtClean="0"/>
              <a:t>The financial industry is trying to use cost-benefit analysis to kill the Dodd Frank Act and financial reform</a:t>
            </a:r>
          </a:p>
          <a:p>
            <a:pPr marL="1196975" lvl="1"/>
            <a:r>
              <a:rPr lang="en-US" sz="2500" dirty="0" smtClean="0"/>
              <a:t>They are doing this in a number of ways, including seeking </a:t>
            </a:r>
            <a:r>
              <a:rPr lang="en-US" sz="2500" b="1" u="sng" dirty="0" smtClean="0"/>
              <a:t>the de facto judicial nullification</a:t>
            </a:r>
            <a:r>
              <a:rPr lang="en-US" sz="2500" dirty="0" smtClean="0"/>
              <a:t> of reform</a:t>
            </a:r>
          </a:p>
          <a:p>
            <a:r>
              <a:rPr lang="en-US" sz="2500" dirty="0" smtClean="0"/>
              <a:t>It is as lethal an attack as the one directed at health care reform, but it is being done indirectly</a:t>
            </a:r>
          </a:p>
          <a:p>
            <a:r>
              <a:rPr lang="en-US" sz="2500" dirty="0" smtClean="0"/>
              <a:t>In form, the legal attack is rule by rule, but by focusing on cost benefit analysis, decisions apply to most if not all rulemaking</a:t>
            </a:r>
            <a:endParaRPr lang="en-US" sz="25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066" y="240635"/>
            <a:ext cx="2176274" cy="730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895454" y="6415667"/>
            <a:ext cx="3327497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srgbClr val="405020"/>
                </a:solidFill>
              </a:rPr>
              <a:t>www.bettermarkets.com</a:t>
            </a:r>
            <a:endParaRPr lang="en-US" sz="2200" dirty="0">
              <a:solidFill>
                <a:srgbClr val="4050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06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b="1" u="sng" dirty="0" smtClean="0"/>
              <a:t>Industry Strategy</a:t>
            </a:r>
          </a:p>
          <a:p>
            <a:pPr marL="0" indent="0" algn="ctr">
              <a:buNone/>
            </a:pPr>
            <a:endParaRPr lang="en-US" sz="800" b="1" u="sng" dirty="0" smtClean="0"/>
          </a:p>
          <a:p>
            <a:pPr marL="0" indent="0" algn="ctr">
              <a:buNone/>
            </a:pPr>
            <a:endParaRPr lang="en-US" sz="400" b="1" u="sng" dirty="0" smtClean="0"/>
          </a:p>
          <a:p>
            <a:r>
              <a:rPr lang="en-US" sz="2400" dirty="0" smtClean="0"/>
              <a:t>File lots of bills in Congress to impose onerous cost benefit analysis</a:t>
            </a:r>
          </a:p>
          <a:p>
            <a:r>
              <a:rPr lang="en-US" sz="2400" dirty="0" smtClean="0"/>
              <a:t>Hold lots of hearings to attack agencies &amp; prevent them from doing their job by underfunding them</a:t>
            </a:r>
          </a:p>
          <a:p>
            <a:r>
              <a:rPr lang="en-US" sz="2400" dirty="0" smtClean="0"/>
              <a:t>Flood the regulatory agencies with a tidal wave of claimed costs on the industry for every rule – but very little actual data</a:t>
            </a:r>
          </a:p>
          <a:p>
            <a:r>
              <a:rPr lang="en-US" sz="2400" dirty="0" smtClean="0"/>
              <a:t>Insist the agencies do in depth cost benefit analysis irrespective of statutory obligations</a:t>
            </a:r>
          </a:p>
          <a:p>
            <a:r>
              <a:rPr lang="en-US" sz="2400" dirty="0" smtClean="0"/>
              <a:t>Regardless of what the agencies do, go to court claiming no matter what they did, it wasn’t enough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066" y="240635"/>
            <a:ext cx="2176274" cy="730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895454" y="6415667"/>
            <a:ext cx="3327497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srgbClr val="405020"/>
                </a:solidFill>
              </a:rPr>
              <a:t>www.bettermarkets.com</a:t>
            </a:r>
            <a:endParaRPr lang="en-US" sz="2200" dirty="0">
              <a:solidFill>
                <a:srgbClr val="4050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12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b="1" u="sng" dirty="0" smtClean="0"/>
              <a:t>Coordinated, Comprehensive Attack</a:t>
            </a:r>
          </a:p>
          <a:p>
            <a:pPr marL="0" indent="0" algn="ctr">
              <a:buNone/>
            </a:pPr>
            <a:endParaRPr lang="en-US" sz="1900" b="1" u="sng" dirty="0" smtClean="0"/>
          </a:p>
          <a:p>
            <a:r>
              <a:rPr lang="en-US" dirty="0" smtClean="0"/>
              <a:t>For example, CFTC Commissioner O’Malia recently sent a letter to the OMB complaining that the CFTC wasn’t following Executive Orders on cost benefit analysis &amp; asked for OMB to intervene</a:t>
            </a:r>
          </a:p>
          <a:p>
            <a:endParaRPr lang="en-US" sz="1200" dirty="0" smtClean="0"/>
          </a:p>
          <a:p>
            <a:r>
              <a:rPr lang="en-US" dirty="0" smtClean="0"/>
              <a:t>Unprecedented &amp; improper: violating the constitutional principle of separation of powers by seeking to subordinate an independent agency to the executive branch</a:t>
            </a:r>
          </a:p>
          <a:p>
            <a:endParaRPr lang="en-US" sz="1200" dirty="0" smtClean="0"/>
          </a:p>
          <a:p>
            <a:r>
              <a:rPr lang="en-US" dirty="0" smtClean="0"/>
              <a:t>Better Markets wrote OMB detailing why it was wrong, they shouldn’t do it, &amp; that the CFTC had in fact done the proper cost benefit analysis per the statute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066" y="240635"/>
            <a:ext cx="2176274" cy="730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895454" y="6415667"/>
            <a:ext cx="3327497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srgbClr val="405020"/>
                </a:solidFill>
              </a:rPr>
              <a:t>www.bettermarkets.com</a:t>
            </a:r>
            <a:endParaRPr lang="en-US" sz="2200" dirty="0">
              <a:solidFill>
                <a:srgbClr val="4050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67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600" b="1" u="sng" dirty="0" smtClean="0"/>
              <a:t>Court Cases so Far</a:t>
            </a:r>
          </a:p>
          <a:p>
            <a:pPr marL="0" indent="0">
              <a:buNone/>
            </a:pPr>
            <a:endParaRPr lang="en-US" sz="1400" b="1" u="sng" dirty="0" smtClean="0"/>
          </a:p>
          <a:p>
            <a:r>
              <a:rPr lang="en-US" sz="2600" u="sng" dirty="0" smtClean="0"/>
              <a:t>Business Roundtable v SEC </a:t>
            </a:r>
            <a:r>
              <a:rPr lang="en-US" sz="2600" dirty="0" smtClean="0"/>
              <a:t>(proxy access; decision July 2011)</a:t>
            </a:r>
          </a:p>
          <a:p>
            <a:endParaRPr lang="en-US" sz="900" dirty="0" smtClean="0"/>
          </a:p>
          <a:p>
            <a:r>
              <a:rPr lang="en-US" sz="2600" u="sng" dirty="0" smtClean="0"/>
              <a:t>SIFMA/ISDA v CFTC </a:t>
            </a:r>
            <a:r>
              <a:rPr lang="en-US" sz="2600" dirty="0" smtClean="0"/>
              <a:t>(position limit rule; filed 11/11; pending DC District Court)</a:t>
            </a:r>
          </a:p>
          <a:p>
            <a:endParaRPr lang="en-US" sz="900" dirty="0" smtClean="0"/>
          </a:p>
          <a:p>
            <a:r>
              <a:rPr lang="en-US" sz="2600" u="sng" dirty="0" smtClean="0"/>
              <a:t>Chamber of Commerce/ICI v CFTC </a:t>
            </a:r>
            <a:r>
              <a:rPr lang="en-US" sz="2600" dirty="0" smtClean="0"/>
              <a:t>(registration of CTAs and CTOs; filed 4/12; pending DC DC)</a:t>
            </a:r>
            <a:endParaRPr lang="en-US" sz="26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066" y="240635"/>
            <a:ext cx="2176274" cy="730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895454" y="6415667"/>
            <a:ext cx="3327497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srgbClr val="405020"/>
                </a:solidFill>
              </a:rPr>
              <a:t>www.bettermarkets.com</a:t>
            </a:r>
            <a:endParaRPr lang="en-US" sz="2200" dirty="0">
              <a:solidFill>
                <a:srgbClr val="4050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68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u="sng" dirty="0" smtClean="0"/>
              <a:t>Results so Far</a:t>
            </a:r>
          </a:p>
          <a:p>
            <a:pPr marL="0" indent="0" algn="ctr">
              <a:buNone/>
            </a:pPr>
            <a:endParaRPr lang="en-US" sz="1600" dirty="0" smtClean="0"/>
          </a:p>
          <a:p>
            <a:r>
              <a:rPr lang="en-US" u="sng" dirty="0" smtClean="0"/>
              <a:t>Business Roundtable</a:t>
            </a:r>
            <a:r>
              <a:rPr lang="en-US" dirty="0" smtClean="0"/>
              <a:t> huge industry victory</a:t>
            </a:r>
          </a:p>
          <a:p>
            <a:pPr marL="1196975" lvl="1"/>
            <a:r>
              <a:rPr lang="en-US" dirty="0" smtClean="0"/>
              <a:t>Hear lots about that from other panelists soon</a:t>
            </a:r>
          </a:p>
          <a:p>
            <a:pPr marL="1196975" lvl="1"/>
            <a:r>
              <a:rPr lang="en-US" dirty="0" smtClean="0"/>
              <a:t>Key point:  although it was an attack on one SEC rule relating to proxy access, it has effectively shut down all rulemaking at the SEC</a:t>
            </a:r>
          </a:p>
          <a:p>
            <a:pPr marL="1196975" lvl="1"/>
            <a:r>
              <a:rPr lang="en-US" dirty="0" smtClean="0"/>
              <a:t>And, it has chilled rulemaking at the other agencies who are threatened with similar suits every day and are now in a defensive crouch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066" y="240635"/>
            <a:ext cx="2176274" cy="730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895454" y="6415667"/>
            <a:ext cx="3327497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srgbClr val="405020"/>
                </a:solidFill>
              </a:rPr>
              <a:t>www.bettermarkets.com</a:t>
            </a:r>
            <a:endParaRPr lang="en-US" sz="2200" dirty="0">
              <a:solidFill>
                <a:srgbClr val="4050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82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500" b="1" u="sng" dirty="0" smtClean="0"/>
              <a:t>Pending CFTC Case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sz="2500" u="sng" dirty="0" smtClean="0"/>
              <a:t>SIFMA/ISDA v CFTC </a:t>
            </a:r>
            <a:r>
              <a:rPr lang="en-US" sz="2500" dirty="0" smtClean="0"/>
              <a:t>challenging the position limit rule now pending in the DC District Court</a:t>
            </a:r>
          </a:p>
          <a:p>
            <a:pPr marL="1196975" lvl="1"/>
            <a:r>
              <a:rPr lang="en-US" sz="2500" dirty="0" smtClean="0"/>
              <a:t>Unlike SEC suits, CFTC rule challenges have to 1</a:t>
            </a:r>
            <a:r>
              <a:rPr lang="en-US" sz="2500" baseline="30000" dirty="0" smtClean="0"/>
              <a:t>st</a:t>
            </a:r>
            <a:r>
              <a:rPr lang="en-US" sz="2500" dirty="0" smtClean="0"/>
              <a:t> go to the District Court before the Appeal Court</a:t>
            </a:r>
          </a:p>
          <a:p>
            <a:pPr marL="1196975" lvl="1"/>
            <a:r>
              <a:rPr lang="en-US" sz="2500" dirty="0" smtClean="0"/>
              <a:t>The rule is being challenged on many grounds</a:t>
            </a:r>
          </a:p>
          <a:p>
            <a:pPr marL="1196975" lvl="1"/>
            <a:r>
              <a:rPr lang="en-US" sz="2500" u="sng" dirty="0" smtClean="0"/>
              <a:t>Better Markets filed an Amicus Brief focused solely on the cost benefit issues in the case</a:t>
            </a:r>
          </a:p>
          <a:p>
            <a:pPr marL="1196975" lvl="1"/>
            <a:r>
              <a:rPr lang="en-US" sz="2500" dirty="0" smtClean="0"/>
              <a:t>Case fully briefed with oral argument to be scheduled soon</a:t>
            </a:r>
          </a:p>
          <a:p>
            <a:endParaRPr lang="en-US" sz="25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066" y="240635"/>
            <a:ext cx="2176274" cy="730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895454" y="6415667"/>
            <a:ext cx="3327497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srgbClr val="405020"/>
                </a:solidFill>
              </a:rPr>
              <a:t>www.bettermarkets.com</a:t>
            </a:r>
            <a:endParaRPr lang="en-US" sz="2200" dirty="0">
              <a:solidFill>
                <a:srgbClr val="4050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34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3400" b="1" u="sng" dirty="0" smtClean="0"/>
              <a:t>The Industry’s Cost Benefit Analysis Claim is Ridiculous</a:t>
            </a:r>
          </a:p>
          <a:p>
            <a:endParaRPr lang="en-US" sz="1800" dirty="0" smtClean="0"/>
          </a:p>
          <a:p>
            <a:r>
              <a:rPr lang="en-US" sz="3400" dirty="0" smtClean="0"/>
              <a:t>Stripped of the rhetoric, the industry claims that financial reform rules </a:t>
            </a:r>
            <a:r>
              <a:rPr lang="en-US" sz="3400" u="sng" dirty="0" smtClean="0"/>
              <a:t>cannot</a:t>
            </a:r>
            <a:r>
              <a:rPr lang="en-US" sz="3400" dirty="0" smtClean="0"/>
              <a:t> be put in place to protect the financial system, the economy, taxpayers and the treasury </a:t>
            </a:r>
            <a:r>
              <a:rPr lang="en-US" sz="3400" u="sng" dirty="0" smtClean="0"/>
              <a:t>from the industry</a:t>
            </a:r>
            <a:r>
              <a:rPr lang="en-US" sz="3400" dirty="0" smtClean="0"/>
              <a:t> if the rules </a:t>
            </a:r>
            <a:r>
              <a:rPr lang="en-US" sz="3400" u="sng" dirty="0" smtClean="0"/>
              <a:t>cost the industry</a:t>
            </a:r>
            <a:r>
              <a:rPr lang="en-US" sz="3400" dirty="0" smtClean="0"/>
              <a:t> too much money</a:t>
            </a:r>
          </a:p>
          <a:p>
            <a:endParaRPr lang="en-US" sz="1300" dirty="0" smtClean="0"/>
          </a:p>
          <a:p>
            <a:r>
              <a:rPr lang="en-US" sz="3400" dirty="0" smtClean="0"/>
              <a:t>This is the very same industry that caused the financial collapse &amp; economic crisis that necessitated the law</a:t>
            </a:r>
          </a:p>
          <a:p>
            <a:endParaRPr lang="en-US" sz="1300" dirty="0" smtClean="0"/>
          </a:p>
          <a:p>
            <a:r>
              <a:rPr lang="en-US" sz="3400" dirty="0" smtClean="0"/>
              <a:t>This is also the only industry that threatens our financial system, economy, taxpayers, treasury, etc.</a:t>
            </a:r>
          </a:p>
          <a:p>
            <a:endParaRPr lang="en-US" sz="1300" dirty="0" smtClean="0"/>
          </a:p>
          <a:p>
            <a:r>
              <a:rPr lang="en-US" sz="3400" dirty="0"/>
              <a:t>A</a:t>
            </a:r>
            <a:r>
              <a:rPr lang="en-US" sz="3400" dirty="0" smtClean="0"/>
              <a:t>rguments that the industry shouldn’t be required to bear these costs are really arguments that they shouldn’t be regulated &amp; that the public should continue to be at risk</a:t>
            </a:r>
            <a:endParaRPr lang="en-US" sz="3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066" y="240635"/>
            <a:ext cx="2176274" cy="730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895454" y="6415667"/>
            <a:ext cx="3327497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srgbClr val="405020"/>
                </a:solidFill>
              </a:rPr>
              <a:t>www.bettermarkets.com</a:t>
            </a:r>
            <a:endParaRPr lang="en-US" sz="2200" dirty="0">
              <a:solidFill>
                <a:srgbClr val="4050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21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b="1" u="sng" dirty="0" smtClean="0"/>
              <a:t>The Industry’s Bogus Claims of Costs</a:t>
            </a:r>
          </a:p>
          <a:p>
            <a:pPr marL="0" indent="0">
              <a:buNone/>
            </a:pPr>
            <a:endParaRPr lang="en-US" sz="1900" b="1" u="sng" dirty="0" smtClean="0"/>
          </a:p>
          <a:p>
            <a:r>
              <a:rPr lang="en-US" dirty="0" smtClean="0"/>
              <a:t>Industry claims include that rules </a:t>
            </a:r>
            <a:r>
              <a:rPr lang="en-US" dirty="0"/>
              <a:t>will “reduce market liquidity, capital formation and credit availability, and thereby hamper economic growth and job creation” 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This ignores the </a:t>
            </a:r>
            <a:r>
              <a:rPr lang="en-US" dirty="0"/>
              <a:t>fact that the </a:t>
            </a:r>
            <a:r>
              <a:rPr lang="en-US" dirty="0" smtClean="0"/>
              <a:t>last financial collapse did – and the next financial collapse will do -- </a:t>
            </a:r>
            <a:r>
              <a:rPr lang="en-US" dirty="0"/>
              <a:t>more damage to those concerns than any rule or reform possibly </a:t>
            </a:r>
            <a:r>
              <a:rPr lang="en-US" dirty="0" smtClean="0"/>
              <a:t>could: </a:t>
            </a:r>
          </a:p>
          <a:p>
            <a:pPr>
              <a:lnSpc>
                <a:spcPct val="120000"/>
              </a:lnSpc>
            </a:pPr>
            <a:endParaRPr lang="en-US" sz="1000" dirty="0" smtClean="0"/>
          </a:p>
          <a:p>
            <a:pPr marL="1196975" lvl="1"/>
            <a:r>
              <a:rPr lang="en-US" sz="3200" dirty="0" smtClean="0"/>
              <a:t>in </a:t>
            </a:r>
            <a:r>
              <a:rPr lang="en-US" sz="3200" dirty="0"/>
              <a:t>September 2008, there was </a:t>
            </a:r>
            <a:r>
              <a:rPr lang="en-US" sz="3200" b="1" dirty="0"/>
              <a:t>no</a:t>
            </a:r>
            <a:r>
              <a:rPr lang="en-US" sz="3200" dirty="0"/>
              <a:t> “market liquidity, capital formation [or] credit availability” and, since then, there has been little “economic growth” and even less “job </a:t>
            </a:r>
            <a:r>
              <a:rPr lang="en-US" sz="3200" dirty="0" smtClean="0"/>
              <a:t>creation,” due to the damage inflicted by the crisis their recklessness and greed created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066" y="240635"/>
            <a:ext cx="2176274" cy="730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895454" y="6415667"/>
            <a:ext cx="3327497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srgbClr val="405020"/>
                </a:solidFill>
              </a:rPr>
              <a:t>www.bettermarkets.com</a:t>
            </a:r>
            <a:endParaRPr lang="en-US" sz="2200" dirty="0">
              <a:solidFill>
                <a:srgbClr val="4050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16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839</Words>
  <Application>Microsoft Office PowerPoint</Application>
  <PresentationFormat>On-screen Show (4:3)</PresentationFormat>
  <Paragraphs>89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Cost-Benefit Analysis &amp; Financial Reform: Overview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CHH Enterprises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Cost-Benefit Analysis &amp; Financial Reform</dc:title>
  <dc:creator>Dennis Kelleher</dc:creator>
  <cp:lastModifiedBy>Dennis Kelleher</cp:lastModifiedBy>
  <cp:revision>43</cp:revision>
  <cp:lastPrinted>2012-05-08T16:39:01Z</cp:lastPrinted>
  <dcterms:created xsi:type="dcterms:W3CDTF">2012-05-08T13:05:41Z</dcterms:created>
  <dcterms:modified xsi:type="dcterms:W3CDTF">2012-05-08T17:30:02Z</dcterms:modified>
</cp:coreProperties>
</file>