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71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08C5BE-82E5-47FE-B4C4-B8D5E305D057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AC2BCA-A720-468B-BD19-D9ECB6B487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8C5BE-82E5-47FE-B4C4-B8D5E305D057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C2BCA-A720-468B-BD19-D9ECB6B487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8C5BE-82E5-47FE-B4C4-B8D5E305D057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C2BCA-A720-468B-BD19-D9ECB6B487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8C5BE-82E5-47FE-B4C4-B8D5E305D057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C2BCA-A720-468B-BD19-D9ECB6B487E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8C5BE-82E5-47FE-B4C4-B8D5E305D057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C2BCA-A720-468B-BD19-D9ECB6B487E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8C5BE-82E5-47FE-B4C4-B8D5E305D057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C2BCA-A720-468B-BD19-D9ECB6B487E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8C5BE-82E5-47FE-B4C4-B8D5E305D057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C2BCA-A720-468B-BD19-D9ECB6B487E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8C5BE-82E5-47FE-B4C4-B8D5E305D057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C2BCA-A720-468B-BD19-D9ECB6B487E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8C5BE-82E5-47FE-B4C4-B8D5E305D057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C2BCA-A720-468B-BD19-D9ECB6B487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08C5BE-82E5-47FE-B4C4-B8D5E305D057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C2BCA-A720-468B-BD19-D9ECB6B487E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08C5BE-82E5-47FE-B4C4-B8D5E305D057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AC2BCA-A720-468B-BD19-D9ECB6B487E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08C5BE-82E5-47FE-B4C4-B8D5E305D057}" type="datetimeFigureOut">
              <a:rPr lang="en-US" smtClean="0"/>
              <a:t>7/14/2011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FAC2BCA-A720-468B-BD19-D9ECB6B487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Bank Capital Requirements: History and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 anchor="ctr"/>
          <a:lstStyle/>
          <a:p>
            <a:pPr lvl="0"/>
            <a:r>
              <a:rPr lang="en-US" dirty="0"/>
              <a:t>Is capital primarily attracted by profits?  If so, does that increase incentives to take risk?  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/>
              <a:t>Can a regulatory tool that depends on market responses to profitability ensure soundness</a:t>
            </a:r>
            <a:r>
              <a:rPr lang="en-US" dirty="0" smtClean="0"/>
              <a:t>?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Will larger capital requirements for banks ensure balanced economic growth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Overly Market/Profit Driven</a:t>
            </a:r>
            <a:r>
              <a:rPr lang="en-US" b="1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lvl="0"/>
            <a:r>
              <a:rPr lang="en-US" dirty="0"/>
              <a:t>Capital can be an effective tool for individual bank </a:t>
            </a:r>
            <a:r>
              <a:rPr lang="en-US" dirty="0" smtClean="0"/>
              <a:t>solvency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Can it be extended to ensure stability of the overall financial system?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Increased </a:t>
            </a:r>
            <a:r>
              <a:rPr lang="en-US" dirty="0"/>
              <a:t>capital charges to deter risky activities, excessive size, interconnectedness?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Macro-Prudential </a:t>
            </a:r>
            <a:r>
              <a:rPr lang="en-US" b="1" dirty="0"/>
              <a:t>/ Systemic Effectiveness</a:t>
            </a:r>
            <a:r>
              <a:rPr lang="en-US" b="1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602163"/>
          </a:xfrm>
        </p:spPr>
        <p:txBody>
          <a:bodyPr anchor="ctr"/>
          <a:lstStyle/>
          <a:p>
            <a:pPr lvl="0"/>
            <a:r>
              <a:rPr lang="en-US" dirty="0"/>
              <a:t>Additional capital charges for large/interconnected institutions.</a:t>
            </a:r>
          </a:p>
          <a:p>
            <a:pPr lvl="0"/>
            <a:r>
              <a:rPr lang="en-US" dirty="0"/>
              <a:t>Additional capital charges for especially risky activities (Volcker Rule)</a:t>
            </a:r>
          </a:p>
          <a:p>
            <a:pPr lvl="0"/>
            <a:r>
              <a:rPr lang="en-US" dirty="0"/>
              <a:t>Macro-prudential regulation in addition to capital regulation.</a:t>
            </a:r>
          </a:p>
          <a:p>
            <a:pPr lvl="0"/>
            <a:r>
              <a:rPr lang="en-US" dirty="0"/>
              <a:t>Capital requirements for non-bank financial entities (“shadow banks”).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Potential Additional Dodd-Frank </a:t>
            </a:r>
            <a:r>
              <a:rPr lang="en-US" b="1" dirty="0" smtClean="0"/>
              <a:t>Changes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8229600" cy="4495800"/>
          </a:xfrm>
        </p:spPr>
        <p:txBody>
          <a:bodyPr anchor="ctr">
            <a:normAutofit/>
          </a:bodyPr>
          <a:lstStyle/>
          <a:p>
            <a:pPr lvl="0">
              <a:spcBef>
                <a:spcPts val="800"/>
              </a:spcBef>
            </a:pPr>
            <a:r>
              <a:rPr lang="en-US" dirty="0"/>
              <a:t>Tier 1 (high quality capital) requirement increased from 2 percent to 7 percent</a:t>
            </a:r>
            <a:r>
              <a:rPr lang="en-US" dirty="0" smtClean="0"/>
              <a:t>.</a:t>
            </a:r>
          </a:p>
          <a:p>
            <a:pPr lvl="0">
              <a:spcBef>
                <a:spcPts val="800"/>
              </a:spcBef>
            </a:pPr>
            <a:endParaRPr lang="en-US" dirty="0"/>
          </a:p>
          <a:p>
            <a:pPr lvl="0">
              <a:spcBef>
                <a:spcPts val="800"/>
              </a:spcBef>
            </a:pPr>
            <a:r>
              <a:rPr lang="en-US" dirty="0"/>
              <a:t>Counter-cyclical capital buffer of an additional 2.5 percent reserved during booms</a:t>
            </a:r>
            <a:r>
              <a:rPr lang="en-US" dirty="0" smtClean="0"/>
              <a:t>.</a:t>
            </a:r>
          </a:p>
          <a:p>
            <a:pPr lvl="0">
              <a:spcBef>
                <a:spcPts val="800"/>
              </a:spcBef>
            </a:pPr>
            <a:endParaRPr lang="en-US" dirty="0"/>
          </a:p>
          <a:p>
            <a:pPr lvl="0">
              <a:spcBef>
                <a:spcPts val="800"/>
              </a:spcBef>
            </a:pPr>
            <a:r>
              <a:rPr lang="en-US" dirty="0"/>
              <a:t>Absolute leverage limits set in addition to risk-adjusted capital requirements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Changes In Capital Rules – Basel </a:t>
            </a:r>
            <a:r>
              <a:rPr lang="en-US" b="1" dirty="0" smtClean="0"/>
              <a:t>III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>
              <a:spcBef>
                <a:spcPts val="800"/>
              </a:spcBef>
            </a:pPr>
            <a:r>
              <a:rPr lang="en-US" dirty="0" smtClean="0"/>
              <a:t>“Stressed” capital charges -- based on asset prices from a period of economic stress.</a:t>
            </a:r>
          </a:p>
          <a:p>
            <a:pPr lvl="0">
              <a:spcBef>
                <a:spcPts val="800"/>
              </a:spcBef>
            </a:pPr>
            <a:endParaRPr lang="en-US" dirty="0" smtClean="0"/>
          </a:p>
          <a:p>
            <a:pPr lvl="0">
              <a:spcBef>
                <a:spcPts val="800"/>
              </a:spcBef>
            </a:pPr>
            <a:r>
              <a:rPr lang="en-US" dirty="0" smtClean="0"/>
              <a:t>Unspecified additional capital charges for large and interconnected organizations.</a:t>
            </a:r>
          </a:p>
          <a:p>
            <a:pPr lvl="0">
              <a:spcBef>
                <a:spcPts val="800"/>
              </a:spcBef>
            </a:pPr>
            <a:endParaRPr lang="en-US" dirty="0" smtClean="0"/>
          </a:p>
          <a:p>
            <a:pPr lvl="0">
              <a:spcBef>
                <a:spcPts val="800"/>
              </a:spcBef>
            </a:pPr>
            <a:r>
              <a:rPr lang="en-US" dirty="0" smtClean="0"/>
              <a:t>Will not be fully phased in until </a:t>
            </a:r>
            <a:r>
              <a:rPr lang="en-US" u="sng" dirty="0" smtClean="0"/>
              <a:t>2019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Changes In Capital Rules – Basel III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 anchor="ctr"/>
          <a:lstStyle/>
          <a:p>
            <a:pPr lvl="0"/>
            <a:r>
              <a:rPr lang="en-US" dirty="0"/>
              <a:t>Reserves can be created and extinguished as needed on a countercyclical basis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Reserves held with the Fed are not marked to market; they retain their face value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Reserves maintain investor </a:t>
            </a:r>
            <a:r>
              <a:rPr lang="en-US" dirty="0" smtClean="0"/>
              <a:t>confidence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Do We Need to Do More – Possibly Move Back Toward Reserve Requirements</a:t>
            </a:r>
            <a:r>
              <a:rPr lang="en-US" b="1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4800" y="2743200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Or Can Strong</a:t>
            </a:r>
            <a:r>
              <a:rPr lang="en-US" b="1" dirty="0" smtClean="0"/>
              <a:t> </a:t>
            </a:r>
            <a:r>
              <a:rPr lang="en-US" b="1" dirty="0"/>
              <a:t>Implementation of </a:t>
            </a:r>
            <a:r>
              <a:rPr lang="en-US" dirty="0" smtClean="0"/>
              <a:t>Bank Capital</a:t>
            </a:r>
            <a:r>
              <a:rPr lang="en-US" b="1" dirty="0" smtClean="0"/>
              <a:t> </a:t>
            </a:r>
            <a:r>
              <a:rPr lang="en-US" b="1" dirty="0"/>
              <a:t>Reforms Bring Greater </a:t>
            </a:r>
            <a:r>
              <a:rPr lang="en-US" b="1" dirty="0" smtClean="0"/>
              <a:t>Stability At Low Cost?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P</a:t>
            </a:r>
            <a:r>
              <a:rPr lang="en-US" dirty="0" smtClean="0"/>
              <a:t>rotects </a:t>
            </a:r>
            <a:r>
              <a:rPr lang="en-US" dirty="0" smtClean="0"/>
              <a:t>stability of </a:t>
            </a:r>
            <a:r>
              <a:rPr lang="en-US" u="sng" dirty="0" smtClean="0"/>
              <a:t>individual</a:t>
            </a:r>
            <a:r>
              <a:rPr lang="en-US" dirty="0" smtClean="0"/>
              <a:t> bank</a:t>
            </a:r>
          </a:p>
          <a:p>
            <a:r>
              <a:rPr lang="en-US" dirty="0" smtClean="0"/>
              <a:t>Not a requirement to hold or reserve funds.</a:t>
            </a:r>
          </a:p>
          <a:p>
            <a:r>
              <a:rPr lang="en-US" dirty="0"/>
              <a:t>A</a:t>
            </a:r>
            <a:r>
              <a:rPr lang="en-US" dirty="0" smtClean="0"/>
              <a:t>ffects balance between debt and equity.</a:t>
            </a:r>
          </a:p>
          <a:p>
            <a:r>
              <a:rPr lang="en-US" dirty="0" smtClean="0"/>
              <a:t>Requirement to hold</a:t>
            </a:r>
            <a:r>
              <a:rPr lang="en-US" dirty="0" smtClean="0"/>
              <a:t> </a:t>
            </a:r>
            <a:r>
              <a:rPr lang="en-US" dirty="0" smtClean="0"/>
              <a:t>equity acts as a constraint on leverage (limit on bank borrowing)</a:t>
            </a:r>
          </a:p>
          <a:p>
            <a:r>
              <a:rPr lang="en-US" dirty="0"/>
              <a:t>E</a:t>
            </a:r>
            <a:r>
              <a:rPr lang="en-US" dirty="0" smtClean="0"/>
              <a:t>quity can absorb losses and stands </a:t>
            </a:r>
            <a:r>
              <a:rPr lang="en-US" dirty="0" smtClean="0"/>
              <a:t>between bank and potential taxpayer </a:t>
            </a:r>
            <a:r>
              <a:rPr lang="en-US" dirty="0" smtClean="0"/>
              <a:t>bailout</a:t>
            </a:r>
          </a:p>
          <a:p>
            <a:r>
              <a:rPr lang="en-US" dirty="0" smtClean="0"/>
              <a:t>A traditional means to ensure solvency.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Bank Capital Is A </a:t>
            </a:r>
            <a:r>
              <a:rPr lang="en-US" b="1" dirty="0" smtClean="0"/>
              <a:t>Long Standing Micro-Prudential Tool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8862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Date back to only the Basel Agreement of </a:t>
            </a:r>
            <a:r>
              <a:rPr lang="en-US" dirty="0" smtClean="0"/>
              <a:t>1988</a:t>
            </a:r>
          </a:p>
          <a:p>
            <a:pPr lvl="0"/>
            <a:endParaRPr lang="en-US" dirty="0" smtClean="0"/>
          </a:p>
          <a:p>
            <a:pPr lvl="0">
              <a:buNone/>
            </a:pPr>
            <a:endParaRPr lang="en-US" dirty="0"/>
          </a:p>
          <a:p>
            <a:pPr lvl="0"/>
            <a:r>
              <a:rPr lang="en-US" dirty="0"/>
              <a:t>Were originally sold as a form of deregulation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But Capital / Equity </a:t>
            </a:r>
            <a:r>
              <a:rPr lang="en-US" b="1" u="sng" dirty="0"/>
              <a:t>Requirements</a:t>
            </a:r>
            <a:r>
              <a:rPr lang="en-US" b="1" dirty="0"/>
              <a:t> Are Relatively Recent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00599"/>
          </a:xfrm>
        </p:spPr>
        <p:txBody>
          <a:bodyPr anchor="ctr"/>
          <a:lstStyle/>
          <a:p>
            <a:pPr lvl="0"/>
            <a:r>
              <a:rPr lang="en-US" dirty="0"/>
              <a:t>Movement toward capital regulation began in </a:t>
            </a:r>
            <a:r>
              <a:rPr lang="en-US" dirty="0" smtClean="0"/>
              <a:t>1983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Background is 1982 Mexican default and third world debt </a:t>
            </a:r>
            <a:r>
              <a:rPr lang="en-US" dirty="0" smtClean="0"/>
              <a:t>crisis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Banks did not hold capital against loans to third world </a:t>
            </a:r>
            <a:r>
              <a:rPr lang="en-US" dirty="0" smtClean="0"/>
              <a:t>countries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Evolution of Capital Regulation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362200"/>
            <a:ext cx="7772400" cy="3733800"/>
          </a:xfrm>
        </p:spPr>
        <p:txBody>
          <a:bodyPr anchor="ctr">
            <a:normAutofit/>
          </a:bodyPr>
          <a:lstStyle/>
          <a:p>
            <a:pPr lvl="0">
              <a:spcBef>
                <a:spcPts val="1200"/>
              </a:spcBef>
            </a:pPr>
            <a:r>
              <a:rPr lang="en-US" dirty="0"/>
              <a:t>Lower capital held in European banks – permitted more </a:t>
            </a:r>
            <a:r>
              <a:rPr lang="en-US" dirty="0" smtClean="0"/>
              <a:t>borrowing</a:t>
            </a:r>
          </a:p>
          <a:p>
            <a:pPr lvl="0">
              <a:spcBef>
                <a:spcPts val="1200"/>
              </a:spcBef>
            </a:pPr>
            <a:endParaRPr lang="en-US" dirty="0"/>
          </a:p>
          <a:p>
            <a:pPr lvl="0">
              <a:spcBef>
                <a:spcPts val="1200"/>
              </a:spcBef>
            </a:pPr>
            <a:r>
              <a:rPr lang="en-US" dirty="0"/>
              <a:t>Wanted international agreement to keep even playing field</a:t>
            </a:r>
          </a:p>
          <a:p>
            <a:pPr lvl="0">
              <a:spcBef>
                <a:spcPts val="1200"/>
              </a:spcBef>
            </a:pPr>
            <a:endParaRPr lang="en-US" dirty="0" smtClean="0"/>
          </a:p>
          <a:p>
            <a:pPr lvl="0">
              <a:spcBef>
                <a:spcPts val="1200"/>
              </a:spcBef>
            </a:pPr>
            <a:r>
              <a:rPr lang="en-US" dirty="0" smtClean="0"/>
              <a:t>1988 </a:t>
            </a:r>
            <a:r>
              <a:rPr lang="en-US" dirty="0"/>
              <a:t>Basel Accord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Banks Argued That Capital Requirements Would Impact Competitiveness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67200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Replaced older reserve requirements that actually did require banks to “reserve” funds</a:t>
            </a:r>
          </a:p>
          <a:p>
            <a:pPr lvl="0"/>
            <a:r>
              <a:rPr lang="en-US" dirty="0" smtClean="0"/>
              <a:t>Replacing </a:t>
            </a:r>
            <a:r>
              <a:rPr lang="en-US" dirty="0"/>
              <a:t>reserves with capital regulation would improve bank profitability</a:t>
            </a:r>
          </a:p>
          <a:p>
            <a:pPr lvl="0"/>
            <a:r>
              <a:rPr lang="en-US" dirty="0" smtClean="0"/>
              <a:t>Capital </a:t>
            </a:r>
            <a:r>
              <a:rPr lang="en-US" dirty="0"/>
              <a:t>requirements were consistent with the deregulatory movement toward reliance on market forces rather than government intervention.</a:t>
            </a:r>
          </a:p>
          <a:p>
            <a:pPr lvl="0"/>
            <a:r>
              <a:rPr lang="en-US" dirty="0"/>
              <a:t>Relied on profit-driven equity investments in private markets, not reserves with central bank.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Capital Requirements Seen As A Form Of Deregulation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038600"/>
          </a:xfrm>
        </p:spPr>
        <p:txBody>
          <a:bodyPr anchor="ctr"/>
          <a:lstStyle/>
          <a:p>
            <a:pPr lvl="0"/>
            <a:r>
              <a:rPr lang="en-US" dirty="0"/>
              <a:t>Stands between bank and potential bailout</a:t>
            </a:r>
          </a:p>
          <a:p>
            <a:pPr lvl="0"/>
            <a:r>
              <a:rPr lang="en-US" dirty="0"/>
              <a:t>Can limit economic externalities associated with excessive borrowing</a:t>
            </a:r>
          </a:p>
          <a:p>
            <a:pPr lvl="0"/>
            <a:r>
              <a:rPr lang="en-US" dirty="0"/>
              <a:t>Can be supplied from retained earnings through provisioning</a:t>
            </a:r>
          </a:p>
          <a:p>
            <a:pPr lvl="0"/>
            <a:r>
              <a:rPr lang="en-US" dirty="0"/>
              <a:t>However, experience has shown many potential problems associated with capital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Strengths, Weaknesses, and Issues Involved With Capital </a:t>
            </a:r>
            <a:r>
              <a:rPr lang="en-US" b="1" dirty="0" smtClean="0"/>
              <a:t>Regulation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54563"/>
          </a:xfrm>
        </p:spPr>
        <p:txBody>
          <a:bodyPr anchor="ctr">
            <a:normAutofit lnSpcReduction="10000"/>
          </a:bodyPr>
          <a:lstStyle/>
          <a:p>
            <a:pPr lvl="0"/>
            <a:r>
              <a:rPr lang="en-US" dirty="0"/>
              <a:t>Markets will supply capital in a boom and withhold capital in a downturn.</a:t>
            </a:r>
          </a:p>
          <a:p>
            <a:pPr lvl="0"/>
            <a:r>
              <a:rPr lang="en-US" dirty="0" smtClean="0"/>
              <a:t>Can </a:t>
            </a:r>
            <a:r>
              <a:rPr lang="en-US" dirty="0"/>
              <a:t>exacerbate economic instability</a:t>
            </a:r>
          </a:p>
          <a:p>
            <a:pPr lvl="0"/>
            <a:r>
              <a:rPr lang="en-US" dirty="0"/>
              <a:t>Changes in asset prices increase the </a:t>
            </a:r>
            <a:r>
              <a:rPr lang="en-US" dirty="0" err="1"/>
              <a:t>procyclicality</a:t>
            </a:r>
            <a:r>
              <a:rPr lang="en-US" dirty="0"/>
              <a:t> of capital regulation - especially when you must mark to market.</a:t>
            </a:r>
          </a:p>
          <a:p>
            <a:pPr lvl="0"/>
            <a:r>
              <a:rPr lang="en-US" dirty="0"/>
              <a:t>This is particularly true for risk-adjusted capital</a:t>
            </a:r>
          </a:p>
          <a:p>
            <a:pPr lvl="0"/>
            <a:r>
              <a:rPr lang="en-US" dirty="0"/>
              <a:t>Possible solutions -- countercyclical capital buffers, capital requirements based on “stressed” asset prices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Can </a:t>
            </a:r>
            <a:r>
              <a:rPr lang="en-US" b="1" dirty="0" err="1"/>
              <a:t>Procyclicality</a:t>
            </a:r>
            <a:r>
              <a:rPr lang="en-US" b="1" dirty="0"/>
              <a:t> Be Controlled?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602163"/>
          </a:xfrm>
        </p:spPr>
        <p:txBody>
          <a:bodyPr anchor="ctr"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dirty="0"/>
              <a:t>Capital arbitrage </a:t>
            </a:r>
          </a:p>
          <a:p>
            <a:pPr lvl="0">
              <a:lnSpc>
                <a:spcPct val="150000"/>
              </a:lnSpc>
            </a:pPr>
            <a:r>
              <a:rPr lang="en-US" dirty="0"/>
              <a:t>Capital risk adjustments can be manipulated by banks</a:t>
            </a:r>
          </a:p>
          <a:p>
            <a:pPr lvl="0">
              <a:lnSpc>
                <a:spcPct val="150000"/>
              </a:lnSpc>
            </a:pPr>
            <a:r>
              <a:rPr lang="en-US" dirty="0"/>
              <a:t>Lower quality capital – cannot be used to absorb losses</a:t>
            </a:r>
          </a:p>
          <a:p>
            <a:pPr lvl="0">
              <a:lnSpc>
                <a:spcPct val="150000"/>
              </a:lnSpc>
            </a:pPr>
            <a:r>
              <a:rPr lang="en-US" dirty="0"/>
              <a:t>Activities migrate to unregulated “shadow banks” with no capital </a:t>
            </a:r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Can Be “Gamed”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125</TotalTime>
  <Words>648</Words>
  <Application>Microsoft Office PowerPoint</Application>
  <PresentationFormat>On-screen Show (4:3)</PresentationFormat>
  <Paragraphs>82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Bank Capital Requirements: History and Issues</vt:lpstr>
      <vt:lpstr>Bank Capital Is A Long Standing Micro-Prudential Tool</vt:lpstr>
      <vt:lpstr>But Capital / Equity Requirements Are Relatively Recent</vt:lpstr>
      <vt:lpstr>The Evolution of Capital Regulation</vt:lpstr>
      <vt:lpstr>Banks Argued That Capital Requirements Would Impact Competitiveness</vt:lpstr>
      <vt:lpstr>Capital Requirements Seen As A Form Of Deregulation</vt:lpstr>
      <vt:lpstr>Strengths, Weaknesses, and Issues Involved With Capital Regulation</vt:lpstr>
      <vt:lpstr>Can Procyclicality Be Controlled? </vt:lpstr>
      <vt:lpstr>Can Be “Gamed”</vt:lpstr>
      <vt:lpstr>Overly Market/Profit Driven?</vt:lpstr>
      <vt:lpstr>Macro-Prudential / Systemic Effectiveness?</vt:lpstr>
      <vt:lpstr>Potential Additional Dodd-Frank Changes</vt:lpstr>
      <vt:lpstr>Changes In Capital Rules – Basel III</vt:lpstr>
      <vt:lpstr>Changes In Capital Rules – Basel III</vt:lpstr>
      <vt:lpstr>Do We Need to Do More – Possibly Move Back Toward Reserve Requirements?</vt:lpstr>
      <vt:lpstr>Or Can Strong Implementation of Bank Capital Reforms Bring Greater Stability At Low Cost? </vt:lpstr>
    </vt:vector>
  </TitlesOfParts>
  <Company>AFLCIO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Rebecca Goetz</dc:creator>
  <cp:lastModifiedBy>Marcus Stanley</cp:lastModifiedBy>
  <cp:revision>6</cp:revision>
  <dcterms:created xsi:type="dcterms:W3CDTF">2011-07-13T14:39:59Z</dcterms:created>
  <dcterms:modified xsi:type="dcterms:W3CDTF">2011-07-14T19:39:55Z</dcterms:modified>
</cp:coreProperties>
</file>