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tags/tag6.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09" r:id="rId1"/>
  </p:sldMasterIdLst>
  <p:notesMasterIdLst>
    <p:notesMasterId r:id="rId28"/>
  </p:notesMasterIdLst>
  <p:handoutMasterIdLst>
    <p:handoutMasterId r:id="rId29"/>
  </p:handoutMasterIdLst>
  <p:sldIdLst>
    <p:sldId id="412" r:id="rId2"/>
    <p:sldId id="404" r:id="rId3"/>
    <p:sldId id="339" r:id="rId4"/>
    <p:sldId id="388" r:id="rId5"/>
    <p:sldId id="398" r:id="rId6"/>
    <p:sldId id="341" r:id="rId7"/>
    <p:sldId id="342" r:id="rId8"/>
    <p:sldId id="343" r:id="rId9"/>
    <p:sldId id="408" r:id="rId10"/>
    <p:sldId id="383" r:id="rId11"/>
    <p:sldId id="384" r:id="rId12"/>
    <p:sldId id="385" r:id="rId13"/>
    <p:sldId id="396" r:id="rId14"/>
    <p:sldId id="397" r:id="rId15"/>
    <p:sldId id="303" r:id="rId16"/>
    <p:sldId id="409" r:id="rId17"/>
    <p:sldId id="410" r:id="rId18"/>
    <p:sldId id="411" r:id="rId19"/>
    <p:sldId id="330" r:id="rId20"/>
    <p:sldId id="319" r:id="rId21"/>
    <p:sldId id="413" r:id="rId22"/>
    <p:sldId id="372" r:id="rId23"/>
    <p:sldId id="373" r:id="rId24"/>
    <p:sldId id="394" r:id="rId25"/>
    <p:sldId id="395" r:id="rId26"/>
    <p:sldId id="414" r:id="rId27"/>
  </p:sldIdLst>
  <p:sldSz cx="9144000" cy="6858000" type="screen4x3"/>
  <p:notesSz cx="9283700" cy="6985000"/>
  <p:custDataLst>
    <p:tags r:id="rId30"/>
  </p:custDataLst>
  <p:defaultTextStyle>
    <a:defPPr>
      <a:defRPr lang="en-US"/>
    </a:defPPr>
    <a:lvl1pPr algn="l" rtl="0" fontAlgn="base">
      <a:spcBef>
        <a:spcPct val="0"/>
      </a:spcBef>
      <a:spcAft>
        <a:spcPct val="0"/>
      </a:spcAft>
      <a:defRPr sz="2400" kern="1200">
        <a:solidFill>
          <a:schemeClr val="tx1"/>
        </a:solidFill>
        <a:latin typeface="Arial" charset="0"/>
        <a:ea typeface="ＭＳ Ｐゴシック"/>
        <a:cs typeface="ＭＳ Ｐゴシック"/>
      </a:defRPr>
    </a:lvl1pPr>
    <a:lvl2pPr marL="457200" algn="l" rtl="0" fontAlgn="base">
      <a:spcBef>
        <a:spcPct val="0"/>
      </a:spcBef>
      <a:spcAft>
        <a:spcPct val="0"/>
      </a:spcAft>
      <a:defRPr sz="2400" kern="1200">
        <a:solidFill>
          <a:schemeClr val="tx1"/>
        </a:solidFill>
        <a:latin typeface="Arial" charset="0"/>
        <a:ea typeface="ＭＳ Ｐゴシック"/>
        <a:cs typeface="ＭＳ Ｐゴシック"/>
      </a:defRPr>
    </a:lvl2pPr>
    <a:lvl3pPr marL="914400" algn="l" rtl="0" fontAlgn="base">
      <a:spcBef>
        <a:spcPct val="0"/>
      </a:spcBef>
      <a:spcAft>
        <a:spcPct val="0"/>
      </a:spcAft>
      <a:defRPr sz="2400" kern="1200">
        <a:solidFill>
          <a:schemeClr val="tx1"/>
        </a:solidFill>
        <a:latin typeface="Arial" charset="0"/>
        <a:ea typeface="ＭＳ Ｐゴシック"/>
        <a:cs typeface="ＭＳ Ｐゴシック"/>
      </a:defRPr>
    </a:lvl3pPr>
    <a:lvl4pPr marL="1371600" algn="l" rtl="0" fontAlgn="base">
      <a:spcBef>
        <a:spcPct val="0"/>
      </a:spcBef>
      <a:spcAft>
        <a:spcPct val="0"/>
      </a:spcAft>
      <a:defRPr sz="2400" kern="1200">
        <a:solidFill>
          <a:schemeClr val="tx1"/>
        </a:solidFill>
        <a:latin typeface="Arial" charset="0"/>
        <a:ea typeface="ＭＳ Ｐゴシック"/>
        <a:cs typeface="ＭＳ Ｐゴシック"/>
      </a:defRPr>
    </a:lvl4pPr>
    <a:lvl5pPr marL="1828800" algn="l" rtl="0" fontAlgn="base">
      <a:spcBef>
        <a:spcPct val="0"/>
      </a:spcBef>
      <a:spcAft>
        <a:spcPct val="0"/>
      </a:spcAft>
      <a:defRPr sz="2400" kern="1200">
        <a:solidFill>
          <a:schemeClr val="tx1"/>
        </a:solidFill>
        <a:latin typeface="Arial" charset="0"/>
        <a:ea typeface="ＭＳ Ｐゴシック"/>
        <a:cs typeface="ＭＳ Ｐゴシック"/>
      </a:defRPr>
    </a:lvl5pPr>
    <a:lvl6pPr marL="2286000" algn="l" defTabSz="914400" rtl="0" eaLnBrk="1" latinLnBrk="0" hangingPunct="1">
      <a:defRPr sz="2400" kern="1200">
        <a:solidFill>
          <a:schemeClr val="tx1"/>
        </a:solidFill>
        <a:latin typeface="Arial" charset="0"/>
        <a:ea typeface="ＭＳ Ｐゴシック"/>
        <a:cs typeface="ＭＳ Ｐゴシック"/>
      </a:defRPr>
    </a:lvl6pPr>
    <a:lvl7pPr marL="2743200" algn="l" defTabSz="914400" rtl="0" eaLnBrk="1" latinLnBrk="0" hangingPunct="1">
      <a:defRPr sz="2400" kern="1200">
        <a:solidFill>
          <a:schemeClr val="tx1"/>
        </a:solidFill>
        <a:latin typeface="Arial" charset="0"/>
        <a:ea typeface="ＭＳ Ｐゴシック"/>
        <a:cs typeface="ＭＳ Ｐゴシック"/>
      </a:defRPr>
    </a:lvl7pPr>
    <a:lvl8pPr marL="3200400" algn="l" defTabSz="914400" rtl="0" eaLnBrk="1" latinLnBrk="0" hangingPunct="1">
      <a:defRPr sz="2400" kern="1200">
        <a:solidFill>
          <a:schemeClr val="tx1"/>
        </a:solidFill>
        <a:latin typeface="Arial" charset="0"/>
        <a:ea typeface="ＭＳ Ｐゴシック"/>
        <a:cs typeface="ＭＳ Ｐゴシック"/>
      </a:defRPr>
    </a:lvl8pPr>
    <a:lvl9pPr marL="3657600" algn="l" defTabSz="914400" rtl="0" eaLnBrk="1" latinLnBrk="0" hangingPunct="1">
      <a:defRPr sz="2400" kern="1200">
        <a:solidFill>
          <a:schemeClr val="tx1"/>
        </a:solidFill>
        <a:latin typeface="Arial" charset="0"/>
        <a:ea typeface="ＭＳ Ｐゴシック"/>
        <a:cs typeface="ＭＳ Ｐゴシック"/>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CCFF99"/>
    <a:srgbClr val="B0DD7F"/>
    <a:srgbClr val="0033CC"/>
    <a:srgbClr val="151B3F"/>
    <a:srgbClr val="FFDC7B"/>
    <a:srgbClr val="DDC68B"/>
    <a:srgbClr val="EDD28D"/>
    <a:srgbClr val="15153F"/>
    <a:srgbClr val="23236B"/>
    <a:srgbClr val="FFCC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01" autoAdjust="0"/>
    <p:restoredTop sz="95044" autoAdjust="0"/>
  </p:normalViewPr>
  <p:slideViewPr>
    <p:cSldViewPr snapToGrid="0">
      <p:cViewPr>
        <p:scale>
          <a:sx n="100" d="100"/>
          <a:sy n="100" d="100"/>
        </p:scale>
        <p:origin x="-1080" y="-6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22" name="Rectangle 2"/>
          <p:cNvSpPr>
            <a:spLocks noGrp="1" noChangeArrowheads="1"/>
          </p:cNvSpPr>
          <p:nvPr>
            <p:ph type="hdr" sz="quarter"/>
          </p:nvPr>
        </p:nvSpPr>
        <p:spPr bwMode="auto">
          <a:xfrm>
            <a:off x="2" y="0"/>
            <a:ext cx="4023440" cy="349250"/>
          </a:xfrm>
          <a:prstGeom prst="rect">
            <a:avLst/>
          </a:prstGeom>
          <a:noFill/>
          <a:ln w="9525">
            <a:noFill/>
            <a:miter lim="800000"/>
            <a:headEnd/>
            <a:tailEnd/>
          </a:ln>
          <a:effectLst/>
        </p:spPr>
        <p:txBody>
          <a:bodyPr vert="horz" wrap="square" lIns="87927" tIns="43963" rIns="87927" bIns="43963" numCol="1" anchor="t" anchorCtr="0" compatLnSpc="1">
            <a:prstTxWarp prst="textNoShape">
              <a:avLst/>
            </a:prstTxWarp>
          </a:bodyPr>
          <a:lstStyle>
            <a:lvl1pPr defTabSz="879587" eaLnBrk="0" hangingPunct="0">
              <a:defRPr sz="1200">
                <a:ea typeface="ＭＳ Ｐゴシック" pitchFamily="1" charset="-128"/>
                <a:cs typeface="+mn-cs"/>
              </a:defRPr>
            </a:lvl1pPr>
          </a:lstStyle>
          <a:p>
            <a:pPr>
              <a:defRPr/>
            </a:pPr>
            <a:endParaRPr lang="en-US" dirty="0"/>
          </a:p>
        </p:txBody>
      </p:sp>
      <p:sp>
        <p:nvSpPr>
          <p:cNvPr id="337923" name="Rectangle 3"/>
          <p:cNvSpPr>
            <a:spLocks noGrp="1" noChangeArrowheads="1"/>
          </p:cNvSpPr>
          <p:nvPr>
            <p:ph type="dt" sz="quarter" idx="1"/>
          </p:nvPr>
        </p:nvSpPr>
        <p:spPr bwMode="auto">
          <a:xfrm>
            <a:off x="5258102" y="0"/>
            <a:ext cx="4023440" cy="349250"/>
          </a:xfrm>
          <a:prstGeom prst="rect">
            <a:avLst/>
          </a:prstGeom>
          <a:noFill/>
          <a:ln w="9525">
            <a:noFill/>
            <a:miter lim="800000"/>
            <a:headEnd/>
            <a:tailEnd/>
          </a:ln>
          <a:effectLst/>
        </p:spPr>
        <p:txBody>
          <a:bodyPr vert="horz" wrap="square" lIns="87927" tIns="43963" rIns="87927" bIns="43963" numCol="1" anchor="t" anchorCtr="0" compatLnSpc="1">
            <a:prstTxWarp prst="textNoShape">
              <a:avLst/>
            </a:prstTxWarp>
          </a:bodyPr>
          <a:lstStyle>
            <a:lvl1pPr algn="r" defTabSz="879587" eaLnBrk="0" hangingPunct="0">
              <a:defRPr sz="1200">
                <a:ea typeface="ＭＳ Ｐゴシック" pitchFamily="1" charset="-128"/>
                <a:cs typeface="+mn-cs"/>
              </a:defRPr>
            </a:lvl1pPr>
          </a:lstStyle>
          <a:p>
            <a:pPr>
              <a:defRPr/>
            </a:pPr>
            <a:endParaRPr lang="en-US" dirty="0"/>
          </a:p>
        </p:txBody>
      </p:sp>
      <p:sp>
        <p:nvSpPr>
          <p:cNvPr id="337924" name="Rectangle 4"/>
          <p:cNvSpPr>
            <a:spLocks noGrp="1" noChangeArrowheads="1"/>
          </p:cNvSpPr>
          <p:nvPr>
            <p:ph type="ftr" sz="quarter" idx="2"/>
          </p:nvPr>
        </p:nvSpPr>
        <p:spPr bwMode="auto">
          <a:xfrm>
            <a:off x="2" y="6634538"/>
            <a:ext cx="4023440" cy="349250"/>
          </a:xfrm>
          <a:prstGeom prst="rect">
            <a:avLst/>
          </a:prstGeom>
          <a:noFill/>
          <a:ln w="9525">
            <a:noFill/>
            <a:miter lim="800000"/>
            <a:headEnd/>
            <a:tailEnd/>
          </a:ln>
          <a:effectLst/>
        </p:spPr>
        <p:txBody>
          <a:bodyPr vert="horz" wrap="square" lIns="87927" tIns="43963" rIns="87927" bIns="43963" numCol="1" anchor="b" anchorCtr="0" compatLnSpc="1">
            <a:prstTxWarp prst="textNoShape">
              <a:avLst/>
            </a:prstTxWarp>
          </a:bodyPr>
          <a:lstStyle>
            <a:lvl1pPr defTabSz="879587" eaLnBrk="0" hangingPunct="0">
              <a:defRPr sz="1200">
                <a:ea typeface="ＭＳ Ｐゴシック" pitchFamily="1" charset="-128"/>
                <a:cs typeface="+mn-cs"/>
              </a:defRPr>
            </a:lvl1pPr>
          </a:lstStyle>
          <a:p>
            <a:pPr>
              <a:defRPr/>
            </a:pPr>
            <a:endParaRPr lang="en-US" dirty="0"/>
          </a:p>
        </p:txBody>
      </p:sp>
      <p:sp>
        <p:nvSpPr>
          <p:cNvPr id="337925" name="Rectangle 5"/>
          <p:cNvSpPr>
            <a:spLocks noGrp="1" noChangeArrowheads="1"/>
          </p:cNvSpPr>
          <p:nvPr>
            <p:ph type="sldNum" sz="quarter" idx="3"/>
          </p:nvPr>
        </p:nvSpPr>
        <p:spPr bwMode="auto">
          <a:xfrm>
            <a:off x="5258102" y="6634538"/>
            <a:ext cx="4023440" cy="349250"/>
          </a:xfrm>
          <a:prstGeom prst="rect">
            <a:avLst/>
          </a:prstGeom>
          <a:noFill/>
          <a:ln w="9525">
            <a:noFill/>
            <a:miter lim="800000"/>
            <a:headEnd/>
            <a:tailEnd/>
          </a:ln>
          <a:effectLst/>
        </p:spPr>
        <p:txBody>
          <a:bodyPr vert="horz" wrap="square" lIns="87927" tIns="43963" rIns="87927" bIns="43963" numCol="1" anchor="b" anchorCtr="0" compatLnSpc="1">
            <a:prstTxWarp prst="textNoShape">
              <a:avLst/>
            </a:prstTxWarp>
          </a:bodyPr>
          <a:lstStyle>
            <a:lvl1pPr algn="r" defTabSz="879587" eaLnBrk="0" hangingPunct="0">
              <a:defRPr sz="1200">
                <a:ea typeface="ＭＳ Ｐゴシック" pitchFamily="1" charset="-128"/>
                <a:cs typeface="+mn-cs"/>
              </a:defRPr>
            </a:lvl1pPr>
          </a:lstStyle>
          <a:p>
            <a:pPr>
              <a:defRPr/>
            </a:pPr>
            <a:fld id="{694AB730-ADEA-4894-B65C-FE49D38195FE}" type="slidenum">
              <a:rPr lang="en-US"/>
              <a:pPr>
                <a:defRPr/>
              </a:pPr>
              <a:t>‹#›</a:t>
            </a:fld>
            <a:endParaRPr lang="en-US" dirty="0"/>
          </a:p>
        </p:txBody>
      </p:sp>
    </p:spTree>
    <p:extLst>
      <p:ext uri="{BB962C8B-B14F-4D97-AF65-F5344CB8AC3E}">
        <p14:creationId xmlns="" xmlns:p14="http://schemas.microsoft.com/office/powerpoint/2010/main" val="39057942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2" y="0"/>
            <a:ext cx="4023440" cy="349250"/>
          </a:xfrm>
          <a:prstGeom prst="rect">
            <a:avLst/>
          </a:prstGeom>
          <a:noFill/>
          <a:ln w="9525">
            <a:noFill/>
            <a:miter lim="800000"/>
            <a:headEnd/>
            <a:tailEnd/>
          </a:ln>
        </p:spPr>
        <p:txBody>
          <a:bodyPr vert="horz" wrap="square" lIns="92947" tIns="46473" rIns="92947" bIns="46473" numCol="1" anchor="t" anchorCtr="0" compatLnSpc="1">
            <a:prstTxWarp prst="textNoShape">
              <a:avLst/>
            </a:prstTxWarp>
          </a:bodyPr>
          <a:lstStyle>
            <a:lvl1pPr defTabSz="929711" eaLnBrk="0" hangingPunct="0">
              <a:defRPr sz="1300">
                <a:ea typeface="ＭＳ Ｐゴシック" pitchFamily="1" charset="-128"/>
                <a:cs typeface="+mn-cs"/>
              </a:defRPr>
            </a:lvl1pPr>
          </a:lstStyle>
          <a:p>
            <a:pPr>
              <a:defRPr/>
            </a:pPr>
            <a:endParaRPr lang="en-US" dirty="0"/>
          </a:p>
        </p:txBody>
      </p:sp>
      <p:sp>
        <p:nvSpPr>
          <p:cNvPr id="4099" name="Rectangle 3"/>
          <p:cNvSpPr>
            <a:spLocks noGrp="1" noChangeArrowheads="1"/>
          </p:cNvSpPr>
          <p:nvPr>
            <p:ph type="dt" idx="1"/>
          </p:nvPr>
        </p:nvSpPr>
        <p:spPr bwMode="auto">
          <a:xfrm>
            <a:off x="5260260" y="0"/>
            <a:ext cx="4023440" cy="349250"/>
          </a:xfrm>
          <a:prstGeom prst="rect">
            <a:avLst/>
          </a:prstGeom>
          <a:noFill/>
          <a:ln w="9525">
            <a:noFill/>
            <a:miter lim="800000"/>
            <a:headEnd/>
            <a:tailEnd/>
          </a:ln>
        </p:spPr>
        <p:txBody>
          <a:bodyPr vert="horz" wrap="square" lIns="92947" tIns="46473" rIns="92947" bIns="46473" numCol="1" anchor="t" anchorCtr="0" compatLnSpc="1">
            <a:prstTxWarp prst="textNoShape">
              <a:avLst/>
            </a:prstTxWarp>
          </a:bodyPr>
          <a:lstStyle>
            <a:lvl1pPr algn="r" defTabSz="929711" eaLnBrk="0" hangingPunct="0">
              <a:defRPr sz="1300">
                <a:ea typeface="ＭＳ Ｐゴシック" pitchFamily="1" charset="-128"/>
                <a:cs typeface="+mn-cs"/>
              </a:defRPr>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2895600" y="523875"/>
            <a:ext cx="3494088" cy="2619375"/>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1236822" y="3317875"/>
            <a:ext cx="6810060" cy="3143250"/>
          </a:xfrm>
          <a:prstGeom prst="rect">
            <a:avLst/>
          </a:prstGeom>
          <a:noFill/>
          <a:ln w="9525">
            <a:noFill/>
            <a:miter lim="800000"/>
            <a:headEnd/>
            <a:tailEnd/>
          </a:ln>
        </p:spPr>
        <p:txBody>
          <a:bodyPr vert="horz" wrap="square" lIns="92947" tIns="46473" rIns="92947" bIns="4647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2" y="6635750"/>
            <a:ext cx="4023440" cy="349250"/>
          </a:xfrm>
          <a:prstGeom prst="rect">
            <a:avLst/>
          </a:prstGeom>
          <a:noFill/>
          <a:ln w="9525">
            <a:noFill/>
            <a:miter lim="800000"/>
            <a:headEnd/>
            <a:tailEnd/>
          </a:ln>
        </p:spPr>
        <p:txBody>
          <a:bodyPr vert="horz" wrap="square" lIns="92947" tIns="46473" rIns="92947" bIns="46473" numCol="1" anchor="b" anchorCtr="0" compatLnSpc="1">
            <a:prstTxWarp prst="textNoShape">
              <a:avLst/>
            </a:prstTxWarp>
          </a:bodyPr>
          <a:lstStyle>
            <a:lvl1pPr defTabSz="929711" eaLnBrk="0" hangingPunct="0">
              <a:defRPr sz="1300">
                <a:ea typeface="ＭＳ Ｐゴシック" pitchFamily="1" charset="-128"/>
                <a:cs typeface="+mn-cs"/>
              </a:defRPr>
            </a:lvl1pPr>
          </a:lstStyle>
          <a:p>
            <a:pPr>
              <a:defRPr/>
            </a:pPr>
            <a:endParaRPr lang="en-US" dirty="0"/>
          </a:p>
        </p:txBody>
      </p:sp>
      <p:sp>
        <p:nvSpPr>
          <p:cNvPr id="4103" name="Rectangle 7"/>
          <p:cNvSpPr>
            <a:spLocks noGrp="1" noChangeArrowheads="1"/>
          </p:cNvSpPr>
          <p:nvPr>
            <p:ph type="sldNum" sz="quarter" idx="5"/>
          </p:nvPr>
        </p:nvSpPr>
        <p:spPr bwMode="auto">
          <a:xfrm>
            <a:off x="5260260" y="6635750"/>
            <a:ext cx="4023440" cy="349250"/>
          </a:xfrm>
          <a:prstGeom prst="rect">
            <a:avLst/>
          </a:prstGeom>
          <a:noFill/>
          <a:ln w="9525">
            <a:noFill/>
            <a:miter lim="800000"/>
            <a:headEnd/>
            <a:tailEnd/>
          </a:ln>
        </p:spPr>
        <p:txBody>
          <a:bodyPr vert="horz" wrap="square" lIns="92947" tIns="46473" rIns="92947" bIns="46473" numCol="1" anchor="b" anchorCtr="0" compatLnSpc="1">
            <a:prstTxWarp prst="textNoShape">
              <a:avLst/>
            </a:prstTxWarp>
          </a:bodyPr>
          <a:lstStyle>
            <a:lvl1pPr algn="r" defTabSz="929711" eaLnBrk="0" hangingPunct="0">
              <a:defRPr sz="1300">
                <a:ea typeface="ＭＳ Ｐゴシック" pitchFamily="1" charset="-128"/>
                <a:cs typeface="+mn-cs"/>
              </a:defRPr>
            </a:lvl1pPr>
          </a:lstStyle>
          <a:p>
            <a:pPr>
              <a:defRPr/>
            </a:pPr>
            <a:fld id="{8D3F5EE5-B8BF-4A61-AFB4-87176006AAB9}" type="slidenum">
              <a:rPr lang="en-US"/>
              <a:pPr>
                <a:defRPr/>
              </a:pPr>
              <a:t>‹#›</a:t>
            </a:fld>
            <a:endParaRPr lang="en-US" dirty="0"/>
          </a:p>
        </p:txBody>
      </p:sp>
    </p:spTree>
    <p:extLst>
      <p:ext uri="{BB962C8B-B14F-4D97-AF65-F5344CB8AC3E}">
        <p14:creationId xmlns="" xmlns:p14="http://schemas.microsoft.com/office/powerpoint/2010/main" val="21152032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D3F5EE5-B8BF-4A61-AFB4-87176006AAB9}" type="slidenum">
              <a:rPr lang="en-US" smtClean="0">
                <a:solidFill>
                  <a:prstClr val="black"/>
                </a:solidFill>
              </a:rPr>
              <a:pPr>
                <a:defRPr/>
              </a:pPr>
              <a:t>4</a:t>
            </a:fld>
            <a:endParaRPr lang="en-US" dirty="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D3F5EE5-B8BF-4A61-AFB4-87176006AAB9}" type="slidenum">
              <a:rPr lang="en-US" smtClean="0"/>
              <a:pPr>
                <a:defRPr/>
              </a:pPr>
              <a:t>13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D3F5EE5-B8BF-4A61-AFB4-87176006AAB9}" type="slidenum">
              <a:rPr lang="en-US" smtClean="0"/>
              <a:pPr>
                <a:defRPr/>
              </a:pPr>
              <a:t>14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D3F5EE5-B8BF-4A61-AFB4-87176006AAB9}" type="slidenum">
              <a:rPr lang="en-US" smtClean="0"/>
              <a:pPr>
                <a:defRPr/>
              </a:pPr>
              <a:t>15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Payout policy (paying</a:t>
            </a:r>
            <a:r>
              <a:rPr lang="en-US" baseline="0" dirty="0" smtClean="0"/>
              <a:t> divs while receiving TARP money), analogy to margin requirements.</a:t>
            </a:r>
            <a:endParaRPr lang="en-US" dirty="0"/>
          </a:p>
        </p:txBody>
      </p:sp>
      <p:sp>
        <p:nvSpPr>
          <p:cNvPr id="4" name="Slide Number Placeholder 3"/>
          <p:cNvSpPr>
            <a:spLocks noGrp="1"/>
          </p:cNvSpPr>
          <p:nvPr>
            <p:ph type="sldNum" sz="quarter" idx="10"/>
          </p:nvPr>
        </p:nvSpPr>
        <p:spPr/>
        <p:txBody>
          <a:bodyPr/>
          <a:lstStyle/>
          <a:p>
            <a:pPr>
              <a:defRPr/>
            </a:pPr>
            <a:fld id="{8D3F5EE5-B8BF-4A61-AFB4-87176006AAB9}" type="slidenum">
              <a:rPr lang="en-US" smtClean="0"/>
              <a:pPr>
                <a:defRPr/>
              </a:pPr>
              <a:t>22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8A432C8-69A7-458B-9684-2BFA64B31948}" type="datetime2">
              <a:rPr lang="en-US" smtClean="0"/>
              <a:pPr/>
              <a:t>Saturday, July 09, 2011</a:t>
            </a:fld>
            <a:endParaRPr lang="en-US" dirty="0"/>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dirty="0"/>
          </a:p>
        </p:txBody>
      </p:sp>
      <p:sp>
        <p:nvSpPr>
          <p:cNvPr id="7" name="Rectangle 6"/>
          <p:cNvSpPr/>
          <p:nvPr userDrawn="1"/>
        </p:nvSpPr>
        <p:spPr bwMode="auto">
          <a:xfrm>
            <a:off x="0" y="0"/>
            <a:ext cx="341086" cy="6858000"/>
          </a:xfrm>
          <a:prstGeom prst="rect">
            <a:avLst/>
          </a:prstGeom>
          <a:solidFill>
            <a:srgbClr val="DDC68B"/>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1" charset="-128"/>
            </a:endParaRPr>
          </a:p>
        </p:txBody>
      </p:sp>
      <p:sp>
        <p:nvSpPr>
          <p:cNvPr id="8" name="Rectangle 7"/>
          <p:cNvSpPr/>
          <p:nvPr userDrawn="1"/>
        </p:nvSpPr>
        <p:spPr bwMode="auto">
          <a:xfrm>
            <a:off x="8802914" y="0"/>
            <a:ext cx="341086" cy="6858000"/>
          </a:xfrm>
          <a:prstGeom prst="rect">
            <a:avLst/>
          </a:prstGeom>
          <a:solidFill>
            <a:srgbClr val="DDC68B"/>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1" charset="-128"/>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pPr/>
              <a:t>Saturday, July 09, 2011</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C85162E-07FF-4111-BF78-98CC10A90016}"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4549AC-EB31-477F-92A9-B1988E232878}" type="datetime2">
              <a:rPr lang="en-US" smtClean="0"/>
              <a:pPr/>
              <a:t>Saturday, July 09, 2011</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226497A7-ABC0-418E-AF4E-A7831D943EF2}"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6A3A3-94A6-4E5B-AF39-173ACA3E61CC}" type="datetime2">
              <a:rPr lang="en-US" smtClean="0"/>
              <a:pPr/>
              <a:t>Saturday, July 09, 2011</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EF3D69E4-55C6-4200-9A75-E0FEEF6F9CA4}"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pPr/>
              <a:t>Saturday, July 09, 2011</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7750D2AD-3B03-4282-8043-BA0F3F04FB2E}"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CEBA98F-560C-4997-81C4-81D4D9187EAB}" type="datetime2">
              <a:rPr lang="en-US" smtClean="0"/>
              <a:pPr/>
              <a:t>Saturday, July 09, 2011</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1125E8E3-B069-47FF-9FDD-81790E0AC6B8}"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0972B2-CA5C-437D-87D0-8081271A9E4B}" type="datetime2">
              <a:rPr lang="en-US" smtClean="0"/>
              <a:pPr/>
              <a:t>Saturday, July 09, 2011</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E3707A70-529A-4BA0-B074-B463F9B9BFCD}"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pPr/>
              <a:t>Saturday, July 09, 2011</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E8D7DC24-C2D7-473C-8AE1-39FC5D3C94DD}"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pPr/>
              <a:t>Saturday, July 09, 2011</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843E949A-F6C1-49C5-878A-83AF0A7DF753}"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pPr/>
              <a:t>Saturday, July 09, 2011</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709373A2-6277-4C06-AC31-F075A6A8B882}"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pPr/>
              <a:t>Saturday, July 09, 2011</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6D4E8248-C2AE-41E3-BAA3-ADC992F462DB}"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0CB818-7379-467D-8E76-EF9D9074A26C}" type="datetime2">
              <a:rPr lang="en-US" smtClean="0"/>
              <a:pPr/>
              <a:t>Saturday, July 09, 2011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2B16D004-5A07-4978-8C9C-A0698645DD77}"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gif"/></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7.xml"/><Relationship Id="rId5" Type="http://schemas.openxmlformats.org/officeDocument/2006/relationships/image" Target="../media/image9.jpeg"/><Relationship Id="rId4" Type="http://schemas.openxmlformats.org/officeDocument/2006/relationships/image" Target="../media/image4.gif"/></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0.jpeg"/><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9.jpeg"/><Relationship Id="rId4" Type="http://schemas.openxmlformats.org/officeDocument/2006/relationships/image" Target="../media/image4.gif"/></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6.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57225" y="3521075"/>
            <a:ext cx="7772400" cy="1470025"/>
          </a:xfrm>
        </p:spPr>
        <p:txBody>
          <a:bodyPr>
            <a:normAutofit fontScale="90000"/>
          </a:bodyPr>
          <a:lstStyle/>
          <a:p>
            <a:r>
              <a:rPr lang="en-US" sz="4000" b="1" dirty="0" smtClean="0">
                <a:solidFill>
                  <a:srgbClr val="0070C0"/>
                </a:solidFill>
              </a:rPr>
              <a:t>Higher Capital Requirements: </a:t>
            </a:r>
            <a:br>
              <a:rPr lang="en-US" sz="4000" b="1" dirty="0" smtClean="0">
                <a:solidFill>
                  <a:srgbClr val="0070C0"/>
                </a:solidFill>
              </a:rPr>
            </a:br>
            <a:r>
              <a:rPr lang="en-US" sz="4000" b="1" dirty="0" smtClean="0">
                <a:solidFill>
                  <a:srgbClr val="0070C0"/>
                </a:solidFill>
              </a:rPr>
              <a:t>A Case of Huge Benefits with </a:t>
            </a:r>
            <a:br>
              <a:rPr lang="en-US" sz="4000" b="1" dirty="0" smtClean="0">
                <a:solidFill>
                  <a:srgbClr val="0070C0"/>
                </a:solidFill>
              </a:rPr>
            </a:br>
            <a:r>
              <a:rPr lang="en-US" sz="4000" b="1" dirty="0" smtClean="0">
                <a:solidFill>
                  <a:srgbClr val="0070C0"/>
                </a:solidFill>
              </a:rPr>
              <a:t>Negligible Costs</a:t>
            </a:r>
            <a:r>
              <a:rPr lang="en-US" dirty="0" smtClean="0"/>
              <a:t/>
            </a:r>
            <a:br>
              <a:rPr lang="en-US" dirty="0" smtClean="0"/>
            </a:br>
            <a:r>
              <a:rPr lang="en-US" dirty="0" smtClean="0"/>
              <a:t/>
            </a:r>
            <a:br>
              <a:rPr lang="en-US" dirty="0" smtClean="0"/>
            </a:br>
            <a:r>
              <a:rPr lang="en-US" sz="2700" dirty="0" smtClean="0"/>
              <a:t>Paul Pfleiderer</a:t>
            </a:r>
            <a:br>
              <a:rPr lang="en-US" sz="2700" dirty="0" smtClean="0"/>
            </a:br>
            <a:r>
              <a:rPr lang="en-US" sz="2700" dirty="0" smtClean="0"/>
              <a:t>Stanford University</a:t>
            </a:r>
            <a:endParaRPr lang="en-US" dirty="0"/>
          </a:p>
        </p:txBody>
      </p:sp>
      <p:sp>
        <p:nvSpPr>
          <p:cNvPr id="6" name="Subtitle 5"/>
          <p:cNvSpPr>
            <a:spLocks noGrp="1"/>
          </p:cNvSpPr>
          <p:nvPr>
            <p:ph type="subTitle" idx="1"/>
          </p:nvPr>
        </p:nvSpPr>
        <p:spPr>
          <a:xfrm>
            <a:off x="581024" y="161925"/>
            <a:ext cx="8029575" cy="1752600"/>
          </a:xfrm>
        </p:spPr>
        <p:txBody>
          <a:bodyPr>
            <a:normAutofit fontScale="92500" lnSpcReduction="10000"/>
          </a:bodyPr>
          <a:lstStyle/>
          <a:p>
            <a:r>
              <a:rPr lang="en-US" sz="3900" b="1" dirty="0" smtClean="0">
                <a:solidFill>
                  <a:srgbClr val="C00000"/>
                </a:solidFill>
              </a:rPr>
              <a:t>Capital Controversies: The Benefits and Costs of Bank Capital Requirements</a:t>
            </a:r>
          </a:p>
          <a:p>
            <a:r>
              <a:rPr lang="en-US" sz="3500" b="1" dirty="0" smtClean="0">
                <a:solidFill>
                  <a:srgbClr val="C00000"/>
                </a:solidFill>
              </a:rPr>
              <a:t>July 15, 2011</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152400"/>
            <a:ext cx="1676400" cy="7172794"/>
          </a:xfrm>
          <a:custGeom>
            <a:avLst/>
            <a:gdLst>
              <a:gd name="connsiteX0" fmla="*/ 659567 w 2728719"/>
              <a:gd name="connsiteY0" fmla="*/ 157397 h 7172794"/>
              <a:gd name="connsiteX1" fmla="*/ 689547 w 2728719"/>
              <a:gd name="connsiteY1" fmla="*/ 194872 h 7172794"/>
              <a:gd name="connsiteX2" fmla="*/ 704537 w 2728719"/>
              <a:gd name="connsiteY2" fmla="*/ 209863 h 7172794"/>
              <a:gd name="connsiteX3" fmla="*/ 712032 w 2728719"/>
              <a:gd name="connsiteY3" fmla="*/ 232348 h 7172794"/>
              <a:gd name="connsiteX4" fmla="*/ 734518 w 2728719"/>
              <a:gd name="connsiteY4" fmla="*/ 382250 h 7172794"/>
              <a:gd name="connsiteX5" fmla="*/ 786983 w 2728719"/>
              <a:gd name="connsiteY5" fmla="*/ 472191 h 7172794"/>
              <a:gd name="connsiteX6" fmla="*/ 809468 w 2728719"/>
              <a:gd name="connsiteY6" fmla="*/ 502171 h 7172794"/>
              <a:gd name="connsiteX7" fmla="*/ 801973 w 2728719"/>
              <a:gd name="connsiteY7" fmla="*/ 562132 h 7172794"/>
              <a:gd name="connsiteX8" fmla="*/ 786983 w 2728719"/>
              <a:gd name="connsiteY8" fmla="*/ 614597 h 7172794"/>
              <a:gd name="connsiteX9" fmla="*/ 771993 w 2728719"/>
              <a:gd name="connsiteY9" fmla="*/ 652072 h 7172794"/>
              <a:gd name="connsiteX10" fmla="*/ 727023 w 2728719"/>
              <a:gd name="connsiteY10" fmla="*/ 704538 h 7172794"/>
              <a:gd name="connsiteX11" fmla="*/ 712032 w 2728719"/>
              <a:gd name="connsiteY11" fmla="*/ 727023 h 7172794"/>
              <a:gd name="connsiteX12" fmla="*/ 689547 w 2728719"/>
              <a:gd name="connsiteY12" fmla="*/ 809469 h 7172794"/>
              <a:gd name="connsiteX13" fmla="*/ 682052 w 2728719"/>
              <a:gd name="connsiteY13" fmla="*/ 831954 h 7172794"/>
              <a:gd name="connsiteX14" fmla="*/ 674557 w 2728719"/>
              <a:gd name="connsiteY14" fmla="*/ 989351 h 7172794"/>
              <a:gd name="connsiteX15" fmla="*/ 659567 w 2728719"/>
              <a:gd name="connsiteY15" fmla="*/ 1026827 h 7172794"/>
              <a:gd name="connsiteX16" fmla="*/ 652072 w 2728719"/>
              <a:gd name="connsiteY16" fmla="*/ 1064302 h 7172794"/>
              <a:gd name="connsiteX17" fmla="*/ 637082 w 2728719"/>
              <a:gd name="connsiteY17" fmla="*/ 1109272 h 7172794"/>
              <a:gd name="connsiteX18" fmla="*/ 629587 w 2728719"/>
              <a:gd name="connsiteY18" fmla="*/ 1274164 h 7172794"/>
              <a:gd name="connsiteX19" fmla="*/ 622091 w 2728719"/>
              <a:gd name="connsiteY19" fmla="*/ 1304145 h 7172794"/>
              <a:gd name="connsiteX20" fmla="*/ 584616 w 2728719"/>
              <a:gd name="connsiteY20" fmla="*/ 1349115 h 7172794"/>
              <a:gd name="connsiteX21" fmla="*/ 554636 w 2728719"/>
              <a:gd name="connsiteY21" fmla="*/ 1401581 h 7172794"/>
              <a:gd name="connsiteX22" fmla="*/ 539646 w 2728719"/>
              <a:gd name="connsiteY22" fmla="*/ 1431561 h 7172794"/>
              <a:gd name="connsiteX23" fmla="*/ 524655 w 2728719"/>
              <a:gd name="connsiteY23" fmla="*/ 1454046 h 7172794"/>
              <a:gd name="connsiteX24" fmla="*/ 517160 w 2728719"/>
              <a:gd name="connsiteY24" fmla="*/ 1521502 h 7172794"/>
              <a:gd name="connsiteX25" fmla="*/ 509665 w 2728719"/>
              <a:gd name="connsiteY25" fmla="*/ 1603948 h 7172794"/>
              <a:gd name="connsiteX26" fmla="*/ 494675 w 2728719"/>
              <a:gd name="connsiteY26" fmla="*/ 1678899 h 7172794"/>
              <a:gd name="connsiteX27" fmla="*/ 487180 w 2728719"/>
              <a:gd name="connsiteY27" fmla="*/ 1731364 h 7172794"/>
              <a:gd name="connsiteX28" fmla="*/ 472190 w 2728719"/>
              <a:gd name="connsiteY28" fmla="*/ 1776335 h 7172794"/>
              <a:gd name="connsiteX29" fmla="*/ 457200 w 2728719"/>
              <a:gd name="connsiteY29" fmla="*/ 1836295 h 7172794"/>
              <a:gd name="connsiteX30" fmla="*/ 442209 w 2728719"/>
              <a:gd name="connsiteY30" fmla="*/ 1918741 h 7172794"/>
              <a:gd name="connsiteX31" fmla="*/ 427219 w 2728719"/>
              <a:gd name="connsiteY31" fmla="*/ 1978702 h 7172794"/>
              <a:gd name="connsiteX32" fmla="*/ 412229 w 2728719"/>
              <a:gd name="connsiteY32" fmla="*/ 2008682 h 7172794"/>
              <a:gd name="connsiteX33" fmla="*/ 412229 w 2728719"/>
              <a:gd name="connsiteY33" fmla="*/ 2218545 h 7172794"/>
              <a:gd name="connsiteX34" fmla="*/ 427219 w 2728719"/>
              <a:gd name="connsiteY34" fmla="*/ 2241030 h 7172794"/>
              <a:gd name="connsiteX35" fmla="*/ 442209 w 2728719"/>
              <a:gd name="connsiteY35" fmla="*/ 2286000 h 7172794"/>
              <a:gd name="connsiteX36" fmla="*/ 412229 w 2728719"/>
              <a:gd name="connsiteY36" fmla="*/ 2338466 h 7172794"/>
              <a:gd name="connsiteX37" fmla="*/ 367259 w 2728719"/>
              <a:gd name="connsiteY37" fmla="*/ 2398427 h 7172794"/>
              <a:gd name="connsiteX38" fmla="*/ 307298 w 2728719"/>
              <a:gd name="connsiteY38" fmla="*/ 2450892 h 7172794"/>
              <a:gd name="connsiteX39" fmla="*/ 292308 w 2728719"/>
              <a:gd name="connsiteY39" fmla="*/ 2473377 h 7172794"/>
              <a:gd name="connsiteX40" fmla="*/ 262328 w 2728719"/>
              <a:gd name="connsiteY40" fmla="*/ 2533338 h 7172794"/>
              <a:gd name="connsiteX41" fmla="*/ 277318 w 2728719"/>
              <a:gd name="connsiteY41" fmla="*/ 2683240 h 7172794"/>
              <a:gd name="connsiteX42" fmla="*/ 314793 w 2728719"/>
              <a:gd name="connsiteY42" fmla="*/ 2758191 h 7172794"/>
              <a:gd name="connsiteX43" fmla="*/ 352268 w 2728719"/>
              <a:gd name="connsiteY43" fmla="*/ 2825646 h 7172794"/>
              <a:gd name="connsiteX44" fmla="*/ 352268 w 2728719"/>
              <a:gd name="connsiteY44" fmla="*/ 2923082 h 7172794"/>
              <a:gd name="connsiteX45" fmla="*/ 337278 w 2728719"/>
              <a:gd name="connsiteY45" fmla="*/ 2960558 h 7172794"/>
              <a:gd name="connsiteX46" fmla="*/ 329783 w 2728719"/>
              <a:gd name="connsiteY46" fmla="*/ 2990538 h 7172794"/>
              <a:gd name="connsiteX47" fmla="*/ 232347 w 2728719"/>
              <a:gd name="connsiteY47" fmla="*/ 3110459 h 7172794"/>
              <a:gd name="connsiteX48" fmla="*/ 187377 w 2728719"/>
              <a:gd name="connsiteY48" fmla="*/ 3177915 h 7172794"/>
              <a:gd name="connsiteX49" fmla="*/ 157396 w 2728719"/>
              <a:gd name="connsiteY49" fmla="*/ 3252866 h 7172794"/>
              <a:gd name="connsiteX50" fmla="*/ 172387 w 2728719"/>
              <a:gd name="connsiteY50" fmla="*/ 3462728 h 7172794"/>
              <a:gd name="connsiteX51" fmla="*/ 202367 w 2728719"/>
              <a:gd name="connsiteY51" fmla="*/ 3530184 h 7172794"/>
              <a:gd name="connsiteX52" fmla="*/ 224852 w 2728719"/>
              <a:gd name="connsiteY52" fmla="*/ 3597640 h 7172794"/>
              <a:gd name="connsiteX53" fmla="*/ 247337 w 2728719"/>
              <a:gd name="connsiteY53" fmla="*/ 3642610 h 7172794"/>
              <a:gd name="connsiteX54" fmla="*/ 277318 w 2728719"/>
              <a:gd name="connsiteY54" fmla="*/ 3762532 h 7172794"/>
              <a:gd name="connsiteX55" fmla="*/ 292308 w 2728719"/>
              <a:gd name="connsiteY55" fmla="*/ 3957404 h 7172794"/>
              <a:gd name="connsiteX56" fmla="*/ 269823 w 2728719"/>
              <a:gd name="connsiteY56" fmla="*/ 4122295 h 7172794"/>
              <a:gd name="connsiteX57" fmla="*/ 254832 w 2728719"/>
              <a:gd name="connsiteY57" fmla="*/ 4174761 h 7172794"/>
              <a:gd name="connsiteX58" fmla="*/ 209862 w 2728719"/>
              <a:gd name="connsiteY58" fmla="*/ 4287187 h 7172794"/>
              <a:gd name="connsiteX59" fmla="*/ 179882 w 2728719"/>
              <a:gd name="connsiteY59" fmla="*/ 4392118 h 7172794"/>
              <a:gd name="connsiteX60" fmla="*/ 164891 w 2728719"/>
              <a:gd name="connsiteY60" fmla="*/ 4504545 h 7172794"/>
              <a:gd name="connsiteX61" fmla="*/ 134911 w 2728719"/>
              <a:gd name="connsiteY61" fmla="*/ 5014210 h 7172794"/>
              <a:gd name="connsiteX62" fmla="*/ 104931 w 2728719"/>
              <a:gd name="connsiteY62" fmla="*/ 5111646 h 7172794"/>
              <a:gd name="connsiteX63" fmla="*/ 67455 w 2728719"/>
              <a:gd name="connsiteY63" fmla="*/ 5209082 h 7172794"/>
              <a:gd name="connsiteX64" fmla="*/ 44970 w 2728719"/>
              <a:gd name="connsiteY64" fmla="*/ 5299023 h 7172794"/>
              <a:gd name="connsiteX65" fmla="*/ 22485 w 2728719"/>
              <a:gd name="connsiteY65" fmla="*/ 5351489 h 7172794"/>
              <a:gd name="connsiteX66" fmla="*/ 7495 w 2728719"/>
              <a:gd name="connsiteY66" fmla="*/ 5441430 h 7172794"/>
              <a:gd name="connsiteX67" fmla="*/ 14990 w 2728719"/>
              <a:gd name="connsiteY67" fmla="*/ 5598827 h 7172794"/>
              <a:gd name="connsiteX68" fmla="*/ 29980 w 2728719"/>
              <a:gd name="connsiteY68" fmla="*/ 5636302 h 7172794"/>
              <a:gd name="connsiteX69" fmla="*/ 37475 w 2728719"/>
              <a:gd name="connsiteY69" fmla="*/ 5666282 h 7172794"/>
              <a:gd name="connsiteX70" fmla="*/ 52465 w 2728719"/>
              <a:gd name="connsiteY70" fmla="*/ 5696263 h 7172794"/>
              <a:gd name="connsiteX71" fmla="*/ 59960 w 2728719"/>
              <a:gd name="connsiteY71" fmla="*/ 5718748 h 7172794"/>
              <a:gd name="connsiteX72" fmla="*/ 52465 w 2728719"/>
              <a:gd name="connsiteY72" fmla="*/ 5816184 h 7172794"/>
              <a:gd name="connsiteX73" fmla="*/ 29980 w 2728719"/>
              <a:gd name="connsiteY73" fmla="*/ 5898630 h 7172794"/>
              <a:gd name="connsiteX74" fmla="*/ 14990 w 2728719"/>
              <a:gd name="connsiteY74" fmla="*/ 5921115 h 7172794"/>
              <a:gd name="connsiteX75" fmla="*/ 0 w 2728719"/>
              <a:gd name="connsiteY75" fmla="*/ 5988571 h 7172794"/>
              <a:gd name="connsiteX76" fmla="*/ 7495 w 2728719"/>
              <a:gd name="connsiteY76" fmla="*/ 6078512 h 7172794"/>
              <a:gd name="connsiteX77" fmla="*/ 22485 w 2728719"/>
              <a:gd name="connsiteY77" fmla="*/ 6108492 h 7172794"/>
              <a:gd name="connsiteX78" fmla="*/ 44970 w 2728719"/>
              <a:gd name="connsiteY78" fmla="*/ 6205928 h 7172794"/>
              <a:gd name="connsiteX79" fmla="*/ 52465 w 2728719"/>
              <a:gd name="connsiteY79" fmla="*/ 6228413 h 7172794"/>
              <a:gd name="connsiteX80" fmla="*/ 67455 w 2728719"/>
              <a:gd name="connsiteY80" fmla="*/ 6295869 h 7172794"/>
              <a:gd name="connsiteX81" fmla="*/ 74950 w 2728719"/>
              <a:gd name="connsiteY81" fmla="*/ 6378315 h 7172794"/>
              <a:gd name="connsiteX82" fmla="*/ 67455 w 2728719"/>
              <a:gd name="connsiteY82" fmla="*/ 6400800 h 7172794"/>
              <a:gd name="connsiteX83" fmla="*/ 82446 w 2728719"/>
              <a:gd name="connsiteY83" fmla="*/ 6483246 h 7172794"/>
              <a:gd name="connsiteX84" fmla="*/ 127416 w 2728719"/>
              <a:gd name="connsiteY84" fmla="*/ 6535712 h 7172794"/>
              <a:gd name="connsiteX85" fmla="*/ 134911 w 2728719"/>
              <a:gd name="connsiteY85" fmla="*/ 6558197 h 7172794"/>
              <a:gd name="connsiteX86" fmla="*/ 172387 w 2728719"/>
              <a:gd name="connsiteY86" fmla="*/ 6595672 h 7172794"/>
              <a:gd name="connsiteX87" fmla="*/ 209862 w 2728719"/>
              <a:gd name="connsiteY87" fmla="*/ 6625653 h 7172794"/>
              <a:gd name="connsiteX88" fmla="*/ 217357 w 2728719"/>
              <a:gd name="connsiteY88" fmla="*/ 6663128 h 7172794"/>
              <a:gd name="connsiteX89" fmla="*/ 224852 w 2728719"/>
              <a:gd name="connsiteY89" fmla="*/ 6685613 h 7172794"/>
              <a:gd name="connsiteX90" fmla="*/ 232347 w 2728719"/>
              <a:gd name="connsiteY90" fmla="*/ 6723089 h 7172794"/>
              <a:gd name="connsiteX91" fmla="*/ 254832 w 2728719"/>
              <a:gd name="connsiteY91" fmla="*/ 6783050 h 7172794"/>
              <a:gd name="connsiteX92" fmla="*/ 277318 w 2728719"/>
              <a:gd name="connsiteY92" fmla="*/ 6813030 h 7172794"/>
              <a:gd name="connsiteX93" fmla="*/ 284813 w 2728719"/>
              <a:gd name="connsiteY93" fmla="*/ 6843010 h 7172794"/>
              <a:gd name="connsiteX94" fmla="*/ 314793 w 2728719"/>
              <a:gd name="connsiteY94" fmla="*/ 6872991 h 7172794"/>
              <a:gd name="connsiteX95" fmla="*/ 352268 w 2728719"/>
              <a:gd name="connsiteY95" fmla="*/ 6917961 h 7172794"/>
              <a:gd name="connsiteX96" fmla="*/ 427219 w 2728719"/>
              <a:gd name="connsiteY96" fmla="*/ 6985417 h 7172794"/>
              <a:gd name="connsiteX97" fmla="*/ 449705 w 2728719"/>
              <a:gd name="connsiteY97" fmla="*/ 7015397 h 7172794"/>
              <a:gd name="connsiteX98" fmla="*/ 479685 w 2728719"/>
              <a:gd name="connsiteY98" fmla="*/ 7037882 h 7172794"/>
              <a:gd name="connsiteX99" fmla="*/ 517160 w 2728719"/>
              <a:gd name="connsiteY99" fmla="*/ 7075358 h 7172794"/>
              <a:gd name="connsiteX100" fmla="*/ 554636 w 2728719"/>
              <a:gd name="connsiteY100" fmla="*/ 7105338 h 7172794"/>
              <a:gd name="connsiteX101" fmla="*/ 584616 w 2728719"/>
              <a:gd name="connsiteY101" fmla="*/ 7135318 h 7172794"/>
              <a:gd name="connsiteX102" fmla="*/ 607101 w 2728719"/>
              <a:gd name="connsiteY102" fmla="*/ 7165299 h 7172794"/>
              <a:gd name="connsiteX103" fmla="*/ 629587 w 2728719"/>
              <a:gd name="connsiteY103" fmla="*/ 7172794 h 7172794"/>
              <a:gd name="connsiteX104" fmla="*/ 659567 w 2728719"/>
              <a:gd name="connsiteY104" fmla="*/ 7165299 h 7172794"/>
              <a:gd name="connsiteX105" fmla="*/ 704537 w 2728719"/>
              <a:gd name="connsiteY105" fmla="*/ 7157804 h 7172794"/>
              <a:gd name="connsiteX106" fmla="*/ 734518 w 2728719"/>
              <a:gd name="connsiteY106" fmla="*/ 7142813 h 7172794"/>
              <a:gd name="connsiteX107" fmla="*/ 764498 w 2728719"/>
              <a:gd name="connsiteY107" fmla="*/ 7135318 h 7172794"/>
              <a:gd name="connsiteX108" fmla="*/ 869429 w 2728719"/>
              <a:gd name="connsiteY108" fmla="*/ 7105338 h 7172794"/>
              <a:gd name="connsiteX109" fmla="*/ 936885 w 2728719"/>
              <a:gd name="connsiteY109" fmla="*/ 7097843 h 7172794"/>
              <a:gd name="connsiteX110" fmla="*/ 974360 w 2728719"/>
              <a:gd name="connsiteY110" fmla="*/ 7090348 h 7172794"/>
              <a:gd name="connsiteX111" fmla="*/ 1056806 w 2728719"/>
              <a:gd name="connsiteY111" fmla="*/ 7067863 h 7172794"/>
              <a:gd name="connsiteX112" fmla="*/ 1836295 w 2728719"/>
              <a:gd name="connsiteY112" fmla="*/ 7075358 h 7172794"/>
              <a:gd name="connsiteX113" fmla="*/ 1986196 w 2728719"/>
              <a:gd name="connsiteY113" fmla="*/ 7060368 h 7172794"/>
              <a:gd name="connsiteX114" fmla="*/ 2001187 w 2728719"/>
              <a:gd name="connsiteY114" fmla="*/ 7015397 h 7172794"/>
              <a:gd name="connsiteX115" fmla="*/ 2008682 w 2728719"/>
              <a:gd name="connsiteY115" fmla="*/ 6992912 h 7172794"/>
              <a:gd name="connsiteX116" fmla="*/ 2001187 w 2728719"/>
              <a:gd name="connsiteY116" fmla="*/ 6625653 h 7172794"/>
              <a:gd name="connsiteX117" fmla="*/ 2008682 w 2728719"/>
              <a:gd name="connsiteY117" fmla="*/ 6588177 h 7172794"/>
              <a:gd name="connsiteX118" fmla="*/ 2023672 w 2728719"/>
              <a:gd name="connsiteY118" fmla="*/ 6565692 h 7172794"/>
              <a:gd name="connsiteX119" fmla="*/ 2038662 w 2728719"/>
              <a:gd name="connsiteY119" fmla="*/ 6513227 h 7172794"/>
              <a:gd name="connsiteX120" fmla="*/ 2061147 w 2728719"/>
              <a:gd name="connsiteY120" fmla="*/ 6468256 h 7172794"/>
              <a:gd name="connsiteX121" fmla="*/ 2083632 w 2728719"/>
              <a:gd name="connsiteY121" fmla="*/ 6370820 h 7172794"/>
              <a:gd name="connsiteX122" fmla="*/ 2091128 w 2728719"/>
              <a:gd name="connsiteY122" fmla="*/ 6340840 h 7172794"/>
              <a:gd name="connsiteX123" fmla="*/ 2158583 w 2728719"/>
              <a:gd name="connsiteY123" fmla="*/ 6280879 h 7172794"/>
              <a:gd name="connsiteX124" fmla="*/ 2218544 w 2728719"/>
              <a:gd name="connsiteY124" fmla="*/ 6250899 h 7172794"/>
              <a:gd name="connsiteX125" fmla="*/ 2256019 w 2728719"/>
              <a:gd name="connsiteY125" fmla="*/ 6243404 h 7172794"/>
              <a:gd name="connsiteX126" fmla="*/ 2353455 w 2728719"/>
              <a:gd name="connsiteY126" fmla="*/ 6190938 h 7172794"/>
              <a:gd name="connsiteX127" fmla="*/ 2368446 w 2728719"/>
              <a:gd name="connsiteY127" fmla="*/ 6175948 h 7172794"/>
              <a:gd name="connsiteX128" fmla="*/ 2383436 w 2728719"/>
              <a:gd name="connsiteY128" fmla="*/ 6153463 h 7172794"/>
              <a:gd name="connsiteX129" fmla="*/ 2375941 w 2728719"/>
              <a:gd name="connsiteY129" fmla="*/ 6086007 h 7172794"/>
              <a:gd name="connsiteX130" fmla="*/ 2323475 w 2728719"/>
              <a:gd name="connsiteY130" fmla="*/ 6018551 h 7172794"/>
              <a:gd name="connsiteX131" fmla="*/ 2211049 w 2728719"/>
              <a:gd name="connsiteY131" fmla="*/ 5876145 h 7172794"/>
              <a:gd name="connsiteX132" fmla="*/ 2091128 w 2728719"/>
              <a:gd name="connsiteY132" fmla="*/ 5748728 h 7172794"/>
              <a:gd name="connsiteX133" fmla="*/ 2061147 w 2728719"/>
              <a:gd name="connsiteY133" fmla="*/ 5711253 h 7172794"/>
              <a:gd name="connsiteX134" fmla="*/ 2038662 w 2728719"/>
              <a:gd name="connsiteY134" fmla="*/ 5666282 h 7172794"/>
              <a:gd name="connsiteX135" fmla="*/ 2001187 w 2728719"/>
              <a:gd name="connsiteY135" fmla="*/ 5598827 h 7172794"/>
              <a:gd name="connsiteX136" fmla="*/ 1978701 w 2728719"/>
              <a:gd name="connsiteY136" fmla="*/ 5493895 h 7172794"/>
              <a:gd name="connsiteX137" fmla="*/ 1971206 w 2728719"/>
              <a:gd name="connsiteY137" fmla="*/ 5433935 h 7172794"/>
              <a:gd name="connsiteX138" fmla="*/ 1978701 w 2728719"/>
              <a:gd name="connsiteY138" fmla="*/ 5261548 h 7172794"/>
              <a:gd name="connsiteX139" fmla="*/ 2068642 w 2728719"/>
              <a:gd name="connsiteY139" fmla="*/ 5179102 h 7172794"/>
              <a:gd name="connsiteX140" fmla="*/ 2098623 w 2728719"/>
              <a:gd name="connsiteY140" fmla="*/ 5164112 h 7172794"/>
              <a:gd name="connsiteX141" fmla="*/ 2151088 w 2728719"/>
              <a:gd name="connsiteY141" fmla="*/ 5149122 h 7172794"/>
              <a:gd name="connsiteX142" fmla="*/ 2196059 w 2728719"/>
              <a:gd name="connsiteY142" fmla="*/ 5134132 h 7172794"/>
              <a:gd name="connsiteX143" fmla="*/ 2263514 w 2728719"/>
              <a:gd name="connsiteY143" fmla="*/ 5119141 h 7172794"/>
              <a:gd name="connsiteX144" fmla="*/ 2338465 w 2728719"/>
              <a:gd name="connsiteY144" fmla="*/ 5081666 h 7172794"/>
              <a:gd name="connsiteX145" fmla="*/ 2398426 w 2728719"/>
              <a:gd name="connsiteY145" fmla="*/ 5044191 h 7172794"/>
              <a:gd name="connsiteX146" fmla="*/ 2420911 w 2728719"/>
              <a:gd name="connsiteY146" fmla="*/ 4991725 h 7172794"/>
              <a:gd name="connsiteX147" fmla="*/ 2450891 w 2728719"/>
              <a:gd name="connsiteY147" fmla="*/ 4946754 h 7172794"/>
              <a:gd name="connsiteX148" fmla="*/ 2465882 w 2728719"/>
              <a:gd name="connsiteY148" fmla="*/ 4916774 h 7172794"/>
              <a:gd name="connsiteX149" fmla="*/ 2503357 w 2728719"/>
              <a:gd name="connsiteY149" fmla="*/ 4864309 h 7172794"/>
              <a:gd name="connsiteX150" fmla="*/ 2510852 w 2728719"/>
              <a:gd name="connsiteY150" fmla="*/ 4819338 h 7172794"/>
              <a:gd name="connsiteX151" fmla="*/ 2518347 w 2728719"/>
              <a:gd name="connsiteY151" fmla="*/ 4796853 h 7172794"/>
              <a:gd name="connsiteX152" fmla="*/ 2503357 w 2728719"/>
              <a:gd name="connsiteY152" fmla="*/ 4661941 h 7172794"/>
              <a:gd name="connsiteX153" fmla="*/ 2488367 w 2728719"/>
              <a:gd name="connsiteY153" fmla="*/ 4639456 h 7172794"/>
              <a:gd name="connsiteX154" fmla="*/ 2473377 w 2728719"/>
              <a:gd name="connsiteY154" fmla="*/ 4572000 h 7172794"/>
              <a:gd name="connsiteX155" fmla="*/ 2488367 w 2728719"/>
              <a:gd name="connsiteY155" fmla="*/ 4482059 h 7172794"/>
              <a:gd name="connsiteX156" fmla="*/ 2503357 w 2728719"/>
              <a:gd name="connsiteY156" fmla="*/ 4459574 h 7172794"/>
              <a:gd name="connsiteX157" fmla="*/ 2525842 w 2728719"/>
              <a:gd name="connsiteY157" fmla="*/ 4414604 h 7172794"/>
              <a:gd name="connsiteX158" fmla="*/ 2533337 w 2728719"/>
              <a:gd name="connsiteY158" fmla="*/ 4392118 h 7172794"/>
              <a:gd name="connsiteX159" fmla="*/ 2548328 w 2728719"/>
              <a:gd name="connsiteY159" fmla="*/ 4354643 h 7172794"/>
              <a:gd name="connsiteX160" fmla="*/ 2563318 w 2728719"/>
              <a:gd name="connsiteY160" fmla="*/ 4302177 h 7172794"/>
              <a:gd name="connsiteX161" fmla="*/ 2570813 w 2728719"/>
              <a:gd name="connsiteY161" fmla="*/ 4279692 h 7172794"/>
              <a:gd name="connsiteX162" fmla="*/ 2585803 w 2728719"/>
              <a:gd name="connsiteY162" fmla="*/ 4077325 h 7172794"/>
              <a:gd name="connsiteX163" fmla="*/ 2593298 w 2728719"/>
              <a:gd name="connsiteY163" fmla="*/ 4009869 h 7172794"/>
              <a:gd name="connsiteX164" fmla="*/ 2600793 w 2728719"/>
              <a:gd name="connsiteY164" fmla="*/ 3889948 h 7172794"/>
              <a:gd name="connsiteX165" fmla="*/ 2630773 w 2728719"/>
              <a:gd name="connsiteY165" fmla="*/ 3837482 h 7172794"/>
              <a:gd name="connsiteX166" fmla="*/ 2645764 w 2728719"/>
              <a:gd name="connsiteY166" fmla="*/ 3792512 h 7172794"/>
              <a:gd name="connsiteX167" fmla="*/ 2660754 w 2728719"/>
              <a:gd name="connsiteY167" fmla="*/ 3755036 h 7172794"/>
              <a:gd name="connsiteX168" fmla="*/ 2683239 w 2728719"/>
              <a:gd name="connsiteY168" fmla="*/ 3717561 h 7172794"/>
              <a:gd name="connsiteX169" fmla="*/ 2705724 w 2728719"/>
              <a:gd name="connsiteY169" fmla="*/ 3642610 h 7172794"/>
              <a:gd name="connsiteX170" fmla="*/ 2720714 w 2728719"/>
              <a:gd name="connsiteY170" fmla="*/ 3597640 h 7172794"/>
              <a:gd name="connsiteX171" fmla="*/ 2728209 w 2728719"/>
              <a:gd name="connsiteY171" fmla="*/ 3575154 h 7172794"/>
              <a:gd name="connsiteX172" fmla="*/ 2720714 w 2728719"/>
              <a:gd name="connsiteY172" fmla="*/ 3410263 h 7172794"/>
              <a:gd name="connsiteX173" fmla="*/ 2668249 w 2728719"/>
              <a:gd name="connsiteY173" fmla="*/ 3275351 h 7172794"/>
              <a:gd name="connsiteX174" fmla="*/ 2645764 w 2728719"/>
              <a:gd name="connsiteY174" fmla="*/ 3245371 h 7172794"/>
              <a:gd name="connsiteX175" fmla="*/ 2608288 w 2728719"/>
              <a:gd name="connsiteY175" fmla="*/ 3162925 h 7172794"/>
              <a:gd name="connsiteX176" fmla="*/ 2600793 w 2728719"/>
              <a:gd name="connsiteY176" fmla="*/ 3140440 h 7172794"/>
              <a:gd name="connsiteX177" fmla="*/ 2585803 w 2728719"/>
              <a:gd name="connsiteY177" fmla="*/ 3102964 h 7172794"/>
              <a:gd name="connsiteX178" fmla="*/ 2563318 w 2728719"/>
              <a:gd name="connsiteY178" fmla="*/ 3057994 h 7172794"/>
              <a:gd name="connsiteX179" fmla="*/ 2548328 w 2728719"/>
              <a:gd name="connsiteY179" fmla="*/ 2990538 h 7172794"/>
              <a:gd name="connsiteX180" fmla="*/ 2533337 w 2728719"/>
              <a:gd name="connsiteY180" fmla="*/ 2915587 h 7172794"/>
              <a:gd name="connsiteX181" fmla="*/ 2525842 w 2728719"/>
              <a:gd name="connsiteY181" fmla="*/ 2893102 h 7172794"/>
              <a:gd name="connsiteX182" fmla="*/ 2518347 w 2728719"/>
              <a:gd name="connsiteY182" fmla="*/ 2863122 h 7172794"/>
              <a:gd name="connsiteX183" fmla="*/ 2510852 w 2728719"/>
              <a:gd name="connsiteY183" fmla="*/ 2840636 h 7172794"/>
              <a:gd name="connsiteX184" fmla="*/ 2503357 w 2728719"/>
              <a:gd name="connsiteY184" fmla="*/ 2810656 h 7172794"/>
              <a:gd name="connsiteX185" fmla="*/ 2488367 w 2728719"/>
              <a:gd name="connsiteY185" fmla="*/ 2765686 h 7172794"/>
              <a:gd name="connsiteX186" fmla="*/ 2458387 w 2728719"/>
              <a:gd name="connsiteY186" fmla="*/ 2660754 h 7172794"/>
              <a:gd name="connsiteX187" fmla="*/ 2450891 w 2728719"/>
              <a:gd name="connsiteY187" fmla="*/ 2638269 h 7172794"/>
              <a:gd name="connsiteX188" fmla="*/ 2420911 w 2728719"/>
              <a:gd name="connsiteY188" fmla="*/ 2563318 h 7172794"/>
              <a:gd name="connsiteX189" fmla="*/ 2390931 w 2728719"/>
              <a:gd name="connsiteY189" fmla="*/ 2518348 h 7172794"/>
              <a:gd name="connsiteX190" fmla="*/ 2345960 w 2728719"/>
              <a:gd name="connsiteY190" fmla="*/ 2450892 h 7172794"/>
              <a:gd name="connsiteX191" fmla="*/ 2330970 w 2728719"/>
              <a:gd name="connsiteY191" fmla="*/ 2405922 h 7172794"/>
              <a:gd name="connsiteX192" fmla="*/ 2263514 w 2728719"/>
              <a:gd name="connsiteY192" fmla="*/ 2330971 h 7172794"/>
              <a:gd name="connsiteX193" fmla="*/ 2218544 w 2728719"/>
              <a:gd name="connsiteY193" fmla="*/ 2256020 h 7172794"/>
              <a:gd name="connsiteX194" fmla="*/ 2181068 w 2728719"/>
              <a:gd name="connsiteY194" fmla="*/ 2196059 h 7172794"/>
              <a:gd name="connsiteX195" fmla="*/ 2173573 w 2728719"/>
              <a:gd name="connsiteY195" fmla="*/ 2158584 h 7172794"/>
              <a:gd name="connsiteX196" fmla="*/ 2158583 w 2728719"/>
              <a:gd name="connsiteY196" fmla="*/ 2113613 h 7172794"/>
              <a:gd name="connsiteX197" fmla="*/ 2151088 w 2728719"/>
              <a:gd name="connsiteY197" fmla="*/ 2076138 h 7172794"/>
              <a:gd name="connsiteX198" fmla="*/ 2136098 w 2728719"/>
              <a:gd name="connsiteY198" fmla="*/ 2038663 h 7172794"/>
              <a:gd name="connsiteX199" fmla="*/ 2113613 w 2728719"/>
              <a:gd name="connsiteY199" fmla="*/ 1971207 h 7172794"/>
              <a:gd name="connsiteX200" fmla="*/ 2091128 w 2728719"/>
              <a:gd name="connsiteY200" fmla="*/ 1933732 h 7172794"/>
              <a:gd name="connsiteX201" fmla="*/ 2076137 w 2728719"/>
              <a:gd name="connsiteY201" fmla="*/ 1888761 h 7172794"/>
              <a:gd name="connsiteX202" fmla="*/ 2068642 w 2728719"/>
              <a:gd name="connsiteY202" fmla="*/ 1858781 h 7172794"/>
              <a:gd name="connsiteX203" fmla="*/ 2053652 w 2728719"/>
              <a:gd name="connsiteY203" fmla="*/ 1836295 h 7172794"/>
              <a:gd name="connsiteX204" fmla="*/ 2053652 w 2728719"/>
              <a:gd name="connsiteY204" fmla="*/ 1678899 h 7172794"/>
              <a:gd name="connsiteX205" fmla="*/ 2098623 w 2728719"/>
              <a:gd name="connsiteY205" fmla="*/ 1618938 h 7172794"/>
              <a:gd name="connsiteX206" fmla="*/ 2121108 w 2728719"/>
              <a:gd name="connsiteY206" fmla="*/ 1588958 h 7172794"/>
              <a:gd name="connsiteX207" fmla="*/ 2196059 w 2728719"/>
              <a:gd name="connsiteY207" fmla="*/ 1536492 h 7172794"/>
              <a:gd name="connsiteX208" fmla="*/ 2256019 w 2728719"/>
              <a:gd name="connsiteY208" fmla="*/ 1506512 h 7172794"/>
              <a:gd name="connsiteX209" fmla="*/ 2293495 w 2728719"/>
              <a:gd name="connsiteY209" fmla="*/ 1476532 h 7172794"/>
              <a:gd name="connsiteX210" fmla="*/ 2375941 w 2728719"/>
              <a:gd name="connsiteY210" fmla="*/ 1439056 h 7172794"/>
              <a:gd name="connsiteX211" fmla="*/ 2420911 w 2728719"/>
              <a:gd name="connsiteY211" fmla="*/ 1401581 h 7172794"/>
              <a:gd name="connsiteX212" fmla="*/ 2480872 w 2728719"/>
              <a:gd name="connsiteY212" fmla="*/ 1356610 h 7172794"/>
              <a:gd name="connsiteX213" fmla="*/ 2503357 w 2728719"/>
              <a:gd name="connsiteY213" fmla="*/ 1349115 h 7172794"/>
              <a:gd name="connsiteX214" fmla="*/ 2525842 w 2728719"/>
              <a:gd name="connsiteY214" fmla="*/ 1334125 h 7172794"/>
              <a:gd name="connsiteX215" fmla="*/ 2555823 w 2728719"/>
              <a:gd name="connsiteY215" fmla="*/ 1319135 h 7172794"/>
              <a:gd name="connsiteX216" fmla="*/ 2600793 w 2728719"/>
              <a:gd name="connsiteY216" fmla="*/ 1296650 h 7172794"/>
              <a:gd name="connsiteX217" fmla="*/ 2645764 w 2728719"/>
              <a:gd name="connsiteY217" fmla="*/ 1266669 h 7172794"/>
              <a:gd name="connsiteX218" fmla="*/ 2675744 w 2728719"/>
              <a:gd name="connsiteY218" fmla="*/ 1221699 h 7172794"/>
              <a:gd name="connsiteX219" fmla="*/ 2683239 w 2728719"/>
              <a:gd name="connsiteY219" fmla="*/ 1184223 h 7172794"/>
              <a:gd name="connsiteX220" fmla="*/ 2690734 w 2728719"/>
              <a:gd name="connsiteY220" fmla="*/ 1154243 h 7172794"/>
              <a:gd name="connsiteX221" fmla="*/ 2675744 w 2728719"/>
              <a:gd name="connsiteY221" fmla="*/ 876925 h 7172794"/>
              <a:gd name="connsiteX222" fmla="*/ 2660754 w 2728719"/>
              <a:gd name="connsiteY222" fmla="*/ 734518 h 7172794"/>
              <a:gd name="connsiteX223" fmla="*/ 2668249 w 2728719"/>
              <a:gd name="connsiteY223" fmla="*/ 479686 h 7172794"/>
              <a:gd name="connsiteX224" fmla="*/ 2675744 w 2728719"/>
              <a:gd name="connsiteY224" fmla="*/ 434715 h 7172794"/>
              <a:gd name="connsiteX225" fmla="*/ 2683239 w 2728719"/>
              <a:gd name="connsiteY225" fmla="*/ 397240 h 7172794"/>
              <a:gd name="connsiteX226" fmla="*/ 2705724 w 2728719"/>
              <a:gd name="connsiteY226" fmla="*/ 299804 h 7172794"/>
              <a:gd name="connsiteX227" fmla="*/ 2720714 w 2728719"/>
              <a:gd name="connsiteY227" fmla="*/ 202368 h 7172794"/>
              <a:gd name="connsiteX228" fmla="*/ 2705724 w 2728719"/>
              <a:gd name="connsiteY228" fmla="*/ 134912 h 7172794"/>
              <a:gd name="connsiteX229" fmla="*/ 2683239 w 2728719"/>
              <a:gd name="connsiteY229" fmla="*/ 127417 h 7172794"/>
              <a:gd name="connsiteX230" fmla="*/ 2623278 w 2728719"/>
              <a:gd name="connsiteY230" fmla="*/ 104932 h 7172794"/>
              <a:gd name="connsiteX231" fmla="*/ 2555823 w 2728719"/>
              <a:gd name="connsiteY231" fmla="*/ 67456 h 7172794"/>
              <a:gd name="connsiteX232" fmla="*/ 2533337 w 2728719"/>
              <a:gd name="connsiteY232" fmla="*/ 59961 h 7172794"/>
              <a:gd name="connsiteX233" fmla="*/ 2495862 w 2728719"/>
              <a:gd name="connsiteY233" fmla="*/ 37476 h 7172794"/>
              <a:gd name="connsiteX234" fmla="*/ 2473377 w 2728719"/>
              <a:gd name="connsiteY234" fmla="*/ 22486 h 7172794"/>
              <a:gd name="connsiteX235" fmla="*/ 2450891 w 2728719"/>
              <a:gd name="connsiteY235" fmla="*/ 14991 h 7172794"/>
              <a:gd name="connsiteX236" fmla="*/ 2420911 w 2728719"/>
              <a:gd name="connsiteY236" fmla="*/ 0 h 7172794"/>
              <a:gd name="connsiteX237" fmla="*/ 2128603 w 2728719"/>
              <a:gd name="connsiteY237" fmla="*/ 7495 h 7172794"/>
              <a:gd name="connsiteX238" fmla="*/ 2031167 w 2728719"/>
              <a:gd name="connsiteY238" fmla="*/ 29981 h 7172794"/>
              <a:gd name="connsiteX239" fmla="*/ 1978701 w 2728719"/>
              <a:gd name="connsiteY239" fmla="*/ 44971 h 7172794"/>
              <a:gd name="connsiteX240" fmla="*/ 1806314 w 2728719"/>
              <a:gd name="connsiteY240" fmla="*/ 52466 h 7172794"/>
              <a:gd name="connsiteX241" fmla="*/ 1573967 w 2728719"/>
              <a:gd name="connsiteY241" fmla="*/ 44971 h 7172794"/>
              <a:gd name="connsiteX242" fmla="*/ 1461541 w 2728719"/>
              <a:gd name="connsiteY242" fmla="*/ 52466 h 7172794"/>
              <a:gd name="connsiteX243" fmla="*/ 861934 w 2728719"/>
              <a:gd name="connsiteY243" fmla="*/ 59961 h 7172794"/>
              <a:gd name="connsiteX244" fmla="*/ 742013 w 2728719"/>
              <a:gd name="connsiteY244" fmla="*/ 74951 h 7172794"/>
              <a:gd name="connsiteX245" fmla="*/ 697042 w 2728719"/>
              <a:gd name="connsiteY245" fmla="*/ 89941 h 7172794"/>
              <a:gd name="connsiteX246" fmla="*/ 674557 w 2728719"/>
              <a:gd name="connsiteY246" fmla="*/ 97436 h 7172794"/>
              <a:gd name="connsiteX247" fmla="*/ 667062 w 2728719"/>
              <a:gd name="connsiteY247" fmla="*/ 164892 h 7172794"/>
              <a:gd name="connsiteX248" fmla="*/ 659567 w 2728719"/>
              <a:gd name="connsiteY248" fmla="*/ 157397 h 7172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Lst>
            <a:rect l="l" t="t" r="r" b="b"/>
            <a:pathLst>
              <a:path w="2728719" h="7172794">
                <a:moveTo>
                  <a:pt x="659567" y="157397"/>
                </a:moveTo>
                <a:cubicBezTo>
                  <a:pt x="663314" y="162394"/>
                  <a:pt x="679136" y="182726"/>
                  <a:pt x="689547" y="194872"/>
                </a:cubicBezTo>
                <a:cubicBezTo>
                  <a:pt x="694146" y="200237"/>
                  <a:pt x="700901" y="203803"/>
                  <a:pt x="704537" y="209863"/>
                </a:cubicBezTo>
                <a:cubicBezTo>
                  <a:pt x="708602" y="216638"/>
                  <a:pt x="709534" y="224853"/>
                  <a:pt x="712032" y="232348"/>
                </a:cubicBezTo>
                <a:cubicBezTo>
                  <a:pt x="716175" y="273772"/>
                  <a:pt x="720579" y="342425"/>
                  <a:pt x="734518" y="382250"/>
                </a:cubicBezTo>
                <a:cubicBezTo>
                  <a:pt x="770704" y="485640"/>
                  <a:pt x="753368" y="431852"/>
                  <a:pt x="786983" y="472191"/>
                </a:cubicBezTo>
                <a:cubicBezTo>
                  <a:pt x="794980" y="481787"/>
                  <a:pt x="801973" y="492178"/>
                  <a:pt x="809468" y="502171"/>
                </a:cubicBezTo>
                <a:cubicBezTo>
                  <a:pt x="806970" y="522158"/>
                  <a:pt x="805284" y="542264"/>
                  <a:pt x="801973" y="562132"/>
                </a:cubicBezTo>
                <a:cubicBezTo>
                  <a:pt x="799611" y="576307"/>
                  <a:pt x="792329" y="600340"/>
                  <a:pt x="786983" y="614597"/>
                </a:cubicBezTo>
                <a:cubicBezTo>
                  <a:pt x="782259" y="627194"/>
                  <a:pt x="778527" y="640311"/>
                  <a:pt x="771993" y="652072"/>
                </a:cubicBezTo>
                <a:cubicBezTo>
                  <a:pt x="753280" y="685756"/>
                  <a:pt x="749744" y="677273"/>
                  <a:pt x="727023" y="704538"/>
                </a:cubicBezTo>
                <a:cubicBezTo>
                  <a:pt x="721256" y="711458"/>
                  <a:pt x="717029" y="719528"/>
                  <a:pt x="712032" y="727023"/>
                </a:cubicBezTo>
                <a:cubicBezTo>
                  <a:pt x="701438" y="779993"/>
                  <a:pt x="708566" y="752413"/>
                  <a:pt x="689547" y="809469"/>
                </a:cubicBezTo>
                <a:lnTo>
                  <a:pt x="682052" y="831954"/>
                </a:lnTo>
                <a:cubicBezTo>
                  <a:pt x="679554" y="884420"/>
                  <a:pt x="680578" y="937172"/>
                  <a:pt x="674557" y="989351"/>
                </a:cubicBezTo>
                <a:cubicBezTo>
                  <a:pt x="673015" y="1002717"/>
                  <a:pt x="663433" y="1013940"/>
                  <a:pt x="659567" y="1026827"/>
                </a:cubicBezTo>
                <a:cubicBezTo>
                  <a:pt x="655907" y="1039029"/>
                  <a:pt x="655424" y="1052012"/>
                  <a:pt x="652072" y="1064302"/>
                </a:cubicBezTo>
                <a:cubicBezTo>
                  <a:pt x="647915" y="1079546"/>
                  <a:pt x="637082" y="1109272"/>
                  <a:pt x="637082" y="1109272"/>
                </a:cubicBezTo>
                <a:cubicBezTo>
                  <a:pt x="634584" y="1164236"/>
                  <a:pt x="633807" y="1219305"/>
                  <a:pt x="629587" y="1274164"/>
                </a:cubicBezTo>
                <a:cubicBezTo>
                  <a:pt x="628797" y="1284435"/>
                  <a:pt x="626149" y="1294677"/>
                  <a:pt x="622091" y="1304145"/>
                </a:cubicBezTo>
                <a:cubicBezTo>
                  <a:pt x="614265" y="1322406"/>
                  <a:pt x="598123" y="1335608"/>
                  <a:pt x="584616" y="1349115"/>
                </a:cubicBezTo>
                <a:cubicBezTo>
                  <a:pt x="569891" y="1393289"/>
                  <a:pt x="587047" y="1349723"/>
                  <a:pt x="554636" y="1401581"/>
                </a:cubicBezTo>
                <a:cubicBezTo>
                  <a:pt x="548714" y="1411056"/>
                  <a:pt x="545189" y="1421860"/>
                  <a:pt x="539646" y="1431561"/>
                </a:cubicBezTo>
                <a:cubicBezTo>
                  <a:pt x="535177" y="1439382"/>
                  <a:pt x="529652" y="1446551"/>
                  <a:pt x="524655" y="1454046"/>
                </a:cubicBezTo>
                <a:cubicBezTo>
                  <a:pt x="522157" y="1476531"/>
                  <a:pt x="519411" y="1498991"/>
                  <a:pt x="517160" y="1521502"/>
                </a:cubicBezTo>
                <a:cubicBezTo>
                  <a:pt x="514414" y="1548960"/>
                  <a:pt x="513568" y="1576630"/>
                  <a:pt x="509665" y="1603948"/>
                </a:cubicBezTo>
                <a:cubicBezTo>
                  <a:pt x="506062" y="1629170"/>
                  <a:pt x="498278" y="1653677"/>
                  <a:pt x="494675" y="1678899"/>
                </a:cubicBezTo>
                <a:cubicBezTo>
                  <a:pt x="492177" y="1696387"/>
                  <a:pt x="491152" y="1714151"/>
                  <a:pt x="487180" y="1731364"/>
                </a:cubicBezTo>
                <a:cubicBezTo>
                  <a:pt x="483627" y="1746761"/>
                  <a:pt x="476022" y="1761006"/>
                  <a:pt x="472190" y="1776335"/>
                </a:cubicBezTo>
                <a:lnTo>
                  <a:pt x="457200" y="1836295"/>
                </a:lnTo>
                <a:cubicBezTo>
                  <a:pt x="443284" y="1947623"/>
                  <a:pt x="458209" y="1860075"/>
                  <a:pt x="442209" y="1918741"/>
                </a:cubicBezTo>
                <a:cubicBezTo>
                  <a:pt x="436788" y="1938617"/>
                  <a:pt x="436433" y="1960275"/>
                  <a:pt x="427219" y="1978702"/>
                </a:cubicBezTo>
                <a:lnTo>
                  <a:pt x="412229" y="2008682"/>
                </a:lnTo>
                <a:cubicBezTo>
                  <a:pt x="404340" y="2095459"/>
                  <a:pt x="397782" y="2122230"/>
                  <a:pt x="412229" y="2218545"/>
                </a:cubicBezTo>
                <a:cubicBezTo>
                  <a:pt x="413565" y="2227453"/>
                  <a:pt x="423561" y="2232799"/>
                  <a:pt x="427219" y="2241030"/>
                </a:cubicBezTo>
                <a:cubicBezTo>
                  <a:pt x="433636" y="2255469"/>
                  <a:pt x="442209" y="2286000"/>
                  <a:pt x="442209" y="2286000"/>
                </a:cubicBezTo>
                <a:cubicBezTo>
                  <a:pt x="430047" y="2322489"/>
                  <a:pt x="440589" y="2298762"/>
                  <a:pt x="412229" y="2338466"/>
                </a:cubicBezTo>
                <a:cubicBezTo>
                  <a:pt x="394932" y="2362682"/>
                  <a:pt x="391204" y="2374482"/>
                  <a:pt x="367259" y="2398427"/>
                </a:cubicBezTo>
                <a:cubicBezTo>
                  <a:pt x="298342" y="2467344"/>
                  <a:pt x="377370" y="2369141"/>
                  <a:pt x="307298" y="2450892"/>
                </a:cubicBezTo>
                <a:cubicBezTo>
                  <a:pt x="301436" y="2457731"/>
                  <a:pt x="296621" y="2465469"/>
                  <a:pt x="292308" y="2473377"/>
                </a:cubicBezTo>
                <a:cubicBezTo>
                  <a:pt x="281608" y="2492995"/>
                  <a:pt x="262328" y="2533338"/>
                  <a:pt x="262328" y="2533338"/>
                </a:cubicBezTo>
                <a:cubicBezTo>
                  <a:pt x="267325" y="2583305"/>
                  <a:pt x="265907" y="2634337"/>
                  <a:pt x="277318" y="2683240"/>
                </a:cubicBezTo>
                <a:cubicBezTo>
                  <a:pt x="283665" y="2710442"/>
                  <a:pt x="300422" y="2734239"/>
                  <a:pt x="314793" y="2758191"/>
                </a:cubicBezTo>
                <a:cubicBezTo>
                  <a:pt x="343026" y="2805247"/>
                  <a:pt x="330763" y="2782636"/>
                  <a:pt x="352268" y="2825646"/>
                </a:cubicBezTo>
                <a:cubicBezTo>
                  <a:pt x="361460" y="2871600"/>
                  <a:pt x="364909" y="2868304"/>
                  <a:pt x="352268" y="2923082"/>
                </a:cubicBezTo>
                <a:cubicBezTo>
                  <a:pt x="349243" y="2936192"/>
                  <a:pt x="341533" y="2947794"/>
                  <a:pt x="337278" y="2960558"/>
                </a:cubicBezTo>
                <a:cubicBezTo>
                  <a:pt x="334021" y="2970330"/>
                  <a:pt x="335353" y="2981873"/>
                  <a:pt x="329783" y="2990538"/>
                </a:cubicBezTo>
                <a:cubicBezTo>
                  <a:pt x="299792" y="3037192"/>
                  <a:pt x="264594" y="3067461"/>
                  <a:pt x="232347" y="3110459"/>
                </a:cubicBezTo>
                <a:cubicBezTo>
                  <a:pt x="215706" y="3132648"/>
                  <a:pt x="199281" y="3152406"/>
                  <a:pt x="187377" y="3177915"/>
                </a:cubicBezTo>
                <a:cubicBezTo>
                  <a:pt x="175998" y="3202299"/>
                  <a:pt x="157396" y="3252866"/>
                  <a:pt x="157396" y="3252866"/>
                </a:cubicBezTo>
                <a:cubicBezTo>
                  <a:pt x="162393" y="3322820"/>
                  <a:pt x="161161" y="3393500"/>
                  <a:pt x="172387" y="3462728"/>
                </a:cubicBezTo>
                <a:cubicBezTo>
                  <a:pt x="176326" y="3487017"/>
                  <a:pt x="193449" y="3507251"/>
                  <a:pt x="202367" y="3530184"/>
                </a:cubicBezTo>
                <a:cubicBezTo>
                  <a:pt x="210957" y="3552274"/>
                  <a:pt x="216050" y="3575634"/>
                  <a:pt x="224852" y="3597640"/>
                </a:cubicBezTo>
                <a:cubicBezTo>
                  <a:pt x="231076" y="3613201"/>
                  <a:pt x="242255" y="3626640"/>
                  <a:pt x="247337" y="3642610"/>
                </a:cubicBezTo>
                <a:cubicBezTo>
                  <a:pt x="259830" y="3681875"/>
                  <a:pt x="277318" y="3762532"/>
                  <a:pt x="277318" y="3762532"/>
                </a:cubicBezTo>
                <a:cubicBezTo>
                  <a:pt x="283118" y="3820532"/>
                  <a:pt x="292308" y="3903035"/>
                  <a:pt x="292308" y="3957404"/>
                </a:cubicBezTo>
                <a:cubicBezTo>
                  <a:pt x="292308" y="4039274"/>
                  <a:pt x="288052" y="4053938"/>
                  <a:pt x="269823" y="4122295"/>
                </a:cubicBezTo>
                <a:cubicBezTo>
                  <a:pt x="265136" y="4139869"/>
                  <a:pt x="260950" y="4157632"/>
                  <a:pt x="254832" y="4174761"/>
                </a:cubicBezTo>
                <a:cubicBezTo>
                  <a:pt x="218005" y="4277875"/>
                  <a:pt x="245684" y="4174602"/>
                  <a:pt x="209862" y="4287187"/>
                </a:cubicBezTo>
                <a:cubicBezTo>
                  <a:pt x="198833" y="4321851"/>
                  <a:pt x="179882" y="4392118"/>
                  <a:pt x="179882" y="4392118"/>
                </a:cubicBezTo>
                <a:cubicBezTo>
                  <a:pt x="177732" y="4407170"/>
                  <a:pt x="165237" y="4492448"/>
                  <a:pt x="164891" y="4504545"/>
                </a:cubicBezTo>
                <a:cubicBezTo>
                  <a:pt x="150771" y="4998706"/>
                  <a:pt x="227365" y="4829302"/>
                  <a:pt x="134911" y="5014210"/>
                </a:cubicBezTo>
                <a:cubicBezTo>
                  <a:pt x="117038" y="5139321"/>
                  <a:pt x="142913" y="4997699"/>
                  <a:pt x="104931" y="5111646"/>
                </a:cubicBezTo>
                <a:cubicBezTo>
                  <a:pt x="68191" y="5221869"/>
                  <a:pt x="139349" y="5083271"/>
                  <a:pt x="67455" y="5209082"/>
                </a:cubicBezTo>
                <a:cubicBezTo>
                  <a:pt x="60513" y="5243791"/>
                  <a:pt x="57577" y="5263723"/>
                  <a:pt x="44970" y="5299023"/>
                </a:cubicBezTo>
                <a:cubicBezTo>
                  <a:pt x="38571" y="5316942"/>
                  <a:pt x="29980" y="5334000"/>
                  <a:pt x="22485" y="5351489"/>
                </a:cubicBezTo>
                <a:cubicBezTo>
                  <a:pt x="18229" y="5372769"/>
                  <a:pt x="7495" y="5422836"/>
                  <a:pt x="7495" y="5441430"/>
                </a:cubicBezTo>
                <a:cubicBezTo>
                  <a:pt x="7495" y="5493955"/>
                  <a:pt x="8969" y="5546648"/>
                  <a:pt x="14990" y="5598827"/>
                </a:cubicBezTo>
                <a:cubicBezTo>
                  <a:pt x="16532" y="5612192"/>
                  <a:pt x="25725" y="5623538"/>
                  <a:pt x="29980" y="5636302"/>
                </a:cubicBezTo>
                <a:cubicBezTo>
                  <a:pt x="33237" y="5646074"/>
                  <a:pt x="33858" y="5656637"/>
                  <a:pt x="37475" y="5666282"/>
                </a:cubicBezTo>
                <a:cubicBezTo>
                  <a:pt x="41398" y="5676744"/>
                  <a:pt x="48064" y="5685993"/>
                  <a:pt x="52465" y="5696263"/>
                </a:cubicBezTo>
                <a:cubicBezTo>
                  <a:pt x="55577" y="5703525"/>
                  <a:pt x="57462" y="5711253"/>
                  <a:pt x="59960" y="5718748"/>
                </a:cubicBezTo>
                <a:cubicBezTo>
                  <a:pt x="57462" y="5751227"/>
                  <a:pt x="56062" y="5783809"/>
                  <a:pt x="52465" y="5816184"/>
                </a:cubicBezTo>
                <a:cubicBezTo>
                  <a:pt x="49853" y="5839694"/>
                  <a:pt x="39098" y="5878114"/>
                  <a:pt x="29980" y="5898630"/>
                </a:cubicBezTo>
                <a:cubicBezTo>
                  <a:pt x="26322" y="5906862"/>
                  <a:pt x="19987" y="5913620"/>
                  <a:pt x="14990" y="5921115"/>
                </a:cubicBezTo>
                <a:cubicBezTo>
                  <a:pt x="12099" y="5932679"/>
                  <a:pt x="0" y="5979055"/>
                  <a:pt x="0" y="5988571"/>
                </a:cubicBezTo>
                <a:cubicBezTo>
                  <a:pt x="0" y="6018655"/>
                  <a:pt x="1951" y="6048943"/>
                  <a:pt x="7495" y="6078512"/>
                </a:cubicBezTo>
                <a:cubicBezTo>
                  <a:pt x="9554" y="6089494"/>
                  <a:pt x="17488" y="6098499"/>
                  <a:pt x="22485" y="6108492"/>
                </a:cubicBezTo>
                <a:cubicBezTo>
                  <a:pt x="28431" y="6138221"/>
                  <a:pt x="35930" y="6178807"/>
                  <a:pt x="44970" y="6205928"/>
                </a:cubicBezTo>
                <a:cubicBezTo>
                  <a:pt x="47468" y="6213423"/>
                  <a:pt x="50295" y="6220817"/>
                  <a:pt x="52465" y="6228413"/>
                </a:cubicBezTo>
                <a:cubicBezTo>
                  <a:pt x="59521" y="6253109"/>
                  <a:pt x="62304" y="6270112"/>
                  <a:pt x="67455" y="6295869"/>
                </a:cubicBezTo>
                <a:cubicBezTo>
                  <a:pt x="69953" y="6323351"/>
                  <a:pt x="74950" y="6350720"/>
                  <a:pt x="74950" y="6378315"/>
                </a:cubicBezTo>
                <a:cubicBezTo>
                  <a:pt x="74950" y="6386215"/>
                  <a:pt x="67455" y="6392900"/>
                  <a:pt x="67455" y="6400800"/>
                </a:cubicBezTo>
                <a:cubicBezTo>
                  <a:pt x="67455" y="6405161"/>
                  <a:pt x="75884" y="6470123"/>
                  <a:pt x="82446" y="6483246"/>
                </a:cubicBezTo>
                <a:cubicBezTo>
                  <a:pt x="92062" y="6502479"/>
                  <a:pt x="112413" y="6520709"/>
                  <a:pt x="127416" y="6535712"/>
                </a:cubicBezTo>
                <a:cubicBezTo>
                  <a:pt x="129914" y="6543207"/>
                  <a:pt x="130171" y="6551877"/>
                  <a:pt x="134911" y="6558197"/>
                </a:cubicBezTo>
                <a:cubicBezTo>
                  <a:pt x="145511" y="6572330"/>
                  <a:pt x="159895" y="6583180"/>
                  <a:pt x="172387" y="6595672"/>
                </a:cubicBezTo>
                <a:cubicBezTo>
                  <a:pt x="193751" y="6617036"/>
                  <a:pt x="181492" y="6606740"/>
                  <a:pt x="209862" y="6625653"/>
                </a:cubicBezTo>
                <a:cubicBezTo>
                  <a:pt x="212360" y="6638145"/>
                  <a:pt x="214267" y="6650769"/>
                  <a:pt x="217357" y="6663128"/>
                </a:cubicBezTo>
                <a:cubicBezTo>
                  <a:pt x="219273" y="6670793"/>
                  <a:pt x="222936" y="6677948"/>
                  <a:pt x="224852" y="6685613"/>
                </a:cubicBezTo>
                <a:cubicBezTo>
                  <a:pt x="227942" y="6697972"/>
                  <a:pt x="229257" y="6710730"/>
                  <a:pt x="232347" y="6723089"/>
                </a:cubicBezTo>
                <a:cubicBezTo>
                  <a:pt x="235407" y="6735327"/>
                  <a:pt x="251707" y="6777425"/>
                  <a:pt x="254832" y="6783050"/>
                </a:cubicBezTo>
                <a:cubicBezTo>
                  <a:pt x="260899" y="6793970"/>
                  <a:pt x="269823" y="6803037"/>
                  <a:pt x="277318" y="6813030"/>
                </a:cubicBezTo>
                <a:cubicBezTo>
                  <a:pt x="279816" y="6823023"/>
                  <a:pt x="279354" y="6834275"/>
                  <a:pt x="284813" y="6843010"/>
                </a:cubicBezTo>
                <a:cubicBezTo>
                  <a:pt x="292303" y="6854995"/>
                  <a:pt x="305339" y="6862486"/>
                  <a:pt x="314793" y="6872991"/>
                </a:cubicBezTo>
                <a:cubicBezTo>
                  <a:pt x="327846" y="6887495"/>
                  <a:pt x="339142" y="6903523"/>
                  <a:pt x="352268" y="6917961"/>
                </a:cubicBezTo>
                <a:cubicBezTo>
                  <a:pt x="465492" y="7042506"/>
                  <a:pt x="317600" y="6875798"/>
                  <a:pt x="427219" y="6985417"/>
                </a:cubicBezTo>
                <a:cubicBezTo>
                  <a:pt x="436052" y="6994250"/>
                  <a:pt x="440872" y="7006564"/>
                  <a:pt x="449705" y="7015397"/>
                </a:cubicBezTo>
                <a:cubicBezTo>
                  <a:pt x="458538" y="7024230"/>
                  <a:pt x="470349" y="7029583"/>
                  <a:pt x="479685" y="7037882"/>
                </a:cubicBezTo>
                <a:cubicBezTo>
                  <a:pt x="492889" y="7049619"/>
                  <a:pt x="504029" y="7063540"/>
                  <a:pt x="517160" y="7075358"/>
                </a:cubicBezTo>
                <a:cubicBezTo>
                  <a:pt x="529051" y="7086060"/>
                  <a:pt x="542679" y="7094710"/>
                  <a:pt x="554636" y="7105338"/>
                </a:cubicBezTo>
                <a:cubicBezTo>
                  <a:pt x="565199" y="7114727"/>
                  <a:pt x="575310" y="7124682"/>
                  <a:pt x="584616" y="7135318"/>
                </a:cubicBezTo>
                <a:cubicBezTo>
                  <a:pt x="592842" y="7144719"/>
                  <a:pt x="597504" y="7157302"/>
                  <a:pt x="607101" y="7165299"/>
                </a:cubicBezTo>
                <a:cubicBezTo>
                  <a:pt x="613171" y="7170357"/>
                  <a:pt x="622092" y="7170296"/>
                  <a:pt x="629587" y="7172794"/>
                </a:cubicBezTo>
                <a:cubicBezTo>
                  <a:pt x="639580" y="7170296"/>
                  <a:pt x="649466" y="7167319"/>
                  <a:pt x="659567" y="7165299"/>
                </a:cubicBezTo>
                <a:cubicBezTo>
                  <a:pt x="674469" y="7162319"/>
                  <a:pt x="689981" y="7162171"/>
                  <a:pt x="704537" y="7157804"/>
                </a:cubicBezTo>
                <a:cubicBezTo>
                  <a:pt x="715239" y="7154593"/>
                  <a:pt x="724056" y="7146736"/>
                  <a:pt x="734518" y="7142813"/>
                </a:cubicBezTo>
                <a:cubicBezTo>
                  <a:pt x="744163" y="7139196"/>
                  <a:pt x="754632" y="7138278"/>
                  <a:pt x="764498" y="7135318"/>
                </a:cubicBezTo>
                <a:cubicBezTo>
                  <a:pt x="797940" y="7125285"/>
                  <a:pt x="834653" y="7109202"/>
                  <a:pt x="869429" y="7105338"/>
                </a:cubicBezTo>
                <a:cubicBezTo>
                  <a:pt x="891914" y="7102840"/>
                  <a:pt x="914489" y="7101042"/>
                  <a:pt x="936885" y="7097843"/>
                </a:cubicBezTo>
                <a:cubicBezTo>
                  <a:pt x="949496" y="7096041"/>
                  <a:pt x="961947" y="7093212"/>
                  <a:pt x="974360" y="7090348"/>
                </a:cubicBezTo>
                <a:cubicBezTo>
                  <a:pt x="1029307" y="7077668"/>
                  <a:pt x="1019638" y="7080252"/>
                  <a:pt x="1056806" y="7067863"/>
                </a:cubicBezTo>
                <a:lnTo>
                  <a:pt x="1836295" y="7075358"/>
                </a:lnTo>
                <a:cubicBezTo>
                  <a:pt x="1947721" y="7075358"/>
                  <a:pt x="1927783" y="7079839"/>
                  <a:pt x="1986196" y="7060368"/>
                </a:cubicBezTo>
                <a:lnTo>
                  <a:pt x="2001187" y="7015397"/>
                </a:lnTo>
                <a:lnTo>
                  <a:pt x="2008682" y="6992912"/>
                </a:lnTo>
                <a:cubicBezTo>
                  <a:pt x="2006184" y="6870492"/>
                  <a:pt x="2001187" y="6748098"/>
                  <a:pt x="2001187" y="6625653"/>
                </a:cubicBezTo>
                <a:cubicBezTo>
                  <a:pt x="2001187" y="6612914"/>
                  <a:pt x="2004209" y="6600105"/>
                  <a:pt x="2008682" y="6588177"/>
                </a:cubicBezTo>
                <a:cubicBezTo>
                  <a:pt x="2011845" y="6579743"/>
                  <a:pt x="2018675" y="6573187"/>
                  <a:pt x="2023672" y="6565692"/>
                </a:cubicBezTo>
                <a:cubicBezTo>
                  <a:pt x="2026074" y="6556086"/>
                  <a:pt x="2033286" y="6523980"/>
                  <a:pt x="2038662" y="6513227"/>
                </a:cubicBezTo>
                <a:cubicBezTo>
                  <a:pt x="2067720" y="6455109"/>
                  <a:pt x="2042308" y="6524772"/>
                  <a:pt x="2061147" y="6468256"/>
                </a:cubicBezTo>
                <a:cubicBezTo>
                  <a:pt x="2072967" y="6385517"/>
                  <a:pt x="2061186" y="6445637"/>
                  <a:pt x="2083632" y="6370820"/>
                </a:cubicBezTo>
                <a:cubicBezTo>
                  <a:pt x="2086592" y="6360953"/>
                  <a:pt x="2086521" y="6350053"/>
                  <a:pt x="2091128" y="6340840"/>
                </a:cubicBezTo>
                <a:cubicBezTo>
                  <a:pt x="2107777" y="6307543"/>
                  <a:pt x="2127225" y="6301784"/>
                  <a:pt x="2158583" y="6280879"/>
                </a:cubicBezTo>
                <a:cubicBezTo>
                  <a:pt x="2183893" y="6264006"/>
                  <a:pt x="2185205" y="6260901"/>
                  <a:pt x="2218544" y="6250899"/>
                </a:cubicBezTo>
                <a:cubicBezTo>
                  <a:pt x="2230746" y="6247239"/>
                  <a:pt x="2243527" y="6245902"/>
                  <a:pt x="2256019" y="6243404"/>
                </a:cubicBezTo>
                <a:cubicBezTo>
                  <a:pt x="2276012" y="6233408"/>
                  <a:pt x="2328050" y="6211261"/>
                  <a:pt x="2353455" y="6190938"/>
                </a:cubicBezTo>
                <a:cubicBezTo>
                  <a:pt x="2358973" y="6186524"/>
                  <a:pt x="2364031" y="6181466"/>
                  <a:pt x="2368446" y="6175948"/>
                </a:cubicBezTo>
                <a:cubicBezTo>
                  <a:pt x="2374073" y="6168914"/>
                  <a:pt x="2378439" y="6160958"/>
                  <a:pt x="2383436" y="6153463"/>
                </a:cubicBezTo>
                <a:cubicBezTo>
                  <a:pt x="2393429" y="6123482"/>
                  <a:pt x="2398426" y="6123482"/>
                  <a:pt x="2375941" y="6086007"/>
                </a:cubicBezTo>
                <a:cubicBezTo>
                  <a:pt x="2361285" y="6061581"/>
                  <a:pt x="2339276" y="6042253"/>
                  <a:pt x="2323475" y="6018551"/>
                </a:cubicBezTo>
                <a:cubicBezTo>
                  <a:pt x="2290720" y="5969418"/>
                  <a:pt x="2255953" y="5913565"/>
                  <a:pt x="2211049" y="5876145"/>
                </a:cubicBezTo>
                <a:cubicBezTo>
                  <a:pt x="2137736" y="5815050"/>
                  <a:pt x="2175294" y="5850930"/>
                  <a:pt x="2091128" y="5748728"/>
                </a:cubicBezTo>
                <a:cubicBezTo>
                  <a:pt x="2080958" y="5736379"/>
                  <a:pt x="2068301" y="5725562"/>
                  <a:pt x="2061147" y="5711253"/>
                </a:cubicBezTo>
                <a:cubicBezTo>
                  <a:pt x="2053652" y="5696263"/>
                  <a:pt x="2047285" y="5680653"/>
                  <a:pt x="2038662" y="5666282"/>
                </a:cubicBezTo>
                <a:cubicBezTo>
                  <a:pt x="2010303" y="5619017"/>
                  <a:pt x="2018448" y="5654924"/>
                  <a:pt x="2001187" y="5598827"/>
                </a:cubicBezTo>
                <a:cubicBezTo>
                  <a:pt x="1990178" y="5563049"/>
                  <a:pt x="1983927" y="5530474"/>
                  <a:pt x="1978701" y="5493895"/>
                </a:cubicBezTo>
                <a:cubicBezTo>
                  <a:pt x="1975852" y="5473955"/>
                  <a:pt x="1973704" y="5453922"/>
                  <a:pt x="1971206" y="5433935"/>
                </a:cubicBezTo>
                <a:cubicBezTo>
                  <a:pt x="1973704" y="5376473"/>
                  <a:pt x="1967771" y="5318017"/>
                  <a:pt x="1978701" y="5261548"/>
                </a:cubicBezTo>
                <a:cubicBezTo>
                  <a:pt x="1990768" y="5199201"/>
                  <a:pt x="2023165" y="5199773"/>
                  <a:pt x="2068642" y="5179102"/>
                </a:cubicBezTo>
                <a:cubicBezTo>
                  <a:pt x="2078814" y="5174479"/>
                  <a:pt x="2088122" y="5167930"/>
                  <a:pt x="2098623" y="5164112"/>
                </a:cubicBezTo>
                <a:cubicBezTo>
                  <a:pt x="2115716" y="5157896"/>
                  <a:pt x="2133704" y="5154471"/>
                  <a:pt x="2151088" y="5149122"/>
                </a:cubicBezTo>
                <a:cubicBezTo>
                  <a:pt x="2166190" y="5144475"/>
                  <a:pt x="2180815" y="5138290"/>
                  <a:pt x="2196059" y="5134132"/>
                </a:cubicBezTo>
                <a:cubicBezTo>
                  <a:pt x="2205833" y="5131466"/>
                  <a:pt x="2251742" y="5124186"/>
                  <a:pt x="2263514" y="5119141"/>
                </a:cubicBezTo>
                <a:cubicBezTo>
                  <a:pt x="2289188" y="5108138"/>
                  <a:pt x="2316119" y="5098425"/>
                  <a:pt x="2338465" y="5081666"/>
                </a:cubicBezTo>
                <a:cubicBezTo>
                  <a:pt x="2377384" y="5052477"/>
                  <a:pt x="2357273" y="5064768"/>
                  <a:pt x="2398426" y="5044191"/>
                </a:cubicBezTo>
                <a:cubicBezTo>
                  <a:pt x="2433919" y="5008696"/>
                  <a:pt x="2391308" y="5056853"/>
                  <a:pt x="2420911" y="4991725"/>
                </a:cubicBezTo>
                <a:cubicBezTo>
                  <a:pt x="2428366" y="4975324"/>
                  <a:pt x="2442834" y="4962868"/>
                  <a:pt x="2450891" y="4946754"/>
                </a:cubicBezTo>
                <a:cubicBezTo>
                  <a:pt x="2455888" y="4936761"/>
                  <a:pt x="2460338" y="4926475"/>
                  <a:pt x="2465882" y="4916774"/>
                </a:cubicBezTo>
                <a:cubicBezTo>
                  <a:pt x="2474651" y="4901429"/>
                  <a:pt x="2493703" y="4877180"/>
                  <a:pt x="2503357" y="4864309"/>
                </a:cubicBezTo>
                <a:cubicBezTo>
                  <a:pt x="2505855" y="4849319"/>
                  <a:pt x="2507555" y="4834173"/>
                  <a:pt x="2510852" y="4819338"/>
                </a:cubicBezTo>
                <a:cubicBezTo>
                  <a:pt x="2512566" y="4811626"/>
                  <a:pt x="2518347" y="4804753"/>
                  <a:pt x="2518347" y="4796853"/>
                </a:cubicBezTo>
                <a:cubicBezTo>
                  <a:pt x="2518347" y="4784682"/>
                  <a:pt x="2521041" y="4697311"/>
                  <a:pt x="2503357" y="4661941"/>
                </a:cubicBezTo>
                <a:cubicBezTo>
                  <a:pt x="2499329" y="4653884"/>
                  <a:pt x="2493364" y="4646951"/>
                  <a:pt x="2488367" y="4639456"/>
                </a:cubicBezTo>
                <a:cubicBezTo>
                  <a:pt x="2485476" y="4627892"/>
                  <a:pt x="2473377" y="4581516"/>
                  <a:pt x="2473377" y="4572000"/>
                </a:cubicBezTo>
                <a:cubicBezTo>
                  <a:pt x="2473377" y="4555378"/>
                  <a:pt x="2476640" y="4505513"/>
                  <a:pt x="2488367" y="4482059"/>
                </a:cubicBezTo>
                <a:cubicBezTo>
                  <a:pt x="2492395" y="4474002"/>
                  <a:pt x="2499329" y="4467631"/>
                  <a:pt x="2503357" y="4459574"/>
                </a:cubicBezTo>
                <a:cubicBezTo>
                  <a:pt x="2534388" y="4397513"/>
                  <a:pt x="2482883" y="4479043"/>
                  <a:pt x="2525842" y="4414604"/>
                </a:cubicBezTo>
                <a:cubicBezTo>
                  <a:pt x="2528340" y="4407109"/>
                  <a:pt x="2530563" y="4399516"/>
                  <a:pt x="2533337" y="4392118"/>
                </a:cubicBezTo>
                <a:cubicBezTo>
                  <a:pt x="2538061" y="4379521"/>
                  <a:pt x="2544073" y="4367407"/>
                  <a:pt x="2548328" y="4354643"/>
                </a:cubicBezTo>
                <a:cubicBezTo>
                  <a:pt x="2554080" y="4337388"/>
                  <a:pt x="2558092" y="4319598"/>
                  <a:pt x="2563318" y="4302177"/>
                </a:cubicBezTo>
                <a:cubicBezTo>
                  <a:pt x="2565588" y="4294610"/>
                  <a:pt x="2568315" y="4287187"/>
                  <a:pt x="2570813" y="4279692"/>
                </a:cubicBezTo>
                <a:cubicBezTo>
                  <a:pt x="2587224" y="4148402"/>
                  <a:pt x="2570121" y="4296869"/>
                  <a:pt x="2585803" y="4077325"/>
                </a:cubicBezTo>
                <a:cubicBezTo>
                  <a:pt x="2587415" y="4054759"/>
                  <a:pt x="2591494" y="4032421"/>
                  <a:pt x="2593298" y="4009869"/>
                </a:cubicBezTo>
                <a:cubicBezTo>
                  <a:pt x="2596492" y="3969945"/>
                  <a:pt x="2594852" y="3929557"/>
                  <a:pt x="2600793" y="3889948"/>
                </a:cubicBezTo>
                <a:cubicBezTo>
                  <a:pt x="2604178" y="3867378"/>
                  <a:pt x="2622190" y="3856794"/>
                  <a:pt x="2630773" y="3837482"/>
                </a:cubicBezTo>
                <a:cubicBezTo>
                  <a:pt x="2637190" y="3823043"/>
                  <a:pt x="2639896" y="3807183"/>
                  <a:pt x="2645764" y="3792512"/>
                </a:cubicBezTo>
                <a:cubicBezTo>
                  <a:pt x="2650761" y="3780020"/>
                  <a:pt x="2654737" y="3767070"/>
                  <a:pt x="2660754" y="3755036"/>
                </a:cubicBezTo>
                <a:cubicBezTo>
                  <a:pt x="2667269" y="3742006"/>
                  <a:pt x="2677211" y="3730823"/>
                  <a:pt x="2683239" y="3717561"/>
                </a:cubicBezTo>
                <a:cubicBezTo>
                  <a:pt x="2698828" y="3683266"/>
                  <a:pt x="2696130" y="3674590"/>
                  <a:pt x="2705724" y="3642610"/>
                </a:cubicBezTo>
                <a:cubicBezTo>
                  <a:pt x="2710264" y="3627476"/>
                  <a:pt x="2715717" y="3612630"/>
                  <a:pt x="2720714" y="3597640"/>
                </a:cubicBezTo>
                <a:lnTo>
                  <a:pt x="2728209" y="3575154"/>
                </a:lnTo>
                <a:cubicBezTo>
                  <a:pt x="2725711" y="3520190"/>
                  <a:pt x="2728719" y="3464698"/>
                  <a:pt x="2720714" y="3410263"/>
                </a:cubicBezTo>
                <a:cubicBezTo>
                  <a:pt x="2716034" y="3378440"/>
                  <a:pt x="2688638" y="3309334"/>
                  <a:pt x="2668249" y="3275351"/>
                </a:cubicBezTo>
                <a:cubicBezTo>
                  <a:pt x="2661822" y="3264639"/>
                  <a:pt x="2653259" y="3255364"/>
                  <a:pt x="2645764" y="3245371"/>
                </a:cubicBezTo>
                <a:cubicBezTo>
                  <a:pt x="2615096" y="3153370"/>
                  <a:pt x="2649109" y="3244567"/>
                  <a:pt x="2608288" y="3162925"/>
                </a:cubicBezTo>
                <a:cubicBezTo>
                  <a:pt x="2604755" y="3155859"/>
                  <a:pt x="2603567" y="3147837"/>
                  <a:pt x="2600793" y="3140440"/>
                </a:cubicBezTo>
                <a:cubicBezTo>
                  <a:pt x="2596069" y="3127842"/>
                  <a:pt x="2591820" y="3114998"/>
                  <a:pt x="2585803" y="3102964"/>
                </a:cubicBezTo>
                <a:cubicBezTo>
                  <a:pt x="2563904" y="3059166"/>
                  <a:pt x="2575877" y="3101952"/>
                  <a:pt x="2563318" y="3057994"/>
                </a:cubicBezTo>
                <a:cubicBezTo>
                  <a:pt x="2557303" y="3036941"/>
                  <a:pt x="2552192" y="3011789"/>
                  <a:pt x="2548328" y="2990538"/>
                </a:cubicBezTo>
                <a:cubicBezTo>
                  <a:pt x="2540967" y="2950057"/>
                  <a:pt x="2543278" y="2950381"/>
                  <a:pt x="2533337" y="2915587"/>
                </a:cubicBezTo>
                <a:cubicBezTo>
                  <a:pt x="2531167" y="2907991"/>
                  <a:pt x="2528012" y="2900698"/>
                  <a:pt x="2525842" y="2893102"/>
                </a:cubicBezTo>
                <a:cubicBezTo>
                  <a:pt x="2523012" y="2883197"/>
                  <a:pt x="2521177" y="2873027"/>
                  <a:pt x="2518347" y="2863122"/>
                </a:cubicBezTo>
                <a:cubicBezTo>
                  <a:pt x="2516177" y="2855525"/>
                  <a:pt x="2513022" y="2848233"/>
                  <a:pt x="2510852" y="2840636"/>
                </a:cubicBezTo>
                <a:cubicBezTo>
                  <a:pt x="2508022" y="2830731"/>
                  <a:pt x="2506317" y="2820522"/>
                  <a:pt x="2503357" y="2810656"/>
                </a:cubicBezTo>
                <a:cubicBezTo>
                  <a:pt x="2498817" y="2795522"/>
                  <a:pt x="2492199" y="2781015"/>
                  <a:pt x="2488367" y="2765686"/>
                </a:cubicBezTo>
                <a:cubicBezTo>
                  <a:pt x="2469549" y="2690413"/>
                  <a:pt x="2479888" y="2725257"/>
                  <a:pt x="2458387" y="2660754"/>
                </a:cubicBezTo>
                <a:cubicBezTo>
                  <a:pt x="2455889" y="2653259"/>
                  <a:pt x="2453825" y="2645604"/>
                  <a:pt x="2450891" y="2638269"/>
                </a:cubicBezTo>
                <a:cubicBezTo>
                  <a:pt x="2440898" y="2613285"/>
                  <a:pt x="2435837" y="2585707"/>
                  <a:pt x="2420911" y="2563318"/>
                </a:cubicBezTo>
                <a:cubicBezTo>
                  <a:pt x="2410918" y="2548328"/>
                  <a:pt x="2401262" y="2533107"/>
                  <a:pt x="2390931" y="2518348"/>
                </a:cubicBezTo>
                <a:cubicBezTo>
                  <a:pt x="2372991" y="2492719"/>
                  <a:pt x="2359379" y="2480414"/>
                  <a:pt x="2345960" y="2450892"/>
                </a:cubicBezTo>
                <a:cubicBezTo>
                  <a:pt x="2339421" y="2436507"/>
                  <a:pt x="2338536" y="2419794"/>
                  <a:pt x="2330970" y="2405922"/>
                </a:cubicBezTo>
                <a:cubicBezTo>
                  <a:pt x="2315933" y="2378354"/>
                  <a:pt x="2283613" y="2353583"/>
                  <a:pt x="2263514" y="2330971"/>
                </a:cubicBezTo>
                <a:cubicBezTo>
                  <a:pt x="2235621" y="2299592"/>
                  <a:pt x="2240380" y="2296052"/>
                  <a:pt x="2218544" y="2256020"/>
                </a:cubicBezTo>
                <a:cubicBezTo>
                  <a:pt x="2204984" y="2231159"/>
                  <a:pt x="2195755" y="2218089"/>
                  <a:pt x="2181068" y="2196059"/>
                </a:cubicBezTo>
                <a:cubicBezTo>
                  <a:pt x="2178570" y="2183567"/>
                  <a:pt x="2176925" y="2170874"/>
                  <a:pt x="2173573" y="2158584"/>
                </a:cubicBezTo>
                <a:cubicBezTo>
                  <a:pt x="2169415" y="2143340"/>
                  <a:pt x="2161682" y="2129107"/>
                  <a:pt x="2158583" y="2113613"/>
                </a:cubicBezTo>
                <a:cubicBezTo>
                  <a:pt x="2156085" y="2101121"/>
                  <a:pt x="2154749" y="2088340"/>
                  <a:pt x="2151088" y="2076138"/>
                </a:cubicBezTo>
                <a:cubicBezTo>
                  <a:pt x="2147222" y="2063251"/>
                  <a:pt x="2140623" y="2051333"/>
                  <a:pt x="2136098" y="2038663"/>
                </a:cubicBezTo>
                <a:cubicBezTo>
                  <a:pt x="2128126" y="2016342"/>
                  <a:pt x="2125807" y="1991531"/>
                  <a:pt x="2113613" y="1971207"/>
                </a:cubicBezTo>
                <a:cubicBezTo>
                  <a:pt x="2106118" y="1958715"/>
                  <a:pt x="2097156" y="1946994"/>
                  <a:pt x="2091128" y="1933732"/>
                </a:cubicBezTo>
                <a:cubicBezTo>
                  <a:pt x="2084589" y="1919347"/>
                  <a:pt x="2080678" y="1903896"/>
                  <a:pt x="2076137" y="1888761"/>
                </a:cubicBezTo>
                <a:cubicBezTo>
                  <a:pt x="2073177" y="1878895"/>
                  <a:pt x="2072700" y="1868249"/>
                  <a:pt x="2068642" y="1858781"/>
                </a:cubicBezTo>
                <a:cubicBezTo>
                  <a:pt x="2065094" y="1850501"/>
                  <a:pt x="2058649" y="1843790"/>
                  <a:pt x="2053652" y="1836295"/>
                </a:cubicBezTo>
                <a:cubicBezTo>
                  <a:pt x="2043912" y="1768113"/>
                  <a:pt x="2039512" y="1763743"/>
                  <a:pt x="2053652" y="1678899"/>
                </a:cubicBezTo>
                <a:cubicBezTo>
                  <a:pt x="2058294" y="1651048"/>
                  <a:pt x="2081825" y="1638135"/>
                  <a:pt x="2098623" y="1618938"/>
                </a:cubicBezTo>
                <a:cubicBezTo>
                  <a:pt x="2106849" y="1609537"/>
                  <a:pt x="2112275" y="1597791"/>
                  <a:pt x="2121108" y="1588958"/>
                </a:cubicBezTo>
                <a:cubicBezTo>
                  <a:pt x="2141298" y="1568768"/>
                  <a:pt x="2170965" y="1550004"/>
                  <a:pt x="2196059" y="1536492"/>
                </a:cubicBezTo>
                <a:cubicBezTo>
                  <a:pt x="2215734" y="1525898"/>
                  <a:pt x="2238570" y="1520471"/>
                  <a:pt x="2256019" y="1506512"/>
                </a:cubicBezTo>
                <a:cubicBezTo>
                  <a:pt x="2268511" y="1496519"/>
                  <a:pt x="2279999" y="1485121"/>
                  <a:pt x="2293495" y="1476532"/>
                </a:cubicBezTo>
                <a:cubicBezTo>
                  <a:pt x="2317618" y="1461181"/>
                  <a:pt x="2349300" y="1449712"/>
                  <a:pt x="2375941" y="1439056"/>
                </a:cubicBezTo>
                <a:cubicBezTo>
                  <a:pt x="2412982" y="1402015"/>
                  <a:pt x="2382650" y="1429408"/>
                  <a:pt x="2420911" y="1401581"/>
                </a:cubicBezTo>
                <a:cubicBezTo>
                  <a:pt x="2441116" y="1386886"/>
                  <a:pt x="2457170" y="1364511"/>
                  <a:pt x="2480872" y="1356610"/>
                </a:cubicBezTo>
                <a:cubicBezTo>
                  <a:pt x="2488367" y="1354112"/>
                  <a:pt x="2496291" y="1352648"/>
                  <a:pt x="2503357" y="1349115"/>
                </a:cubicBezTo>
                <a:cubicBezTo>
                  <a:pt x="2511414" y="1345087"/>
                  <a:pt x="2518021" y="1338594"/>
                  <a:pt x="2525842" y="1334125"/>
                </a:cubicBezTo>
                <a:cubicBezTo>
                  <a:pt x="2535543" y="1328582"/>
                  <a:pt x="2546122" y="1324678"/>
                  <a:pt x="2555823" y="1319135"/>
                </a:cubicBezTo>
                <a:cubicBezTo>
                  <a:pt x="2596507" y="1295888"/>
                  <a:pt x="2559566" y="1310392"/>
                  <a:pt x="2600793" y="1296650"/>
                </a:cubicBezTo>
                <a:cubicBezTo>
                  <a:pt x="2615783" y="1286656"/>
                  <a:pt x="2635770" y="1281659"/>
                  <a:pt x="2645764" y="1266669"/>
                </a:cubicBezTo>
                <a:lnTo>
                  <a:pt x="2675744" y="1221699"/>
                </a:lnTo>
                <a:cubicBezTo>
                  <a:pt x="2678242" y="1209207"/>
                  <a:pt x="2680475" y="1196659"/>
                  <a:pt x="2683239" y="1184223"/>
                </a:cubicBezTo>
                <a:cubicBezTo>
                  <a:pt x="2685474" y="1174167"/>
                  <a:pt x="2690734" y="1164544"/>
                  <a:pt x="2690734" y="1154243"/>
                </a:cubicBezTo>
                <a:cubicBezTo>
                  <a:pt x="2690734" y="927837"/>
                  <a:pt x="2702269" y="983026"/>
                  <a:pt x="2675744" y="876925"/>
                </a:cubicBezTo>
                <a:cubicBezTo>
                  <a:pt x="2671628" y="843998"/>
                  <a:pt x="2660754" y="762474"/>
                  <a:pt x="2660754" y="734518"/>
                </a:cubicBezTo>
                <a:cubicBezTo>
                  <a:pt x="2660754" y="649537"/>
                  <a:pt x="2664005" y="564561"/>
                  <a:pt x="2668249" y="479686"/>
                </a:cubicBezTo>
                <a:cubicBezTo>
                  <a:pt x="2669008" y="464508"/>
                  <a:pt x="2673025" y="449667"/>
                  <a:pt x="2675744" y="434715"/>
                </a:cubicBezTo>
                <a:cubicBezTo>
                  <a:pt x="2678023" y="422181"/>
                  <a:pt x="2680149" y="409599"/>
                  <a:pt x="2683239" y="397240"/>
                </a:cubicBezTo>
                <a:cubicBezTo>
                  <a:pt x="2697797" y="339005"/>
                  <a:pt x="2692387" y="419838"/>
                  <a:pt x="2705724" y="299804"/>
                </a:cubicBezTo>
                <a:cubicBezTo>
                  <a:pt x="2714357" y="222110"/>
                  <a:pt x="2707732" y="254296"/>
                  <a:pt x="2720714" y="202368"/>
                </a:cubicBezTo>
                <a:cubicBezTo>
                  <a:pt x="2715717" y="179883"/>
                  <a:pt x="2716025" y="155514"/>
                  <a:pt x="2705724" y="134912"/>
                </a:cubicBezTo>
                <a:cubicBezTo>
                  <a:pt x="2702191" y="127846"/>
                  <a:pt x="2690305" y="130950"/>
                  <a:pt x="2683239" y="127417"/>
                </a:cubicBezTo>
                <a:cubicBezTo>
                  <a:pt x="2631774" y="101685"/>
                  <a:pt x="2695581" y="119392"/>
                  <a:pt x="2623278" y="104932"/>
                </a:cubicBezTo>
                <a:cubicBezTo>
                  <a:pt x="2593973" y="85394"/>
                  <a:pt x="2595595" y="85132"/>
                  <a:pt x="2555823" y="67456"/>
                </a:cubicBezTo>
                <a:cubicBezTo>
                  <a:pt x="2548603" y="64247"/>
                  <a:pt x="2540404" y="63494"/>
                  <a:pt x="2533337" y="59961"/>
                </a:cubicBezTo>
                <a:cubicBezTo>
                  <a:pt x="2520307" y="53446"/>
                  <a:pt x="2508215" y="45197"/>
                  <a:pt x="2495862" y="37476"/>
                </a:cubicBezTo>
                <a:cubicBezTo>
                  <a:pt x="2488223" y="32702"/>
                  <a:pt x="2481434" y="26514"/>
                  <a:pt x="2473377" y="22486"/>
                </a:cubicBezTo>
                <a:cubicBezTo>
                  <a:pt x="2466310" y="18953"/>
                  <a:pt x="2458153" y="18103"/>
                  <a:pt x="2450891" y="14991"/>
                </a:cubicBezTo>
                <a:cubicBezTo>
                  <a:pt x="2440621" y="10590"/>
                  <a:pt x="2430904" y="4997"/>
                  <a:pt x="2420911" y="0"/>
                </a:cubicBezTo>
                <a:lnTo>
                  <a:pt x="2128603" y="7495"/>
                </a:lnTo>
                <a:cubicBezTo>
                  <a:pt x="2083850" y="9441"/>
                  <a:pt x="2072008" y="16367"/>
                  <a:pt x="2031167" y="29981"/>
                </a:cubicBezTo>
                <a:cubicBezTo>
                  <a:pt x="2018500" y="34203"/>
                  <a:pt x="1990803" y="44075"/>
                  <a:pt x="1978701" y="44971"/>
                </a:cubicBezTo>
                <a:cubicBezTo>
                  <a:pt x="1921342" y="49220"/>
                  <a:pt x="1863776" y="49968"/>
                  <a:pt x="1806314" y="52466"/>
                </a:cubicBezTo>
                <a:cubicBezTo>
                  <a:pt x="1728865" y="49968"/>
                  <a:pt x="1651456" y="44971"/>
                  <a:pt x="1573967" y="44971"/>
                </a:cubicBezTo>
                <a:cubicBezTo>
                  <a:pt x="1536408" y="44971"/>
                  <a:pt x="1499091" y="51675"/>
                  <a:pt x="1461541" y="52466"/>
                </a:cubicBezTo>
                <a:lnTo>
                  <a:pt x="861934" y="59961"/>
                </a:lnTo>
                <a:cubicBezTo>
                  <a:pt x="801601" y="64989"/>
                  <a:pt x="787526" y="61297"/>
                  <a:pt x="742013" y="74951"/>
                </a:cubicBezTo>
                <a:cubicBezTo>
                  <a:pt x="726878" y="79491"/>
                  <a:pt x="712032" y="84944"/>
                  <a:pt x="697042" y="89941"/>
                </a:cubicBezTo>
                <a:lnTo>
                  <a:pt x="674557" y="97436"/>
                </a:lnTo>
                <a:cubicBezTo>
                  <a:pt x="653500" y="160610"/>
                  <a:pt x="656355" y="122063"/>
                  <a:pt x="667062" y="164892"/>
                </a:cubicBezTo>
                <a:cubicBezTo>
                  <a:pt x="667668" y="167316"/>
                  <a:pt x="655820" y="152400"/>
                  <a:pt x="659567" y="157397"/>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t>Rolling</a:t>
            </a:r>
          </a:p>
          <a:p>
            <a:pPr algn="ctr"/>
            <a:r>
              <a:rPr lang="en-US" sz="1800" dirty="0" smtClean="0"/>
              <a:t>River</a:t>
            </a:r>
            <a:endParaRPr lang="en-US" sz="1800" dirty="0"/>
          </a:p>
        </p:txBody>
      </p:sp>
      <p:pic>
        <p:nvPicPr>
          <p:cNvPr id="11266" name="Picture 2" descr="http://withfriendship.com/images/h/38794/Factory-picture.jpg"/>
          <p:cNvPicPr>
            <a:picLocks noChangeAspect="1" noChangeArrowheads="1"/>
          </p:cNvPicPr>
          <p:nvPr/>
        </p:nvPicPr>
        <p:blipFill>
          <a:blip r:embed="rId2" cstate="print"/>
          <a:srcRect/>
          <a:stretch>
            <a:fillRect/>
          </a:stretch>
        </p:blipFill>
        <p:spPr bwMode="auto">
          <a:xfrm>
            <a:off x="3962400" y="2514600"/>
            <a:ext cx="2784963" cy="2133600"/>
          </a:xfrm>
          <a:prstGeom prst="rect">
            <a:avLst/>
          </a:prstGeom>
          <a:noFill/>
        </p:spPr>
      </p:pic>
      <p:pic>
        <p:nvPicPr>
          <p:cNvPr id="11272" name="Picture 8" descr="http://images02.olx.com/ui/2/05/96/35049996_1.jpg"/>
          <p:cNvPicPr>
            <a:picLocks noChangeAspect="1" noChangeArrowheads="1"/>
          </p:cNvPicPr>
          <p:nvPr/>
        </p:nvPicPr>
        <p:blipFill>
          <a:blip r:embed="rId3" cstate="print"/>
          <a:srcRect/>
          <a:stretch>
            <a:fillRect/>
          </a:stretch>
        </p:blipFill>
        <p:spPr bwMode="auto">
          <a:xfrm>
            <a:off x="7454900" y="457200"/>
            <a:ext cx="1689100" cy="1479419"/>
          </a:xfrm>
          <a:prstGeom prst="rect">
            <a:avLst/>
          </a:prstGeom>
          <a:noFill/>
        </p:spPr>
      </p:pic>
      <p:grpSp>
        <p:nvGrpSpPr>
          <p:cNvPr id="2" name="Group 15"/>
          <p:cNvGrpSpPr/>
          <p:nvPr/>
        </p:nvGrpSpPr>
        <p:grpSpPr>
          <a:xfrm>
            <a:off x="5943600" y="1066800"/>
            <a:ext cx="1627369" cy="674132"/>
            <a:chOff x="5943600" y="1066800"/>
            <a:chExt cx="1627369" cy="674132"/>
          </a:xfrm>
        </p:grpSpPr>
        <p:sp>
          <p:nvSpPr>
            <p:cNvPr id="8" name="Right Arrow 7"/>
            <p:cNvSpPr/>
            <p:nvPr/>
          </p:nvSpPr>
          <p:spPr>
            <a:xfrm>
              <a:off x="5943600" y="1066800"/>
              <a:ext cx="1447800" cy="2286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TextBox 9"/>
            <p:cNvSpPr txBox="1"/>
            <p:nvPr/>
          </p:nvSpPr>
          <p:spPr>
            <a:xfrm>
              <a:off x="5943600" y="1371600"/>
              <a:ext cx="1627369" cy="369332"/>
            </a:xfrm>
            <a:prstGeom prst="rect">
              <a:avLst/>
            </a:prstGeom>
            <a:noFill/>
          </p:spPr>
          <p:txBody>
            <a:bodyPr wrap="none" rtlCol="0">
              <a:spAutoFit/>
            </a:bodyPr>
            <a:lstStyle/>
            <a:p>
              <a:r>
                <a:rPr lang="en-US" sz="1800" dirty="0" smtClean="0"/>
                <a:t>Cost = $20.00</a:t>
              </a:r>
              <a:endParaRPr lang="en-US" sz="1800" dirty="0"/>
            </a:p>
          </p:txBody>
        </p:sp>
      </p:grpSp>
      <p:sp>
        <p:nvSpPr>
          <p:cNvPr id="12" name="TextBox 11"/>
          <p:cNvSpPr txBox="1"/>
          <p:nvPr/>
        </p:nvSpPr>
        <p:spPr>
          <a:xfrm>
            <a:off x="6477000" y="5562600"/>
            <a:ext cx="761747" cy="369332"/>
          </a:xfrm>
          <a:prstGeom prst="rect">
            <a:avLst/>
          </a:prstGeom>
          <a:noFill/>
        </p:spPr>
        <p:txBody>
          <a:bodyPr wrap="none" rtlCol="0">
            <a:spAutoFit/>
          </a:bodyPr>
          <a:lstStyle/>
          <a:p>
            <a:r>
              <a:rPr lang="en-US" sz="1800" dirty="0" smtClean="0"/>
              <a:t>$1.89</a:t>
            </a:r>
            <a:endParaRPr lang="en-US" sz="1800" dirty="0"/>
          </a:p>
        </p:txBody>
      </p:sp>
      <p:grpSp>
        <p:nvGrpSpPr>
          <p:cNvPr id="3" name="Group 17"/>
          <p:cNvGrpSpPr/>
          <p:nvPr/>
        </p:nvGrpSpPr>
        <p:grpSpPr>
          <a:xfrm>
            <a:off x="1981200" y="1066800"/>
            <a:ext cx="2209800" cy="674132"/>
            <a:chOff x="1981200" y="1066800"/>
            <a:chExt cx="2209800" cy="674132"/>
          </a:xfrm>
        </p:grpSpPr>
        <p:sp>
          <p:nvSpPr>
            <p:cNvPr id="13" name="Right Arrow 12"/>
            <p:cNvSpPr/>
            <p:nvPr/>
          </p:nvSpPr>
          <p:spPr>
            <a:xfrm flipH="1">
              <a:off x="1981200" y="1066800"/>
              <a:ext cx="2209800" cy="2286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4" name="TextBox 13"/>
            <p:cNvSpPr txBox="1"/>
            <p:nvPr/>
          </p:nvSpPr>
          <p:spPr>
            <a:xfrm>
              <a:off x="2353761" y="1371600"/>
              <a:ext cx="1627369" cy="369332"/>
            </a:xfrm>
            <a:prstGeom prst="rect">
              <a:avLst/>
            </a:prstGeom>
            <a:noFill/>
          </p:spPr>
          <p:txBody>
            <a:bodyPr wrap="none" rtlCol="0">
              <a:spAutoFit/>
            </a:bodyPr>
            <a:lstStyle/>
            <a:p>
              <a:pPr algn="ctr"/>
              <a:r>
                <a:rPr lang="en-US" sz="1800" dirty="0" smtClean="0"/>
                <a:t>Cost = $20.00</a:t>
              </a:r>
              <a:endParaRPr lang="en-US" sz="1800" dirty="0"/>
            </a:p>
          </p:txBody>
        </p:sp>
      </p:grpSp>
      <p:sp>
        <p:nvSpPr>
          <p:cNvPr id="15" name="TextBox 14"/>
          <p:cNvSpPr txBox="1"/>
          <p:nvPr/>
        </p:nvSpPr>
        <p:spPr>
          <a:xfrm>
            <a:off x="2023058" y="152400"/>
            <a:ext cx="2390398" cy="923330"/>
          </a:xfrm>
          <a:prstGeom prst="rect">
            <a:avLst/>
          </a:prstGeom>
          <a:noFill/>
        </p:spPr>
        <p:txBody>
          <a:bodyPr wrap="none" rtlCol="0">
            <a:spAutoFit/>
          </a:bodyPr>
          <a:lstStyle/>
          <a:p>
            <a:pPr algn="ctr"/>
            <a:r>
              <a:rPr lang="en-US" sz="1800" dirty="0" smtClean="0">
                <a:solidFill>
                  <a:srgbClr val="C00000"/>
                </a:solidFill>
              </a:rPr>
              <a:t>Tax Refund For </a:t>
            </a:r>
          </a:p>
          <a:p>
            <a:pPr algn="ctr"/>
            <a:r>
              <a:rPr lang="en-US" sz="1800" dirty="0" smtClean="0">
                <a:solidFill>
                  <a:srgbClr val="C00000"/>
                </a:solidFill>
              </a:rPr>
              <a:t>Every Barrel Dumped</a:t>
            </a:r>
          </a:p>
          <a:p>
            <a:pPr algn="ctr"/>
            <a:r>
              <a:rPr lang="en-US" sz="1800" dirty="0" smtClean="0">
                <a:solidFill>
                  <a:srgbClr val="C00000"/>
                </a:solidFill>
              </a:rPr>
              <a:t> = $2.50 a Barrel</a:t>
            </a:r>
            <a:endParaRPr lang="en-US" sz="1800" dirty="0">
              <a:solidFill>
                <a:srgbClr val="C00000"/>
              </a:solidFill>
            </a:endParaRPr>
          </a:p>
        </p:txBody>
      </p:sp>
      <p:sp>
        <p:nvSpPr>
          <p:cNvPr id="17" name="TextBox 16"/>
          <p:cNvSpPr txBox="1"/>
          <p:nvPr/>
        </p:nvSpPr>
        <p:spPr>
          <a:xfrm>
            <a:off x="1714121" y="1676400"/>
            <a:ext cx="2890535" cy="923330"/>
          </a:xfrm>
          <a:prstGeom prst="rect">
            <a:avLst/>
          </a:prstGeom>
          <a:noFill/>
        </p:spPr>
        <p:txBody>
          <a:bodyPr wrap="none" rtlCol="0">
            <a:spAutoFit/>
          </a:bodyPr>
          <a:lstStyle/>
          <a:p>
            <a:pPr algn="ctr"/>
            <a:r>
              <a:rPr lang="en-US" sz="1800" dirty="0" smtClean="0">
                <a:solidFill>
                  <a:srgbClr val="C00000"/>
                </a:solidFill>
              </a:rPr>
              <a:t>minus</a:t>
            </a:r>
          </a:p>
          <a:p>
            <a:pPr algn="ctr"/>
            <a:r>
              <a:rPr lang="en-US" sz="1800" dirty="0" smtClean="0">
                <a:solidFill>
                  <a:srgbClr val="C00000"/>
                </a:solidFill>
              </a:rPr>
              <a:t>$8.00 government subsidy</a:t>
            </a:r>
          </a:p>
          <a:p>
            <a:pPr algn="ctr"/>
            <a:r>
              <a:rPr lang="en-US" sz="1800" dirty="0" smtClean="0">
                <a:solidFill>
                  <a:srgbClr val="C00000"/>
                </a:solidFill>
              </a:rPr>
              <a:t>= $12.00</a:t>
            </a:r>
            <a:endParaRPr lang="en-US" sz="1800" dirty="0">
              <a:solidFill>
                <a:srgbClr val="C00000"/>
              </a:solidFill>
            </a:endParaRPr>
          </a:p>
        </p:txBody>
      </p:sp>
      <p:sp>
        <p:nvSpPr>
          <p:cNvPr id="19" name="TextBox 18"/>
          <p:cNvSpPr txBox="1"/>
          <p:nvPr/>
        </p:nvSpPr>
        <p:spPr>
          <a:xfrm>
            <a:off x="6477000" y="5562600"/>
            <a:ext cx="761747" cy="369332"/>
          </a:xfrm>
          <a:prstGeom prst="rect">
            <a:avLst/>
          </a:prstGeom>
          <a:noFill/>
        </p:spPr>
        <p:txBody>
          <a:bodyPr wrap="none" rtlCol="0">
            <a:spAutoFit/>
          </a:bodyPr>
          <a:lstStyle/>
          <a:p>
            <a:r>
              <a:rPr lang="en-US" sz="1800" dirty="0" smtClean="0"/>
              <a:t>$1.72</a:t>
            </a:r>
            <a:endParaRPr lang="en-US" sz="1800" dirty="0"/>
          </a:p>
        </p:txBody>
      </p:sp>
      <p:sp>
        <p:nvSpPr>
          <p:cNvPr id="24" name="TextBox 23"/>
          <p:cNvSpPr txBox="1"/>
          <p:nvPr/>
        </p:nvSpPr>
        <p:spPr>
          <a:xfrm>
            <a:off x="1541151" y="5334000"/>
            <a:ext cx="3018006" cy="1077218"/>
          </a:xfrm>
          <a:prstGeom prst="rect">
            <a:avLst/>
          </a:prstGeom>
          <a:noFill/>
          <a:ln w="28575">
            <a:solidFill>
              <a:schemeClr val="tx1"/>
            </a:solidFill>
          </a:ln>
        </p:spPr>
        <p:txBody>
          <a:bodyPr wrap="none" rtlCol="0">
            <a:spAutoFit/>
          </a:bodyPr>
          <a:lstStyle/>
          <a:p>
            <a:pPr algn="ctr"/>
            <a:r>
              <a:rPr lang="en-US" sz="1600" dirty="0" smtClean="0"/>
              <a:t>Baby Bottles are Good </a:t>
            </a:r>
          </a:p>
          <a:p>
            <a:pPr algn="ctr"/>
            <a:r>
              <a:rPr lang="en-US" sz="1600" dirty="0" smtClean="0"/>
              <a:t>for the Economy</a:t>
            </a:r>
          </a:p>
          <a:p>
            <a:pPr algn="ctr"/>
            <a:r>
              <a:rPr lang="en-US" sz="1600" dirty="0" smtClean="0"/>
              <a:t>and We </a:t>
            </a:r>
            <a:r>
              <a:rPr lang="en-US" sz="1600" dirty="0"/>
              <a:t>S</a:t>
            </a:r>
            <a:r>
              <a:rPr lang="en-US" sz="1600" dirty="0" smtClean="0"/>
              <a:t>hould Make Sure</a:t>
            </a:r>
          </a:p>
          <a:p>
            <a:pPr algn="ctr"/>
            <a:r>
              <a:rPr lang="en-US" sz="1600" dirty="0" smtClean="0"/>
              <a:t>They Are Available at Low Cost</a:t>
            </a:r>
            <a:endParaRPr lang="en-US" sz="1600" dirty="0"/>
          </a:p>
        </p:txBody>
      </p:sp>
      <p:grpSp>
        <p:nvGrpSpPr>
          <p:cNvPr id="36" name="Group 35"/>
          <p:cNvGrpSpPr/>
          <p:nvPr/>
        </p:nvGrpSpPr>
        <p:grpSpPr>
          <a:xfrm>
            <a:off x="348393" y="609600"/>
            <a:ext cx="969378" cy="5329539"/>
            <a:chOff x="348393" y="609600"/>
            <a:chExt cx="969378" cy="5329539"/>
          </a:xfrm>
        </p:grpSpPr>
        <p:grpSp>
          <p:nvGrpSpPr>
            <p:cNvPr id="5" name="Group 32"/>
            <p:cNvGrpSpPr/>
            <p:nvPr/>
          </p:nvGrpSpPr>
          <p:grpSpPr>
            <a:xfrm>
              <a:off x="392885" y="2139962"/>
              <a:ext cx="796466" cy="620016"/>
              <a:chOff x="392885" y="2139962"/>
              <a:chExt cx="796466" cy="620016"/>
            </a:xfrm>
          </p:grpSpPr>
          <p:pic>
            <p:nvPicPr>
              <p:cNvPr id="27" name="Picture 6" descr="http://www.georgiahealth.edu/services/ehs/Images/barbio.gif"/>
              <p:cNvPicPr>
                <a:picLocks noChangeAspect="1" noChangeArrowheads="1"/>
              </p:cNvPicPr>
              <p:nvPr/>
            </p:nvPicPr>
            <p:blipFill>
              <a:blip r:embed="rId4" cstate="print"/>
              <a:srcRect/>
              <a:stretch>
                <a:fillRect/>
              </a:stretch>
            </p:blipFill>
            <p:spPr bwMode="auto">
              <a:xfrm rot="2740182">
                <a:off x="694051" y="2025662"/>
                <a:ext cx="381000" cy="609600"/>
              </a:xfrm>
              <a:prstGeom prst="rect">
                <a:avLst/>
              </a:prstGeom>
              <a:noFill/>
            </p:spPr>
          </p:pic>
          <p:sp>
            <p:nvSpPr>
              <p:cNvPr id="28" name="Freeform 27"/>
              <p:cNvSpPr/>
              <p:nvPr/>
            </p:nvSpPr>
            <p:spPr>
              <a:xfrm>
                <a:off x="392885" y="2351590"/>
                <a:ext cx="706073" cy="408388"/>
              </a:xfrm>
              <a:custGeom>
                <a:avLst/>
                <a:gdLst>
                  <a:gd name="connsiteX0" fmla="*/ 9787 w 706073"/>
                  <a:gd name="connsiteY0" fmla="*/ 39272 h 408388"/>
                  <a:gd name="connsiteX1" fmla="*/ 102065 w 706073"/>
                  <a:gd name="connsiteY1" fmla="*/ 22494 h 408388"/>
                  <a:gd name="connsiteX2" fmla="*/ 253067 w 706073"/>
                  <a:gd name="connsiteY2" fmla="*/ 14105 h 408388"/>
                  <a:gd name="connsiteX3" fmla="*/ 454403 w 706073"/>
                  <a:gd name="connsiteY3" fmla="*/ 14105 h 408388"/>
                  <a:gd name="connsiteX4" fmla="*/ 538293 w 706073"/>
                  <a:gd name="connsiteY4" fmla="*/ 30883 h 408388"/>
                  <a:gd name="connsiteX5" fmla="*/ 638961 w 706073"/>
                  <a:gd name="connsiteY5" fmla="*/ 47661 h 408388"/>
                  <a:gd name="connsiteX6" fmla="*/ 664128 w 706073"/>
                  <a:gd name="connsiteY6" fmla="*/ 64439 h 408388"/>
                  <a:gd name="connsiteX7" fmla="*/ 706073 w 706073"/>
                  <a:gd name="connsiteY7" fmla="*/ 139940 h 408388"/>
                  <a:gd name="connsiteX8" fmla="*/ 697684 w 706073"/>
                  <a:gd name="connsiteY8" fmla="*/ 173496 h 408388"/>
                  <a:gd name="connsiteX9" fmla="*/ 680906 w 706073"/>
                  <a:gd name="connsiteY9" fmla="*/ 223830 h 408388"/>
                  <a:gd name="connsiteX10" fmla="*/ 672517 w 706073"/>
                  <a:gd name="connsiteY10" fmla="*/ 257386 h 408388"/>
                  <a:gd name="connsiteX11" fmla="*/ 630572 w 706073"/>
                  <a:gd name="connsiteY11" fmla="*/ 307720 h 408388"/>
                  <a:gd name="connsiteX12" fmla="*/ 588627 w 706073"/>
                  <a:gd name="connsiteY12" fmla="*/ 341276 h 408388"/>
                  <a:gd name="connsiteX13" fmla="*/ 580238 w 706073"/>
                  <a:gd name="connsiteY13" fmla="*/ 366443 h 408388"/>
                  <a:gd name="connsiteX14" fmla="*/ 555071 w 706073"/>
                  <a:gd name="connsiteY14" fmla="*/ 374832 h 408388"/>
                  <a:gd name="connsiteX15" fmla="*/ 529904 w 706073"/>
                  <a:gd name="connsiteY15" fmla="*/ 391610 h 408388"/>
                  <a:gd name="connsiteX16" fmla="*/ 479570 w 706073"/>
                  <a:gd name="connsiteY16" fmla="*/ 408388 h 408388"/>
                  <a:gd name="connsiteX17" fmla="*/ 353735 w 706073"/>
                  <a:gd name="connsiteY17" fmla="*/ 399999 h 408388"/>
                  <a:gd name="connsiteX18" fmla="*/ 320179 w 706073"/>
                  <a:gd name="connsiteY18" fmla="*/ 391610 h 408388"/>
                  <a:gd name="connsiteX19" fmla="*/ 261456 w 706073"/>
                  <a:gd name="connsiteY19" fmla="*/ 383221 h 408388"/>
                  <a:gd name="connsiteX20" fmla="*/ 211122 w 706073"/>
                  <a:gd name="connsiteY20" fmla="*/ 349665 h 408388"/>
                  <a:gd name="connsiteX21" fmla="*/ 177566 w 706073"/>
                  <a:gd name="connsiteY21" fmla="*/ 341276 h 408388"/>
                  <a:gd name="connsiteX22" fmla="*/ 135621 w 706073"/>
                  <a:gd name="connsiteY22" fmla="*/ 299331 h 408388"/>
                  <a:gd name="connsiteX23" fmla="*/ 110454 w 706073"/>
                  <a:gd name="connsiteY23" fmla="*/ 282553 h 408388"/>
                  <a:gd name="connsiteX24" fmla="*/ 85287 w 706073"/>
                  <a:gd name="connsiteY24" fmla="*/ 257386 h 408388"/>
                  <a:gd name="connsiteX25" fmla="*/ 76898 w 706073"/>
                  <a:gd name="connsiteY25" fmla="*/ 223830 h 408388"/>
                  <a:gd name="connsiteX26" fmla="*/ 60121 w 706073"/>
                  <a:gd name="connsiteY26" fmla="*/ 173496 h 408388"/>
                  <a:gd name="connsiteX27" fmla="*/ 51732 w 706073"/>
                  <a:gd name="connsiteY27" fmla="*/ 131551 h 408388"/>
                  <a:gd name="connsiteX28" fmla="*/ 43343 w 706073"/>
                  <a:gd name="connsiteY28" fmla="*/ 106384 h 408388"/>
                  <a:gd name="connsiteX29" fmla="*/ 9787 w 706073"/>
                  <a:gd name="connsiteY29" fmla="*/ 39272 h 408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06073" h="408388">
                    <a:moveTo>
                      <a:pt x="9787" y="39272"/>
                    </a:moveTo>
                    <a:cubicBezTo>
                      <a:pt x="19574" y="25290"/>
                      <a:pt x="83667" y="24027"/>
                      <a:pt x="102065" y="22494"/>
                    </a:cubicBezTo>
                    <a:cubicBezTo>
                      <a:pt x="152302" y="18308"/>
                      <a:pt x="202733" y="16901"/>
                      <a:pt x="253067" y="14105"/>
                    </a:cubicBezTo>
                    <a:cubicBezTo>
                      <a:pt x="347321" y="2323"/>
                      <a:pt x="332158" y="0"/>
                      <a:pt x="454403" y="14105"/>
                    </a:cubicBezTo>
                    <a:cubicBezTo>
                      <a:pt x="482732" y="17374"/>
                      <a:pt x="510330" y="25290"/>
                      <a:pt x="538293" y="30883"/>
                    </a:cubicBezTo>
                    <a:cubicBezTo>
                      <a:pt x="599627" y="43150"/>
                      <a:pt x="566123" y="37256"/>
                      <a:pt x="638961" y="47661"/>
                    </a:cubicBezTo>
                    <a:cubicBezTo>
                      <a:pt x="647350" y="53254"/>
                      <a:pt x="657489" y="56851"/>
                      <a:pt x="664128" y="64439"/>
                    </a:cubicBezTo>
                    <a:cubicBezTo>
                      <a:pt x="695193" y="99942"/>
                      <a:pt x="694551" y="105374"/>
                      <a:pt x="706073" y="139940"/>
                    </a:cubicBezTo>
                    <a:cubicBezTo>
                      <a:pt x="703277" y="151125"/>
                      <a:pt x="700997" y="162453"/>
                      <a:pt x="697684" y="173496"/>
                    </a:cubicBezTo>
                    <a:cubicBezTo>
                      <a:pt x="692602" y="190436"/>
                      <a:pt x="685195" y="206672"/>
                      <a:pt x="680906" y="223830"/>
                    </a:cubicBezTo>
                    <a:cubicBezTo>
                      <a:pt x="678110" y="235015"/>
                      <a:pt x="677059" y="246789"/>
                      <a:pt x="672517" y="257386"/>
                    </a:cubicBezTo>
                    <a:cubicBezTo>
                      <a:pt x="661490" y="283115"/>
                      <a:pt x="648357" y="286378"/>
                      <a:pt x="630572" y="307720"/>
                    </a:cubicBezTo>
                    <a:cubicBezTo>
                      <a:pt x="601383" y="342747"/>
                      <a:pt x="629942" y="327504"/>
                      <a:pt x="588627" y="341276"/>
                    </a:cubicBezTo>
                    <a:cubicBezTo>
                      <a:pt x="585831" y="349665"/>
                      <a:pt x="586491" y="360190"/>
                      <a:pt x="580238" y="366443"/>
                    </a:cubicBezTo>
                    <a:cubicBezTo>
                      <a:pt x="573985" y="372696"/>
                      <a:pt x="562980" y="370877"/>
                      <a:pt x="555071" y="374832"/>
                    </a:cubicBezTo>
                    <a:cubicBezTo>
                      <a:pt x="546053" y="379341"/>
                      <a:pt x="539117" y="387515"/>
                      <a:pt x="529904" y="391610"/>
                    </a:cubicBezTo>
                    <a:cubicBezTo>
                      <a:pt x="513743" y="398793"/>
                      <a:pt x="479570" y="408388"/>
                      <a:pt x="479570" y="408388"/>
                    </a:cubicBezTo>
                    <a:cubicBezTo>
                      <a:pt x="437625" y="405592"/>
                      <a:pt x="395542" y="404400"/>
                      <a:pt x="353735" y="399999"/>
                    </a:cubicBezTo>
                    <a:cubicBezTo>
                      <a:pt x="342269" y="398792"/>
                      <a:pt x="331523" y="393672"/>
                      <a:pt x="320179" y="391610"/>
                    </a:cubicBezTo>
                    <a:cubicBezTo>
                      <a:pt x="300725" y="388073"/>
                      <a:pt x="281030" y="386017"/>
                      <a:pt x="261456" y="383221"/>
                    </a:cubicBezTo>
                    <a:cubicBezTo>
                      <a:pt x="182880" y="357029"/>
                      <a:pt x="299097" y="399937"/>
                      <a:pt x="211122" y="349665"/>
                    </a:cubicBezTo>
                    <a:cubicBezTo>
                      <a:pt x="201112" y="343945"/>
                      <a:pt x="188751" y="344072"/>
                      <a:pt x="177566" y="341276"/>
                    </a:cubicBezTo>
                    <a:cubicBezTo>
                      <a:pt x="110454" y="296535"/>
                      <a:pt x="191548" y="355258"/>
                      <a:pt x="135621" y="299331"/>
                    </a:cubicBezTo>
                    <a:cubicBezTo>
                      <a:pt x="128492" y="292202"/>
                      <a:pt x="118199" y="289008"/>
                      <a:pt x="110454" y="282553"/>
                    </a:cubicBezTo>
                    <a:cubicBezTo>
                      <a:pt x="101340" y="274958"/>
                      <a:pt x="93676" y="265775"/>
                      <a:pt x="85287" y="257386"/>
                    </a:cubicBezTo>
                    <a:cubicBezTo>
                      <a:pt x="82491" y="246201"/>
                      <a:pt x="80211" y="234873"/>
                      <a:pt x="76898" y="223830"/>
                    </a:cubicBezTo>
                    <a:cubicBezTo>
                      <a:pt x="71816" y="206890"/>
                      <a:pt x="63589" y="190838"/>
                      <a:pt x="60121" y="173496"/>
                    </a:cubicBezTo>
                    <a:cubicBezTo>
                      <a:pt x="57325" y="159514"/>
                      <a:pt x="55190" y="145384"/>
                      <a:pt x="51732" y="131551"/>
                    </a:cubicBezTo>
                    <a:cubicBezTo>
                      <a:pt x="49587" y="122972"/>
                      <a:pt x="45488" y="114963"/>
                      <a:pt x="43343" y="106384"/>
                    </a:cubicBezTo>
                    <a:cubicBezTo>
                      <a:pt x="39885" y="92551"/>
                      <a:pt x="0" y="53254"/>
                      <a:pt x="9787" y="3927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6" name="Group 33"/>
            <p:cNvGrpSpPr/>
            <p:nvPr/>
          </p:nvGrpSpPr>
          <p:grpSpPr>
            <a:xfrm>
              <a:off x="533400" y="4017472"/>
              <a:ext cx="706073" cy="734316"/>
              <a:chOff x="533400" y="4017472"/>
              <a:chExt cx="706073" cy="734316"/>
            </a:xfrm>
          </p:grpSpPr>
          <p:pic>
            <p:nvPicPr>
              <p:cNvPr id="29" name="Picture 6" descr="http://www.georgiahealth.edu/services/ehs/Images/barbio.gif"/>
              <p:cNvPicPr>
                <a:picLocks noChangeAspect="1" noChangeArrowheads="1"/>
              </p:cNvPicPr>
              <p:nvPr/>
            </p:nvPicPr>
            <p:blipFill>
              <a:blip r:embed="rId4" cstate="print"/>
              <a:srcRect/>
              <a:stretch>
                <a:fillRect/>
              </a:stretch>
            </p:blipFill>
            <p:spPr bwMode="auto">
              <a:xfrm rot="21127566">
                <a:off x="605966" y="4017472"/>
                <a:ext cx="381000" cy="609600"/>
              </a:xfrm>
              <a:prstGeom prst="rect">
                <a:avLst/>
              </a:prstGeom>
              <a:noFill/>
            </p:spPr>
          </p:pic>
          <p:sp>
            <p:nvSpPr>
              <p:cNvPr id="30" name="Freeform 29"/>
              <p:cNvSpPr/>
              <p:nvPr/>
            </p:nvSpPr>
            <p:spPr>
              <a:xfrm>
                <a:off x="533400" y="4343400"/>
                <a:ext cx="706073" cy="408388"/>
              </a:xfrm>
              <a:custGeom>
                <a:avLst/>
                <a:gdLst>
                  <a:gd name="connsiteX0" fmla="*/ 9787 w 706073"/>
                  <a:gd name="connsiteY0" fmla="*/ 39272 h 408388"/>
                  <a:gd name="connsiteX1" fmla="*/ 102065 w 706073"/>
                  <a:gd name="connsiteY1" fmla="*/ 22494 h 408388"/>
                  <a:gd name="connsiteX2" fmla="*/ 253067 w 706073"/>
                  <a:gd name="connsiteY2" fmla="*/ 14105 h 408388"/>
                  <a:gd name="connsiteX3" fmla="*/ 454403 w 706073"/>
                  <a:gd name="connsiteY3" fmla="*/ 14105 h 408388"/>
                  <a:gd name="connsiteX4" fmla="*/ 538293 w 706073"/>
                  <a:gd name="connsiteY4" fmla="*/ 30883 h 408388"/>
                  <a:gd name="connsiteX5" fmla="*/ 638961 w 706073"/>
                  <a:gd name="connsiteY5" fmla="*/ 47661 h 408388"/>
                  <a:gd name="connsiteX6" fmla="*/ 664128 w 706073"/>
                  <a:gd name="connsiteY6" fmla="*/ 64439 h 408388"/>
                  <a:gd name="connsiteX7" fmla="*/ 706073 w 706073"/>
                  <a:gd name="connsiteY7" fmla="*/ 139940 h 408388"/>
                  <a:gd name="connsiteX8" fmla="*/ 697684 w 706073"/>
                  <a:gd name="connsiteY8" fmla="*/ 173496 h 408388"/>
                  <a:gd name="connsiteX9" fmla="*/ 680906 w 706073"/>
                  <a:gd name="connsiteY9" fmla="*/ 223830 h 408388"/>
                  <a:gd name="connsiteX10" fmla="*/ 672517 w 706073"/>
                  <a:gd name="connsiteY10" fmla="*/ 257386 h 408388"/>
                  <a:gd name="connsiteX11" fmla="*/ 630572 w 706073"/>
                  <a:gd name="connsiteY11" fmla="*/ 307720 h 408388"/>
                  <a:gd name="connsiteX12" fmla="*/ 588627 w 706073"/>
                  <a:gd name="connsiteY12" fmla="*/ 341276 h 408388"/>
                  <a:gd name="connsiteX13" fmla="*/ 580238 w 706073"/>
                  <a:gd name="connsiteY13" fmla="*/ 366443 h 408388"/>
                  <a:gd name="connsiteX14" fmla="*/ 555071 w 706073"/>
                  <a:gd name="connsiteY14" fmla="*/ 374832 h 408388"/>
                  <a:gd name="connsiteX15" fmla="*/ 529904 w 706073"/>
                  <a:gd name="connsiteY15" fmla="*/ 391610 h 408388"/>
                  <a:gd name="connsiteX16" fmla="*/ 479570 w 706073"/>
                  <a:gd name="connsiteY16" fmla="*/ 408388 h 408388"/>
                  <a:gd name="connsiteX17" fmla="*/ 353735 w 706073"/>
                  <a:gd name="connsiteY17" fmla="*/ 399999 h 408388"/>
                  <a:gd name="connsiteX18" fmla="*/ 320179 w 706073"/>
                  <a:gd name="connsiteY18" fmla="*/ 391610 h 408388"/>
                  <a:gd name="connsiteX19" fmla="*/ 261456 w 706073"/>
                  <a:gd name="connsiteY19" fmla="*/ 383221 h 408388"/>
                  <a:gd name="connsiteX20" fmla="*/ 211122 w 706073"/>
                  <a:gd name="connsiteY20" fmla="*/ 349665 h 408388"/>
                  <a:gd name="connsiteX21" fmla="*/ 177566 w 706073"/>
                  <a:gd name="connsiteY21" fmla="*/ 341276 h 408388"/>
                  <a:gd name="connsiteX22" fmla="*/ 135621 w 706073"/>
                  <a:gd name="connsiteY22" fmla="*/ 299331 h 408388"/>
                  <a:gd name="connsiteX23" fmla="*/ 110454 w 706073"/>
                  <a:gd name="connsiteY23" fmla="*/ 282553 h 408388"/>
                  <a:gd name="connsiteX24" fmla="*/ 85287 w 706073"/>
                  <a:gd name="connsiteY24" fmla="*/ 257386 h 408388"/>
                  <a:gd name="connsiteX25" fmla="*/ 76898 w 706073"/>
                  <a:gd name="connsiteY25" fmla="*/ 223830 h 408388"/>
                  <a:gd name="connsiteX26" fmla="*/ 60121 w 706073"/>
                  <a:gd name="connsiteY26" fmla="*/ 173496 h 408388"/>
                  <a:gd name="connsiteX27" fmla="*/ 51732 w 706073"/>
                  <a:gd name="connsiteY27" fmla="*/ 131551 h 408388"/>
                  <a:gd name="connsiteX28" fmla="*/ 43343 w 706073"/>
                  <a:gd name="connsiteY28" fmla="*/ 106384 h 408388"/>
                  <a:gd name="connsiteX29" fmla="*/ 9787 w 706073"/>
                  <a:gd name="connsiteY29" fmla="*/ 39272 h 408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06073" h="408388">
                    <a:moveTo>
                      <a:pt x="9787" y="39272"/>
                    </a:moveTo>
                    <a:cubicBezTo>
                      <a:pt x="19574" y="25290"/>
                      <a:pt x="83667" y="24027"/>
                      <a:pt x="102065" y="22494"/>
                    </a:cubicBezTo>
                    <a:cubicBezTo>
                      <a:pt x="152302" y="18308"/>
                      <a:pt x="202733" y="16901"/>
                      <a:pt x="253067" y="14105"/>
                    </a:cubicBezTo>
                    <a:cubicBezTo>
                      <a:pt x="347321" y="2323"/>
                      <a:pt x="332158" y="0"/>
                      <a:pt x="454403" y="14105"/>
                    </a:cubicBezTo>
                    <a:cubicBezTo>
                      <a:pt x="482732" y="17374"/>
                      <a:pt x="510330" y="25290"/>
                      <a:pt x="538293" y="30883"/>
                    </a:cubicBezTo>
                    <a:cubicBezTo>
                      <a:pt x="599627" y="43150"/>
                      <a:pt x="566123" y="37256"/>
                      <a:pt x="638961" y="47661"/>
                    </a:cubicBezTo>
                    <a:cubicBezTo>
                      <a:pt x="647350" y="53254"/>
                      <a:pt x="657489" y="56851"/>
                      <a:pt x="664128" y="64439"/>
                    </a:cubicBezTo>
                    <a:cubicBezTo>
                      <a:pt x="695193" y="99942"/>
                      <a:pt x="694551" y="105374"/>
                      <a:pt x="706073" y="139940"/>
                    </a:cubicBezTo>
                    <a:cubicBezTo>
                      <a:pt x="703277" y="151125"/>
                      <a:pt x="700997" y="162453"/>
                      <a:pt x="697684" y="173496"/>
                    </a:cubicBezTo>
                    <a:cubicBezTo>
                      <a:pt x="692602" y="190436"/>
                      <a:pt x="685195" y="206672"/>
                      <a:pt x="680906" y="223830"/>
                    </a:cubicBezTo>
                    <a:cubicBezTo>
                      <a:pt x="678110" y="235015"/>
                      <a:pt x="677059" y="246789"/>
                      <a:pt x="672517" y="257386"/>
                    </a:cubicBezTo>
                    <a:cubicBezTo>
                      <a:pt x="661490" y="283115"/>
                      <a:pt x="648357" y="286378"/>
                      <a:pt x="630572" y="307720"/>
                    </a:cubicBezTo>
                    <a:cubicBezTo>
                      <a:pt x="601383" y="342747"/>
                      <a:pt x="629942" y="327504"/>
                      <a:pt x="588627" y="341276"/>
                    </a:cubicBezTo>
                    <a:cubicBezTo>
                      <a:pt x="585831" y="349665"/>
                      <a:pt x="586491" y="360190"/>
                      <a:pt x="580238" y="366443"/>
                    </a:cubicBezTo>
                    <a:cubicBezTo>
                      <a:pt x="573985" y="372696"/>
                      <a:pt x="562980" y="370877"/>
                      <a:pt x="555071" y="374832"/>
                    </a:cubicBezTo>
                    <a:cubicBezTo>
                      <a:pt x="546053" y="379341"/>
                      <a:pt x="539117" y="387515"/>
                      <a:pt x="529904" y="391610"/>
                    </a:cubicBezTo>
                    <a:cubicBezTo>
                      <a:pt x="513743" y="398793"/>
                      <a:pt x="479570" y="408388"/>
                      <a:pt x="479570" y="408388"/>
                    </a:cubicBezTo>
                    <a:cubicBezTo>
                      <a:pt x="437625" y="405592"/>
                      <a:pt x="395542" y="404400"/>
                      <a:pt x="353735" y="399999"/>
                    </a:cubicBezTo>
                    <a:cubicBezTo>
                      <a:pt x="342269" y="398792"/>
                      <a:pt x="331523" y="393672"/>
                      <a:pt x="320179" y="391610"/>
                    </a:cubicBezTo>
                    <a:cubicBezTo>
                      <a:pt x="300725" y="388073"/>
                      <a:pt x="281030" y="386017"/>
                      <a:pt x="261456" y="383221"/>
                    </a:cubicBezTo>
                    <a:cubicBezTo>
                      <a:pt x="182880" y="357029"/>
                      <a:pt x="299097" y="399937"/>
                      <a:pt x="211122" y="349665"/>
                    </a:cubicBezTo>
                    <a:cubicBezTo>
                      <a:pt x="201112" y="343945"/>
                      <a:pt x="188751" y="344072"/>
                      <a:pt x="177566" y="341276"/>
                    </a:cubicBezTo>
                    <a:cubicBezTo>
                      <a:pt x="110454" y="296535"/>
                      <a:pt x="191548" y="355258"/>
                      <a:pt x="135621" y="299331"/>
                    </a:cubicBezTo>
                    <a:cubicBezTo>
                      <a:pt x="128492" y="292202"/>
                      <a:pt x="118199" y="289008"/>
                      <a:pt x="110454" y="282553"/>
                    </a:cubicBezTo>
                    <a:cubicBezTo>
                      <a:pt x="101340" y="274958"/>
                      <a:pt x="93676" y="265775"/>
                      <a:pt x="85287" y="257386"/>
                    </a:cubicBezTo>
                    <a:cubicBezTo>
                      <a:pt x="82491" y="246201"/>
                      <a:pt x="80211" y="234873"/>
                      <a:pt x="76898" y="223830"/>
                    </a:cubicBezTo>
                    <a:cubicBezTo>
                      <a:pt x="71816" y="206890"/>
                      <a:pt x="63589" y="190838"/>
                      <a:pt x="60121" y="173496"/>
                    </a:cubicBezTo>
                    <a:cubicBezTo>
                      <a:pt x="57325" y="159514"/>
                      <a:pt x="55190" y="145384"/>
                      <a:pt x="51732" y="131551"/>
                    </a:cubicBezTo>
                    <a:cubicBezTo>
                      <a:pt x="49587" y="122972"/>
                      <a:pt x="45488" y="114963"/>
                      <a:pt x="43343" y="106384"/>
                    </a:cubicBezTo>
                    <a:cubicBezTo>
                      <a:pt x="39885" y="92551"/>
                      <a:pt x="0" y="53254"/>
                      <a:pt x="9787" y="3927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7" name="Group 34"/>
            <p:cNvGrpSpPr/>
            <p:nvPr/>
          </p:nvGrpSpPr>
          <p:grpSpPr>
            <a:xfrm>
              <a:off x="348393" y="5204823"/>
              <a:ext cx="706073" cy="734316"/>
              <a:chOff x="348393" y="5204823"/>
              <a:chExt cx="706073" cy="734316"/>
            </a:xfrm>
          </p:grpSpPr>
          <p:pic>
            <p:nvPicPr>
              <p:cNvPr id="31" name="Picture 6" descr="http://www.georgiahealth.edu/services/ehs/Images/barbio.gif"/>
              <p:cNvPicPr>
                <a:picLocks noChangeAspect="1" noChangeArrowheads="1"/>
              </p:cNvPicPr>
              <p:nvPr/>
            </p:nvPicPr>
            <p:blipFill>
              <a:blip r:embed="rId4" cstate="print"/>
              <a:srcRect/>
              <a:stretch>
                <a:fillRect/>
              </a:stretch>
            </p:blipFill>
            <p:spPr bwMode="auto">
              <a:xfrm rot="1091094">
                <a:off x="420959" y="5204823"/>
                <a:ext cx="381000" cy="609600"/>
              </a:xfrm>
              <a:prstGeom prst="rect">
                <a:avLst/>
              </a:prstGeom>
              <a:noFill/>
            </p:spPr>
          </p:pic>
          <p:sp>
            <p:nvSpPr>
              <p:cNvPr id="32" name="Freeform 31"/>
              <p:cNvSpPr/>
              <p:nvPr/>
            </p:nvSpPr>
            <p:spPr>
              <a:xfrm>
                <a:off x="348393" y="5530751"/>
                <a:ext cx="706073" cy="408388"/>
              </a:xfrm>
              <a:custGeom>
                <a:avLst/>
                <a:gdLst>
                  <a:gd name="connsiteX0" fmla="*/ 9787 w 706073"/>
                  <a:gd name="connsiteY0" fmla="*/ 39272 h 408388"/>
                  <a:gd name="connsiteX1" fmla="*/ 102065 w 706073"/>
                  <a:gd name="connsiteY1" fmla="*/ 22494 h 408388"/>
                  <a:gd name="connsiteX2" fmla="*/ 253067 w 706073"/>
                  <a:gd name="connsiteY2" fmla="*/ 14105 h 408388"/>
                  <a:gd name="connsiteX3" fmla="*/ 454403 w 706073"/>
                  <a:gd name="connsiteY3" fmla="*/ 14105 h 408388"/>
                  <a:gd name="connsiteX4" fmla="*/ 538293 w 706073"/>
                  <a:gd name="connsiteY4" fmla="*/ 30883 h 408388"/>
                  <a:gd name="connsiteX5" fmla="*/ 638961 w 706073"/>
                  <a:gd name="connsiteY5" fmla="*/ 47661 h 408388"/>
                  <a:gd name="connsiteX6" fmla="*/ 664128 w 706073"/>
                  <a:gd name="connsiteY6" fmla="*/ 64439 h 408388"/>
                  <a:gd name="connsiteX7" fmla="*/ 706073 w 706073"/>
                  <a:gd name="connsiteY7" fmla="*/ 139940 h 408388"/>
                  <a:gd name="connsiteX8" fmla="*/ 697684 w 706073"/>
                  <a:gd name="connsiteY8" fmla="*/ 173496 h 408388"/>
                  <a:gd name="connsiteX9" fmla="*/ 680906 w 706073"/>
                  <a:gd name="connsiteY9" fmla="*/ 223830 h 408388"/>
                  <a:gd name="connsiteX10" fmla="*/ 672517 w 706073"/>
                  <a:gd name="connsiteY10" fmla="*/ 257386 h 408388"/>
                  <a:gd name="connsiteX11" fmla="*/ 630572 w 706073"/>
                  <a:gd name="connsiteY11" fmla="*/ 307720 h 408388"/>
                  <a:gd name="connsiteX12" fmla="*/ 588627 w 706073"/>
                  <a:gd name="connsiteY12" fmla="*/ 341276 h 408388"/>
                  <a:gd name="connsiteX13" fmla="*/ 580238 w 706073"/>
                  <a:gd name="connsiteY13" fmla="*/ 366443 h 408388"/>
                  <a:gd name="connsiteX14" fmla="*/ 555071 w 706073"/>
                  <a:gd name="connsiteY14" fmla="*/ 374832 h 408388"/>
                  <a:gd name="connsiteX15" fmla="*/ 529904 w 706073"/>
                  <a:gd name="connsiteY15" fmla="*/ 391610 h 408388"/>
                  <a:gd name="connsiteX16" fmla="*/ 479570 w 706073"/>
                  <a:gd name="connsiteY16" fmla="*/ 408388 h 408388"/>
                  <a:gd name="connsiteX17" fmla="*/ 353735 w 706073"/>
                  <a:gd name="connsiteY17" fmla="*/ 399999 h 408388"/>
                  <a:gd name="connsiteX18" fmla="*/ 320179 w 706073"/>
                  <a:gd name="connsiteY18" fmla="*/ 391610 h 408388"/>
                  <a:gd name="connsiteX19" fmla="*/ 261456 w 706073"/>
                  <a:gd name="connsiteY19" fmla="*/ 383221 h 408388"/>
                  <a:gd name="connsiteX20" fmla="*/ 211122 w 706073"/>
                  <a:gd name="connsiteY20" fmla="*/ 349665 h 408388"/>
                  <a:gd name="connsiteX21" fmla="*/ 177566 w 706073"/>
                  <a:gd name="connsiteY21" fmla="*/ 341276 h 408388"/>
                  <a:gd name="connsiteX22" fmla="*/ 135621 w 706073"/>
                  <a:gd name="connsiteY22" fmla="*/ 299331 h 408388"/>
                  <a:gd name="connsiteX23" fmla="*/ 110454 w 706073"/>
                  <a:gd name="connsiteY23" fmla="*/ 282553 h 408388"/>
                  <a:gd name="connsiteX24" fmla="*/ 85287 w 706073"/>
                  <a:gd name="connsiteY24" fmla="*/ 257386 h 408388"/>
                  <a:gd name="connsiteX25" fmla="*/ 76898 w 706073"/>
                  <a:gd name="connsiteY25" fmla="*/ 223830 h 408388"/>
                  <a:gd name="connsiteX26" fmla="*/ 60121 w 706073"/>
                  <a:gd name="connsiteY26" fmla="*/ 173496 h 408388"/>
                  <a:gd name="connsiteX27" fmla="*/ 51732 w 706073"/>
                  <a:gd name="connsiteY27" fmla="*/ 131551 h 408388"/>
                  <a:gd name="connsiteX28" fmla="*/ 43343 w 706073"/>
                  <a:gd name="connsiteY28" fmla="*/ 106384 h 408388"/>
                  <a:gd name="connsiteX29" fmla="*/ 9787 w 706073"/>
                  <a:gd name="connsiteY29" fmla="*/ 39272 h 408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06073" h="408388">
                    <a:moveTo>
                      <a:pt x="9787" y="39272"/>
                    </a:moveTo>
                    <a:cubicBezTo>
                      <a:pt x="19574" y="25290"/>
                      <a:pt x="83667" y="24027"/>
                      <a:pt x="102065" y="22494"/>
                    </a:cubicBezTo>
                    <a:cubicBezTo>
                      <a:pt x="152302" y="18308"/>
                      <a:pt x="202733" y="16901"/>
                      <a:pt x="253067" y="14105"/>
                    </a:cubicBezTo>
                    <a:cubicBezTo>
                      <a:pt x="347321" y="2323"/>
                      <a:pt x="332158" y="0"/>
                      <a:pt x="454403" y="14105"/>
                    </a:cubicBezTo>
                    <a:cubicBezTo>
                      <a:pt x="482732" y="17374"/>
                      <a:pt x="510330" y="25290"/>
                      <a:pt x="538293" y="30883"/>
                    </a:cubicBezTo>
                    <a:cubicBezTo>
                      <a:pt x="599627" y="43150"/>
                      <a:pt x="566123" y="37256"/>
                      <a:pt x="638961" y="47661"/>
                    </a:cubicBezTo>
                    <a:cubicBezTo>
                      <a:pt x="647350" y="53254"/>
                      <a:pt x="657489" y="56851"/>
                      <a:pt x="664128" y="64439"/>
                    </a:cubicBezTo>
                    <a:cubicBezTo>
                      <a:pt x="695193" y="99942"/>
                      <a:pt x="694551" y="105374"/>
                      <a:pt x="706073" y="139940"/>
                    </a:cubicBezTo>
                    <a:cubicBezTo>
                      <a:pt x="703277" y="151125"/>
                      <a:pt x="700997" y="162453"/>
                      <a:pt x="697684" y="173496"/>
                    </a:cubicBezTo>
                    <a:cubicBezTo>
                      <a:pt x="692602" y="190436"/>
                      <a:pt x="685195" y="206672"/>
                      <a:pt x="680906" y="223830"/>
                    </a:cubicBezTo>
                    <a:cubicBezTo>
                      <a:pt x="678110" y="235015"/>
                      <a:pt x="677059" y="246789"/>
                      <a:pt x="672517" y="257386"/>
                    </a:cubicBezTo>
                    <a:cubicBezTo>
                      <a:pt x="661490" y="283115"/>
                      <a:pt x="648357" y="286378"/>
                      <a:pt x="630572" y="307720"/>
                    </a:cubicBezTo>
                    <a:cubicBezTo>
                      <a:pt x="601383" y="342747"/>
                      <a:pt x="629942" y="327504"/>
                      <a:pt x="588627" y="341276"/>
                    </a:cubicBezTo>
                    <a:cubicBezTo>
                      <a:pt x="585831" y="349665"/>
                      <a:pt x="586491" y="360190"/>
                      <a:pt x="580238" y="366443"/>
                    </a:cubicBezTo>
                    <a:cubicBezTo>
                      <a:pt x="573985" y="372696"/>
                      <a:pt x="562980" y="370877"/>
                      <a:pt x="555071" y="374832"/>
                    </a:cubicBezTo>
                    <a:cubicBezTo>
                      <a:pt x="546053" y="379341"/>
                      <a:pt x="539117" y="387515"/>
                      <a:pt x="529904" y="391610"/>
                    </a:cubicBezTo>
                    <a:cubicBezTo>
                      <a:pt x="513743" y="398793"/>
                      <a:pt x="479570" y="408388"/>
                      <a:pt x="479570" y="408388"/>
                    </a:cubicBezTo>
                    <a:cubicBezTo>
                      <a:pt x="437625" y="405592"/>
                      <a:pt x="395542" y="404400"/>
                      <a:pt x="353735" y="399999"/>
                    </a:cubicBezTo>
                    <a:cubicBezTo>
                      <a:pt x="342269" y="398792"/>
                      <a:pt x="331523" y="393672"/>
                      <a:pt x="320179" y="391610"/>
                    </a:cubicBezTo>
                    <a:cubicBezTo>
                      <a:pt x="300725" y="388073"/>
                      <a:pt x="281030" y="386017"/>
                      <a:pt x="261456" y="383221"/>
                    </a:cubicBezTo>
                    <a:cubicBezTo>
                      <a:pt x="182880" y="357029"/>
                      <a:pt x="299097" y="399937"/>
                      <a:pt x="211122" y="349665"/>
                    </a:cubicBezTo>
                    <a:cubicBezTo>
                      <a:pt x="201112" y="343945"/>
                      <a:pt x="188751" y="344072"/>
                      <a:pt x="177566" y="341276"/>
                    </a:cubicBezTo>
                    <a:cubicBezTo>
                      <a:pt x="110454" y="296535"/>
                      <a:pt x="191548" y="355258"/>
                      <a:pt x="135621" y="299331"/>
                    </a:cubicBezTo>
                    <a:cubicBezTo>
                      <a:pt x="128492" y="292202"/>
                      <a:pt x="118199" y="289008"/>
                      <a:pt x="110454" y="282553"/>
                    </a:cubicBezTo>
                    <a:cubicBezTo>
                      <a:pt x="101340" y="274958"/>
                      <a:pt x="93676" y="265775"/>
                      <a:pt x="85287" y="257386"/>
                    </a:cubicBezTo>
                    <a:cubicBezTo>
                      <a:pt x="82491" y="246201"/>
                      <a:pt x="80211" y="234873"/>
                      <a:pt x="76898" y="223830"/>
                    </a:cubicBezTo>
                    <a:cubicBezTo>
                      <a:pt x="71816" y="206890"/>
                      <a:pt x="63589" y="190838"/>
                      <a:pt x="60121" y="173496"/>
                    </a:cubicBezTo>
                    <a:cubicBezTo>
                      <a:pt x="57325" y="159514"/>
                      <a:pt x="55190" y="145384"/>
                      <a:pt x="51732" y="131551"/>
                    </a:cubicBezTo>
                    <a:cubicBezTo>
                      <a:pt x="49587" y="122972"/>
                      <a:pt x="45488" y="114963"/>
                      <a:pt x="43343" y="106384"/>
                    </a:cubicBezTo>
                    <a:cubicBezTo>
                      <a:pt x="39885" y="92551"/>
                      <a:pt x="0" y="53254"/>
                      <a:pt x="9787" y="3927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9" name="Group 38"/>
            <p:cNvGrpSpPr/>
            <p:nvPr/>
          </p:nvGrpSpPr>
          <p:grpSpPr>
            <a:xfrm>
              <a:off x="533400" y="609600"/>
              <a:ext cx="784371" cy="1143000"/>
              <a:chOff x="304800" y="838200"/>
              <a:chExt cx="936771" cy="1295400"/>
            </a:xfrm>
          </p:grpSpPr>
          <p:sp>
            <p:nvSpPr>
              <p:cNvPr id="21" name="Explosion 2 20"/>
              <p:cNvSpPr/>
              <p:nvPr/>
            </p:nvSpPr>
            <p:spPr>
              <a:xfrm>
                <a:off x="381000" y="838200"/>
                <a:ext cx="838200" cy="1219200"/>
              </a:xfrm>
              <a:prstGeom prst="irregularSeal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37" name="Picture 6" descr="http://www.georgiahealth.edu/services/ehs/Images/barbio.gif"/>
              <p:cNvPicPr>
                <a:picLocks noChangeAspect="1" noChangeArrowheads="1"/>
              </p:cNvPicPr>
              <p:nvPr/>
            </p:nvPicPr>
            <p:blipFill>
              <a:blip r:embed="rId4" cstate="print"/>
              <a:srcRect/>
              <a:stretch>
                <a:fillRect/>
              </a:stretch>
            </p:blipFill>
            <p:spPr bwMode="auto">
              <a:xfrm rot="20281711">
                <a:off x="577444" y="1125765"/>
                <a:ext cx="457200" cy="731520"/>
              </a:xfrm>
              <a:prstGeom prst="rect">
                <a:avLst/>
              </a:prstGeom>
              <a:noFill/>
            </p:spPr>
          </p:pic>
          <p:sp>
            <p:nvSpPr>
              <p:cNvPr id="38" name="Freeform 37"/>
              <p:cNvSpPr/>
              <p:nvPr/>
            </p:nvSpPr>
            <p:spPr>
              <a:xfrm>
                <a:off x="304800" y="1447800"/>
                <a:ext cx="936771" cy="685800"/>
              </a:xfrm>
              <a:custGeom>
                <a:avLst/>
                <a:gdLst>
                  <a:gd name="connsiteX0" fmla="*/ 4194 w 784371"/>
                  <a:gd name="connsiteY0" fmla="*/ 75501 h 570452"/>
                  <a:gd name="connsiteX1" fmla="*/ 37750 w 784371"/>
                  <a:gd name="connsiteY1" fmla="*/ 33556 h 570452"/>
                  <a:gd name="connsiteX2" fmla="*/ 71306 w 784371"/>
                  <a:gd name="connsiteY2" fmla="*/ 16778 h 570452"/>
                  <a:gd name="connsiteX3" fmla="*/ 96473 w 784371"/>
                  <a:gd name="connsiteY3" fmla="*/ 0 h 570452"/>
                  <a:gd name="connsiteX4" fmla="*/ 465589 w 784371"/>
                  <a:gd name="connsiteY4" fmla="*/ 0 h 570452"/>
                  <a:gd name="connsiteX5" fmla="*/ 583035 w 784371"/>
                  <a:gd name="connsiteY5" fmla="*/ 8389 h 570452"/>
                  <a:gd name="connsiteX6" fmla="*/ 608202 w 784371"/>
                  <a:gd name="connsiteY6" fmla="*/ 16778 h 570452"/>
                  <a:gd name="connsiteX7" fmla="*/ 725648 w 784371"/>
                  <a:gd name="connsiteY7" fmla="*/ 25167 h 570452"/>
                  <a:gd name="connsiteX8" fmla="*/ 734037 w 784371"/>
                  <a:gd name="connsiteY8" fmla="*/ 75501 h 570452"/>
                  <a:gd name="connsiteX9" fmla="*/ 750815 w 784371"/>
                  <a:gd name="connsiteY9" fmla="*/ 142613 h 570452"/>
                  <a:gd name="connsiteX10" fmla="*/ 759204 w 784371"/>
                  <a:gd name="connsiteY10" fmla="*/ 234892 h 570452"/>
                  <a:gd name="connsiteX11" fmla="*/ 775982 w 784371"/>
                  <a:gd name="connsiteY11" fmla="*/ 285226 h 570452"/>
                  <a:gd name="connsiteX12" fmla="*/ 784371 w 784371"/>
                  <a:gd name="connsiteY12" fmla="*/ 310393 h 570452"/>
                  <a:gd name="connsiteX13" fmla="*/ 759204 w 784371"/>
                  <a:gd name="connsiteY13" fmla="*/ 335560 h 570452"/>
                  <a:gd name="connsiteX14" fmla="*/ 734037 w 784371"/>
                  <a:gd name="connsiteY14" fmla="*/ 352338 h 570452"/>
                  <a:gd name="connsiteX15" fmla="*/ 717259 w 784371"/>
                  <a:gd name="connsiteY15" fmla="*/ 377505 h 570452"/>
                  <a:gd name="connsiteX16" fmla="*/ 692092 w 784371"/>
                  <a:gd name="connsiteY16" fmla="*/ 411061 h 570452"/>
                  <a:gd name="connsiteX17" fmla="*/ 641758 w 784371"/>
                  <a:gd name="connsiteY17" fmla="*/ 453006 h 570452"/>
                  <a:gd name="connsiteX18" fmla="*/ 557868 w 784371"/>
                  <a:gd name="connsiteY18" fmla="*/ 520118 h 570452"/>
                  <a:gd name="connsiteX19" fmla="*/ 490756 w 784371"/>
                  <a:gd name="connsiteY19" fmla="*/ 553674 h 570452"/>
                  <a:gd name="connsiteX20" fmla="*/ 306198 w 784371"/>
                  <a:gd name="connsiteY20" fmla="*/ 562063 h 570452"/>
                  <a:gd name="connsiteX21" fmla="*/ 281031 w 784371"/>
                  <a:gd name="connsiteY21" fmla="*/ 570452 h 570452"/>
                  <a:gd name="connsiteX22" fmla="*/ 180363 w 784371"/>
                  <a:gd name="connsiteY22" fmla="*/ 562063 h 570452"/>
                  <a:gd name="connsiteX23" fmla="*/ 96473 w 784371"/>
                  <a:gd name="connsiteY23" fmla="*/ 528507 h 570452"/>
                  <a:gd name="connsiteX24" fmla="*/ 71306 w 784371"/>
                  <a:gd name="connsiteY24" fmla="*/ 520118 h 570452"/>
                  <a:gd name="connsiteX25" fmla="*/ 46139 w 784371"/>
                  <a:gd name="connsiteY25" fmla="*/ 469784 h 570452"/>
                  <a:gd name="connsiteX26" fmla="*/ 37750 w 784371"/>
                  <a:gd name="connsiteY26" fmla="*/ 444617 h 570452"/>
                  <a:gd name="connsiteX27" fmla="*/ 12583 w 784371"/>
                  <a:gd name="connsiteY27" fmla="*/ 394283 h 570452"/>
                  <a:gd name="connsiteX28" fmla="*/ 20972 w 784371"/>
                  <a:gd name="connsiteY28" fmla="*/ 209725 h 570452"/>
                  <a:gd name="connsiteX29" fmla="*/ 12583 w 784371"/>
                  <a:gd name="connsiteY29" fmla="*/ 92279 h 570452"/>
                  <a:gd name="connsiteX30" fmla="*/ 4194 w 784371"/>
                  <a:gd name="connsiteY30" fmla="*/ 75501 h 570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784371" h="570452">
                    <a:moveTo>
                      <a:pt x="4194" y="75501"/>
                    </a:moveTo>
                    <a:cubicBezTo>
                      <a:pt x="8388" y="65714"/>
                      <a:pt x="24275" y="45347"/>
                      <a:pt x="37750" y="33556"/>
                    </a:cubicBezTo>
                    <a:cubicBezTo>
                      <a:pt x="47161" y="25321"/>
                      <a:pt x="60448" y="22983"/>
                      <a:pt x="71306" y="16778"/>
                    </a:cubicBezTo>
                    <a:cubicBezTo>
                      <a:pt x="80060" y="11776"/>
                      <a:pt x="88084" y="5593"/>
                      <a:pt x="96473" y="0"/>
                    </a:cubicBezTo>
                    <a:cubicBezTo>
                      <a:pt x="328968" y="19375"/>
                      <a:pt x="50196" y="0"/>
                      <a:pt x="465589" y="0"/>
                    </a:cubicBezTo>
                    <a:cubicBezTo>
                      <a:pt x="504837" y="0"/>
                      <a:pt x="543886" y="5593"/>
                      <a:pt x="583035" y="8389"/>
                    </a:cubicBezTo>
                    <a:cubicBezTo>
                      <a:pt x="591424" y="11185"/>
                      <a:pt x="599420" y="15745"/>
                      <a:pt x="608202" y="16778"/>
                    </a:cubicBezTo>
                    <a:cubicBezTo>
                      <a:pt x="647182" y="21364"/>
                      <a:pt x="690082" y="8569"/>
                      <a:pt x="725648" y="25167"/>
                    </a:cubicBezTo>
                    <a:cubicBezTo>
                      <a:pt x="741062" y="32360"/>
                      <a:pt x="730994" y="58766"/>
                      <a:pt x="734037" y="75501"/>
                    </a:cubicBezTo>
                    <a:cubicBezTo>
                      <a:pt x="742136" y="120043"/>
                      <a:pt x="739173" y="107686"/>
                      <a:pt x="750815" y="142613"/>
                    </a:cubicBezTo>
                    <a:cubicBezTo>
                      <a:pt x="753611" y="173373"/>
                      <a:pt x="753836" y="204475"/>
                      <a:pt x="759204" y="234892"/>
                    </a:cubicBezTo>
                    <a:cubicBezTo>
                      <a:pt x="762277" y="252308"/>
                      <a:pt x="770389" y="268448"/>
                      <a:pt x="775982" y="285226"/>
                    </a:cubicBezTo>
                    <a:lnTo>
                      <a:pt x="784371" y="310393"/>
                    </a:lnTo>
                    <a:cubicBezTo>
                      <a:pt x="775982" y="318782"/>
                      <a:pt x="768318" y="327965"/>
                      <a:pt x="759204" y="335560"/>
                    </a:cubicBezTo>
                    <a:cubicBezTo>
                      <a:pt x="751459" y="342015"/>
                      <a:pt x="741166" y="345209"/>
                      <a:pt x="734037" y="352338"/>
                    </a:cubicBezTo>
                    <a:cubicBezTo>
                      <a:pt x="726908" y="359467"/>
                      <a:pt x="723119" y="369301"/>
                      <a:pt x="717259" y="377505"/>
                    </a:cubicBezTo>
                    <a:cubicBezTo>
                      <a:pt x="709132" y="388882"/>
                      <a:pt x="701191" y="400445"/>
                      <a:pt x="692092" y="411061"/>
                    </a:cubicBezTo>
                    <a:cubicBezTo>
                      <a:pt x="651814" y="458052"/>
                      <a:pt x="683579" y="417159"/>
                      <a:pt x="641758" y="453006"/>
                    </a:cubicBezTo>
                    <a:cubicBezTo>
                      <a:pt x="598062" y="490459"/>
                      <a:pt x="616113" y="490995"/>
                      <a:pt x="557868" y="520118"/>
                    </a:cubicBezTo>
                    <a:cubicBezTo>
                      <a:pt x="535497" y="531303"/>
                      <a:pt x="515741" y="552538"/>
                      <a:pt x="490756" y="553674"/>
                    </a:cubicBezTo>
                    <a:lnTo>
                      <a:pt x="306198" y="562063"/>
                    </a:lnTo>
                    <a:cubicBezTo>
                      <a:pt x="297809" y="564859"/>
                      <a:pt x="289874" y="570452"/>
                      <a:pt x="281031" y="570452"/>
                    </a:cubicBezTo>
                    <a:cubicBezTo>
                      <a:pt x="247359" y="570452"/>
                      <a:pt x="213577" y="567599"/>
                      <a:pt x="180363" y="562063"/>
                    </a:cubicBezTo>
                    <a:cubicBezTo>
                      <a:pt x="138702" y="555120"/>
                      <a:pt x="131326" y="543444"/>
                      <a:pt x="96473" y="528507"/>
                    </a:cubicBezTo>
                    <a:cubicBezTo>
                      <a:pt x="88345" y="525024"/>
                      <a:pt x="79695" y="522914"/>
                      <a:pt x="71306" y="520118"/>
                    </a:cubicBezTo>
                    <a:cubicBezTo>
                      <a:pt x="50220" y="456860"/>
                      <a:pt x="78664" y="534833"/>
                      <a:pt x="46139" y="469784"/>
                    </a:cubicBezTo>
                    <a:cubicBezTo>
                      <a:pt x="42184" y="461875"/>
                      <a:pt x="41705" y="452526"/>
                      <a:pt x="37750" y="444617"/>
                    </a:cubicBezTo>
                    <a:cubicBezTo>
                      <a:pt x="5225" y="379568"/>
                      <a:pt x="33669" y="457541"/>
                      <a:pt x="12583" y="394283"/>
                    </a:cubicBezTo>
                    <a:cubicBezTo>
                      <a:pt x="15379" y="332764"/>
                      <a:pt x="20972" y="271308"/>
                      <a:pt x="20972" y="209725"/>
                    </a:cubicBezTo>
                    <a:cubicBezTo>
                      <a:pt x="20972" y="170477"/>
                      <a:pt x="17169" y="131259"/>
                      <a:pt x="12583" y="92279"/>
                    </a:cubicBezTo>
                    <a:cubicBezTo>
                      <a:pt x="3310" y="13456"/>
                      <a:pt x="0" y="85288"/>
                      <a:pt x="4194" y="75501"/>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grpSp>
        <p:nvGrpSpPr>
          <p:cNvPr id="11" name="Group 41"/>
          <p:cNvGrpSpPr/>
          <p:nvPr/>
        </p:nvGrpSpPr>
        <p:grpSpPr>
          <a:xfrm>
            <a:off x="7010400" y="2133600"/>
            <a:ext cx="2095445" cy="2960132"/>
            <a:chOff x="7010400" y="2133600"/>
            <a:chExt cx="2095445" cy="2960132"/>
          </a:xfrm>
        </p:grpSpPr>
        <p:pic>
          <p:nvPicPr>
            <p:cNvPr id="11276" name="Picture 12" descr="http://www.clipartguide.com/_named_clipart_images/0511-0701-3113-5572_Successful_Businessman_Smoking_a_Cigar_clipart_image.jpg"/>
            <p:cNvPicPr>
              <a:picLocks noChangeAspect="1" noChangeArrowheads="1"/>
            </p:cNvPicPr>
            <p:nvPr/>
          </p:nvPicPr>
          <p:blipFill>
            <a:blip r:embed="rId5" cstate="print"/>
            <a:srcRect/>
            <a:stretch>
              <a:fillRect/>
            </a:stretch>
          </p:blipFill>
          <p:spPr bwMode="auto">
            <a:xfrm>
              <a:off x="7391400" y="3733800"/>
              <a:ext cx="838200" cy="986118"/>
            </a:xfrm>
            <a:prstGeom prst="rect">
              <a:avLst/>
            </a:prstGeom>
            <a:noFill/>
          </p:spPr>
        </p:pic>
        <p:sp>
          <p:nvSpPr>
            <p:cNvPr id="26" name="TextBox 25"/>
            <p:cNvSpPr txBox="1"/>
            <p:nvPr/>
          </p:nvSpPr>
          <p:spPr>
            <a:xfrm>
              <a:off x="7086600" y="4724400"/>
              <a:ext cx="1826141" cy="369332"/>
            </a:xfrm>
            <a:prstGeom prst="rect">
              <a:avLst/>
            </a:prstGeom>
            <a:noFill/>
          </p:spPr>
          <p:txBody>
            <a:bodyPr wrap="none" rtlCol="0">
              <a:spAutoFit/>
            </a:bodyPr>
            <a:lstStyle/>
            <a:p>
              <a:r>
                <a:rPr lang="en-US" sz="1800" dirty="0" smtClean="0"/>
                <a:t>Happy Manager</a:t>
              </a:r>
              <a:endParaRPr lang="en-US" sz="1800" dirty="0"/>
            </a:p>
          </p:txBody>
        </p:sp>
        <p:pic>
          <p:nvPicPr>
            <p:cNvPr id="11278" name="Picture 14" descr="http://www.signupandmakemoney.com/blog/wp-content/uploads/2010/05/arrow-stocks-up.jpg"/>
            <p:cNvPicPr>
              <a:picLocks noChangeAspect="1" noChangeArrowheads="1"/>
            </p:cNvPicPr>
            <p:nvPr/>
          </p:nvPicPr>
          <p:blipFill>
            <a:blip r:embed="rId6" cstate="print"/>
            <a:srcRect/>
            <a:stretch>
              <a:fillRect/>
            </a:stretch>
          </p:blipFill>
          <p:spPr bwMode="auto">
            <a:xfrm>
              <a:off x="7086600" y="2133600"/>
              <a:ext cx="1524000" cy="1143279"/>
            </a:xfrm>
            <a:prstGeom prst="rect">
              <a:avLst/>
            </a:prstGeom>
            <a:noFill/>
          </p:spPr>
        </p:pic>
        <p:sp>
          <p:nvSpPr>
            <p:cNvPr id="41" name="TextBox 40"/>
            <p:cNvSpPr txBox="1"/>
            <p:nvPr/>
          </p:nvSpPr>
          <p:spPr>
            <a:xfrm>
              <a:off x="7010400" y="3276600"/>
              <a:ext cx="2095445" cy="369332"/>
            </a:xfrm>
            <a:prstGeom prst="rect">
              <a:avLst/>
            </a:prstGeom>
            <a:noFill/>
          </p:spPr>
          <p:txBody>
            <a:bodyPr wrap="none" rtlCol="0">
              <a:spAutoFit/>
            </a:bodyPr>
            <a:lstStyle/>
            <a:p>
              <a:r>
                <a:rPr lang="en-US" sz="1800" dirty="0" smtClean="0"/>
                <a:t>Higher Stock Price</a:t>
              </a:r>
              <a:endParaRPr lang="en-US" sz="1800" dirty="0"/>
            </a:p>
          </p:txBody>
        </p:sp>
      </p:grpSp>
      <p:grpSp>
        <p:nvGrpSpPr>
          <p:cNvPr id="46" name="Group 45"/>
          <p:cNvGrpSpPr/>
          <p:nvPr/>
        </p:nvGrpSpPr>
        <p:grpSpPr>
          <a:xfrm>
            <a:off x="4724400" y="4667250"/>
            <a:ext cx="1047750" cy="1603672"/>
            <a:chOff x="4724400" y="4667250"/>
            <a:chExt cx="1047750" cy="1603672"/>
          </a:xfrm>
        </p:grpSpPr>
        <p:pic>
          <p:nvPicPr>
            <p:cNvPr id="11268" name="Picture 4" descr="http://www.wbyj.org/uploads/baby_bottle.png"/>
            <p:cNvPicPr>
              <a:picLocks noChangeAspect="1" noChangeArrowheads="1"/>
            </p:cNvPicPr>
            <p:nvPr/>
          </p:nvPicPr>
          <p:blipFill>
            <a:blip r:embed="rId7" cstate="print"/>
            <a:srcRect/>
            <a:stretch>
              <a:fillRect/>
            </a:stretch>
          </p:blipFill>
          <p:spPr bwMode="auto">
            <a:xfrm>
              <a:off x="4724400" y="5486400"/>
              <a:ext cx="1047750" cy="784522"/>
            </a:xfrm>
            <a:prstGeom prst="rect">
              <a:avLst/>
            </a:prstGeom>
            <a:noFill/>
          </p:spPr>
        </p:pic>
        <p:sp>
          <p:nvSpPr>
            <p:cNvPr id="43" name="Right Arrow 42"/>
            <p:cNvSpPr/>
            <p:nvPr/>
          </p:nvSpPr>
          <p:spPr>
            <a:xfrm rot="5400000">
              <a:off x="4905375" y="4895850"/>
              <a:ext cx="695325" cy="23812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7" name="Group 46"/>
          <p:cNvGrpSpPr/>
          <p:nvPr/>
        </p:nvGrpSpPr>
        <p:grpSpPr>
          <a:xfrm>
            <a:off x="4800600" y="609600"/>
            <a:ext cx="857250" cy="2009775"/>
            <a:chOff x="4800600" y="609600"/>
            <a:chExt cx="857250" cy="2009775"/>
          </a:xfrm>
        </p:grpSpPr>
        <p:pic>
          <p:nvPicPr>
            <p:cNvPr id="11270" name="Picture 6" descr="http://www.georgiahealth.edu/services/ehs/Images/barbio.gif"/>
            <p:cNvPicPr>
              <a:picLocks noChangeAspect="1" noChangeArrowheads="1"/>
            </p:cNvPicPr>
            <p:nvPr/>
          </p:nvPicPr>
          <p:blipFill>
            <a:blip r:embed="rId4" cstate="print"/>
            <a:srcRect/>
            <a:stretch>
              <a:fillRect/>
            </a:stretch>
          </p:blipFill>
          <p:spPr bwMode="auto">
            <a:xfrm>
              <a:off x="4800600" y="609600"/>
              <a:ext cx="857250" cy="1371600"/>
            </a:xfrm>
            <a:prstGeom prst="rect">
              <a:avLst/>
            </a:prstGeom>
            <a:noFill/>
          </p:spPr>
        </p:pic>
        <p:sp>
          <p:nvSpPr>
            <p:cNvPr id="45" name="Right Arrow 44"/>
            <p:cNvSpPr/>
            <p:nvPr/>
          </p:nvSpPr>
          <p:spPr>
            <a:xfrm rot="16200000" flipV="1">
              <a:off x="4819650" y="2152650"/>
              <a:ext cx="695325" cy="23812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272"/>
                                        </p:tgtEl>
                                        <p:attrNameLst>
                                          <p:attrName>style.visibility</p:attrName>
                                        </p:attrNameLst>
                                      </p:cBhvr>
                                      <p:to>
                                        <p:strVal val="visible"/>
                                      </p:to>
                                    </p:set>
                                  </p:childTnLst>
                                </p:cTn>
                              </p:par>
                              <p:par>
                                <p:cTn id="19" presetID="9" presetClass="entr" presetSubtype="0"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dissolve">
                                      <p:cBhvr>
                                        <p:cTn id="21" dur="500"/>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2" fill="hold"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wipe(right)">
                                      <p:cBhvr>
                                        <p:cTn id="26" dur="500"/>
                                        <p:tgtEl>
                                          <p:spTgt spid="3"/>
                                        </p:tgtEl>
                                      </p:cBhvr>
                                    </p:animEffect>
                                  </p:childTnLst>
                                </p:cTn>
                              </p:par>
                              <p:par>
                                <p:cTn id="27" presetID="22" presetClass="entr" presetSubtype="8" fill="hold" nodeType="with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wipe(left)">
                                      <p:cBhvr>
                                        <p:cTn id="29" dur="500"/>
                                        <p:tgtEl>
                                          <p:spTgt spid="2"/>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4"/>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17"/>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nodeType="clickEffect">
                                  <p:stCondLst>
                                    <p:cond delay="0"/>
                                  </p:stCondLst>
                                  <p:childTnLst>
                                    <p:set>
                                      <p:cBhvr>
                                        <p:cTn id="45" dur="1" fill="hold">
                                          <p:stCondLst>
                                            <p:cond delay="0"/>
                                          </p:stCondLst>
                                        </p:cTn>
                                        <p:tgtEl>
                                          <p:spTgt spid="36"/>
                                        </p:tgtEl>
                                        <p:attrNameLst>
                                          <p:attrName>style.visibility</p:attrName>
                                        </p:attrNameLst>
                                      </p:cBhvr>
                                      <p:to>
                                        <p:strVal val="visible"/>
                                      </p:to>
                                    </p:set>
                                    <p:animEffect transition="in" filter="dissolve">
                                      <p:cBhvr>
                                        <p:cTn id="46" dur="500"/>
                                        <p:tgtEl>
                                          <p:spTgt spid="36"/>
                                        </p:tgtEl>
                                      </p:cBhvr>
                                    </p:animEffec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0" presetClass="exit" presetSubtype="0" fill="hold" grpId="1" nodeType="clickEffect">
                                  <p:stCondLst>
                                    <p:cond delay="0"/>
                                  </p:stCondLst>
                                  <p:childTnLst>
                                    <p:animEffect transition="out" filter="fade">
                                      <p:cBhvr>
                                        <p:cTn id="54" dur="500"/>
                                        <p:tgtEl>
                                          <p:spTgt spid="12"/>
                                        </p:tgtEl>
                                      </p:cBhvr>
                                    </p:animEffect>
                                    <p:set>
                                      <p:cBhvr>
                                        <p:cTn id="55" dur="1" fill="hold">
                                          <p:stCondLst>
                                            <p:cond delay="499"/>
                                          </p:stCondLst>
                                        </p:cTn>
                                        <p:tgtEl>
                                          <p:spTgt spid="12"/>
                                        </p:tgtEl>
                                        <p:attrNameLst>
                                          <p:attrName>style.visibility</p:attrName>
                                        </p:attrNameLst>
                                      </p:cBhvr>
                                      <p:to>
                                        <p:strVal val="hidden"/>
                                      </p:to>
                                    </p:set>
                                  </p:childTnLst>
                                </p:cTn>
                              </p:par>
                              <p:par>
                                <p:cTn id="56" presetID="9" presetClass="entr" presetSubtype="0" fill="hold" grpId="0" nodeType="withEffect">
                                  <p:stCondLst>
                                    <p:cond delay="0"/>
                                  </p:stCondLst>
                                  <p:childTnLst>
                                    <p:set>
                                      <p:cBhvr>
                                        <p:cTn id="57" dur="1" fill="hold">
                                          <p:stCondLst>
                                            <p:cond delay="0"/>
                                          </p:stCondLst>
                                        </p:cTn>
                                        <p:tgtEl>
                                          <p:spTgt spid="19"/>
                                        </p:tgtEl>
                                        <p:attrNameLst>
                                          <p:attrName>style.visibility</p:attrName>
                                        </p:attrNameLst>
                                      </p:cBhvr>
                                      <p:to>
                                        <p:strVal val="visible"/>
                                      </p:to>
                                    </p:set>
                                    <p:animEffect transition="in" filter="dissolve">
                                      <p:cBhvr>
                                        <p:cTn id="5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2" grpId="0"/>
      <p:bldP spid="12" grpId="1"/>
      <p:bldP spid="15" grpId="0"/>
      <p:bldP spid="17" grpId="0"/>
      <p:bldP spid="19" grpId="0"/>
      <p:bldP spid="2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
          <p:cNvSpPr/>
          <p:nvPr/>
        </p:nvSpPr>
        <p:spPr>
          <a:xfrm>
            <a:off x="0" y="-152400"/>
            <a:ext cx="1676400" cy="7172794"/>
          </a:xfrm>
          <a:custGeom>
            <a:avLst/>
            <a:gdLst>
              <a:gd name="connsiteX0" fmla="*/ 659567 w 2728719"/>
              <a:gd name="connsiteY0" fmla="*/ 157397 h 7172794"/>
              <a:gd name="connsiteX1" fmla="*/ 689547 w 2728719"/>
              <a:gd name="connsiteY1" fmla="*/ 194872 h 7172794"/>
              <a:gd name="connsiteX2" fmla="*/ 704537 w 2728719"/>
              <a:gd name="connsiteY2" fmla="*/ 209863 h 7172794"/>
              <a:gd name="connsiteX3" fmla="*/ 712032 w 2728719"/>
              <a:gd name="connsiteY3" fmla="*/ 232348 h 7172794"/>
              <a:gd name="connsiteX4" fmla="*/ 734518 w 2728719"/>
              <a:gd name="connsiteY4" fmla="*/ 382250 h 7172794"/>
              <a:gd name="connsiteX5" fmla="*/ 786983 w 2728719"/>
              <a:gd name="connsiteY5" fmla="*/ 472191 h 7172794"/>
              <a:gd name="connsiteX6" fmla="*/ 809468 w 2728719"/>
              <a:gd name="connsiteY6" fmla="*/ 502171 h 7172794"/>
              <a:gd name="connsiteX7" fmla="*/ 801973 w 2728719"/>
              <a:gd name="connsiteY7" fmla="*/ 562132 h 7172794"/>
              <a:gd name="connsiteX8" fmla="*/ 786983 w 2728719"/>
              <a:gd name="connsiteY8" fmla="*/ 614597 h 7172794"/>
              <a:gd name="connsiteX9" fmla="*/ 771993 w 2728719"/>
              <a:gd name="connsiteY9" fmla="*/ 652072 h 7172794"/>
              <a:gd name="connsiteX10" fmla="*/ 727023 w 2728719"/>
              <a:gd name="connsiteY10" fmla="*/ 704538 h 7172794"/>
              <a:gd name="connsiteX11" fmla="*/ 712032 w 2728719"/>
              <a:gd name="connsiteY11" fmla="*/ 727023 h 7172794"/>
              <a:gd name="connsiteX12" fmla="*/ 689547 w 2728719"/>
              <a:gd name="connsiteY12" fmla="*/ 809469 h 7172794"/>
              <a:gd name="connsiteX13" fmla="*/ 682052 w 2728719"/>
              <a:gd name="connsiteY13" fmla="*/ 831954 h 7172794"/>
              <a:gd name="connsiteX14" fmla="*/ 674557 w 2728719"/>
              <a:gd name="connsiteY14" fmla="*/ 989351 h 7172794"/>
              <a:gd name="connsiteX15" fmla="*/ 659567 w 2728719"/>
              <a:gd name="connsiteY15" fmla="*/ 1026827 h 7172794"/>
              <a:gd name="connsiteX16" fmla="*/ 652072 w 2728719"/>
              <a:gd name="connsiteY16" fmla="*/ 1064302 h 7172794"/>
              <a:gd name="connsiteX17" fmla="*/ 637082 w 2728719"/>
              <a:gd name="connsiteY17" fmla="*/ 1109272 h 7172794"/>
              <a:gd name="connsiteX18" fmla="*/ 629587 w 2728719"/>
              <a:gd name="connsiteY18" fmla="*/ 1274164 h 7172794"/>
              <a:gd name="connsiteX19" fmla="*/ 622091 w 2728719"/>
              <a:gd name="connsiteY19" fmla="*/ 1304145 h 7172794"/>
              <a:gd name="connsiteX20" fmla="*/ 584616 w 2728719"/>
              <a:gd name="connsiteY20" fmla="*/ 1349115 h 7172794"/>
              <a:gd name="connsiteX21" fmla="*/ 554636 w 2728719"/>
              <a:gd name="connsiteY21" fmla="*/ 1401581 h 7172794"/>
              <a:gd name="connsiteX22" fmla="*/ 539646 w 2728719"/>
              <a:gd name="connsiteY22" fmla="*/ 1431561 h 7172794"/>
              <a:gd name="connsiteX23" fmla="*/ 524655 w 2728719"/>
              <a:gd name="connsiteY23" fmla="*/ 1454046 h 7172794"/>
              <a:gd name="connsiteX24" fmla="*/ 517160 w 2728719"/>
              <a:gd name="connsiteY24" fmla="*/ 1521502 h 7172794"/>
              <a:gd name="connsiteX25" fmla="*/ 509665 w 2728719"/>
              <a:gd name="connsiteY25" fmla="*/ 1603948 h 7172794"/>
              <a:gd name="connsiteX26" fmla="*/ 494675 w 2728719"/>
              <a:gd name="connsiteY26" fmla="*/ 1678899 h 7172794"/>
              <a:gd name="connsiteX27" fmla="*/ 487180 w 2728719"/>
              <a:gd name="connsiteY27" fmla="*/ 1731364 h 7172794"/>
              <a:gd name="connsiteX28" fmla="*/ 472190 w 2728719"/>
              <a:gd name="connsiteY28" fmla="*/ 1776335 h 7172794"/>
              <a:gd name="connsiteX29" fmla="*/ 457200 w 2728719"/>
              <a:gd name="connsiteY29" fmla="*/ 1836295 h 7172794"/>
              <a:gd name="connsiteX30" fmla="*/ 442209 w 2728719"/>
              <a:gd name="connsiteY30" fmla="*/ 1918741 h 7172794"/>
              <a:gd name="connsiteX31" fmla="*/ 427219 w 2728719"/>
              <a:gd name="connsiteY31" fmla="*/ 1978702 h 7172794"/>
              <a:gd name="connsiteX32" fmla="*/ 412229 w 2728719"/>
              <a:gd name="connsiteY32" fmla="*/ 2008682 h 7172794"/>
              <a:gd name="connsiteX33" fmla="*/ 412229 w 2728719"/>
              <a:gd name="connsiteY33" fmla="*/ 2218545 h 7172794"/>
              <a:gd name="connsiteX34" fmla="*/ 427219 w 2728719"/>
              <a:gd name="connsiteY34" fmla="*/ 2241030 h 7172794"/>
              <a:gd name="connsiteX35" fmla="*/ 442209 w 2728719"/>
              <a:gd name="connsiteY35" fmla="*/ 2286000 h 7172794"/>
              <a:gd name="connsiteX36" fmla="*/ 412229 w 2728719"/>
              <a:gd name="connsiteY36" fmla="*/ 2338466 h 7172794"/>
              <a:gd name="connsiteX37" fmla="*/ 367259 w 2728719"/>
              <a:gd name="connsiteY37" fmla="*/ 2398427 h 7172794"/>
              <a:gd name="connsiteX38" fmla="*/ 307298 w 2728719"/>
              <a:gd name="connsiteY38" fmla="*/ 2450892 h 7172794"/>
              <a:gd name="connsiteX39" fmla="*/ 292308 w 2728719"/>
              <a:gd name="connsiteY39" fmla="*/ 2473377 h 7172794"/>
              <a:gd name="connsiteX40" fmla="*/ 262328 w 2728719"/>
              <a:gd name="connsiteY40" fmla="*/ 2533338 h 7172794"/>
              <a:gd name="connsiteX41" fmla="*/ 277318 w 2728719"/>
              <a:gd name="connsiteY41" fmla="*/ 2683240 h 7172794"/>
              <a:gd name="connsiteX42" fmla="*/ 314793 w 2728719"/>
              <a:gd name="connsiteY42" fmla="*/ 2758191 h 7172794"/>
              <a:gd name="connsiteX43" fmla="*/ 352268 w 2728719"/>
              <a:gd name="connsiteY43" fmla="*/ 2825646 h 7172794"/>
              <a:gd name="connsiteX44" fmla="*/ 352268 w 2728719"/>
              <a:gd name="connsiteY44" fmla="*/ 2923082 h 7172794"/>
              <a:gd name="connsiteX45" fmla="*/ 337278 w 2728719"/>
              <a:gd name="connsiteY45" fmla="*/ 2960558 h 7172794"/>
              <a:gd name="connsiteX46" fmla="*/ 329783 w 2728719"/>
              <a:gd name="connsiteY46" fmla="*/ 2990538 h 7172794"/>
              <a:gd name="connsiteX47" fmla="*/ 232347 w 2728719"/>
              <a:gd name="connsiteY47" fmla="*/ 3110459 h 7172794"/>
              <a:gd name="connsiteX48" fmla="*/ 187377 w 2728719"/>
              <a:gd name="connsiteY48" fmla="*/ 3177915 h 7172794"/>
              <a:gd name="connsiteX49" fmla="*/ 157396 w 2728719"/>
              <a:gd name="connsiteY49" fmla="*/ 3252866 h 7172794"/>
              <a:gd name="connsiteX50" fmla="*/ 172387 w 2728719"/>
              <a:gd name="connsiteY50" fmla="*/ 3462728 h 7172794"/>
              <a:gd name="connsiteX51" fmla="*/ 202367 w 2728719"/>
              <a:gd name="connsiteY51" fmla="*/ 3530184 h 7172794"/>
              <a:gd name="connsiteX52" fmla="*/ 224852 w 2728719"/>
              <a:gd name="connsiteY52" fmla="*/ 3597640 h 7172794"/>
              <a:gd name="connsiteX53" fmla="*/ 247337 w 2728719"/>
              <a:gd name="connsiteY53" fmla="*/ 3642610 h 7172794"/>
              <a:gd name="connsiteX54" fmla="*/ 277318 w 2728719"/>
              <a:gd name="connsiteY54" fmla="*/ 3762532 h 7172794"/>
              <a:gd name="connsiteX55" fmla="*/ 292308 w 2728719"/>
              <a:gd name="connsiteY55" fmla="*/ 3957404 h 7172794"/>
              <a:gd name="connsiteX56" fmla="*/ 269823 w 2728719"/>
              <a:gd name="connsiteY56" fmla="*/ 4122295 h 7172794"/>
              <a:gd name="connsiteX57" fmla="*/ 254832 w 2728719"/>
              <a:gd name="connsiteY57" fmla="*/ 4174761 h 7172794"/>
              <a:gd name="connsiteX58" fmla="*/ 209862 w 2728719"/>
              <a:gd name="connsiteY58" fmla="*/ 4287187 h 7172794"/>
              <a:gd name="connsiteX59" fmla="*/ 179882 w 2728719"/>
              <a:gd name="connsiteY59" fmla="*/ 4392118 h 7172794"/>
              <a:gd name="connsiteX60" fmla="*/ 164891 w 2728719"/>
              <a:gd name="connsiteY60" fmla="*/ 4504545 h 7172794"/>
              <a:gd name="connsiteX61" fmla="*/ 134911 w 2728719"/>
              <a:gd name="connsiteY61" fmla="*/ 5014210 h 7172794"/>
              <a:gd name="connsiteX62" fmla="*/ 104931 w 2728719"/>
              <a:gd name="connsiteY62" fmla="*/ 5111646 h 7172794"/>
              <a:gd name="connsiteX63" fmla="*/ 67455 w 2728719"/>
              <a:gd name="connsiteY63" fmla="*/ 5209082 h 7172794"/>
              <a:gd name="connsiteX64" fmla="*/ 44970 w 2728719"/>
              <a:gd name="connsiteY64" fmla="*/ 5299023 h 7172794"/>
              <a:gd name="connsiteX65" fmla="*/ 22485 w 2728719"/>
              <a:gd name="connsiteY65" fmla="*/ 5351489 h 7172794"/>
              <a:gd name="connsiteX66" fmla="*/ 7495 w 2728719"/>
              <a:gd name="connsiteY66" fmla="*/ 5441430 h 7172794"/>
              <a:gd name="connsiteX67" fmla="*/ 14990 w 2728719"/>
              <a:gd name="connsiteY67" fmla="*/ 5598827 h 7172794"/>
              <a:gd name="connsiteX68" fmla="*/ 29980 w 2728719"/>
              <a:gd name="connsiteY68" fmla="*/ 5636302 h 7172794"/>
              <a:gd name="connsiteX69" fmla="*/ 37475 w 2728719"/>
              <a:gd name="connsiteY69" fmla="*/ 5666282 h 7172794"/>
              <a:gd name="connsiteX70" fmla="*/ 52465 w 2728719"/>
              <a:gd name="connsiteY70" fmla="*/ 5696263 h 7172794"/>
              <a:gd name="connsiteX71" fmla="*/ 59960 w 2728719"/>
              <a:gd name="connsiteY71" fmla="*/ 5718748 h 7172794"/>
              <a:gd name="connsiteX72" fmla="*/ 52465 w 2728719"/>
              <a:gd name="connsiteY72" fmla="*/ 5816184 h 7172794"/>
              <a:gd name="connsiteX73" fmla="*/ 29980 w 2728719"/>
              <a:gd name="connsiteY73" fmla="*/ 5898630 h 7172794"/>
              <a:gd name="connsiteX74" fmla="*/ 14990 w 2728719"/>
              <a:gd name="connsiteY74" fmla="*/ 5921115 h 7172794"/>
              <a:gd name="connsiteX75" fmla="*/ 0 w 2728719"/>
              <a:gd name="connsiteY75" fmla="*/ 5988571 h 7172794"/>
              <a:gd name="connsiteX76" fmla="*/ 7495 w 2728719"/>
              <a:gd name="connsiteY76" fmla="*/ 6078512 h 7172794"/>
              <a:gd name="connsiteX77" fmla="*/ 22485 w 2728719"/>
              <a:gd name="connsiteY77" fmla="*/ 6108492 h 7172794"/>
              <a:gd name="connsiteX78" fmla="*/ 44970 w 2728719"/>
              <a:gd name="connsiteY78" fmla="*/ 6205928 h 7172794"/>
              <a:gd name="connsiteX79" fmla="*/ 52465 w 2728719"/>
              <a:gd name="connsiteY79" fmla="*/ 6228413 h 7172794"/>
              <a:gd name="connsiteX80" fmla="*/ 67455 w 2728719"/>
              <a:gd name="connsiteY80" fmla="*/ 6295869 h 7172794"/>
              <a:gd name="connsiteX81" fmla="*/ 74950 w 2728719"/>
              <a:gd name="connsiteY81" fmla="*/ 6378315 h 7172794"/>
              <a:gd name="connsiteX82" fmla="*/ 67455 w 2728719"/>
              <a:gd name="connsiteY82" fmla="*/ 6400800 h 7172794"/>
              <a:gd name="connsiteX83" fmla="*/ 82446 w 2728719"/>
              <a:gd name="connsiteY83" fmla="*/ 6483246 h 7172794"/>
              <a:gd name="connsiteX84" fmla="*/ 127416 w 2728719"/>
              <a:gd name="connsiteY84" fmla="*/ 6535712 h 7172794"/>
              <a:gd name="connsiteX85" fmla="*/ 134911 w 2728719"/>
              <a:gd name="connsiteY85" fmla="*/ 6558197 h 7172794"/>
              <a:gd name="connsiteX86" fmla="*/ 172387 w 2728719"/>
              <a:gd name="connsiteY86" fmla="*/ 6595672 h 7172794"/>
              <a:gd name="connsiteX87" fmla="*/ 209862 w 2728719"/>
              <a:gd name="connsiteY87" fmla="*/ 6625653 h 7172794"/>
              <a:gd name="connsiteX88" fmla="*/ 217357 w 2728719"/>
              <a:gd name="connsiteY88" fmla="*/ 6663128 h 7172794"/>
              <a:gd name="connsiteX89" fmla="*/ 224852 w 2728719"/>
              <a:gd name="connsiteY89" fmla="*/ 6685613 h 7172794"/>
              <a:gd name="connsiteX90" fmla="*/ 232347 w 2728719"/>
              <a:gd name="connsiteY90" fmla="*/ 6723089 h 7172794"/>
              <a:gd name="connsiteX91" fmla="*/ 254832 w 2728719"/>
              <a:gd name="connsiteY91" fmla="*/ 6783050 h 7172794"/>
              <a:gd name="connsiteX92" fmla="*/ 277318 w 2728719"/>
              <a:gd name="connsiteY92" fmla="*/ 6813030 h 7172794"/>
              <a:gd name="connsiteX93" fmla="*/ 284813 w 2728719"/>
              <a:gd name="connsiteY93" fmla="*/ 6843010 h 7172794"/>
              <a:gd name="connsiteX94" fmla="*/ 314793 w 2728719"/>
              <a:gd name="connsiteY94" fmla="*/ 6872991 h 7172794"/>
              <a:gd name="connsiteX95" fmla="*/ 352268 w 2728719"/>
              <a:gd name="connsiteY95" fmla="*/ 6917961 h 7172794"/>
              <a:gd name="connsiteX96" fmla="*/ 427219 w 2728719"/>
              <a:gd name="connsiteY96" fmla="*/ 6985417 h 7172794"/>
              <a:gd name="connsiteX97" fmla="*/ 449705 w 2728719"/>
              <a:gd name="connsiteY97" fmla="*/ 7015397 h 7172794"/>
              <a:gd name="connsiteX98" fmla="*/ 479685 w 2728719"/>
              <a:gd name="connsiteY98" fmla="*/ 7037882 h 7172794"/>
              <a:gd name="connsiteX99" fmla="*/ 517160 w 2728719"/>
              <a:gd name="connsiteY99" fmla="*/ 7075358 h 7172794"/>
              <a:gd name="connsiteX100" fmla="*/ 554636 w 2728719"/>
              <a:gd name="connsiteY100" fmla="*/ 7105338 h 7172794"/>
              <a:gd name="connsiteX101" fmla="*/ 584616 w 2728719"/>
              <a:gd name="connsiteY101" fmla="*/ 7135318 h 7172794"/>
              <a:gd name="connsiteX102" fmla="*/ 607101 w 2728719"/>
              <a:gd name="connsiteY102" fmla="*/ 7165299 h 7172794"/>
              <a:gd name="connsiteX103" fmla="*/ 629587 w 2728719"/>
              <a:gd name="connsiteY103" fmla="*/ 7172794 h 7172794"/>
              <a:gd name="connsiteX104" fmla="*/ 659567 w 2728719"/>
              <a:gd name="connsiteY104" fmla="*/ 7165299 h 7172794"/>
              <a:gd name="connsiteX105" fmla="*/ 704537 w 2728719"/>
              <a:gd name="connsiteY105" fmla="*/ 7157804 h 7172794"/>
              <a:gd name="connsiteX106" fmla="*/ 734518 w 2728719"/>
              <a:gd name="connsiteY106" fmla="*/ 7142813 h 7172794"/>
              <a:gd name="connsiteX107" fmla="*/ 764498 w 2728719"/>
              <a:gd name="connsiteY107" fmla="*/ 7135318 h 7172794"/>
              <a:gd name="connsiteX108" fmla="*/ 869429 w 2728719"/>
              <a:gd name="connsiteY108" fmla="*/ 7105338 h 7172794"/>
              <a:gd name="connsiteX109" fmla="*/ 936885 w 2728719"/>
              <a:gd name="connsiteY109" fmla="*/ 7097843 h 7172794"/>
              <a:gd name="connsiteX110" fmla="*/ 974360 w 2728719"/>
              <a:gd name="connsiteY110" fmla="*/ 7090348 h 7172794"/>
              <a:gd name="connsiteX111" fmla="*/ 1056806 w 2728719"/>
              <a:gd name="connsiteY111" fmla="*/ 7067863 h 7172794"/>
              <a:gd name="connsiteX112" fmla="*/ 1836295 w 2728719"/>
              <a:gd name="connsiteY112" fmla="*/ 7075358 h 7172794"/>
              <a:gd name="connsiteX113" fmla="*/ 1986196 w 2728719"/>
              <a:gd name="connsiteY113" fmla="*/ 7060368 h 7172794"/>
              <a:gd name="connsiteX114" fmla="*/ 2001187 w 2728719"/>
              <a:gd name="connsiteY114" fmla="*/ 7015397 h 7172794"/>
              <a:gd name="connsiteX115" fmla="*/ 2008682 w 2728719"/>
              <a:gd name="connsiteY115" fmla="*/ 6992912 h 7172794"/>
              <a:gd name="connsiteX116" fmla="*/ 2001187 w 2728719"/>
              <a:gd name="connsiteY116" fmla="*/ 6625653 h 7172794"/>
              <a:gd name="connsiteX117" fmla="*/ 2008682 w 2728719"/>
              <a:gd name="connsiteY117" fmla="*/ 6588177 h 7172794"/>
              <a:gd name="connsiteX118" fmla="*/ 2023672 w 2728719"/>
              <a:gd name="connsiteY118" fmla="*/ 6565692 h 7172794"/>
              <a:gd name="connsiteX119" fmla="*/ 2038662 w 2728719"/>
              <a:gd name="connsiteY119" fmla="*/ 6513227 h 7172794"/>
              <a:gd name="connsiteX120" fmla="*/ 2061147 w 2728719"/>
              <a:gd name="connsiteY120" fmla="*/ 6468256 h 7172794"/>
              <a:gd name="connsiteX121" fmla="*/ 2083632 w 2728719"/>
              <a:gd name="connsiteY121" fmla="*/ 6370820 h 7172794"/>
              <a:gd name="connsiteX122" fmla="*/ 2091128 w 2728719"/>
              <a:gd name="connsiteY122" fmla="*/ 6340840 h 7172794"/>
              <a:gd name="connsiteX123" fmla="*/ 2158583 w 2728719"/>
              <a:gd name="connsiteY123" fmla="*/ 6280879 h 7172794"/>
              <a:gd name="connsiteX124" fmla="*/ 2218544 w 2728719"/>
              <a:gd name="connsiteY124" fmla="*/ 6250899 h 7172794"/>
              <a:gd name="connsiteX125" fmla="*/ 2256019 w 2728719"/>
              <a:gd name="connsiteY125" fmla="*/ 6243404 h 7172794"/>
              <a:gd name="connsiteX126" fmla="*/ 2353455 w 2728719"/>
              <a:gd name="connsiteY126" fmla="*/ 6190938 h 7172794"/>
              <a:gd name="connsiteX127" fmla="*/ 2368446 w 2728719"/>
              <a:gd name="connsiteY127" fmla="*/ 6175948 h 7172794"/>
              <a:gd name="connsiteX128" fmla="*/ 2383436 w 2728719"/>
              <a:gd name="connsiteY128" fmla="*/ 6153463 h 7172794"/>
              <a:gd name="connsiteX129" fmla="*/ 2375941 w 2728719"/>
              <a:gd name="connsiteY129" fmla="*/ 6086007 h 7172794"/>
              <a:gd name="connsiteX130" fmla="*/ 2323475 w 2728719"/>
              <a:gd name="connsiteY130" fmla="*/ 6018551 h 7172794"/>
              <a:gd name="connsiteX131" fmla="*/ 2211049 w 2728719"/>
              <a:gd name="connsiteY131" fmla="*/ 5876145 h 7172794"/>
              <a:gd name="connsiteX132" fmla="*/ 2091128 w 2728719"/>
              <a:gd name="connsiteY132" fmla="*/ 5748728 h 7172794"/>
              <a:gd name="connsiteX133" fmla="*/ 2061147 w 2728719"/>
              <a:gd name="connsiteY133" fmla="*/ 5711253 h 7172794"/>
              <a:gd name="connsiteX134" fmla="*/ 2038662 w 2728719"/>
              <a:gd name="connsiteY134" fmla="*/ 5666282 h 7172794"/>
              <a:gd name="connsiteX135" fmla="*/ 2001187 w 2728719"/>
              <a:gd name="connsiteY135" fmla="*/ 5598827 h 7172794"/>
              <a:gd name="connsiteX136" fmla="*/ 1978701 w 2728719"/>
              <a:gd name="connsiteY136" fmla="*/ 5493895 h 7172794"/>
              <a:gd name="connsiteX137" fmla="*/ 1971206 w 2728719"/>
              <a:gd name="connsiteY137" fmla="*/ 5433935 h 7172794"/>
              <a:gd name="connsiteX138" fmla="*/ 1978701 w 2728719"/>
              <a:gd name="connsiteY138" fmla="*/ 5261548 h 7172794"/>
              <a:gd name="connsiteX139" fmla="*/ 2068642 w 2728719"/>
              <a:gd name="connsiteY139" fmla="*/ 5179102 h 7172794"/>
              <a:gd name="connsiteX140" fmla="*/ 2098623 w 2728719"/>
              <a:gd name="connsiteY140" fmla="*/ 5164112 h 7172794"/>
              <a:gd name="connsiteX141" fmla="*/ 2151088 w 2728719"/>
              <a:gd name="connsiteY141" fmla="*/ 5149122 h 7172794"/>
              <a:gd name="connsiteX142" fmla="*/ 2196059 w 2728719"/>
              <a:gd name="connsiteY142" fmla="*/ 5134132 h 7172794"/>
              <a:gd name="connsiteX143" fmla="*/ 2263514 w 2728719"/>
              <a:gd name="connsiteY143" fmla="*/ 5119141 h 7172794"/>
              <a:gd name="connsiteX144" fmla="*/ 2338465 w 2728719"/>
              <a:gd name="connsiteY144" fmla="*/ 5081666 h 7172794"/>
              <a:gd name="connsiteX145" fmla="*/ 2398426 w 2728719"/>
              <a:gd name="connsiteY145" fmla="*/ 5044191 h 7172794"/>
              <a:gd name="connsiteX146" fmla="*/ 2420911 w 2728719"/>
              <a:gd name="connsiteY146" fmla="*/ 4991725 h 7172794"/>
              <a:gd name="connsiteX147" fmla="*/ 2450891 w 2728719"/>
              <a:gd name="connsiteY147" fmla="*/ 4946754 h 7172794"/>
              <a:gd name="connsiteX148" fmla="*/ 2465882 w 2728719"/>
              <a:gd name="connsiteY148" fmla="*/ 4916774 h 7172794"/>
              <a:gd name="connsiteX149" fmla="*/ 2503357 w 2728719"/>
              <a:gd name="connsiteY149" fmla="*/ 4864309 h 7172794"/>
              <a:gd name="connsiteX150" fmla="*/ 2510852 w 2728719"/>
              <a:gd name="connsiteY150" fmla="*/ 4819338 h 7172794"/>
              <a:gd name="connsiteX151" fmla="*/ 2518347 w 2728719"/>
              <a:gd name="connsiteY151" fmla="*/ 4796853 h 7172794"/>
              <a:gd name="connsiteX152" fmla="*/ 2503357 w 2728719"/>
              <a:gd name="connsiteY152" fmla="*/ 4661941 h 7172794"/>
              <a:gd name="connsiteX153" fmla="*/ 2488367 w 2728719"/>
              <a:gd name="connsiteY153" fmla="*/ 4639456 h 7172794"/>
              <a:gd name="connsiteX154" fmla="*/ 2473377 w 2728719"/>
              <a:gd name="connsiteY154" fmla="*/ 4572000 h 7172794"/>
              <a:gd name="connsiteX155" fmla="*/ 2488367 w 2728719"/>
              <a:gd name="connsiteY155" fmla="*/ 4482059 h 7172794"/>
              <a:gd name="connsiteX156" fmla="*/ 2503357 w 2728719"/>
              <a:gd name="connsiteY156" fmla="*/ 4459574 h 7172794"/>
              <a:gd name="connsiteX157" fmla="*/ 2525842 w 2728719"/>
              <a:gd name="connsiteY157" fmla="*/ 4414604 h 7172794"/>
              <a:gd name="connsiteX158" fmla="*/ 2533337 w 2728719"/>
              <a:gd name="connsiteY158" fmla="*/ 4392118 h 7172794"/>
              <a:gd name="connsiteX159" fmla="*/ 2548328 w 2728719"/>
              <a:gd name="connsiteY159" fmla="*/ 4354643 h 7172794"/>
              <a:gd name="connsiteX160" fmla="*/ 2563318 w 2728719"/>
              <a:gd name="connsiteY160" fmla="*/ 4302177 h 7172794"/>
              <a:gd name="connsiteX161" fmla="*/ 2570813 w 2728719"/>
              <a:gd name="connsiteY161" fmla="*/ 4279692 h 7172794"/>
              <a:gd name="connsiteX162" fmla="*/ 2585803 w 2728719"/>
              <a:gd name="connsiteY162" fmla="*/ 4077325 h 7172794"/>
              <a:gd name="connsiteX163" fmla="*/ 2593298 w 2728719"/>
              <a:gd name="connsiteY163" fmla="*/ 4009869 h 7172794"/>
              <a:gd name="connsiteX164" fmla="*/ 2600793 w 2728719"/>
              <a:gd name="connsiteY164" fmla="*/ 3889948 h 7172794"/>
              <a:gd name="connsiteX165" fmla="*/ 2630773 w 2728719"/>
              <a:gd name="connsiteY165" fmla="*/ 3837482 h 7172794"/>
              <a:gd name="connsiteX166" fmla="*/ 2645764 w 2728719"/>
              <a:gd name="connsiteY166" fmla="*/ 3792512 h 7172794"/>
              <a:gd name="connsiteX167" fmla="*/ 2660754 w 2728719"/>
              <a:gd name="connsiteY167" fmla="*/ 3755036 h 7172794"/>
              <a:gd name="connsiteX168" fmla="*/ 2683239 w 2728719"/>
              <a:gd name="connsiteY168" fmla="*/ 3717561 h 7172794"/>
              <a:gd name="connsiteX169" fmla="*/ 2705724 w 2728719"/>
              <a:gd name="connsiteY169" fmla="*/ 3642610 h 7172794"/>
              <a:gd name="connsiteX170" fmla="*/ 2720714 w 2728719"/>
              <a:gd name="connsiteY170" fmla="*/ 3597640 h 7172794"/>
              <a:gd name="connsiteX171" fmla="*/ 2728209 w 2728719"/>
              <a:gd name="connsiteY171" fmla="*/ 3575154 h 7172794"/>
              <a:gd name="connsiteX172" fmla="*/ 2720714 w 2728719"/>
              <a:gd name="connsiteY172" fmla="*/ 3410263 h 7172794"/>
              <a:gd name="connsiteX173" fmla="*/ 2668249 w 2728719"/>
              <a:gd name="connsiteY173" fmla="*/ 3275351 h 7172794"/>
              <a:gd name="connsiteX174" fmla="*/ 2645764 w 2728719"/>
              <a:gd name="connsiteY174" fmla="*/ 3245371 h 7172794"/>
              <a:gd name="connsiteX175" fmla="*/ 2608288 w 2728719"/>
              <a:gd name="connsiteY175" fmla="*/ 3162925 h 7172794"/>
              <a:gd name="connsiteX176" fmla="*/ 2600793 w 2728719"/>
              <a:gd name="connsiteY176" fmla="*/ 3140440 h 7172794"/>
              <a:gd name="connsiteX177" fmla="*/ 2585803 w 2728719"/>
              <a:gd name="connsiteY177" fmla="*/ 3102964 h 7172794"/>
              <a:gd name="connsiteX178" fmla="*/ 2563318 w 2728719"/>
              <a:gd name="connsiteY178" fmla="*/ 3057994 h 7172794"/>
              <a:gd name="connsiteX179" fmla="*/ 2548328 w 2728719"/>
              <a:gd name="connsiteY179" fmla="*/ 2990538 h 7172794"/>
              <a:gd name="connsiteX180" fmla="*/ 2533337 w 2728719"/>
              <a:gd name="connsiteY180" fmla="*/ 2915587 h 7172794"/>
              <a:gd name="connsiteX181" fmla="*/ 2525842 w 2728719"/>
              <a:gd name="connsiteY181" fmla="*/ 2893102 h 7172794"/>
              <a:gd name="connsiteX182" fmla="*/ 2518347 w 2728719"/>
              <a:gd name="connsiteY182" fmla="*/ 2863122 h 7172794"/>
              <a:gd name="connsiteX183" fmla="*/ 2510852 w 2728719"/>
              <a:gd name="connsiteY183" fmla="*/ 2840636 h 7172794"/>
              <a:gd name="connsiteX184" fmla="*/ 2503357 w 2728719"/>
              <a:gd name="connsiteY184" fmla="*/ 2810656 h 7172794"/>
              <a:gd name="connsiteX185" fmla="*/ 2488367 w 2728719"/>
              <a:gd name="connsiteY185" fmla="*/ 2765686 h 7172794"/>
              <a:gd name="connsiteX186" fmla="*/ 2458387 w 2728719"/>
              <a:gd name="connsiteY186" fmla="*/ 2660754 h 7172794"/>
              <a:gd name="connsiteX187" fmla="*/ 2450891 w 2728719"/>
              <a:gd name="connsiteY187" fmla="*/ 2638269 h 7172794"/>
              <a:gd name="connsiteX188" fmla="*/ 2420911 w 2728719"/>
              <a:gd name="connsiteY188" fmla="*/ 2563318 h 7172794"/>
              <a:gd name="connsiteX189" fmla="*/ 2390931 w 2728719"/>
              <a:gd name="connsiteY189" fmla="*/ 2518348 h 7172794"/>
              <a:gd name="connsiteX190" fmla="*/ 2345960 w 2728719"/>
              <a:gd name="connsiteY190" fmla="*/ 2450892 h 7172794"/>
              <a:gd name="connsiteX191" fmla="*/ 2330970 w 2728719"/>
              <a:gd name="connsiteY191" fmla="*/ 2405922 h 7172794"/>
              <a:gd name="connsiteX192" fmla="*/ 2263514 w 2728719"/>
              <a:gd name="connsiteY192" fmla="*/ 2330971 h 7172794"/>
              <a:gd name="connsiteX193" fmla="*/ 2218544 w 2728719"/>
              <a:gd name="connsiteY193" fmla="*/ 2256020 h 7172794"/>
              <a:gd name="connsiteX194" fmla="*/ 2181068 w 2728719"/>
              <a:gd name="connsiteY194" fmla="*/ 2196059 h 7172794"/>
              <a:gd name="connsiteX195" fmla="*/ 2173573 w 2728719"/>
              <a:gd name="connsiteY195" fmla="*/ 2158584 h 7172794"/>
              <a:gd name="connsiteX196" fmla="*/ 2158583 w 2728719"/>
              <a:gd name="connsiteY196" fmla="*/ 2113613 h 7172794"/>
              <a:gd name="connsiteX197" fmla="*/ 2151088 w 2728719"/>
              <a:gd name="connsiteY197" fmla="*/ 2076138 h 7172794"/>
              <a:gd name="connsiteX198" fmla="*/ 2136098 w 2728719"/>
              <a:gd name="connsiteY198" fmla="*/ 2038663 h 7172794"/>
              <a:gd name="connsiteX199" fmla="*/ 2113613 w 2728719"/>
              <a:gd name="connsiteY199" fmla="*/ 1971207 h 7172794"/>
              <a:gd name="connsiteX200" fmla="*/ 2091128 w 2728719"/>
              <a:gd name="connsiteY200" fmla="*/ 1933732 h 7172794"/>
              <a:gd name="connsiteX201" fmla="*/ 2076137 w 2728719"/>
              <a:gd name="connsiteY201" fmla="*/ 1888761 h 7172794"/>
              <a:gd name="connsiteX202" fmla="*/ 2068642 w 2728719"/>
              <a:gd name="connsiteY202" fmla="*/ 1858781 h 7172794"/>
              <a:gd name="connsiteX203" fmla="*/ 2053652 w 2728719"/>
              <a:gd name="connsiteY203" fmla="*/ 1836295 h 7172794"/>
              <a:gd name="connsiteX204" fmla="*/ 2053652 w 2728719"/>
              <a:gd name="connsiteY204" fmla="*/ 1678899 h 7172794"/>
              <a:gd name="connsiteX205" fmla="*/ 2098623 w 2728719"/>
              <a:gd name="connsiteY205" fmla="*/ 1618938 h 7172794"/>
              <a:gd name="connsiteX206" fmla="*/ 2121108 w 2728719"/>
              <a:gd name="connsiteY206" fmla="*/ 1588958 h 7172794"/>
              <a:gd name="connsiteX207" fmla="*/ 2196059 w 2728719"/>
              <a:gd name="connsiteY207" fmla="*/ 1536492 h 7172794"/>
              <a:gd name="connsiteX208" fmla="*/ 2256019 w 2728719"/>
              <a:gd name="connsiteY208" fmla="*/ 1506512 h 7172794"/>
              <a:gd name="connsiteX209" fmla="*/ 2293495 w 2728719"/>
              <a:gd name="connsiteY209" fmla="*/ 1476532 h 7172794"/>
              <a:gd name="connsiteX210" fmla="*/ 2375941 w 2728719"/>
              <a:gd name="connsiteY210" fmla="*/ 1439056 h 7172794"/>
              <a:gd name="connsiteX211" fmla="*/ 2420911 w 2728719"/>
              <a:gd name="connsiteY211" fmla="*/ 1401581 h 7172794"/>
              <a:gd name="connsiteX212" fmla="*/ 2480872 w 2728719"/>
              <a:gd name="connsiteY212" fmla="*/ 1356610 h 7172794"/>
              <a:gd name="connsiteX213" fmla="*/ 2503357 w 2728719"/>
              <a:gd name="connsiteY213" fmla="*/ 1349115 h 7172794"/>
              <a:gd name="connsiteX214" fmla="*/ 2525842 w 2728719"/>
              <a:gd name="connsiteY214" fmla="*/ 1334125 h 7172794"/>
              <a:gd name="connsiteX215" fmla="*/ 2555823 w 2728719"/>
              <a:gd name="connsiteY215" fmla="*/ 1319135 h 7172794"/>
              <a:gd name="connsiteX216" fmla="*/ 2600793 w 2728719"/>
              <a:gd name="connsiteY216" fmla="*/ 1296650 h 7172794"/>
              <a:gd name="connsiteX217" fmla="*/ 2645764 w 2728719"/>
              <a:gd name="connsiteY217" fmla="*/ 1266669 h 7172794"/>
              <a:gd name="connsiteX218" fmla="*/ 2675744 w 2728719"/>
              <a:gd name="connsiteY218" fmla="*/ 1221699 h 7172794"/>
              <a:gd name="connsiteX219" fmla="*/ 2683239 w 2728719"/>
              <a:gd name="connsiteY219" fmla="*/ 1184223 h 7172794"/>
              <a:gd name="connsiteX220" fmla="*/ 2690734 w 2728719"/>
              <a:gd name="connsiteY220" fmla="*/ 1154243 h 7172794"/>
              <a:gd name="connsiteX221" fmla="*/ 2675744 w 2728719"/>
              <a:gd name="connsiteY221" fmla="*/ 876925 h 7172794"/>
              <a:gd name="connsiteX222" fmla="*/ 2660754 w 2728719"/>
              <a:gd name="connsiteY222" fmla="*/ 734518 h 7172794"/>
              <a:gd name="connsiteX223" fmla="*/ 2668249 w 2728719"/>
              <a:gd name="connsiteY223" fmla="*/ 479686 h 7172794"/>
              <a:gd name="connsiteX224" fmla="*/ 2675744 w 2728719"/>
              <a:gd name="connsiteY224" fmla="*/ 434715 h 7172794"/>
              <a:gd name="connsiteX225" fmla="*/ 2683239 w 2728719"/>
              <a:gd name="connsiteY225" fmla="*/ 397240 h 7172794"/>
              <a:gd name="connsiteX226" fmla="*/ 2705724 w 2728719"/>
              <a:gd name="connsiteY226" fmla="*/ 299804 h 7172794"/>
              <a:gd name="connsiteX227" fmla="*/ 2720714 w 2728719"/>
              <a:gd name="connsiteY227" fmla="*/ 202368 h 7172794"/>
              <a:gd name="connsiteX228" fmla="*/ 2705724 w 2728719"/>
              <a:gd name="connsiteY228" fmla="*/ 134912 h 7172794"/>
              <a:gd name="connsiteX229" fmla="*/ 2683239 w 2728719"/>
              <a:gd name="connsiteY229" fmla="*/ 127417 h 7172794"/>
              <a:gd name="connsiteX230" fmla="*/ 2623278 w 2728719"/>
              <a:gd name="connsiteY230" fmla="*/ 104932 h 7172794"/>
              <a:gd name="connsiteX231" fmla="*/ 2555823 w 2728719"/>
              <a:gd name="connsiteY231" fmla="*/ 67456 h 7172794"/>
              <a:gd name="connsiteX232" fmla="*/ 2533337 w 2728719"/>
              <a:gd name="connsiteY232" fmla="*/ 59961 h 7172794"/>
              <a:gd name="connsiteX233" fmla="*/ 2495862 w 2728719"/>
              <a:gd name="connsiteY233" fmla="*/ 37476 h 7172794"/>
              <a:gd name="connsiteX234" fmla="*/ 2473377 w 2728719"/>
              <a:gd name="connsiteY234" fmla="*/ 22486 h 7172794"/>
              <a:gd name="connsiteX235" fmla="*/ 2450891 w 2728719"/>
              <a:gd name="connsiteY235" fmla="*/ 14991 h 7172794"/>
              <a:gd name="connsiteX236" fmla="*/ 2420911 w 2728719"/>
              <a:gd name="connsiteY236" fmla="*/ 0 h 7172794"/>
              <a:gd name="connsiteX237" fmla="*/ 2128603 w 2728719"/>
              <a:gd name="connsiteY237" fmla="*/ 7495 h 7172794"/>
              <a:gd name="connsiteX238" fmla="*/ 2031167 w 2728719"/>
              <a:gd name="connsiteY238" fmla="*/ 29981 h 7172794"/>
              <a:gd name="connsiteX239" fmla="*/ 1978701 w 2728719"/>
              <a:gd name="connsiteY239" fmla="*/ 44971 h 7172794"/>
              <a:gd name="connsiteX240" fmla="*/ 1806314 w 2728719"/>
              <a:gd name="connsiteY240" fmla="*/ 52466 h 7172794"/>
              <a:gd name="connsiteX241" fmla="*/ 1573967 w 2728719"/>
              <a:gd name="connsiteY241" fmla="*/ 44971 h 7172794"/>
              <a:gd name="connsiteX242" fmla="*/ 1461541 w 2728719"/>
              <a:gd name="connsiteY242" fmla="*/ 52466 h 7172794"/>
              <a:gd name="connsiteX243" fmla="*/ 861934 w 2728719"/>
              <a:gd name="connsiteY243" fmla="*/ 59961 h 7172794"/>
              <a:gd name="connsiteX244" fmla="*/ 742013 w 2728719"/>
              <a:gd name="connsiteY244" fmla="*/ 74951 h 7172794"/>
              <a:gd name="connsiteX245" fmla="*/ 697042 w 2728719"/>
              <a:gd name="connsiteY245" fmla="*/ 89941 h 7172794"/>
              <a:gd name="connsiteX246" fmla="*/ 674557 w 2728719"/>
              <a:gd name="connsiteY246" fmla="*/ 97436 h 7172794"/>
              <a:gd name="connsiteX247" fmla="*/ 667062 w 2728719"/>
              <a:gd name="connsiteY247" fmla="*/ 164892 h 7172794"/>
              <a:gd name="connsiteX248" fmla="*/ 659567 w 2728719"/>
              <a:gd name="connsiteY248" fmla="*/ 157397 h 7172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Lst>
            <a:rect l="l" t="t" r="r" b="b"/>
            <a:pathLst>
              <a:path w="2728719" h="7172794">
                <a:moveTo>
                  <a:pt x="659567" y="157397"/>
                </a:moveTo>
                <a:cubicBezTo>
                  <a:pt x="663314" y="162394"/>
                  <a:pt x="679136" y="182726"/>
                  <a:pt x="689547" y="194872"/>
                </a:cubicBezTo>
                <a:cubicBezTo>
                  <a:pt x="694146" y="200237"/>
                  <a:pt x="700901" y="203803"/>
                  <a:pt x="704537" y="209863"/>
                </a:cubicBezTo>
                <a:cubicBezTo>
                  <a:pt x="708602" y="216638"/>
                  <a:pt x="709534" y="224853"/>
                  <a:pt x="712032" y="232348"/>
                </a:cubicBezTo>
                <a:cubicBezTo>
                  <a:pt x="716175" y="273772"/>
                  <a:pt x="720579" y="342425"/>
                  <a:pt x="734518" y="382250"/>
                </a:cubicBezTo>
                <a:cubicBezTo>
                  <a:pt x="770704" y="485640"/>
                  <a:pt x="753368" y="431852"/>
                  <a:pt x="786983" y="472191"/>
                </a:cubicBezTo>
                <a:cubicBezTo>
                  <a:pt x="794980" y="481787"/>
                  <a:pt x="801973" y="492178"/>
                  <a:pt x="809468" y="502171"/>
                </a:cubicBezTo>
                <a:cubicBezTo>
                  <a:pt x="806970" y="522158"/>
                  <a:pt x="805284" y="542264"/>
                  <a:pt x="801973" y="562132"/>
                </a:cubicBezTo>
                <a:cubicBezTo>
                  <a:pt x="799611" y="576307"/>
                  <a:pt x="792329" y="600340"/>
                  <a:pt x="786983" y="614597"/>
                </a:cubicBezTo>
                <a:cubicBezTo>
                  <a:pt x="782259" y="627194"/>
                  <a:pt x="778527" y="640311"/>
                  <a:pt x="771993" y="652072"/>
                </a:cubicBezTo>
                <a:cubicBezTo>
                  <a:pt x="753280" y="685756"/>
                  <a:pt x="749744" y="677273"/>
                  <a:pt x="727023" y="704538"/>
                </a:cubicBezTo>
                <a:cubicBezTo>
                  <a:pt x="721256" y="711458"/>
                  <a:pt x="717029" y="719528"/>
                  <a:pt x="712032" y="727023"/>
                </a:cubicBezTo>
                <a:cubicBezTo>
                  <a:pt x="701438" y="779993"/>
                  <a:pt x="708566" y="752413"/>
                  <a:pt x="689547" y="809469"/>
                </a:cubicBezTo>
                <a:lnTo>
                  <a:pt x="682052" y="831954"/>
                </a:lnTo>
                <a:cubicBezTo>
                  <a:pt x="679554" y="884420"/>
                  <a:pt x="680578" y="937172"/>
                  <a:pt x="674557" y="989351"/>
                </a:cubicBezTo>
                <a:cubicBezTo>
                  <a:pt x="673015" y="1002717"/>
                  <a:pt x="663433" y="1013940"/>
                  <a:pt x="659567" y="1026827"/>
                </a:cubicBezTo>
                <a:cubicBezTo>
                  <a:pt x="655907" y="1039029"/>
                  <a:pt x="655424" y="1052012"/>
                  <a:pt x="652072" y="1064302"/>
                </a:cubicBezTo>
                <a:cubicBezTo>
                  <a:pt x="647915" y="1079546"/>
                  <a:pt x="637082" y="1109272"/>
                  <a:pt x="637082" y="1109272"/>
                </a:cubicBezTo>
                <a:cubicBezTo>
                  <a:pt x="634584" y="1164236"/>
                  <a:pt x="633807" y="1219305"/>
                  <a:pt x="629587" y="1274164"/>
                </a:cubicBezTo>
                <a:cubicBezTo>
                  <a:pt x="628797" y="1284435"/>
                  <a:pt x="626149" y="1294677"/>
                  <a:pt x="622091" y="1304145"/>
                </a:cubicBezTo>
                <a:cubicBezTo>
                  <a:pt x="614265" y="1322406"/>
                  <a:pt x="598123" y="1335608"/>
                  <a:pt x="584616" y="1349115"/>
                </a:cubicBezTo>
                <a:cubicBezTo>
                  <a:pt x="569891" y="1393289"/>
                  <a:pt x="587047" y="1349723"/>
                  <a:pt x="554636" y="1401581"/>
                </a:cubicBezTo>
                <a:cubicBezTo>
                  <a:pt x="548714" y="1411056"/>
                  <a:pt x="545189" y="1421860"/>
                  <a:pt x="539646" y="1431561"/>
                </a:cubicBezTo>
                <a:cubicBezTo>
                  <a:pt x="535177" y="1439382"/>
                  <a:pt x="529652" y="1446551"/>
                  <a:pt x="524655" y="1454046"/>
                </a:cubicBezTo>
                <a:cubicBezTo>
                  <a:pt x="522157" y="1476531"/>
                  <a:pt x="519411" y="1498991"/>
                  <a:pt x="517160" y="1521502"/>
                </a:cubicBezTo>
                <a:cubicBezTo>
                  <a:pt x="514414" y="1548960"/>
                  <a:pt x="513568" y="1576630"/>
                  <a:pt x="509665" y="1603948"/>
                </a:cubicBezTo>
                <a:cubicBezTo>
                  <a:pt x="506062" y="1629170"/>
                  <a:pt x="498278" y="1653677"/>
                  <a:pt x="494675" y="1678899"/>
                </a:cubicBezTo>
                <a:cubicBezTo>
                  <a:pt x="492177" y="1696387"/>
                  <a:pt x="491152" y="1714151"/>
                  <a:pt x="487180" y="1731364"/>
                </a:cubicBezTo>
                <a:cubicBezTo>
                  <a:pt x="483627" y="1746761"/>
                  <a:pt x="476022" y="1761006"/>
                  <a:pt x="472190" y="1776335"/>
                </a:cubicBezTo>
                <a:lnTo>
                  <a:pt x="457200" y="1836295"/>
                </a:lnTo>
                <a:cubicBezTo>
                  <a:pt x="443284" y="1947623"/>
                  <a:pt x="458209" y="1860075"/>
                  <a:pt x="442209" y="1918741"/>
                </a:cubicBezTo>
                <a:cubicBezTo>
                  <a:pt x="436788" y="1938617"/>
                  <a:pt x="436433" y="1960275"/>
                  <a:pt x="427219" y="1978702"/>
                </a:cubicBezTo>
                <a:lnTo>
                  <a:pt x="412229" y="2008682"/>
                </a:lnTo>
                <a:cubicBezTo>
                  <a:pt x="404340" y="2095459"/>
                  <a:pt x="397782" y="2122230"/>
                  <a:pt x="412229" y="2218545"/>
                </a:cubicBezTo>
                <a:cubicBezTo>
                  <a:pt x="413565" y="2227453"/>
                  <a:pt x="423561" y="2232799"/>
                  <a:pt x="427219" y="2241030"/>
                </a:cubicBezTo>
                <a:cubicBezTo>
                  <a:pt x="433636" y="2255469"/>
                  <a:pt x="442209" y="2286000"/>
                  <a:pt x="442209" y="2286000"/>
                </a:cubicBezTo>
                <a:cubicBezTo>
                  <a:pt x="430047" y="2322489"/>
                  <a:pt x="440589" y="2298762"/>
                  <a:pt x="412229" y="2338466"/>
                </a:cubicBezTo>
                <a:cubicBezTo>
                  <a:pt x="394932" y="2362682"/>
                  <a:pt x="391204" y="2374482"/>
                  <a:pt x="367259" y="2398427"/>
                </a:cubicBezTo>
                <a:cubicBezTo>
                  <a:pt x="298342" y="2467344"/>
                  <a:pt x="377370" y="2369141"/>
                  <a:pt x="307298" y="2450892"/>
                </a:cubicBezTo>
                <a:cubicBezTo>
                  <a:pt x="301436" y="2457731"/>
                  <a:pt x="296621" y="2465469"/>
                  <a:pt x="292308" y="2473377"/>
                </a:cubicBezTo>
                <a:cubicBezTo>
                  <a:pt x="281608" y="2492995"/>
                  <a:pt x="262328" y="2533338"/>
                  <a:pt x="262328" y="2533338"/>
                </a:cubicBezTo>
                <a:cubicBezTo>
                  <a:pt x="267325" y="2583305"/>
                  <a:pt x="265907" y="2634337"/>
                  <a:pt x="277318" y="2683240"/>
                </a:cubicBezTo>
                <a:cubicBezTo>
                  <a:pt x="283665" y="2710442"/>
                  <a:pt x="300422" y="2734239"/>
                  <a:pt x="314793" y="2758191"/>
                </a:cubicBezTo>
                <a:cubicBezTo>
                  <a:pt x="343026" y="2805247"/>
                  <a:pt x="330763" y="2782636"/>
                  <a:pt x="352268" y="2825646"/>
                </a:cubicBezTo>
                <a:cubicBezTo>
                  <a:pt x="361460" y="2871600"/>
                  <a:pt x="364909" y="2868304"/>
                  <a:pt x="352268" y="2923082"/>
                </a:cubicBezTo>
                <a:cubicBezTo>
                  <a:pt x="349243" y="2936192"/>
                  <a:pt x="341533" y="2947794"/>
                  <a:pt x="337278" y="2960558"/>
                </a:cubicBezTo>
                <a:cubicBezTo>
                  <a:pt x="334021" y="2970330"/>
                  <a:pt x="335353" y="2981873"/>
                  <a:pt x="329783" y="2990538"/>
                </a:cubicBezTo>
                <a:cubicBezTo>
                  <a:pt x="299792" y="3037192"/>
                  <a:pt x="264594" y="3067461"/>
                  <a:pt x="232347" y="3110459"/>
                </a:cubicBezTo>
                <a:cubicBezTo>
                  <a:pt x="215706" y="3132648"/>
                  <a:pt x="199281" y="3152406"/>
                  <a:pt x="187377" y="3177915"/>
                </a:cubicBezTo>
                <a:cubicBezTo>
                  <a:pt x="175998" y="3202299"/>
                  <a:pt x="157396" y="3252866"/>
                  <a:pt x="157396" y="3252866"/>
                </a:cubicBezTo>
                <a:cubicBezTo>
                  <a:pt x="162393" y="3322820"/>
                  <a:pt x="161161" y="3393500"/>
                  <a:pt x="172387" y="3462728"/>
                </a:cubicBezTo>
                <a:cubicBezTo>
                  <a:pt x="176326" y="3487017"/>
                  <a:pt x="193449" y="3507251"/>
                  <a:pt x="202367" y="3530184"/>
                </a:cubicBezTo>
                <a:cubicBezTo>
                  <a:pt x="210957" y="3552274"/>
                  <a:pt x="216050" y="3575634"/>
                  <a:pt x="224852" y="3597640"/>
                </a:cubicBezTo>
                <a:cubicBezTo>
                  <a:pt x="231076" y="3613201"/>
                  <a:pt x="242255" y="3626640"/>
                  <a:pt x="247337" y="3642610"/>
                </a:cubicBezTo>
                <a:cubicBezTo>
                  <a:pt x="259830" y="3681875"/>
                  <a:pt x="277318" y="3762532"/>
                  <a:pt x="277318" y="3762532"/>
                </a:cubicBezTo>
                <a:cubicBezTo>
                  <a:pt x="283118" y="3820532"/>
                  <a:pt x="292308" y="3903035"/>
                  <a:pt x="292308" y="3957404"/>
                </a:cubicBezTo>
                <a:cubicBezTo>
                  <a:pt x="292308" y="4039274"/>
                  <a:pt x="288052" y="4053938"/>
                  <a:pt x="269823" y="4122295"/>
                </a:cubicBezTo>
                <a:cubicBezTo>
                  <a:pt x="265136" y="4139869"/>
                  <a:pt x="260950" y="4157632"/>
                  <a:pt x="254832" y="4174761"/>
                </a:cubicBezTo>
                <a:cubicBezTo>
                  <a:pt x="218005" y="4277875"/>
                  <a:pt x="245684" y="4174602"/>
                  <a:pt x="209862" y="4287187"/>
                </a:cubicBezTo>
                <a:cubicBezTo>
                  <a:pt x="198833" y="4321851"/>
                  <a:pt x="179882" y="4392118"/>
                  <a:pt x="179882" y="4392118"/>
                </a:cubicBezTo>
                <a:cubicBezTo>
                  <a:pt x="177732" y="4407170"/>
                  <a:pt x="165237" y="4492448"/>
                  <a:pt x="164891" y="4504545"/>
                </a:cubicBezTo>
                <a:cubicBezTo>
                  <a:pt x="150771" y="4998706"/>
                  <a:pt x="227365" y="4829302"/>
                  <a:pt x="134911" y="5014210"/>
                </a:cubicBezTo>
                <a:cubicBezTo>
                  <a:pt x="117038" y="5139321"/>
                  <a:pt x="142913" y="4997699"/>
                  <a:pt x="104931" y="5111646"/>
                </a:cubicBezTo>
                <a:cubicBezTo>
                  <a:pt x="68191" y="5221869"/>
                  <a:pt x="139349" y="5083271"/>
                  <a:pt x="67455" y="5209082"/>
                </a:cubicBezTo>
                <a:cubicBezTo>
                  <a:pt x="60513" y="5243791"/>
                  <a:pt x="57577" y="5263723"/>
                  <a:pt x="44970" y="5299023"/>
                </a:cubicBezTo>
                <a:cubicBezTo>
                  <a:pt x="38571" y="5316942"/>
                  <a:pt x="29980" y="5334000"/>
                  <a:pt x="22485" y="5351489"/>
                </a:cubicBezTo>
                <a:cubicBezTo>
                  <a:pt x="18229" y="5372769"/>
                  <a:pt x="7495" y="5422836"/>
                  <a:pt x="7495" y="5441430"/>
                </a:cubicBezTo>
                <a:cubicBezTo>
                  <a:pt x="7495" y="5493955"/>
                  <a:pt x="8969" y="5546648"/>
                  <a:pt x="14990" y="5598827"/>
                </a:cubicBezTo>
                <a:cubicBezTo>
                  <a:pt x="16532" y="5612192"/>
                  <a:pt x="25725" y="5623538"/>
                  <a:pt x="29980" y="5636302"/>
                </a:cubicBezTo>
                <a:cubicBezTo>
                  <a:pt x="33237" y="5646074"/>
                  <a:pt x="33858" y="5656637"/>
                  <a:pt x="37475" y="5666282"/>
                </a:cubicBezTo>
                <a:cubicBezTo>
                  <a:pt x="41398" y="5676744"/>
                  <a:pt x="48064" y="5685993"/>
                  <a:pt x="52465" y="5696263"/>
                </a:cubicBezTo>
                <a:cubicBezTo>
                  <a:pt x="55577" y="5703525"/>
                  <a:pt x="57462" y="5711253"/>
                  <a:pt x="59960" y="5718748"/>
                </a:cubicBezTo>
                <a:cubicBezTo>
                  <a:pt x="57462" y="5751227"/>
                  <a:pt x="56062" y="5783809"/>
                  <a:pt x="52465" y="5816184"/>
                </a:cubicBezTo>
                <a:cubicBezTo>
                  <a:pt x="49853" y="5839694"/>
                  <a:pt x="39098" y="5878114"/>
                  <a:pt x="29980" y="5898630"/>
                </a:cubicBezTo>
                <a:cubicBezTo>
                  <a:pt x="26322" y="5906862"/>
                  <a:pt x="19987" y="5913620"/>
                  <a:pt x="14990" y="5921115"/>
                </a:cubicBezTo>
                <a:cubicBezTo>
                  <a:pt x="12099" y="5932679"/>
                  <a:pt x="0" y="5979055"/>
                  <a:pt x="0" y="5988571"/>
                </a:cubicBezTo>
                <a:cubicBezTo>
                  <a:pt x="0" y="6018655"/>
                  <a:pt x="1951" y="6048943"/>
                  <a:pt x="7495" y="6078512"/>
                </a:cubicBezTo>
                <a:cubicBezTo>
                  <a:pt x="9554" y="6089494"/>
                  <a:pt x="17488" y="6098499"/>
                  <a:pt x="22485" y="6108492"/>
                </a:cubicBezTo>
                <a:cubicBezTo>
                  <a:pt x="28431" y="6138221"/>
                  <a:pt x="35930" y="6178807"/>
                  <a:pt x="44970" y="6205928"/>
                </a:cubicBezTo>
                <a:cubicBezTo>
                  <a:pt x="47468" y="6213423"/>
                  <a:pt x="50295" y="6220817"/>
                  <a:pt x="52465" y="6228413"/>
                </a:cubicBezTo>
                <a:cubicBezTo>
                  <a:pt x="59521" y="6253109"/>
                  <a:pt x="62304" y="6270112"/>
                  <a:pt x="67455" y="6295869"/>
                </a:cubicBezTo>
                <a:cubicBezTo>
                  <a:pt x="69953" y="6323351"/>
                  <a:pt x="74950" y="6350720"/>
                  <a:pt x="74950" y="6378315"/>
                </a:cubicBezTo>
                <a:cubicBezTo>
                  <a:pt x="74950" y="6386215"/>
                  <a:pt x="67455" y="6392900"/>
                  <a:pt x="67455" y="6400800"/>
                </a:cubicBezTo>
                <a:cubicBezTo>
                  <a:pt x="67455" y="6405161"/>
                  <a:pt x="75884" y="6470123"/>
                  <a:pt x="82446" y="6483246"/>
                </a:cubicBezTo>
                <a:cubicBezTo>
                  <a:pt x="92062" y="6502479"/>
                  <a:pt x="112413" y="6520709"/>
                  <a:pt x="127416" y="6535712"/>
                </a:cubicBezTo>
                <a:cubicBezTo>
                  <a:pt x="129914" y="6543207"/>
                  <a:pt x="130171" y="6551877"/>
                  <a:pt x="134911" y="6558197"/>
                </a:cubicBezTo>
                <a:cubicBezTo>
                  <a:pt x="145511" y="6572330"/>
                  <a:pt x="159895" y="6583180"/>
                  <a:pt x="172387" y="6595672"/>
                </a:cubicBezTo>
                <a:cubicBezTo>
                  <a:pt x="193751" y="6617036"/>
                  <a:pt x="181492" y="6606740"/>
                  <a:pt x="209862" y="6625653"/>
                </a:cubicBezTo>
                <a:cubicBezTo>
                  <a:pt x="212360" y="6638145"/>
                  <a:pt x="214267" y="6650769"/>
                  <a:pt x="217357" y="6663128"/>
                </a:cubicBezTo>
                <a:cubicBezTo>
                  <a:pt x="219273" y="6670793"/>
                  <a:pt x="222936" y="6677948"/>
                  <a:pt x="224852" y="6685613"/>
                </a:cubicBezTo>
                <a:cubicBezTo>
                  <a:pt x="227942" y="6697972"/>
                  <a:pt x="229257" y="6710730"/>
                  <a:pt x="232347" y="6723089"/>
                </a:cubicBezTo>
                <a:cubicBezTo>
                  <a:pt x="235407" y="6735327"/>
                  <a:pt x="251707" y="6777425"/>
                  <a:pt x="254832" y="6783050"/>
                </a:cubicBezTo>
                <a:cubicBezTo>
                  <a:pt x="260899" y="6793970"/>
                  <a:pt x="269823" y="6803037"/>
                  <a:pt x="277318" y="6813030"/>
                </a:cubicBezTo>
                <a:cubicBezTo>
                  <a:pt x="279816" y="6823023"/>
                  <a:pt x="279354" y="6834275"/>
                  <a:pt x="284813" y="6843010"/>
                </a:cubicBezTo>
                <a:cubicBezTo>
                  <a:pt x="292303" y="6854995"/>
                  <a:pt x="305339" y="6862486"/>
                  <a:pt x="314793" y="6872991"/>
                </a:cubicBezTo>
                <a:cubicBezTo>
                  <a:pt x="327846" y="6887495"/>
                  <a:pt x="339142" y="6903523"/>
                  <a:pt x="352268" y="6917961"/>
                </a:cubicBezTo>
                <a:cubicBezTo>
                  <a:pt x="465492" y="7042506"/>
                  <a:pt x="317600" y="6875798"/>
                  <a:pt x="427219" y="6985417"/>
                </a:cubicBezTo>
                <a:cubicBezTo>
                  <a:pt x="436052" y="6994250"/>
                  <a:pt x="440872" y="7006564"/>
                  <a:pt x="449705" y="7015397"/>
                </a:cubicBezTo>
                <a:cubicBezTo>
                  <a:pt x="458538" y="7024230"/>
                  <a:pt x="470349" y="7029583"/>
                  <a:pt x="479685" y="7037882"/>
                </a:cubicBezTo>
                <a:cubicBezTo>
                  <a:pt x="492889" y="7049619"/>
                  <a:pt x="504029" y="7063540"/>
                  <a:pt x="517160" y="7075358"/>
                </a:cubicBezTo>
                <a:cubicBezTo>
                  <a:pt x="529051" y="7086060"/>
                  <a:pt x="542679" y="7094710"/>
                  <a:pt x="554636" y="7105338"/>
                </a:cubicBezTo>
                <a:cubicBezTo>
                  <a:pt x="565199" y="7114727"/>
                  <a:pt x="575310" y="7124682"/>
                  <a:pt x="584616" y="7135318"/>
                </a:cubicBezTo>
                <a:cubicBezTo>
                  <a:pt x="592842" y="7144719"/>
                  <a:pt x="597504" y="7157302"/>
                  <a:pt x="607101" y="7165299"/>
                </a:cubicBezTo>
                <a:cubicBezTo>
                  <a:pt x="613171" y="7170357"/>
                  <a:pt x="622092" y="7170296"/>
                  <a:pt x="629587" y="7172794"/>
                </a:cubicBezTo>
                <a:cubicBezTo>
                  <a:pt x="639580" y="7170296"/>
                  <a:pt x="649466" y="7167319"/>
                  <a:pt x="659567" y="7165299"/>
                </a:cubicBezTo>
                <a:cubicBezTo>
                  <a:pt x="674469" y="7162319"/>
                  <a:pt x="689981" y="7162171"/>
                  <a:pt x="704537" y="7157804"/>
                </a:cubicBezTo>
                <a:cubicBezTo>
                  <a:pt x="715239" y="7154593"/>
                  <a:pt x="724056" y="7146736"/>
                  <a:pt x="734518" y="7142813"/>
                </a:cubicBezTo>
                <a:cubicBezTo>
                  <a:pt x="744163" y="7139196"/>
                  <a:pt x="754632" y="7138278"/>
                  <a:pt x="764498" y="7135318"/>
                </a:cubicBezTo>
                <a:cubicBezTo>
                  <a:pt x="797940" y="7125285"/>
                  <a:pt x="834653" y="7109202"/>
                  <a:pt x="869429" y="7105338"/>
                </a:cubicBezTo>
                <a:cubicBezTo>
                  <a:pt x="891914" y="7102840"/>
                  <a:pt x="914489" y="7101042"/>
                  <a:pt x="936885" y="7097843"/>
                </a:cubicBezTo>
                <a:cubicBezTo>
                  <a:pt x="949496" y="7096041"/>
                  <a:pt x="961947" y="7093212"/>
                  <a:pt x="974360" y="7090348"/>
                </a:cubicBezTo>
                <a:cubicBezTo>
                  <a:pt x="1029307" y="7077668"/>
                  <a:pt x="1019638" y="7080252"/>
                  <a:pt x="1056806" y="7067863"/>
                </a:cubicBezTo>
                <a:lnTo>
                  <a:pt x="1836295" y="7075358"/>
                </a:lnTo>
                <a:cubicBezTo>
                  <a:pt x="1947721" y="7075358"/>
                  <a:pt x="1927783" y="7079839"/>
                  <a:pt x="1986196" y="7060368"/>
                </a:cubicBezTo>
                <a:lnTo>
                  <a:pt x="2001187" y="7015397"/>
                </a:lnTo>
                <a:lnTo>
                  <a:pt x="2008682" y="6992912"/>
                </a:lnTo>
                <a:cubicBezTo>
                  <a:pt x="2006184" y="6870492"/>
                  <a:pt x="2001187" y="6748098"/>
                  <a:pt x="2001187" y="6625653"/>
                </a:cubicBezTo>
                <a:cubicBezTo>
                  <a:pt x="2001187" y="6612914"/>
                  <a:pt x="2004209" y="6600105"/>
                  <a:pt x="2008682" y="6588177"/>
                </a:cubicBezTo>
                <a:cubicBezTo>
                  <a:pt x="2011845" y="6579743"/>
                  <a:pt x="2018675" y="6573187"/>
                  <a:pt x="2023672" y="6565692"/>
                </a:cubicBezTo>
                <a:cubicBezTo>
                  <a:pt x="2026074" y="6556086"/>
                  <a:pt x="2033286" y="6523980"/>
                  <a:pt x="2038662" y="6513227"/>
                </a:cubicBezTo>
                <a:cubicBezTo>
                  <a:pt x="2067720" y="6455109"/>
                  <a:pt x="2042308" y="6524772"/>
                  <a:pt x="2061147" y="6468256"/>
                </a:cubicBezTo>
                <a:cubicBezTo>
                  <a:pt x="2072967" y="6385517"/>
                  <a:pt x="2061186" y="6445637"/>
                  <a:pt x="2083632" y="6370820"/>
                </a:cubicBezTo>
                <a:cubicBezTo>
                  <a:pt x="2086592" y="6360953"/>
                  <a:pt x="2086521" y="6350053"/>
                  <a:pt x="2091128" y="6340840"/>
                </a:cubicBezTo>
                <a:cubicBezTo>
                  <a:pt x="2107777" y="6307543"/>
                  <a:pt x="2127225" y="6301784"/>
                  <a:pt x="2158583" y="6280879"/>
                </a:cubicBezTo>
                <a:cubicBezTo>
                  <a:pt x="2183893" y="6264006"/>
                  <a:pt x="2185205" y="6260901"/>
                  <a:pt x="2218544" y="6250899"/>
                </a:cubicBezTo>
                <a:cubicBezTo>
                  <a:pt x="2230746" y="6247239"/>
                  <a:pt x="2243527" y="6245902"/>
                  <a:pt x="2256019" y="6243404"/>
                </a:cubicBezTo>
                <a:cubicBezTo>
                  <a:pt x="2276012" y="6233408"/>
                  <a:pt x="2328050" y="6211261"/>
                  <a:pt x="2353455" y="6190938"/>
                </a:cubicBezTo>
                <a:cubicBezTo>
                  <a:pt x="2358973" y="6186524"/>
                  <a:pt x="2364031" y="6181466"/>
                  <a:pt x="2368446" y="6175948"/>
                </a:cubicBezTo>
                <a:cubicBezTo>
                  <a:pt x="2374073" y="6168914"/>
                  <a:pt x="2378439" y="6160958"/>
                  <a:pt x="2383436" y="6153463"/>
                </a:cubicBezTo>
                <a:cubicBezTo>
                  <a:pt x="2393429" y="6123482"/>
                  <a:pt x="2398426" y="6123482"/>
                  <a:pt x="2375941" y="6086007"/>
                </a:cubicBezTo>
                <a:cubicBezTo>
                  <a:pt x="2361285" y="6061581"/>
                  <a:pt x="2339276" y="6042253"/>
                  <a:pt x="2323475" y="6018551"/>
                </a:cubicBezTo>
                <a:cubicBezTo>
                  <a:pt x="2290720" y="5969418"/>
                  <a:pt x="2255953" y="5913565"/>
                  <a:pt x="2211049" y="5876145"/>
                </a:cubicBezTo>
                <a:cubicBezTo>
                  <a:pt x="2137736" y="5815050"/>
                  <a:pt x="2175294" y="5850930"/>
                  <a:pt x="2091128" y="5748728"/>
                </a:cubicBezTo>
                <a:cubicBezTo>
                  <a:pt x="2080958" y="5736379"/>
                  <a:pt x="2068301" y="5725562"/>
                  <a:pt x="2061147" y="5711253"/>
                </a:cubicBezTo>
                <a:cubicBezTo>
                  <a:pt x="2053652" y="5696263"/>
                  <a:pt x="2047285" y="5680653"/>
                  <a:pt x="2038662" y="5666282"/>
                </a:cubicBezTo>
                <a:cubicBezTo>
                  <a:pt x="2010303" y="5619017"/>
                  <a:pt x="2018448" y="5654924"/>
                  <a:pt x="2001187" y="5598827"/>
                </a:cubicBezTo>
                <a:cubicBezTo>
                  <a:pt x="1990178" y="5563049"/>
                  <a:pt x="1983927" y="5530474"/>
                  <a:pt x="1978701" y="5493895"/>
                </a:cubicBezTo>
                <a:cubicBezTo>
                  <a:pt x="1975852" y="5473955"/>
                  <a:pt x="1973704" y="5453922"/>
                  <a:pt x="1971206" y="5433935"/>
                </a:cubicBezTo>
                <a:cubicBezTo>
                  <a:pt x="1973704" y="5376473"/>
                  <a:pt x="1967771" y="5318017"/>
                  <a:pt x="1978701" y="5261548"/>
                </a:cubicBezTo>
                <a:cubicBezTo>
                  <a:pt x="1990768" y="5199201"/>
                  <a:pt x="2023165" y="5199773"/>
                  <a:pt x="2068642" y="5179102"/>
                </a:cubicBezTo>
                <a:cubicBezTo>
                  <a:pt x="2078814" y="5174479"/>
                  <a:pt x="2088122" y="5167930"/>
                  <a:pt x="2098623" y="5164112"/>
                </a:cubicBezTo>
                <a:cubicBezTo>
                  <a:pt x="2115716" y="5157896"/>
                  <a:pt x="2133704" y="5154471"/>
                  <a:pt x="2151088" y="5149122"/>
                </a:cubicBezTo>
                <a:cubicBezTo>
                  <a:pt x="2166190" y="5144475"/>
                  <a:pt x="2180815" y="5138290"/>
                  <a:pt x="2196059" y="5134132"/>
                </a:cubicBezTo>
                <a:cubicBezTo>
                  <a:pt x="2205833" y="5131466"/>
                  <a:pt x="2251742" y="5124186"/>
                  <a:pt x="2263514" y="5119141"/>
                </a:cubicBezTo>
                <a:cubicBezTo>
                  <a:pt x="2289188" y="5108138"/>
                  <a:pt x="2316119" y="5098425"/>
                  <a:pt x="2338465" y="5081666"/>
                </a:cubicBezTo>
                <a:cubicBezTo>
                  <a:pt x="2377384" y="5052477"/>
                  <a:pt x="2357273" y="5064768"/>
                  <a:pt x="2398426" y="5044191"/>
                </a:cubicBezTo>
                <a:cubicBezTo>
                  <a:pt x="2433919" y="5008696"/>
                  <a:pt x="2391308" y="5056853"/>
                  <a:pt x="2420911" y="4991725"/>
                </a:cubicBezTo>
                <a:cubicBezTo>
                  <a:pt x="2428366" y="4975324"/>
                  <a:pt x="2442834" y="4962868"/>
                  <a:pt x="2450891" y="4946754"/>
                </a:cubicBezTo>
                <a:cubicBezTo>
                  <a:pt x="2455888" y="4936761"/>
                  <a:pt x="2460338" y="4926475"/>
                  <a:pt x="2465882" y="4916774"/>
                </a:cubicBezTo>
                <a:cubicBezTo>
                  <a:pt x="2474651" y="4901429"/>
                  <a:pt x="2493703" y="4877180"/>
                  <a:pt x="2503357" y="4864309"/>
                </a:cubicBezTo>
                <a:cubicBezTo>
                  <a:pt x="2505855" y="4849319"/>
                  <a:pt x="2507555" y="4834173"/>
                  <a:pt x="2510852" y="4819338"/>
                </a:cubicBezTo>
                <a:cubicBezTo>
                  <a:pt x="2512566" y="4811626"/>
                  <a:pt x="2518347" y="4804753"/>
                  <a:pt x="2518347" y="4796853"/>
                </a:cubicBezTo>
                <a:cubicBezTo>
                  <a:pt x="2518347" y="4784682"/>
                  <a:pt x="2521041" y="4697311"/>
                  <a:pt x="2503357" y="4661941"/>
                </a:cubicBezTo>
                <a:cubicBezTo>
                  <a:pt x="2499329" y="4653884"/>
                  <a:pt x="2493364" y="4646951"/>
                  <a:pt x="2488367" y="4639456"/>
                </a:cubicBezTo>
                <a:cubicBezTo>
                  <a:pt x="2485476" y="4627892"/>
                  <a:pt x="2473377" y="4581516"/>
                  <a:pt x="2473377" y="4572000"/>
                </a:cubicBezTo>
                <a:cubicBezTo>
                  <a:pt x="2473377" y="4555378"/>
                  <a:pt x="2476640" y="4505513"/>
                  <a:pt x="2488367" y="4482059"/>
                </a:cubicBezTo>
                <a:cubicBezTo>
                  <a:pt x="2492395" y="4474002"/>
                  <a:pt x="2499329" y="4467631"/>
                  <a:pt x="2503357" y="4459574"/>
                </a:cubicBezTo>
                <a:cubicBezTo>
                  <a:pt x="2534388" y="4397513"/>
                  <a:pt x="2482883" y="4479043"/>
                  <a:pt x="2525842" y="4414604"/>
                </a:cubicBezTo>
                <a:cubicBezTo>
                  <a:pt x="2528340" y="4407109"/>
                  <a:pt x="2530563" y="4399516"/>
                  <a:pt x="2533337" y="4392118"/>
                </a:cubicBezTo>
                <a:cubicBezTo>
                  <a:pt x="2538061" y="4379521"/>
                  <a:pt x="2544073" y="4367407"/>
                  <a:pt x="2548328" y="4354643"/>
                </a:cubicBezTo>
                <a:cubicBezTo>
                  <a:pt x="2554080" y="4337388"/>
                  <a:pt x="2558092" y="4319598"/>
                  <a:pt x="2563318" y="4302177"/>
                </a:cubicBezTo>
                <a:cubicBezTo>
                  <a:pt x="2565588" y="4294610"/>
                  <a:pt x="2568315" y="4287187"/>
                  <a:pt x="2570813" y="4279692"/>
                </a:cubicBezTo>
                <a:cubicBezTo>
                  <a:pt x="2587224" y="4148402"/>
                  <a:pt x="2570121" y="4296869"/>
                  <a:pt x="2585803" y="4077325"/>
                </a:cubicBezTo>
                <a:cubicBezTo>
                  <a:pt x="2587415" y="4054759"/>
                  <a:pt x="2591494" y="4032421"/>
                  <a:pt x="2593298" y="4009869"/>
                </a:cubicBezTo>
                <a:cubicBezTo>
                  <a:pt x="2596492" y="3969945"/>
                  <a:pt x="2594852" y="3929557"/>
                  <a:pt x="2600793" y="3889948"/>
                </a:cubicBezTo>
                <a:cubicBezTo>
                  <a:pt x="2604178" y="3867378"/>
                  <a:pt x="2622190" y="3856794"/>
                  <a:pt x="2630773" y="3837482"/>
                </a:cubicBezTo>
                <a:cubicBezTo>
                  <a:pt x="2637190" y="3823043"/>
                  <a:pt x="2639896" y="3807183"/>
                  <a:pt x="2645764" y="3792512"/>
                </a:cubicBezTo>
                <a:cubicBezTo>
                  <a:pt x="2650761" y="3780020"/>
                  <a:pt x="2654737" y="3767070"/>
                  <a:pt x="2660754" y="3755036"/>
                </a:cubicBezTo>
                <a:cubicBezTo>
                  <a:pt x="2667269" y="3742006"/>
                  <a:pt x="2677211" y="3730823"/>
                  <a:pt x="2683239" y="3717561"/>
                </a:cubicBezTo>
                <a:cubicBezTo>
                  <a:pt x="2698828" y="3683266"/>
                  <a:pt x="2696130" y="3674590"/>
                  <a:pt x="2705724" y="3642610"/>
                </a:cubicBezTo>
                <a:cubicBezTo>
                  <a:pt x="2710264" y="3627476"/>
                  <a:pt x="2715717" y="3612630"/>
                  <a:pt x="2720714" y="3597640"/>
                </a:cubicBezTo>
                <a:lnTo>
                  <a:pt x="2728209" y="3575154"/>
                </a:lnTo>
                <a:cubicBezTo>
                  <a:pt x="2725711" y="3520190"/>
                  <a:pt x="2728719" y="3464698"/>
                  <a:pt x="2720714" y="3410263"/>
                </a:cubicBezTo>
                <a:cubicBezTo>
                  <a:pt x="2716034" y="3378440"/>
                  <a:pt x="2688638" y="3309334"/>
                  <a:pt x="2668249" y="3275351"/>
                </a:cubicBezTo>
                <a:cubicBezTo>
                  <a:pt x="2661822" y="3264639"/>
                  <a:pt x="2653259" y="3255364"/>
                  <a:pt x="2645764" y="3245371"/>
                </a:cubicBezTo>
                <a:cubicBezTo>
                  <a:pt x="2615096" y="3153370"/>
                  <a:pt x="2649109" y="3244567"/>
                  <a:pt x="2608288" y="3162925"/>
                </a:cubicBezTo>
                <a:cubicBezTo>
                  <a:pt x="2604755" y="3155859"/>
                  <a:pt x="2603567" y="3147837"/>
                  <a:pt x="2600793" y="3140440"/>
                </a:cubicBezTo>
                <a:cubicBezTo>
                  <a:pt x="2596069" y="3127842"/>
                  <a:pt x="2591820" y="3114998"/>
                  <a:pt x="2585803" y="3102964"/>
                </a:cubicBezTo>
                <a:cubicBezTo>
                  <a:pt x="2563904" y="3059166"/>
                  <a:pt x="2575877" y="3101952"/>
                  <a:pt x="2563318" y="3057994"/>
                </a:cubicBezTo>
                <a:cubicBezTo>
                  <a:pt x="2557303" y="3036941"/>
                  <a:pt x="2552192" y="3011789"/>
                  <a:pt x="2548328" y="2990538"/>
                </a:cubicBezTo>
                <a:cubicBezTo>
                  <a:pt x="2540967" y="2950057"/>
                  <a:pt x="2543278" y="2950381"/>
                  <a:pt x="2533337" y="2915587"/>
                </a:cubicBezTo>
                <a:cubicBezTo>
                  <a:pt x="2531167" y="2907991"/>
                  <a:pt x="2528012" y="2900698"/>
                  <a:pt x="2525842" y="2893102"/>
                </a:cubicBezTo>
                <a:cubicBezTo>
                  <a:pt x="2523012" y="2883197"/>
                  <a:pt x="2521177" y="2873027"/>
                  <a:pt x="2518347" y="2863122"/>
                </a:cubicBezTo>
                <a:cubicBezTo>
                  <a:pt x="2516177" y="2855525"/>
                  <a:pt x="2513022" y="2848233"/>
                  <a:pt x="2510852" y="2840636"/>
                </a:cubicBezTo>
                <a:cubicBezTo>
                  <a:pt x="2508022" y="2830731"/>
                  <a:pt x="2506317" y="2820522"/>
                  <a:pt x="2503357" y="2810656"/>
                </a:cubicBezTo>
                <a:cubicBezTo>
                  <a:pt x="2498817" y="2795522"/>
                  <a:pt x="2492199" y="2781015"/>
                  <a:pt x="2488367" y="2765686"/>
                </a:cubicBezTo>
                <a:cubicBezTo>
                  <a:pt x="2469549" y="2690413"/>
                  <a:pt x="2479888" y="2725257"/>
                  <a:pt x="2458387" y="2660754"/>
                </a:cubicBezTo>
                <a:cubicBezTo>
                  <a:pt x="2455889" y="2653259"/>
                  <a:pt x="2453825" y="2645604"/>
                  <a:pt x="2450891" y="2638269"/>
                </a:cubicBezTo>
                <a:cubicBezTo>
                  <a:pt x="2440898" y="2613285"/>
                  <a:pt x="2435837" y="2585707"/>
                  <a:pt x="2420911" y="2563318"/>
                </a:cubicBezTo>
                <a:cubicBezTo>
                  <a:pt x="2410918" y="2548328"/>
                  <a:pt x="2401262" y="2533107"/>
                  <a:pt x="2390931" y="2518348"/>
                </a:cubicBezTo>
                <a:cubicBezTo>
                  <a:pt x="2372991" y="2492719"/>
                  <a:pt x="2359379" y="2480414"/>
                  <a:pt x="2345960" y="2450892"/>
                </a:cubicBezTo>
                <a:cubicBezTo>
                  <a:pt x="2339421" y="2436507"/>
                  <a:pt x="2338536" y="2419794"/>
                  <a:pt x="2330970" y="2405922"/>
                </a:cubicBezTo>
                <a:cubicBezTo>
                  <a:pt x="2315933" y="2378354"/>
                  <a:pt x="2283613" y="2353583"/>
                  <a:pt x="2263514" y="2330971"/>
                </a:cubicBezTo>
                <a:cubicBezTo>
                  <a:pt x="2235621" y="2299592"/>
                  <a:pt x="2240380" y="2296052"/>
                  <a:pt x="2218544" y="2256020"/>
                </a:cubicBezTo>
                <a:cubicBezTo>
                  <a:pt x="2204984" y="2231159"/>
                  <a:pt x="2195755" y="2218089"/>
                  <a:pt x="2181068" y="2196059"/>
                </a:cubicBezTo>
                <a:cubicBezTo>
                  <a:pt x="2178570" y="2183567"/>
                  <a:pt x="2176925" y="2170874"/>
                  <a:pt x="2173573" y="2158584"/>
                </a:cubicBezTo>
                <a:cubicBezTo>
                  <a:pt x="2169415" y="2143340"/>
                  <a:pt x="2161682" y="2129107"/>
                  <a:pt x="2158583" y="2113613"/>
                </a:cubicBezTo>
                <a:cubicBezTo>
                  <a:pt x="2156085" y="2101121"/>
                  <a:pt x="2154749" y="2088340"/>
                  <a:pt x="2151088" y="2076138"/>
                </a:cubicBezTo>
                <a:cubicBezTo>
                  <a:pt x="2147222" y="2063251"/>
                  <a:pt x="2140623" y="2051333"/>
                  <a:pt x="2136098" y="2038663"/>
                </a:cubicBezTo>
                <a:cubicBezTo>
                  <a:pt x="2128126" y="2016342"/>
                  <a:pt x="2125807" y="1991531"/>
                  <a:pt x="2113613" y="1971207"/>
                </a:cubicBezTo>
                <a:cubicBezTo>
                  <a:pt x="2106118" y="1958715"/>
                  <a:pt x="2097156" y="1946994"/>
                  <a:pt x="2091128" y="1933732"/>
                </a:cubicBezTo>
                <a:cubicBezTo>
                  <a:pt x="2084589" y="1919347"/>
                  <a:pt x="2080678" y="1903896"/>
                  <a:pt x="2076137" y="1888761"/>
                </a:cubicBezTo>
                <a:cubicBezTo>
                  <a:pt x="2073177" y="1878895"/>
                  <a:pt x="2072700" y="1868249"/>
                  <a:pt x="2068642" y="1858781"/>
                </a:cubicBezTo>
                <a:cubicBezTo>
                  <a:pt x="2065094" y="1850501"/>
                  <a:pt x="2058649" y="1843790"/>
                  <a:pt x="2053652" y="1836295"/>
                </a:cubicBezTo>
                <a:cubicBezTo>
                  <a:pt x="2043912" y="1768113"/>
                  <a:pt x="2039512" y="1763743"/>
                  <a:pt x="2053652" y="1678899"/>
                </a:cubicBezTo>
                <a:cubicBezTo>
                  <a:pt x="2058294" y="1651048"/>
                  <a:pt x="2081825" y="1638135"/>
                  <a:pt x="2098623" y="1618938"/>
                </a:cubicBezTo>
                <a:cubicBezTo>
                  <a:pt x="2106849" y="1609537"/>
                  <a:pt x="2112275" y="1597791"/>
                  <a:pt x="2121108" y="1588958"/>
                </a:cubicBezTo>
                <a:cubicBezTo>
                  <a:pt x="2141298" y="1568768"/>
                  <a:pt x="2170965" y="1550004"/>
                  <a:pt x="2196059" y="1536492"/>
                </a:cubicBezTo>
                <a:cubicBezTo>
                  <a:pt x="2215734" y="1525898"/>
                  <a:pt x="2238570" y="1520471"/>
                  <a:pt x="2256019" y="1506512"/>
                </a:cubicBezTo>
                <a:cubicBezTo>
                  <a:pt x="2268511" y="1496519"/>
                  <a:pt x="2279999" y="1485121"/>
                  <a:pt x="2293495" y="1476532"/>
                </a:cubicBezTo>
                <a:cubicBezTo>
                  <a:pt x="2317618" y="1461181"/>
                  <a:pt x="2349300" y="1449712"/>
                  <a:pt x="2375941" y="1439056"/>
                </a:cubicBezTo>
                <a:cubicBezTo>
                  <a:pt x="2412982" y="1402015"/>
                  <a:pt x="2382650" y="1429408"/>
                  <a:pt x="2420911" y="1401581"/>
                </a:cubicBezTo>
                <a:cubicBezTo>
                  <a:pt x="2441116" y="1386886"/>
                  <a:pt x="2457170" y="1364511"/>
                  <a:pt x="2480872" y="1356610"/>
                </a:cubicBezTo>
                <a:cubicBezTo>
                  <a:pt x="2488367" y="1354112"/>
                  <a:pt x="2496291" y="1352648"/>
                  <a:pt x="2503357" y="1349115"/>
                </a:cubicBezTo>
                <a:cubicBezTo>
                  <a:pt x="2511414" y="1345087"/>
                  <a:pt x="2518021" y="1338594"/>
                  <a:pt x="2525842" y="1334125"/>
                </a:cubicBezTo>
                <a:cubicBezTo>
                  <a:pt x="2535543" y="1328582"/>
                  <a:pt x="2546122" y="1324678"/>
                  <a:pt x="2555823" y="1319135"/>
                </a:cubicBezTo>
                <a:cubicBezTo>
                  <a:pt x="2596507" y="1295888"/>
                  <a:pt x="2559566" y="1310392"/>
                  <a:pt x="2600793" y="1296650"/>
                </a:cubicBezTo>
                <a:cubicBezTo>
                  <a:pt x="2615783" y="1286656"/>
                  <a:pt x="2635770" y="1281659"/>
                  <a:pt x="2645764" y="1266669"/>
                </a:cubicBezTo>
                <a:lnTo>
                  <a:pt x="2675744" y="1221699"/>
                </a:lnTo>
                <a:cubicBezTo>
                  <a:pt x="2678242" y="1209207"/>
                  <a:pt x="2680475" y="1196659"/>
                  <a:pt x="2683239" y="1184223"/>
                </a:cubicBezTo>
                <a:cubicBezTo>
                  <a:pt x="2685474" y="1174167"/>
                  <a:pt x="2690734" y="1164544"/>
                  <a:pt x="2690734" y="1154243"/>
                </a:cubicBezTo>
                <a:cubicBezTo>
                  <a:pt x="2690734" y="927837"/>
                  <a:pt x="2702269" y="983026"/>
                  <a:pt x="2675744" y="876925"/>
                </a:cubicBezTo>
                <a:cubicBezTo>
                  <a:pt x="2671628" y="843998"/>
                  <a:pt x="2660754" y="762474"/>
                  <a:pt x="2660754" y="734518"/>
                </a:cubicBezTo>
                <a:cubicBezTo>
                  <a:pt x="2660754" y="649537"/>
                  <a:pt x="2664005" y="564561"/>
                  <a:pt x="2668249" y="479686"/>
                </a:cubicBezTo>
                <a:cubicBezTo>
                  <a:pt x="2669008" y="464508"/>
                  <a:pt x="2673025" y="449667"/>
                  <a:pt x="2675744" y="434715"/>
                </a:cubicBezTo>
                <a:cubicBezTo>
                  <a:pt x="2678023" y="422181"/>
                  <a:pt x="2680149" y="409599"/>
                  <a:pt x="2683239" y="397240"/>
                </a:cubicBezTo>
                <a:cubicBezTo>
                  <a:pt x="2697797" y="339005"/>
                  <a:pt x="2692387" y="419838"/>
                  <a:pt x="2705724" y="299804"/>
                </a:cubicBezTo>
                <a:cubicBezTo>
                  <a:pt x="2714357" y="222110"/>
                  <a:pt x="2707732" y="254296"/>
                  <a:pt x="2720714" y="202368"/>
                </a:cubicBezTo>
                <a:cubicBezTo>
                  <a:pt x="2715717" y="179883"/>
                  <a:pt x="2716025" y="155514"/>
                  <a:pt x="2705724" y="134912"/>
                </a:cubicBezTo>
                <a:cubicBezTo>
                  <a:pt x="2702191" y="127846"/>
                  <a:pt x="2690305" y="130950"/>
                  <a:pt x="2683239" y="127417"/>
                </a:cubicBezTo>
                <a:cubicBezTo>
                  <a:pt x="2631774" y="101685"/>
                  <a:pt x="2695581" y="119392"/>
                  <a:pt x="2623278" y="104932"/>
                </a:cubicBezTo>
                <a:cubicBezTo>
                  <a:pt x="2593973" y="85394"/>
                  <a:pt x="2595595" y="85132"/>
                  <a:pt x="2555823" y="67456"/>
                </a:cubicBezTo>
                <a:cubicBezTo>
                  <a:pt x="2548603" y="64247"/>
                  <a:pt x="2540404" y="63494"/>
                  <a:pt x="2533337" y="59961"/>
                </a:cubicBezTo>
                <a:cubicBezTo>
                  <a:pt x="2520307" y="53446"/>
                  <a:pt x="2508215" y="45197"/>
                  <a:pt x="2495862" y="37476"/>
                </a:cubicBezTo>
                <a:cubicBezTo>
                  <a:pt x="2488223" y="32702"/>
                  <a:pt x="2481434" y="26514"/>
                  <a:pt x="2473377" y="22486"/>
                </a:cubicBezTo>
                <a:cubicBezTo>
                  <a:pt x="2466310" y="18953"/>
                  <a:pt x="2458153" y="18103"/>
                  <a:pt x="2450891" y="14991"/>
                </a:cubicBezTo>
                <a:cubicBezTo>
                  <a:pt x="2440621" y="10590"/>
                  <a:pt x="2430904" y="4997"/>
                  <a:pt x="2420911" y="0"/>
                </a:cubicBezTo>
                <a:lnTo>
                  <a:pt x="2128603" y="7495"/>
                </a:lnTo>
                <a:cubicBezTo>
                  <a:pt x="2083850" y="9441"/>
                  <a:pt x="2072008" y="16367"/>
                  <a:pt x="2031167" y="29981"/>
                </a:cubicBezTo>
                <a:cubicBezTo>
                  <a:pt x="2018500" y="34203"/>
                  <a:pt x="1990803" y="44075"/>
                  <a:pt x="1978701" y="44971"/>
                </a:cubicBezTo>
                <a:cubicBezTo>
                  <a:pt x="1921342" y="49220"/>
                  <a:pt x="1863776" y="49968"/>
                  <a:pt x="1806314" y="52466"/>
                </a:cubicBezTo>
                <a:cubicBezTo>
                  <a:pt x="1728865" y="49968"/>
                  <a:pt x="1651456" y="44971"/>
                  <a:pt x="1573967" y="44971"/>
                </a:cubicBezTo>
                <a:cubicBezTo>
                  <a:pt x="1536408" y="44971"/>
                  <a:pt x="1499091" y="51675"/>
                  <a:pt x="1461541" y="52466"/>
                </a:cubicBezTo>
                <a:lnTo>
                  <a:pt x="861934" y="59961"/>
                </a:lnTo>
                <a:cubicBezTo>
                  <a:pt x="801601" y="64989"/>
                  <a:pt x="787526" y="61297"/>
                  <a:pt x="742013" y="74951"/>
                </a:cubicBezTo>
                <a:cubicBezTo>
                  <a:pt x="726878" y="79491"/>
                  <a:pt x="712032" y="84944"/>
                  <a:pt x="697042" y="89941"/>
                </a:cubicBezTo>
                <a:lnTo>
                  <a:pt x="674557" y="97436"/>
                </a:lnTo>
                <a:cubicBezTo>
                  <a:pt x="653500" y="160610"/>
                  <a:pt x="656355" y="122063"/>
                  <a:pt x="667062" y="164892"/>
                </a:cubicBezTo>
                <a:cubicBezTo>
                  <a:pt x="667668" y="167316"/>
                  <a:pt x="655820" y="152400"/>
                  <a:pt x="659567" y="157397"/>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smtClean="0"/>
          </a:p>
          <a:p>
            <a:pPr algn="ctr"/>
            <a:endParaRPr lang="en-US" sz="2000" dirty="0"/>
          </a:p>
          <a:p>
            <a:pPr algn="ctr"/>
            <a:endParaRPr lang="en-US" sz="2000" dirty="0" smtClean="0"/>
          </a:p>
          <a:p>
            <a:pPr algn="ctr"/>
            <a:endParaRPr lang="en-US" sz="2000" dirty="0"/>
          </a:p>
          <a:p>
            <a:pPr algn="ctr"/>
            <a:endParaRPr lang="en-US" sz="2000" dirty="0" smtClean="0"/>
          </a:p>
          <a:p>
            <a:pPr algn="ctr"/>
            <a:endParaRPr lang="en-US" sz="2000" dirty="0"/>
          </a:p>
          <a:p>
            <a:pPr algn="ctr"/>
            <a:r>
              <a:rPr lang="en-US" sz="1800" dirty="0" smtClean="0"/>
              <a:t>Financial</a:t>
            </a:r>
          </a:p>
          <a:p>
            <a:pPr algn="ctr"/>
            <a:r>
              <a:rPr lang="en-US" sz="1800" dirty="0" smtClean="0"/>
              <a:t>Markets</a:t>
            </a:r>
          </a:p>
          <a:p>
            <a:pPr algn="ctr"/>
            <a:r>
              <a:rPr lang="en-US" sz="1800" dirty="0" smtClean="0"/>
              <a:t>And</a:t>
            </a:r>
          </a:p>
          <a:p>
            <a:pPr algn="ctr"/>
            <a:r>
              <a:rPr lang="en-US" sz="1800" dirty="0" smtClean="0"/>
              <a:t>Greater Economy</a:t>
            </a:r>
            <a:endParaRPr lang="en-US" sz="1800" dirty="0"/>
          </a:p>
        </p:txBody>
      </p:sp>
      <p:pic>
        <p:nvPicPr>
          <p:cNvPr id="15362" name="Picture 2"/>
          <p:cNvPicPr>
            <a:picLocks noChangeAspect="1" noChangeArrowheads="1"/>
          </p:cNvPicPr>
          <p:nvPr/>
        </p:nvPicPr>
        <p:blipFill>
          <a:blip r:embed="rId2" cstate="print"/>
          <a:srcRect/>
          <a:stretch>
            <a:fillRect/>
          </a:stretch>
        </p:blipFill>
        <p:spPr bwMode="auto">
          <a:xfrm>
            <a:off x="4114800" y="4191000"/>
            <a:ext cx="2137627" cy="1690850"/>
          </a:xfrm>
          <a:prstGeom prst="rect">
            <a:avLst/>
          </a:prstGeom>
          <a:noFill/>
          <a:ln w="9525">
            <a:noFill/>
            <a:miter lim="800000"/>
            <a:headEnd/>
            <a:tailEnd/>
          </a:ln>
        </p:spPr>
      </p:pic>
      <p:grpSp>
        <p:nvGrpSpPr>
          <p:cNvPr id="2" name="Group 22"/>
          <p:cNvGrpSpPr/>
          <p:nvPr/>
        </p:nvGrpSpPr>
        <p:grpSpPr>
          <a:xfrm>
            <a:off x="4343400" y="6019800"/>
            <a:ext cx="2209800" cy="584775"/>
            <a:chOff x="4343400" y="5257800"/>
            <a:chExt cx="2209800" cy="584775"/>
          </a:xfrm>
        </p:grpSpPr>
        <p:grpSp>
          <p:nvGrpSpPr>
            <p:cNvPr id="4" name="Group 6"/>
            <p:cNvGrpSpPr/>
            <p:nvPr/>
          </p:nvGrpSpPr>
          <p:grpSpPr>
            <a:xfrm>
              <a:off x="5105400" y="5257800"/>
              <a:ext cx="1447800" cy="584775"/>
              <a:chOff x="4572000" y="5791200"/>
              <a:chExt cx="1447800" cy="584775"/>
            </a:xfrm>
          </p:grpSpPr>
          <p:pic>
            <p:nvPicPr>
              <p:cNvPr id="5" name="Picture 4" descr="http://www.wbyj.org/uploads/baby_bottle.png"/>
              <p:cNvPicPr>
                <a:picLocks noChangeAspect="1" noChangeArrowheads="1"/>
              </p:cNvPicPr>
              <p:nvPr/>
            </p:nvPicPr>
            <p:blipFill>
              <a:blip r:embed="rId3" cstate="print"/>
              <a:srcRect/>
              <a:stretch>
                <a:fillRect/>
              </a:stretch>
            </p:blipFill>
            <p:spPr bwMode="auto">
              <a:xfrm>
                <a:off x="4876800" y="5943600"/>
                <a:ext cx="508836" cy="381000"/>
              </a:xfrm>
              <a:prstGeom prst="rect">
                <a:avLst/>
              </a:prstGeom>
              <a:noFill/>
            </p:spPr>
          </p:pic>
          <p:sp>
            <p:nvSpPr>
              <p:cNvPr id="6" name="TextBox 5"/>
              <p:cNvSpPr txBox="1"/>
              <p:nvPr/>
            </p:nvSpPr>
            <p:spPr>
              <a:xfrm>
                <a:off x="4572000" y="5791200"/>
                <a:ext cx="1447800" cy="584775"/>
              </a:xfrm>
              <a:prstGeom prst="rect">
                <a:avLst/>
              </a:prstGeom>
              <a:noFill/>
            </p:spPr>
            <p:txBody>
              <a:bodyPr wrap="square" rtlCol="0">
                <a:spAutoFit/>
              </a:bodyPr>
              <a:lstStyle/>
              <a:p>
                <a:r>
                  <a:rPr lang="en-US" sz="3200" dirty="0" smtClean="0"/>
                  <a:t>(      )</a:t>
                </a:r>
                <a:endParaRPr lang="en-US" sz="3200" dirty="0"/>
              </a:p>
            </p:txBody>
          </p:sp>
        </p:grpSp>
        <p:sp>
          <p:nvSpPr>
            <p:cNvPr id="8" name="TextBox 7"/>
            <p:cNvSpPr txBox="1"/>
            <p:nvPr/>
          </p:nvSpPr>
          <p:spPr>
            <a:xfrm>
              <a:off x="4343400" y="5410200"/>
              <a:ext cx="883575" cy="400110"/>
            </a:xfrm>
            <a:prstGeom prst="rect">
              <a:avLst/>
            </a:prstGeom>
            <a:noFill/>
          </p:spPr>
          <p:txBody>
            <a:bodyPr wrap="none" rtlCol="0">
              <a:spAutoFit/>
            </a:bodyPr>
            <a:lstStyle/>
            <a:p>
              <a:r>
                <a:rPr lang="en-US" sz="2000" dirty="0" smtClean="0"/>
                <a:t>Loans</a:t>
              </a:r>
              <a:endParaRPr lang="en-US" sz="2000" dirty="0"/>
            </a:p>
          </p:txBody>
        </p:sp>
      </p:grpSp>
      <p:grpSp>
        <p:nvGrpSpPr>
          <p:cNvPr id="7" name="Group 25"/>
          <p:cNvGrpSpPr/>
          <p:nvPr/>
        </p:nvGrpSpPr>
        <p:grpSpPr>
          <a:xfrm>
            <a:off x="5791200" y="1295400"/>
            <a:ext cx="3171131" cy="1692771"/>
            <a:chOff x="5796508" y="228600"/>
            <a:chExt cx="3171131" cy="1692771"/>
          </a:xfrm>
        </p:grpSpPr>
        <p:sp>
          <p:nvSpPr>
            <p:cNvPr id="13" name="Right Arrow 12"/>
            <p:cNvSpPr/>
            <p:nvPr/>
          </p:nvSpPr>
          <p:spPr>
            <a:xfrm rot="9647615">
              <a:off x="5796508" y="775192"/>
              <a:ext cx="1042012" cy="208578"/>
            </a:xfrm>
            <a:prstGeom prst="rightArrow">
              <a:avLst>
                <a:gd name="adj1" fmla="val 27778"/>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p:txBody>
        </p:sp>
        <p:sp>
          <p:nvSpPr>
            <p:cNvPr id="15" name="TextBox 14"/>
            <p:cNvSpPr txBox="1"/>
            <p:nvPr/>
          </p:nvSpPr>
          <p:spPr>
            <a:xfrm>
              <a:off x="6954011" y="228600"/>
              <a:ext cx="2013628" cy="1692771"/>
            </a:xfrm>
            <a:prstGeom prst="rect">
              <a:avLst/>
            </a:prstGeom>
            <a:noFill/>
          </p:spPr>
          <p:txBody>
            <a:bodyPr wrap="none" rtlCol="0">
              <a:spAutoFit/>
            </a:bodyPr>
            <a:lstStyle/>
            <a:p>
              <a:pPr algn="ctr"/>
              <a:r>
                <a:rPr lang="en-US" sz="1800" b="1" dirty="0" smtClean="0">
                  <a:solidFill>
                    <a:srgbClr val="0070C0"/>
                  </a:solidFill>
                </a:rPr>
                <a:t>Equity</a:t>
              </a:r>
            </a:p>
            <a:p>
              <a:pPr algn="ctr"/>
              <a:r>
                <a:rPr lang="en-US" sz="1400" dirty="0" smtClean="0"/>
                <a:t>(provides</a:t>
              </a:r>
            </a:p>
            <a:p>
              <a:pPr algn="ctr"/>
              <a:r>
                <a:rPr lang="en-US" sz="1400" dirty="0" smtClean="0"/>
                <a:t>cushion that absorbs</a:t>
              </a:r>
            </a:p>
            <a:p>
              <a:pPr algn="ctr"/>
              <a:r>
                <a:rPr lang="en-US" sz="1400" dirty="0" smtClean="0"/>
                <a:t> risk and </a:t>
              </a:r>
            </a:p>
            <a:p>
              <a:pPr algn="ctr"/>
              <a:r>
                <a:rPr lang="en-US" sz="1400" dirty="0" smtClean="0"/>
                <a:t>limits incentives</a:t>
              </a:r>
            </a:p>
            <a:p>
              <a:pPr algn="ctr"/>
              <a:r>
                <a:rPr lang="en-US" sz="1400" dirty="0" smtClean="0"/>
                <a:t>for taking </a:t>
              </a:r>
            </a:p>
            <a:p>
              <a:pPr algn="ctr"/>
              <a:r>
                <a:rPr lang="en-US" sz="1400" dirty="0" smtClean="0"/>
                <a:t>socially inefficient risk) </a:t>
              </a:r>
              <a:endParaRPr lang="en-US" sz="1400" dirty="0"/>
            </a:p>
          </p:txBody>
        </p:sp>
      </p:grpSp>
      <p:grpSp>
        <p:nvGrpSpPr>
          <p:cNvPr id="9" name="Group 26"/>
          <p:cNvGrpSpPr/>
          <p:nvPr/>
        </p:nvGrpSpPr>
        <p:grpSpPr>
          <a:xfrm>
            <a:off x="2204492" y="1219200"/>
            <a:ext cx="2556916" cy="1477328"/>
            <a:chOff x="2209800" y="152400"/>
            <a:chExt cx="2556916" cy="1477328"/>
          </a:xfrm>
        </p:grpSpPr>
        <p:sp>
          <p:nvSpPr>
            <p:cNvPr id="16" name="TextBox 15"/>
            <p:cNvSpPr txBox="1"/>
            <p:nvPr/>
          </p:nvSpPr>
          <p:spPr>
            <a:xfrm>
              <a:off x="2209800" y="152400"/>
              <a:ext cx="1785126" cy="1477328"/>
            </a:xfrm>
            <a:prstGeom prst="rect">
              <a:avLst/>
            </a:prstGeom>
            <a:noFill/>
          </p:spPr>
          <p:txBody>
            <a:bodyPr wrap="square" rtlCol="0">
              <a:spAutoFit/>
            </a:bodyPr>
            <a:lstStyle/>
            <a:p>
              <a:pPr algn="ctr"/>
              <a:r>
                <a:rPr lang="en-US" sz="1800" b="1" dirty="0" smtClean="0">
                  <a:solidFill>
                    <a:srgbClr val="C00000"/>
                  </a:solidFill>
                </a:rPr>
                <a:t>Debt</a:t>
              </a:r>
            </a:p>
            <a:p>
              <a:pPr algn="ctr"/>
              <a:r>
                <a:rPr lang="en-US" sz="1400" dirty="0" smtClean="0"/>
                <a:t>(high levels of leverage</a:t>
              </a:r>
            </a:p>
            <a:p>
              <a:pPr algn="ctr"/>
              <a:r>
                <a:rPr lang="en-US" sz="1400" dirty="0" smtClean="0"/>
                <a:t>create systemic risk</a:t>
              </a:r>
            </a:p>
            <a:p>
              <a:pPr algn="ctr"/>
              <a:r>
                <a:rPr lang="en-US" sz="1400" dirty="0"/>
                <a:t>a</a:t>
              </a:r>
              <a:r>
                <a:rPr lang="en-US" sz="1400" dirty="0" smtClean="0"/>
                <a:t>nd distort risk</a:t>
              </a:r>
            </a:p>
            <a:p>
              <a:pPr algn="ctr"/>
              <a:r>
                <a:rPr lang="en-US" sz="1400" dirty="0" smtClean="0"/>
                <a:t> taking incentives) </a:t>
              </a:r>
              <a:endParaRPr lang="en-US" sz="1400" dirty="0"/>
            </a:p>
          </p:txBody>
        </p:sp>
        <p:sp>
          <p:nvSpPr>
            <p:cNvPr id="17" name="Right Arrow 16"/>
            <p:cNvSpPr/>
            <p:nvPr/>
          </p:nvSpPr>
          <p:spPr>
            <a:xfrm rot="1611705">
              <a:off x="3724704" y="757558"/>
              <a:ext cx="1042012" cy="208578"/>
            </a:xfrm>
            <a:prstGeom prst="rightArrow">
              <a:avLst>
                <a:gd name="adj1" fmla="val 27778"/>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p:txBody>
        </p:sp>
      </p:grpSp>
      <p:grpSp>
        <p:nvGrpSpPr>
          <p:cNvPr id="10" name="Group 27"/>
          <p:cNvGrpSpPr/>
          <p:nvPr/>
        </p:nvGrpSpPr>
        <p:grpSpPr>
          <a:xfrm>
            <a:off x="558494" y="1342181"/>
            <a:ext cx="1878519" cy="1472132"/>
            <a:chOff x="563802" y="275381"/>
            <a:chExt cx="1878519" cy="1472132"/>
          </a:xfrm>
        </p:grpSpPr>
        <p:pic>
          <p:nvPicPr>
            <p:cNvPr id="18" name="Picture 6" descr="http://www.georgiahealth.edu/services/ehs/Images/barbio.gif"/>
            <p:cNvPicPr>
              <a:picLocks noChangeAspect="1" noChangeArrowheads="1"/>
            </p:cNvPicPr>
            <p:nvPr/>
          </p:nvPicPr>
          <p:blipFill>
            <a:blip r:embed="rId4" cstate="print"/>
            <a:srcRect/>
            <a:stretch>
              <a:fillRect/>
            </a:stretch>
          </p:blipFill>
          <p:spPr bwMode="auto">
            <a:xfrm rot="1991324">
              <a:off x="563802" y="918533"/>
              <a:ext cx="540546" cy="828980"/>
            </a:xfrm>
            <a:prstGeom prst="rect">
              <a:avLst/>
            </a:prstGeom>
            <a:noFill/>
          </p:spPr>
        </p:pic>
        <p:sp>
          <p:nvSpPr>
            <p:cNvPr id="21" name="Right Arrow 20"/>
            <p:cNvSpPr/>
            <p:nvPr/>
          </p:nvSpPr>
          <p:spPr>
            <a:xfrm rot="10556189" flipV="1">
              <a:off x="1023595" y="275381"/>
              <a:ext cx="1418726" cy="981564"/>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Systemic Risk</a:t>
              </a:r>
              <a:endParaRPr lang="en-US" sz="2000" b="1" dirty="0"/>
            </a:p>
          </p:txBody>
        </p:sp>
      </p:grpSp>
      <p:grpSp>
        <p:nvGrpSpPr>
          <p:cNvPr id="12" name="Group 24"/>
          <p:cNvGrpSpPr/>
          <p:nvPr/>
        </p:nvGrpSpPr>
        <p:grpSpPr>
          <a:xfrm>
            <a:off x="4719092" y="1524000"/>
            <a:ext cx="1197764" cy="2642212"/>
            <a:chOff x="4724400" y="457200"/>
            <a:chExt cx="1197764" cy="2642212"/>
          </a:xfrm>
        </p:grpSpPr>
        <p:sp>
          <p:nvSpPr>
            <p:cNvPr id="11" name="TextBox 10"/>
            <p:cNvSpPr txBox="1"/>
            <p:nvPr/>
          </p:nvSpPr>
          <p:spPr>
            <a:xfrm>
              <a:off x="4724400" y="457200"/>
              <a:ext cx="1197764" cy="400110"/>
            </a:xfrm>
            <a:prstGeom prst="rect">
              <a:avLst/>
            </a:prstGeom>
            <a:noFill/>
          </p:spPr>
          <p:txBody>
            <a:bodyPr wrap="none" rtlCol="0">
              <a:spAutoFit/>
            </a:bodyPr>
            <a:lstStyle/>
            <a:p>
              <a:r>
                <a:rPr lang="en-US" sz="2000" b="1" dirty="0" smtClean="0"/>
                <a:t>Funding</a:t>
              </a:r>
              <a:endParaRPr lang="en-US" sz="2000" b="1" dirty="0"/>
            </a:p>
          </p:txBody>
        </p:sp>
        <p:grpSp>
          <p:nvGrpSpPr>
            <p:cNvPr id="14" name="Group 23"/>
            <p:cNvGrpSpPr/>
            <p:nvPr/>
          </p:nvGrpSpPr>
          <p:grpSpPr>
            <a:xfrm>
              <a:off x="4724400" y="762000"/>
              <a:ext cx="1001426" cy="2337412"/>
              <a:chOff x="4724400" y="762000"/>
              <a:chExt cx="1001426" cy="2337412"/>
            </a:xfrm>
          </p:grpSpPr>
          <p:pic>
            <p:nvPicPr>
              <p:cNvPr id="15366" name="Picture 6" descr="http://i219.photobucket.com/albums/cc133/rhodes_rhodes/money-bag.jpg"/>
              <p:cNvPicPr>
                <a:picLocks noChangeAspect="1" noChangeArrowheads="1"/>
              </p:cNvPicPr>
              <p:nvPr/>
            </p:nvPicPr>
            <p:blipFill>
              <a:blip r:embed="rId5" cstate="print"/>
              <a:srcRect/>
              <a:stretch>
                <a:fillRect/>
              </a:stretch>
            </p:blipFill>
            <p:spPr bwMode="auto">
              <a:xfrm>
                <a:off x="4724400" y="762000"/>
                <a:ext cx="1001426" cy="1117445"/>
              </a:xfrm>
              <a:prstGeom prst="rect">
                <a:avLst/>
              </a:prstGeom>
              <a:noFill/>
            </p:spPr>
          </p:pic>
          <p:sp>
            <p:nvSpPr>
              <p:cNvPr id="22" name="Right Arrow 21"/>
              <p:cNvSpPr/>
              <p:nvPr/>
            </p:nvSpPr>
            <p:spPr>
              <a:xfrm rot="5400000">
                <a:off x="4688683" y="2474117"/>
                <a:ext cx="1042012" cy="208578"/>
              </a:xfrm>
              <a:prstGeom prst="rightArrow">
                <a:avLst>
                  <a:gd name="adj1" fmla="val 27778"/>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
          <p:cNvSpPr/>
          <p:nvPr/>
        </p:nvSpPr>
        <p:spPr>
          <a:xfrm>
            <a:off x="0" y="-152400"/>
            <a:ext cx="1676400" cy="7172794"/>
          </a:xfrm>
          <a:custGeom>
            <a:avLst/>
            <a:gdLst>
              <a:gd name="connsiteX0" fmla="*/ 659567 w 2728719"/>
              <a:gd name="connsiteY0" fmla="*/ 157397 h 7172794"/>
              <a:gd name="connsiteX1" fmla="*/ 689547 w 2728719"/>
              <a:gd name="connsiteY1" fmla="*/ 194872 h 7172794"/>
              <a:gd name="connsiteX2" fmla="*/ 704537 w 2728719"/>
              <a:gd name="connsiteY2" fmla="*/ 209863 h 7172794"/>
              <a:gd name="connsiteX3" fmla="*/ 712032 w 2728719"/>
              <a:gd name="connsiteY3" fmla="*/ 232348 h 7172794"/>
              <a:gd name="connsiteX4" fmla="*/ 734518 w 2728719"/>
              <a:gd name="connsiteY4" fmla="*/ 382250 h 7172794"/>
              <a:gd name="connsiteX5" fmla="*/ 786983 w 2728719"/>
              <a:gd name="connsiteY5" fmla="*/ 472191 h 7172794"/>
              <a:gd name="connsiteX6" fmla="*/ 809468 w 2728719"/>
              <a:gd name="connsiteY6" fmla="*/ 502171 h 7172794"/>
              <a:gd name="connsiteX7" fmla="*/ 801973 w 2728719"/>
              <a:gd name="connsiteY7" fmla="*/ 562132 h 7172794"/>
              <a:gd name="connsiteX8" fmla="*/ 786983 w 2728719"/>
              <a:gd name="connsiteY8" fmla="*/ 614597 h 7172794"/>
              <a:gd name="connsiteX9" fmla="*/ 771993 w 2728719"/>
              <a:gd name="connsiteY9" fmla="*/ 652072 h 7172794"/>
              <a:gd name="connsiteX10" fmla="*/ 727023 w 2728719"/>
              <a:gd name="connsiteY10" fmla="*/ 704538 h 7172794"/>
              <a:gd name="connsiteX11" fmla="*/ 712032 w 2728719"/>
              <a:gd name="connsiteY11" fmla="*/ 727023 h 7172794"/>
              <a:gd name="connsiteX12" fmla="*/ 689547 w 2728719"/>
              <a:gd name="connsiteY12" fmla="*/ 809469 h 7172794"/>
              <a:gd name="connsiteX13" fmla="*/ 682052 w 2728719"/>
              <a:gd name="connsiteY13" fmla="*/ 831954 h 7172794"/>
              <a:gd name="connsiteX14" fmla="*/ 674557 w 2728719"/>
              <a:gd name="connsiteY14" fmla="*/ 989351 h 7172794"/>
              <a:gd name="connsiteX15" fmla="*/ 659567 w 2728719"/>
              <a:gd name="connsiteY15" fmla="*/ 1026827 h 7172794"/>
              <a:gd name="connsiteX16" fmla="*/ 652072 w 2728719"/>
              <a:gd name="connsiteY16" fmla="*/ 1064302 h 7172794"/>
              <a:gd name="connsiteX17" fmla="*/ 637082 w 2728719"/>
              <a:gd name="connsiteY17" fmla="*/ 1109272 h 7172794"/>
              <a:gd name="connsiteX18" fmla="*/ 629587 w 2728719"/>
              <a:gd name="connsiteY18" fmla="*/ 1274164 h 7172794"/>
              <a:gd name="connsiteX19" fmla="*/ 622091 w 2728719"/>
              <a:gd name="connsiteY19" fmla="*/ 1304145 h 7172794"/>
              <a:gd name="connsiteX20" fmla="*/ 584616 w 2728719"/>
              <a:gd name="connsiteY20" fmla="*/ 1349115 h 7172794"/>
              <a:gd name="connsiteX21" fmla="*/ 554636 w 2728719"/>
              <a:gd name="connsiteY21" fmla="*/ 1401581 h 7172794"/>
              <a:gd name="connsiteX22" fmla="*/ 539646 w 2728719"/>
              <a:gd name="connsiteY22" fmla="*/ 1431561 h 7172794"/>
              <a:gd name="connsiteX23" fmla="*/ 524655 w 2728719"/>
              <a:gd name="connsiteY23" fmla="*/ 1454046 h 7172794"/>
              <a:gd name="connsiteX24" fmla="*/ 517160 w 2728719"/>
              <a:gd name="connsiteY24" fmla="*/ 1521502 h 7172794"/>
              <a:gd name="connsiteX25" fmla="*/ 509665 w 2728719"/>
              <a:gd name="connsiteY25" fmla="*/ 1603948 h 7172794"/>
              <a:gd name="connsiteX26" fmla="*/ 494675 w 2728719"/>
              <a:gd name="connsiteY26" fmla="*/ 1678899 h 7172794"/>
              <a:gd name="connsiteX27" fmla="*/ 487180 w 2728719"/>
              <a:gd name="connsiteY27" fmla="*/ 1731364 h 7172794"/>
              <a:gd name="connsiteX28" fmla="*/ 472190 w 2728719"/>
              <a:gd name="connsiteY28" fmla="*/ 1776335 h 7172794"/>
              <a:gd name="connsiteX29" fmla="*/ 457200 w 2728719"/>
              <a:gd name="connsiteY29" fmla="*/ 1836295 h 7172794"/>
              <a:gd name="connsiteX30" fmla="*/ 442209 w 2728719"/>
              <a:gd name="connsiteY30" fmla="*/ 1918741 h 7172794"/>
              <a:gd name="connsiteX31" fmla="*/ 427219 w 2728719"/>
              <a:gd name="connsiteY31" fmla="*/ 1978702 h 7172794"/>
              <a:gd name="connsiteX32" fmla="*/ 412229 w 2728719"/>
              <a:gd name="connsiteY32" fmla="*/ 2008682 h 7172794"/>
              <a:gd name="connsiteX33" fmla="*/ 412229 w 2728719"/>
              <a:gd name="connsiteY33" fmla="*/ 2218545 h 7172794"/>
              <a:gd name="connsiteX34" fmla="*/ 427219 w 2728719"/>
              <a:gd name="connsiteY34" fmla="*/ 2241030 h 7172794"/>
              <a:gd name="connsiteX35" fmla="*/ 442209 w 2728719"/>
              <a:gd name="connsiteY35" fmla="*/ 2286000 h 7172794"/>
              <a:gd name="connsiteX36" fmla="*/ 412229 w 2728719"/>
              <a:gd name="connsiteY36" fmla="*/ 2338466 h 7172794"/>
              <a:gd name="connsiteX37" fmla="*/ 367259 w 2728719"/>
              <a:gd name="connsiteY37" fmla="*/ 2398427 h 7172794"/>
              <a:gd name="connsiteX38" fmla="*/ 307298 w 2728719"/>
              <a:gd name="connsiteY38" fmla="*/ 2450892 h 7172794"/>
              <a:gd name="connsiteX39" fmla="*/ 292308 w 2728719"/>
              <a:gd name="connsiteY39" fmla="*/ 2473377 h 7172794"/>
              <a:gd name="connsiteX40" fmla="*/ 262328 w 2728719"/>
              <a:gd name="connsiteY40" fmla="*/ 2533338 h 7172794"/>
              <a:gd name="connsiteX41" fmla="*/ 277318 w 2728719"/>
              <a:gd name="connsiteY41" fmla="*/ 2683240 h 7172794"/>
              <a:gd name="connsiteX42" fmla="*/ 314793 w 2728719"/>
              <a:gd name="connsiteY42" fmla="*/ 2758191 h 7172794"/>
              <a:gd name="connsiteX43" fmla="*/ 352268 w 2728719"/>
              <a:gd name="connsiteY43" fmla="*/ 2825646 h 7172794"/>
              <a:gd name="connsiteX44" fmla="*/ 352268 w 2728719"/>
              <a:gd name="connsiteY44" fmla="*/ 2923082 h 7172794"/>
              <a:gd name="connsiteX45" fmla="*/ 337278 w 2728719"/>
              <a:gd name="connsiteY45" fmla="*/ 2960558 h 7172794"/>
              <a:gd name="connsiteX46" fmla="*/ 329783 w 2728719"/>
              <a:gd name="connsiteY46" fmla="*/ 2990538 h 7172794"/>
              <a:gd name="connsiteX47" fmla="*/ 232347 w 2728719"/>
              <a:gd name="connsiteY47" fmla="*/ 3110459 h 7172794"/>
              <a:gd name="connsiteX48" fmla="*/ 187377 w 2728719"/>
              <a:gd name="connsiteY48" fmla="*/ 3177915 h 7172794"/>
              <a:gd name="connsiteX49" fmla="*/ 157396 w 2728719"/>
              <a:gd name="connsiteY49" fmla="*/ 3252866 h 7172794"/>
              <a:gd name="connsiteX50" fmla="*/ 172387 w 2728719"/>
              <a:gd name="connsiteY50" fmla="*/ 3462728 h 7172794"/>
              <a:gd name="connsiteX51" fmla="*/ 202367 w 2728719"/>
              <a:gd name="connsiteY51" fmla="*/ 3530184 h 7172794"/>
              <a:gd name="connsiteX52" fmla="*/ 224852 w 2728719"/>
              <a:gd name="connsiteY52" fmla="*/ 3597640 h 7172794"/>
              <a:gd name="connsiteX53" fmla="*/ 247337 w 2728719"/>
              <a:gd name="connsiteY53" fmla="*/ 3642610 h 7172794"/>
              <a:gd name="connsiteX54" fmla="*/ 277318 w 2728719"/>
              <a:gd name="connsiteY54" fmla="*/ 3762532 h 7172794"/>
              <a:gd name="connsiteX55" fmla="*/ 292308 w 2728719"/>
              <a:gd name="connsiteY55" fmla="*/ 3957404 h 7172794"/>
              <a:gd name="connsiteX56" fmla="*/ 269823 w 2728719"/>
              <a:gd name="connsiteY56" fmla="*/ 4122295 h 7172794"/>
              <a:gd name="connsiteX57" fmla="*/ 254832 w 2728719"/>
              <a:gd name="connsiteY57" fmla="*/ 4174761 h 7172794"/>
              <a:gd name="connsiteX58" fmla="*/ 209862 w 2728719"/>
              <a:gd name="connsiteY58" fmla="*/ 4287187 h 7172794"/>
              <a:gd name="connsiteX59" fmla="*/ 179882 w 2728719"/>
              <a:gd name="connsiteY59" fmla="*/ 4392118 h 7172794"/>
              <a:gd name="connsiteX60" fmla="*/ 164891 w 2728719"/>
              <a:gd name="connsiteY60" fmla="*/ 4504545 h 7172794"/>
              <a:gd name="connsiteX61" fmla="*/ 134911 w 2728719"/>
              <a:gd name="connsiteY61" fmla="*/ 5014210 h 7172794"/>
              <a:gd name="connsiteX62" fmla="*/ 104931 w 2728719"/>
              <a:gd name="connsiteY62" fmla="*/ 5111646 h 7172794"/>
              <a:gd name="connsiteX63" fmla="*/ 67455 w 2728719"/>
              <a:gd name="connsiteY63" fmla="*/ 5209082 h 7172794"/>
              <a:gd name="connsiteX64" fmla="*/ 44970 w 2728719"/>
              <a:gd name="connsiteY64" fmla="*/ 5299023 h 7172794"/>
              <a:gd name="connsiteX65" fmla="*/ 22485 w 2728719"/>
              <a:gd name="connsiteY65" fmla="*/ 5351489 h 7172794"/>
              <a:gd name="connsiteX66" fmla="*/ 7495 w 2728719"/>
              <a:gd name="connsiteY66" fmla="*/ 5441430 h 7172794"/>
              <a:gd name="connsiteX67" fmla="*/ 14990 w 2728719"/>
              <a:gd name="connsiteY67" fmla="*/ 5598827 h 7172794"/>
              <a:gd name="connsiteX68" fmla="*/ 29980 w 2728719"/>
              <a:gd name="connsiteY68" fmla="*/ 5636302 h 7172794"/>
              <a:gd name="connsiteX69" fmla="*/ 37475 w 2728719"/>
              <a:gd name="connsiteY69" fmla="*/ 5666282 h 7172794"/>
              <a:gd name="connsiteX70" fmla="*/ 52465 w 2728719"/>
              <a:gd name="connsiteY70" fmla="*/ 5696263 h 7172794"/>
              <a:gd name="connsiteX71" fmla="*/ 59960 w 2728719"/>
              <a:gd name="connsiteY71" fmla="*/ 5718748 h 7172794"/>
              <a:gd name="connsiteX72" fmla="*/ 52465 w 2728719"/>
              <a:gd name="connsiteY72" fmla="*/ 5816184 h 7172794"/>
              <a:gd name="connsiteX73" fmla="*/ 29980 w 2728719"/>
              <a:gd name="connsiteY73" fmla="*/ 5898630 h 7172794"/>
              <a:gd name="connsiteX74" fmla="*/ 14990 w 2728719"/>
              <a:gd name="connsiteY74" fmla="*/ 5921115 h 7172794"/>
              <a:gd name="connsiteX75" fmla="*/ 0 w 2728719"/>
              <a:gd name="connsiteY75" fmla="*/ 5988571 h 7172794"/>
              <a:gd name="connsiteX76" fmla="*/ 7495 w 2728719"/>
              <a:gd name="connsiteY76" fmla="*/ 6078512 h 7172794"/>
              <a:gd name="connsiteX77" fmla="*/ 22485 w 2728719"/>
              <a:gd name="connsiteY77" fmla="*/ 6108492 h 7172794"/>
              <a:gd name="connsiteX78" fmla="*/ 44970 w 2728719"/>
              <a:gd name="connsiteY78" fmla="*/ 6205928 h 7172794"/>
              <a:gd name="connsiteX79" fmla="*/ 52465 w 2728719"/>
              <a:gd name="connsiteY79" fmla="*/ 6228413 h 7172794"/>
              <a:gd name="connsiteX80" fmla="*/ 67455 w 2728719"/>
              <a:gd name="connsiteY80" fmla="*/ 6295869 h 7172794"/>
              <a:gd name="connsiteX81" fmla="*/ 74950 w 2728719"/>
              <a:gd name="connsiteY81" fmla="*/ 6378315 h 7172794"/>
              <a:gd name="connsiteX82" fmla="*/ 67455 w 2728719"/>
              <a:gd name="connsiteY82" fmla="*/ 6400800 h 7172794"/>
              <a:gd name="connsiteX83" fmla="*/ 82446 w 2728719"/>
              <a:gd name="connsiteY83" fmla="*/ 6483246 h 7172794"/>
              <a:gd name="connsiteX84" fmla="*/ 127416 w 2728719"/>
              <a:gd name="connsiteY84" fmla="*/ 6535712 h 7172794"/>
              <a:gd name="connsiteX85" fmla="*/ 134911 w 2728719"/>
              <a:gd name="connsiteY85" fmla="*/ 6558197 h 7172794"/>
              <a:gd name="connsiteX86" fmla="*/ 172387 w 2728719"/>
              <a:gd name="connsiteY86" fmla="*/ 6595672 h 7172794"/>
              <a:gd name="connsiteX87" fmla="*/ 209862 w 2728719"/>
              <a:gd name="connsiteY87" fmla="*/ 6625653 h 7172794"/>
              <a:gd name="connsiteX88" fmla="*/ 217357 w 2728719"/>
              <a:gd name="connsiteY88" fmla="*/ 6663128 h 7172794"/>
              <a:gd name="connsiteX89" fmla="*/ 224852 w 2728719"/>
              <a:gd name="connsiteY89" fmla="*/ 6685613 h 7172794"/>
              <a:gd name="connsiteX90" fmla="*/ 232347 w 2728719"/>
              <a:gd name="connsiteY90" fmla="*/ 6723089 h 7172794"/>
              <a:gd name="connsiteX91" fmla="*/ 254832 w 2728719"/>
              <a:gd name="connsiteY91" fmla="*/ 6783050 h 7172794"/>
              <a:gd name="connsiteX92" fmla="*/ 277318 w 2728719"/>
              <a:gd name="connsiteY92" fmla="*/ 6813030 h 7172794"/>
              <a:gd name="connsiteX93" fmla="*/ 284813 w 2728719"/>
              <a:gd name="connsiteY93" fmla="*/ 6843010 h 7172794"/>
              <a:gd name="connsiteX94" fmla="*/ 314793 w 2728719"/>
              <a:gd name="connsiteY94" fmla="*/ 6872991 h 7172794"/>
              <a:gd name="connsiteX95" fmla="*/ 352268 w 2728719"/>
              <a:gd name="connsiteY95" fmla="*/ 6917961 h 7172794"/>
              <a:gd name="connsiteX96" fmla="*/ 427219 w 2728719"/>
              <a:gd name="connsiteY96" fmla="*/ 6985417 h 7172794"/>
              <a:gd name="connsiteX97" fmla="*/ 449705 w 2728719"/>
              <a:gd name="connsiteY97" fmla="*/ 7015397 h 7172794"/>
              <a:gd name="connsiteX98" fmla="*/ 479685 w 2728719"/>
              <a:gd name="connsiteY98" fmla="*/ 7037882 h 7172794"/>
              <a:gd name="connsiteX99" fmla="*/ 517160 w 2728719"/>
              <a:gd name="connsiteY99" fmla="*/ 7075358 h 7172794"/>
              <a:gd name="connsiteX100" fmla="*/ 554636 w 2728719"/>
              <a:gd name="connsiteY100" fmla="*/ 7105338 h 7172794"/>
              <a:gd name="connsiteX101" fmla="*/ 584616 w 2728719"/>
              <a:gd name="connsiteY101" fmla="*/ 7135318 h 7172794"/>
              <a:gd name="connsiteX102" fmla="*/ 607101 w 2728719"/>
              <a:gd name="connsiteY102" fmla="*/ 7165299 h 7172794"/>
              <a:gd name="connsiteX103" fmla="*/ 629587 w 2728719"/>
              <a:gd name="connsiteY103" fmla="*/ 7172794 h 7172794"/>
              <a:gd name="connsiteX104" fmla="*/ 659567 w 2728719"/>
              <a:gd name="connsiteY104" fmla="*/ 7165299 h 7172794"/>
              <a:gd name="connsiteX105" fmla="*/ 704537 w 2728719"/>
              <a:gd name="connsiteY105" fmla="*/ 7157804 h 7172794"/>
              <a:gd name="connsiteX106" fmla="*/ 734518 w 2728719"/>
              <a:gd name="connsiteY106" fmla="*/ 7142813 h 7172794"/>
              <a:gd name="connsiteX107" fmla="*/ 764498 w 2728719"/>
              <a:gd name="connsiteY107" fmla="*/ 7135318 h 7172794"/>
              <a:gd name="connsiteX108" fmla="*/ 869429 w 2728719"/>
              <a:gd name="connsiteY108" fmla="*/ 7105338 h 7172794"/>
              <a:gd name="connsiteX109" fmla="*/ 936885 w 2728719"/>
              <a:gd name="connsiteY109" fmla="*/ 7097843 h 7172794"/>
              <a:gd name="connsiteX110" fmla="*/ 974360 w 2728719"/>
              <a:gd name="connsiteY110" fmla="*/ 7090348 h 7172794"/>
              <a:gd name="connsiteX111" fmla="*/ 1056806 w 2728719"/>
              <a:gd name="connsiteY111" fmla="*/ 7067863 h 7172794"/>
              <a:gd name="connsiteX112" fmla="*/ 1836295 w 2728719"/>
              <a:gd name="connsiteY112" fmla="*/ 7075358 h 7172794"/>
              <a:gd name="connsiteX113" fmla="*/ 1986196 w 2728719"/>
              <a:gd name="connsiteY113" fmla="*/ 7060368 h 7172794"/>
              <a:gd name="connsiteX114" fmla="*/ 2001187 w 2728719"/>
              <a:gd name="connsiteY114" fmla="*/ 7015397 h 7172794"/>
              <a:gd name="connsiteX115" fmla="*/ 2008682 w 2728719"/>
              <a:gd name="connsiteY115" fmla="*/ 6992912 h 7172794"/>
              <a:gd name="connsiteX116" fmla="*/ 2001187 w 2728719"/>
              <a:gd name="connsiteY116" fmla="*/ 6625653 h 7172794"/>
              <a:gd name="connsiteX117" fmla="*/ 2008682 w 2728719"/>
              <a:gd name="connsiteY117" fmla="*/ 6588177 h 7172794"/>
              <a:gd name="connsiteX118" fmla="*/ 2023672 w 2728719"/>
              <a:gd name="connsiteY118" fmla="*/ 6565692 h 7172794"/>
              <a:gd name="connsiteX119" fmla="*/ 2038662 w 2728719"/>
              <a:gd name="connsiteY119" fmla="*/ 6513227 h 7172794"/>
              <a:gd name="connsiteX120" fmla="*/ 2061147 w 2728719"/>
              <a:gd name="connsiteY120" fmla="*/ 6468256 h 7172794"/>
              <a:gd name="connsiteX121" fmla="*/ 2083632 w 2728719"/>
              <a:gd name="connsiteY121" fmla="*/ 6370820 h 7172794"/>
              <a:gd name="connsiteX122" fmla="*/ 2091128 w 2728719"/>
              <a:gd name="connsiteY122" fmla="*/ 6340840 h 7172794"/>
              <a:gd name="connsiteX123" fmla="*/ 2158583 w 2728719"/>
              <a:gd name="connsiteY123" fmla="*/ 6280879 h 7172794"/>
              <a:gd name="connsiteX124" fmla="*/ 2218544 w 2728719"/>
              <a:gd name="connsiteY124" fmla="*/ 6250899 h 7172794"/>
              <a:gd name="connsiteX125" fmla="*/ 2256019 w 2728719"/>
              <a:gd name="connsiteY125" fmla="*/ 6243404 h 7172794"/>
              <a:gd name="connsiteX126" fmla="*/ 2353455 w 2728719"/>
              <a:gd name="connsiteY126" fmla="*/ 6190938 h 7172794"/>
              <a:gd name="connsiteX127" fmla="*/ 2368446 w 2728719"/>
              <a:gd name="connsiteY127" fmla="*/ 6175948 h 7172794"/>
              <a:gd name="connsiteX128" fmla="*/ 2383436 w 2728719"/>
              <a:gd name="connsiteY128" fmla="*/ 6153463 h 7172794"/>
              <a:gd name="connsiteX129" fmla="*/ 2375941 w 2728719"/>
              <a:gd name="connsiteY129" fmla="*/ 6086007 h 7172794"/>
              <a:gd name="connsiteX130" fmla="*/ 2323475 w 2728719"/>
              <a:gd name="connsiteY130" fmla="*/ 6018551 h 7172794"/>
              <a:gd name="connsiteX131" fmla="*/ 2211049 w 2728719"/>
              <a:gd name="connsiteY131" fmla="*/ 5876145 h 7172794"/>
              <a:gd name="connsiteX132" fmla="*/ 2091128 w 2728719"/>
              <a:gd name="connsiteY132" fmla="*/ 5748728 h 7172794"/>
              <a:gd name="connsiteX133" fmla="*/ 2061147 w 2728719"/>
              <a:gd name="connsiteY133" fmla="*/ 5711253 h 7172794"/>
              <a:gd name="connsiteX134" fmla="*/ 2038662 w 2728719"/>
              <a:gd name="connsiteY134" fmla="*/ 5666282 h 7172794"/>
              <a:gd name="connsiteX135" fmla="*/ 2001187 w 2728719"/>
              <a:gd name="connsiteY135" fmla="*/ 5598827 h 7172794"/>
              <a:gd name="connsiteX136" fmla="*/ 1978701 w 2728719"/>
              <a:gd name="connsiteY136" fmla="*/ 5493895 h 7172794"/>
              <a:gd name="connsiteX137" fmla="*/ 1971206 w 2728719"/>
              <a:gd name="connsiteY137" fmla="*/ 5433935 h 7172794"/>
              <a:gd name="connsiteX138" fmla="*/ 1978701 w 2728719"/>
              <a:gd name="connsiteY138" fmla="*/ 5261548 h 7172794"/>
              <a:gd name="connsiteX139" fmla="*/ 2068642 w 2728719"/>
              <a:gd name="connsiteY139" fmla="*/ 5179102 h 7172794"/>
              <a:gd name="connsiteX140" fmla="*/ 2098623 w 2728719"/>
              <a:gd name="connsiteY140" fmla="*/ 5164112 h 7172794"/>
              <a:gd name="connsiteX141" fmla="*/ 2151088 w 2728719"/>
              <a:gd name="connsiteY141" fmla="*/ 5149122 h 7172794"/>
              <a:gd name="connsiteX142" fmla="*/ 2196059 w 2728719"/>
              <a:gd name="connsiteY142" fmla="*/ 5134132 h 7172794"/>
              <a:gd name="connsiteX143" fmla="*/ 2263514 w 2728719"/>
              <a:gd name="connsiteY143" fmla="*/ 5119141 h 7172794"/>
              <a:gd name="connsiteX144" fmla="*/ 2338465 w 2728719"/>
              <a:gd name="connsiteY144" fmla="*/ 5081666 h 7172794"/>
              <a:gd name="connsiteX145" fmla="*/ 2398426 w 2728719"/>
              <a:gd name="connsiteY145" fmla="*/ 5044191 h 7172794"/>
              <a:gd name="connsiteX146" fmla="*/ 2420911 w 2728719"/>
              <a:gd name="connsiteY146" fmla="*/ 4991725 h 7172794"/>
              <a:gd name="connsiteX147" fmla="*/ 2450891 w 2728719"/>
              <a:gd name="connsiteY147" fmla="*/ 4946754 h 7172794"/>
              <a:gd name="connsiteX148" fmla="*/ 2465882 w 2728719"/>
              <a:gd name="connsiteY148" fmla="*/ 4916774 h 7172794"/>
              <a:gd name="connsiteX149" fmla="*/ 2503357 w 2728719"/>
              <a:gd name="connsiteY149" fmla="*/ 4864309 h 7172794"/>
              <a:gd name="connsiteX150" fmla="*/ 2510852 w 2728719"/>
              <a:gd name="connsiteY150" fmla="*/ 4819338 h 7172794"/>
              <a:gd name="connsiteX151" fmla="*/ 2518347 w 2728719"/>
              <a:gd name="connsiteY151" fmla="*/ 4796853 h 7172794"/>
              <a:gd name="connsiteX152" fmla="*/ 2503357 w 2728719"/>
              <a:gd name="connsiteY152" fmla="*/ 4661941 h 7172794"/>
              <a:gd name="connsiteX153" fmla="*/ 2488367 w 2728719"/>
              <a:gd name="connsiteY153" fmla="*/ 4639456 h 7172794"/>
              <a:gd name="connsiteX154" fmla="*/ 2473377 w 2728719"/>
              <a:gd name="connsiteY154" fmla="*/ 4572000 h 7172794"/>
              <a:gd name="connsiteX155" fmla="*/ 2488367 w 2728719"/>
              <a:gd name="connsiteY155" fmla="*/ 4482059 h 7172794"/>
              <a:gd name="connsiteX156" fmla="*/ 2503357 w 2728719"/>
              <a:gd name="connsiteY156" fmla="*/ 4459574 h 7172794"/>
              <a:gd name="connsiteX157" fmla="*/ 2525842 w 2728719"/>
              <a:gd name="connsiteY157" fmla="*/ 4414604 h 7172794"/>
              <a:gd name="connsiteX158" fmla="*/ 2533337 w 2728719"/>
              <a:gd name="connsiteY158" fmla="*/ 4392118 h 7172794"/>
              <a:gd name="connsiteX159" fmla="*/ 2548328 w 2728719"/>
              <a:gd name="connsiteY159" fmla="*/ 4354643 h 7172794"/>
              <a:gd name="connsiteX160" fmla="*/ 2563318 w 2728719"/>
              <a:gd name="connsiteY160" fmla="*/ 4302177 h 7172794"/>
              <a:gd name="connsiteX161" fmla="*/ 2570813 w 2728719"/>
              <a:gd name="connsiteY161" fmla="*/ 4279692 h 7172794"/>
              <a:gd name="connsiteX162" fmla="*/ 2585803 w 2728719"/>
              <a:gd name="connsiteY162" fmla="*/ 4077325 h 7172794"/>
              <a:gd name="connsiteX163" fmla="*/ 2593298 w 2728719"/>
              <a:gd name="connsiteY163" fmla="*/ 4009869 h 7172794"/>
              <a:gd name="connsiteX164" fmla="*/ 2600793 w 2728719"/>
              <a:gd name="connsiteY164" fmla="*/ 3889948 h 7172794"/>
              <a:gd name="connsiteX165" fmla="*/ 2630773 w 2728719"/>
              <a:gd name="connsiteY165" fmla="*/ 3837482 h 7172794"/>
              <a:gd name="connsiteX166" fmla="*/ 2645764 w 2728719"/>
              <a:gd name="connsiteY166" fmla="*/ 3792512 h 7172794"/>
              <a:gd name="connsiteX167" fmla="*/ 2660754 w 2728719"/>
              <a:gd name="connsiteY167" fmla="*/ 3755036 h 7172794"/>
              <a:gd name="connsiteX168" fmla="*/ 2683239 w 2728719"/>
              <a:gd name="connsiteY168" fmla="*/ 3717561 h 7172794"/>
              <a:gd name="connsiteX169" fmla="*/ 2705724 w 2728719"/>
              <a:gd name="connsiteY169" fmla="*/ 3642610 h 7172794"/>
              <a:gd name="connsiteX170" fmla="*/ 2720714 w 2728719"/>
              <a:gd name="connsiteY170" fmla="*/ 3597640 h 7172794"/>
              <a:gd name="connsiteX171" fmla="*/ 2728209 w 2728719"/>
              <a:gd name="connsiteY171" fmla="*/ 3575154 h 7172794"/>
              <a:gd name="connsiteX172" fmla="*/ 2720714 w 2728719"/>
              <a:gd name="connsiteY172" fmla="*/ 3410263 h 7172794"/>
              <a:gd name="connsiteX173" fmla="*/ 2668249 w 2728719"/>
              <a:gd name="connsiteY173" fmla="*/ 3275351 h 7172794"/>
              <a:gd name="connsiteX174" fmla="*/ 2645764 w 2728719"/>
              <a:gd name="connsiteY174" fmla="*/ 3245371 h 7172794"/>
              <a:gd name="connsiteX175" fmla="*/ 2608288 w 2728719"/>
              <a:gd name="connsiteY175" fmla="*/ 3162925 h 7172794"/>
              <a:gd name="connsiteX176" fmla="*/ 2600793 w 2728719"/>
              <a:gd name="connsiteY176" fmla="*/ 3140440 h 7172794"/>
              <a:gd name="connsiteX177" fmla="*/ 2585803 w 2728719"/>
              <a:gd name="connsiteY177" fmla="*/ 3102964 h 7172794"/>
              <a:gd name="connsiteX178" fmla="*/ 2563318 w 2728719"/>
              <a:gd name="connsiteY178" fmla="*/ 3057994 h 7172794"/>
              <a:gd name="connsiteX179" fmla="*/ 2548328 w 2728719"/>
              <a:gd name="connsiteY179" fmla="*/ 2990538 h 7172794"/>
              <a:gd name="connsiteX180" fmla="*/ 2533337 w 2728719"/>
              <a:gd name="connsiteY180" fmla="*/ 2915587 h 7172794"/>
              <a:gd name="connsiteX181" fmla="*/ 2525842 w 2728719"/>
              <a:gd name="connsiteY181" fmla="*/ 2893102 h 7172794"/>
              <a:gd name="connsiteX182" fmla="*/ 2518347 w 2728719"/>
              <a:gd name="connsiteY182" fmla="*/ 2863122 h 7172794"/>
              <a:gd name="connsiteX183" fmla="*/ 2510852 w 2728719"/>
              <a:gd name="connsiteY183" fmla="*/ 2840636 h 7172794"/>
              <a:gd name="connsiteX184" fmla="*/ 2503357 w 2728719"/>
              <a:gd name="connsiteY184" fmla="*/ 2810656 h 7172794"/>
              <a:gd name="connsiteX185" fmla="*/ 2488367 w 2728719"/>
              <a:gd name="connsiteY185" fmla="*/ 2765686 h 7172794"/>
              <a:gd name="connsiteX186" fmla="*/ 2458387 w 2728719"/>
              <a:gd name="connsiteY186" fmla="*/ 2660754 h 7172794"/>
              <a:gd name="connsiteX187" fmla="*/ 2450891 w 2728719"/>
              <a:gd name="connsiteY187" fmla="*/ 2638269 h 7172794"/>
              <a:gd name="connsiteX188" fmla="*/ 2420911 w 2728719"/>
              <a:gd name="connsiteY188" fmla="*/ 2563318 h 7172794"/>
              <a:gd name="connsiteX189" fmla="*/ 2390931 w 2728719"/>
              <a:gd name="connsiteY189" fmla="*/ 2518348 h 7172794"/>
              <a:gd name="connsiteX190" fmla="*/ 2345960 w 2728719"/>
              <a:gd name="connsiteY190" fmla="*/ 2450892 h 7172794"/>
              <a:gd name="connsiteX191" fmla="*/ 2330970 w 2728719"/>
              <a:gd name="connsiteY191" fmla="*/ 2405922 h 7172794"/>
              <a:gd name="connsiteX192" fmla="*/ 2263514 w 2728719"/>
              <a:gd name="connsiteY192" fmla="*/ 2330971 h 7172794"/>
              <a:gd name="connsiteX193" fmla="*/ 2218544 w 2728719"/>
              <a:gd name="connsiteY193" fmla="*/ 2256020 h 7172794"/>
              <a:gd name="connsiteX194" fmla="*/ 2181068 w 2728719"/>
              <a:gd name="connsiteY194" fmla="*/ 2196059 h 7172794"/>
              <a:gd name="connsiteX195" fmla="*/ 2173573 w 2728719"/>
              <a:gd name="connsiteY195" fmla="*/ 2158584 h 7172794"/>
              <a:gd name="connsiteX196" fmla="*/ 2158583 w 2728719"/>
              <a:gd name="connsiteY196" fmla="*/ 2113613 h 7172794"/>
              <a:gd name="connsiteX197" fmla="*/ 2151088 w 2728719"/>
              <a:gd name="connsiteY197" fmla="*/ 2076138 h 7172794"/>
              <a:gd name="connsiteX198" fmla="*/ 2136098 w 2728719"/>
              <a:gd name="connsiteY198" fmla="*/ 2038663 h 7172794"/>
              <a:gd name="connsiteX199" fmla="*/ 2113613 w 2728719"/>
              <a:gd name="connsiteY199" fmla="*/ 1971207 h 7172794"/>
              <a:gd name="connsiteX200" fmla="*/ 2091128 w 2728719"/>
              <a:gd name="connsiteY200" fmla="*/ 1933732 h 7172794"/>
              <a:gd name="connsiteX201" fmla="*/ 2076137 w 2728719"/>
              <a:gd name="connsiteY201" fmla="*/ 1888761 h 7172794"/>
              <a:gd name="connsiteX202" fmla="*/ 2068642 w 2728719"/>
              <a:gd name="connsiteY202" fmla="*/ 1858781 h 7172794"/>
              <a:gd name="connsiteX203" fmla="*/ 2053652 w 2728719"/>
              <a:gd name="connsiteY203" fmla="*/ 1836295 h 7172794"/>
              <a:gd name="connsiteX204" fmla="*/ 2053652 w 2728719"/>
              <a:gd name="connsiteY204" fmla="*/ 1678899 h 7172794"/>
              <a:gd name="connsiteX205" fmla="*/ 2098623 w 2728719"/>
              <a:gd name="connsiteY205" fmla="*/ 1618938 h 7172794"/>
              <a:gd name="connsiteX206" fmla="*/ 2121108 w 2728719"/>
              <a:gd name="connsiteY206" fmla="*/ 1588958 h 7172794"/>
              <a:gd name="connsiteX207" fmla="*/ 2196059 w 2728719"/>
              <a:gd name="connsiteY207" fmla="*/ 1536492 h 7172794"/>
              <a:gd name="connsiteX208" fmla="*/ 2256019 w 2728719"/>
              <a:gd name="connsiteY208" fmla="*/ 1506512 h 7172794"/>
              <a:gd name="connsiteX209" fmla="*/ 2293495 w 2728719"/>
              <a:gd name="connsiteY209" fmla="*/ 1476532 h 7172794"/>
              <a:gd name="connsiteX210" fmla="*/ 2375941 w 2728719"/>
              <a:gd name="connsiteY210" fmla="*/ 1439056 h 7172794"/>
              <a:gd name="connsiteX211" fmla="*/ 2420911 w 2728719"/>
              <a:gd name="connsiteY211" fmla="*/ 1401581 h 7172794"/>
              <a:gd name="connsiteX212" fmla="*/ 2480872 w 2728719"/>
              <a:gd name="connsiteY212" fmla="*/ 1356610 h 7172794"/>
              <a:gd name="connsiteX213" fmla="*/ 2503357 w 2728719"/>
              <a:gd name="connsiteY213" fmla="*/ 1349115 h 7172794"/>
              <a:gd name="connsiteX214" fmla="*/ 2525842 w 2728719"/>
              <a:gd name="connsiteY214" fmla="*/ 1334125 h 7172794"/>
              <a:gd name="connsiteX215" fmla="*/ 2555823 w 2728719"/>
              <a:gd name="connsiteY215" fmla="*/ 1319135 h 7172794"/>
              <a:gd name="connsiteX216" fmla="*/ 2600793 w 2728719"/>
              <a:gd name="connsiteY216" fmla="*/ 1296650 h 7172794"/>
              <a:gd name="connsiteX217" fmla="*/ 2645764 w 2728719"/>
              <a:gd name="connsiteY217" fmla="*/ 1266669 h 7172794"/>
              <a:gd name="connsiteX218" fmla="*/ 2675744 w 2728719"/>
              <a:gd name="connsiteY218" fmla="*/ 1221699 h 7172794"/>
              <a:gd name="connsiteX219" fmla="*/ 2683239 w 2728719"/>
              <a:gd name="connsiteY219" fmla="*/ 1184223 h 7172794"/>
              <a:gd name="connsiteX220" fmla="*/ 2690734 w 2728719"/>
              <a:gd name="connsiteY220" fmla="*/ 1154243 h 7172794"/>
              <a:gd name="connsiteX221" fmla="*/ 2675744 w 2728719"/>
              <a:gd name="connsiteY221" fmla="*/ 876925 h 7172794"/>
              <a:gd name="connsiteX222" fmla="*/ 2660754 w 2728719"/>
              <a:gd name="connsiteY222" fmla="*/ 734518 h 7172794"/>
              <a:gd name="connsiteX223" fmla="*/ 2668249 w 2728719"/>
              <a:gd name="connsiteY223" fmla="*/ 479686 h 7172794"/>
              <a:gd name="connsiteX224" fmla="*/ 2675744 w 2728719"/>
              <a:gd name="connsiteY224" fmla="*/ 434715 h 7172794"/>
              <a:gd name="connsiteX225" fmla="*/ 2683239 w 2728719"/>
              <a:gd name="connsiteY225" fmla="*/ 397240 h 7172794"/>
              <a:gd name="connsiteX226" fmla="*/ 2705724 w 2728719"/>
              <a:gd name="connsiteY226" fmla="*/ 299804 h 7172794"/>
              <a:gd name="connsiteX227" fmla="*/ 2720714 w 2728719"/>
              <a:gd name="connsiteY227" fmla="*/ 202368 h 7172794"/>
              <a:gd name="connsiteX228" fmla="*/ 2705724 w 2728719"/>
              <a:gd name="connsiteY228" fmla="*/ 134912 h 7172794"/>
              <a:gd name="connsiteX229" fmla="*/ 2683239 w 2728719"/>
              <a:gd name="connsiteY229" fmla="*/ 127417 h 7172794"/>
              <a:gd name="connsiteX230" fmla="*/ 2623278 w 2728719"/>
              <a:gd name="connsiteY230" fmla="*/ 104932 h 7172794"/>
              <a:gd name="connsiteX231" fmla="*/ 2555823 w 2728719"/>
              <a:gd name="connsiteY231" fmla="*/ 67456 h 7172794"/>
              <a:gd name="connsiteX232" fmla="*/ 2533337 w 2728719"/>
              <a:gd name="connsiteY232" fmla="*/ 59961 h 7172794"/>
              <a:gd name="connsiteX233" fmla="*/ 2495862 w 2728719"/>
              <a:gd name="connsiteY233" fmla="*/ 37476 h 7172794"/>
              <a:gd name="connsiteX234" fmla="*/ 2473377 w 2728719"/>
              <a:gd name="connsiteY234" fmla="*/ 22486 h 7172794"/>
              <a:gd name="connsiteX235" fmla="*/ 2450891 w 2728719"/>
              <a:gd name="connsiteY235" fmla="*/ 14991 h 7172794"/>
              <a:gd name="connsiteX236" fmla="*/ 2420911 w 2728719"/>
              <a:gd name="connsiteY236" fmla="*/ 0 h 7172794"/>
              <a:gd name="connsiteX237" fmla="*/ 2128603 w 2728719"/>
              <a:gd name="connsiteY237" fmla="*/ 7495 h 7172794"/>
              <a:gd name="connsiteX238" fmla="*/ 2031167 w 2728719"/>
              <a:gd name="connsiteY238" fmla="*/ 29981 h 7172794"/>
              <a:gd name="connsiteX239" fmla="*/ 1978701 w 2728719"/>
              <a:gd name="connsiteY239" fmla="*/ 44971 h 7172794"/>
              <a:gd name="connsiteX240" fmla="*/ 1806314 w 2728719"/>
              <a:gd name="connsiteY240" fmla="*/ 52466 h 7172794"/>
              <a:gd name="connsiteX241" fmla="*/ 1573967 w 2728719"/>
              <a:gd name="connsiteY241" fmla="*/ 44971 h 7172794"/>
              <a:gd name="connsiteX242" fmla="*/ 1461541 w 2728719"/>
              <a:gd name="connsiteY242" fmla="*/ 52466 h 7172794"/>
              <a:gd name="connsiteX243" fmla="*/ 861934 w 2728719"/>
              <a:gd name="connsiteY243" fmla="*/ 59961 h 7172794"/>
              <a:gd name="connsiteX244" fmla="*/ 742013 w 2728719"/>
              <a:gd name="connsiteY244" fmla="*/ 74951 h 7172794"/>
              <a:gd name="connsiteX245" fmla="*/ 697042 w 2728719"/>
              <a:gd name="connsiteY245" fmla="*/ 89941 h 7172794"/>
              <a:gd name="connsiteX246" fmla="*/ 674557 w 2728719"/>
              <a:gd name="connsiteY246" fmla="*/ 97436 h 7172794"/>
              <a:gd name="connsiteX247" fmla="*/ 667062 w 2728719"/>
              <a:gd name="connsiteY247" fmla="*/ 164892 h 7172794"/>
              <a:gd name="connsiteX248" fmla="*/ 659567 w 2728719"/>
              <a:gd name="connsiteY248" fmla="*/ 157397 h 7172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Lst>
            <a:rect l="l" t="t" r="r" b="b"/>
            <a:pathLst>
              <a:path w="2728719" h="7172794">
                <a:moveTo>
                  <a:pt x="659567" y="157397"/>
                </a:moveTo>
                <a:cubicBezTo>
                  <a:pt x="663314" y="162394"/>
                  <a:pt x="679136" y="182726"/>
                  <a:pt x="689547" y="194872"/>
                </a:cubicBezTo>
                <a:cubicBezTo>
                  <a:pt x="694146" y="200237"/>
                  <a:pt x="700901" y="203803"/>
                  <a:pt x="704537" y="209863"/>
                </a:cubicBezTo>
                <a:cubicBezTo>
                  <a:pt x="708602" y="216638"/>
                  <a:pt x="709534" y="224853"/>
                  <a:pt x="712032" y="232348"/>
                </a:cubicBezTo>
                <a:cubicBezTo>
                  <a:pt x="716175" y="273772"/>
                  <a:pt x="720579" y="342425"/>
                  <a:pt x="734518" y="382250"/>
                </a:cubicBezTo>
                <a:cubicBezTo>
                  <a:pt x="770704" y="485640"/>
                  <a:pt x="753368" y="431852"/>
                  <a:pt x="786983" y="472191"/>
                </a:cubicBezTo>
                <a:cubicBezTo>
                  <a:pt x="794980" y="481787"/>
                  <a:pt x="801973" y="492178"/>
                  <a:pt x="809468" y="502171"/>
                </a:cubicBezTo>
                <a:cubicBezTo>
                  <a:pt x="806970" y="522158"/>
                  <a:pt x="805284" y="542264"/>
                  <a:pt x="801973" y="562132"/>
                </a:cubicBezTo>
                <a:cubicBezTo>
                  <a:pt x="799611" y="576307"/>
                  <a:pt x="792329" y="600340"/>
                  <a:pt x="786983" y="614597"/>
                </a:cubicBezTo>
                <a:cubicBezTo>
                  <a:pt x="782259" y="627194"/>
                  <a:pt x="778527" y="640311"/>
                  <a:pt x="771993" y="652072"/>
                </a:cubicBezTo>
                <a:cubicBezTo>
                  <a:pt x="753280" y="685756"/>
                  <a:pt x="749744" y="677273"/>
                  <a:pt x="727023" y="704538"/>
                </a:cubicBezTo>
                <a:cubicBezTo>
                  <a:pt x="721256" y="711458"/>
                  <a:pt x="717029" y="719528"/>
                  <a:pt x="712032" y="727023"/>
                </a:cubicBezTo>
                <a:cubicBezTo>
                  <a:pt x="701438" y="779993"/>
                  <a:pt x="708566" y="752413"/>
                  <a:pt x="689547" y="809469"/>
                </a:cubicBezTo>
                <a:lnTo>
                  <a:pt x="682052" y="831954"/>
                </a:lnTo>
                <a:cubicBezTo>
                  <a:pt x="679554" y="884420"/>
                  <a:pt x="680578" y="937172"/>
                  <a:pt x="674557" y="989351"/>
                </a:cubicBezTo>
                <a:cubicBezTo>
                  <a:pt x="673015" y="1002717"/>
                  <a:pt x="663433" y="1013940"/>
                  <a:pt x="659567" y="1026827"/>
                </a:cubicBezTo>
                <a:cubicBezTo>
                  <a:pt x="655907" y="1039029"/>
                  <a:pt x="655424" y="1052012"/>
                  <a:pt x="652072" y="1064302"/>
                </a:cubicBezTo>
                <a:cubicBezTo>
                  <a:pt x="647915" y="1079546"/>
                  <a:pt x="637082" y="1109272"/>
                  <a:pt x="637082" y="1109272"/>
                </a:cubicBezTo>
                <a:cubicBezTo>
                  <a:pt x="634584" y="1164236"/>
                  <a:pt x="633807" y="1219305"/>
                  <a:pt x="629587" y="1274164"/>
                </a:cubicBezTo>
                <a:cubicBezTo>
                  <a:pt x="628797" y="1284435"/>
                  <a:pt x="626149" y="1294677"/>
                  <a:pt x="622091" y="1304145"/>
                </a:cubicBezTo>
                <a:cubicBezTo>
                  <a:pt x="614265" y="1322406"/>
                  <a:pt x="598123" y="1335608"/>
                  <a:pt x="584616" y="1349115"/>
                </a:cubicBezTo>
                <a:cubicBezTo>
                  <a:pt x="569891" y="1393289"/>
                  <a:pt x="587047" y="1349723"/>
                  <a:pt x="554636" y="1401581"/>
                </a:cubicBezTo>
                <a:cubicBezTo>
                  <a:pt x="548714" y="1411056"/>
                  <a:pt x="545189" y="1421860"/>
                  <a:pt x="539646" y="1431561"/>
                </a:cubicBezTo>
                <a:cubicBezTo>
                  <a:pt x="535177" y="1439382"/>
                  <a:pt x="529652" y="1446551"/>
                  <a:pt x="524655" y="1454046"/>
                </a:cubicBezTo>
                <a:cubicBezTo>
                  <a:pt x="522157" y="1476531"/>
                  <a:pt x="519411" y="1498991"/>
                  <a:pt x="517160" y="1521502"/>
                </a:cubicBezTo>
                <a:cubicBezTo>
                  <a:pt x="514414" y="1548960"/>
                  <a:pt x="513568" y="1576630"/>
                  <a:pt x="509665" y="1603948"/>
                </a:cubicBezTo>
                <a:cubicBezTo>
                  <a:pt x="506062" y="1629170"/>
                  <a:pt x="498278" y="1653677"/>
                  <a:pt x="494675" y="1678899"/>
                </a:cubicBezTo>
                <a:cubicBezTo>
                  <a:pt x="492177" y="1696387"/>
                  <a:pt x="491152" y="1714151"/>
                  <a:pt x="487180" y="1731364"/>
                </a:cubicBezTo>
                <a:cubicBezTo>
                  <a:pt x="483627" y="1746761"/>
                  <a:pt x="476022" y="1761006"/>
                  <a:pt x="472190" y="1776335"/>
                </a:cubicBezTo>
                <a:lnTo>
                  <a:pt x="457200" y="1836295"/>
                </a:lnTo>
                <a:cubicBezTo>
                  <a:pt x="443284" y="1947623"/>
                  <a:pt x="458209" y="1860075"/>
                  <a:pt x="442209" y="1918741"/>
                </a:cubicBezTo>
                <a:cubicBezTo>
                  <a:pt x="436788" y="1938617"/>
                  <a:pt x="436433" y="1960275"/>
                  <a:pt x="427219" y="1978702"/>
                </a:cubicBezTo>
                <a:lnTo>
                  <a:pt x="412229" y="2008682"/>
                </a:lnTo>
                <a:cubicBezTo>
                  <a:pt x="404340" y="2095459"/>
                  <a:pt x="397782" y="2122230"/>
                  <a:pt x="412229" y="2218545"/>
                </a:cubicBezTo>
                <a:cubicBezTo>
                  <a:pt x="413565" y="2227453"/>
                  <a:pt x="423561" y="2232799"/>
                  <a:pt x="427219" y="2241030"/>
                </a:cubicBezTo>
                <a:cubicBezTo>
                  <a:pt x="433636" y="2255469"/>
                  <a:pt x="442209" y="2286000"/>
                  <a:pt x="442209" y="2286000"/>
                </a:cubicBezTo>
                <a:cubicBezTo>
                  <a:pt x="430047" y="2322489"/>
                  <a:pt x="440589" y="2298762"/>
                  <a:pt x="412229" y="2338466"/>
                </a:cubicBezTo>
                <a:cubicBezTo>
                  <a:pt x="394932" y="2362682"/>
                  <a:pt x="391204" y="2374482"/>
                  <a:pt x="367259" y="2398427"/>
                </a:cubicBezTo>
                <a:cubicBezTo>
                  <a:pt x="298342" y="2467344"/>
                  <a:pt x="377370" y="2369141"/>
                  <a:pt x="307298" y="2450892"/>
                </a:cubicBezTo>
                <a:cubicBezTo>
                  <a:pt x="301436" y="2457731"/>
                  <a:pt x="296621" y="2465469"/>
                  <a:pt x="292308" y="2473377"/>
                </a:cubicBezTo>
                <a:cubicBezTo>
                  <a:pt x="281608" y="2492995"/>
                  <a:pt x="262328" y="2533338"/>
                  <a:pt x="262328" y="2533338"/>
                </a:cubicBezTo>
                <a:cubicBezTo>
                  <a:pt x="267325" y="2583305"/>
                  <a:pt x="265907" y="2634337"/>
                  <a:pt x="277318" y="2683240"/>
                </a:cubicBezTo>
                <a:cubicBezTo>
                  <a:pt x="283665" y="2710442"/>
                  <a:pt x="300422" y="2734239"/>
                  <a:pt x="314793" y="2758191"/>
                </a:cubicBezTo>
                <a:cubicBezTo>
                  <a:pt x="343026" y="2805247"/>
                  <a:pt x="330763" y="2782636"/>
                  <a:pt x="352268" y="2825646"/>
                </a:cubicBezTo>
                <a:cubicBezTo>
                  <a:pt x="361460" y="2871600"/>
                  <a:pt x="364909" y="2868304"/>
                  <a:pt x="352268" y="2923082"/>
                </a:cubicBezTo>
                <a:cubicBezTo>
                  <a:pt x="349243" y="2936192"/>
                  <a:pt x="341533" y="2947794"/>
                  <a:pt x="337278" y="2960558"/>
                </a:cubicBezTo>
                <a:cubicBezTo>
                  <a:pt x="334021" y="2970330"/>
                  <a:pt x="335353" y="2981873"/>
                  <a:pt x="329783" y="2990538"/>
                </a:cubicBezTo>
                <a:cubicBezTo>
                  <a:pt x="299792" y="3037192"/>
                  <a:pt x="264594" y="3067461"/>
                  <a:pt x="232347" y="3110459"/>
                </a:cubicBezTo>
                <a:cubicBezTo>
                  <a:pt x="215706" y="3132648"/>
                  <a:pt x="199281" y="3152406"/>
                  <a:pt x="187377" y="3177915"/>
                </a:cubicBezTo>
                <a:cubicBezTo>
                  <a:pt x="175998" y="3202299"/>
                  <a:pt x="157396" y="3252866"/>
                  <a:pt x="157396" y="3252866"/>
                </a:cubicBezTo>
                <a:cubicBezTo>
                  <a:pt x="162393" y="3322820"/>
                  <a:pt x="161161" y="3393500"/>
                  <a:pt x="172387" y="3462728"/>
                </a:cubicBezTo>
                <a:cubicBezTo>
                  <a:pt x="176326" y="3487017"/>
                  <a:pt x="193449" y="3507251"/>
                  <a:pt x="202367" y="3530184"/>
                </a:cubicBezTo>
                <a:cubicBezTo>
                  <a:pt x="210957" y="3552274"/>
                  <a:pt x="216050" y="3575634"/>
                  <a:pt x="224852" y="3597640"/>
                </a:cubicBezTo>
                <a:cubicBezTo>
                  <a:pt x="231076" y="3613201"/>
                  <a:pt x="242255" y="3626640"/>
                  <a:pt x="247337" y="3642610"/>
                </a:cubicBezTo>
                <a:cubicBezTo>
                  <a:pt x="259830" y="3681875"/>
                  <a:pt x="277318" y="3762532"/>
                  <a:pt x="277318" y="3762532"/>
                </a:cubicBezTo>
                <a:cubicBezTo>
                  <a:pt x="283118" y="3820532"/>
                  <a:pt x="292308" y="3903035"/>
                  <a:pt x="292308" y="3957404"/>
                </a:cubicBezTo>
                <a:cubicBezTo>
                  <a:pt x="292308" y="4039274"/>
                  <a:pt x="288052" y="4053938"/>
                  <a:pt x="269823" y="4122295"/>
                </a:cubicBezTo>
                <a:cubicBezTo>
                  <a:pt x="265136" y="4139869"/>
                  <a:pt x="260950" y="4157632"/>
                  <a:pt x="254832" y="4174761"/>
                </a:cubicBezTo>
                <a:cubicBezTo>
                  <a:pt x="218005" y="4277875"/>
                  <a:pt x="245684" y="4174602"/>
                  <a:pt x="209862" y="4287187"/>
                </a:cubicBezTo>
                <a:cubicBezTo>
                  <a:pt x="198833" y="4321851"/>
                  <a:pt x="179882" y="4392118"/>
                  <a:pt x="179882" y="4392118"/>
                </a:cubicBezTo>
                <a:cubicBezTo>
                  <a:pt x="177732" y="4407170"/>
                  <a:pt x="165237" y="4492448"/>
                  <a:pt x="164891" y="4504545"/>
                </a:cubicBezTo>
                <a:cubicBezTo>
                  <a:pt x="150771" y="4998706"/>
                  <a:pt x="227365" y="4829302"/>
                  <a:pt x="134911" y="5014210"/>
                </a:cubicBezTo>
                <a:cubicBezTo>
                  <a:pt x="117038" y="5139321"/>
                  <a:pt x="142913" y="4997699"/>
                  <a:pt x="104931" y="5111646"/>
                </a:cubicBezTo>
                <a:cubicBezTo>
                  <a:pt x="68191" y="5221869"/>
                  <a:pt x="139349" y="5083271"/>
                  <a:pt x="67455" y="5209082"/>
                </a:cubicBezTo>
                <a:cubicBezTo>
                  <a:pt x="60513" y="5243791"/>
                  <a:pt x="57577" y="5263723"/>
                  <a:pt x="44970" y="5299023"/>
                </a:cubicBezTo>
                <a:cubicBezTo>
                  <a:pt x="38571" y="5316942"/>
                  <a:pt x="29980" y="5334000"/>
                  <a:pt x="22485" y="5351489"/>
                </a:cubicBezTo>
                <a:cubicBezTo>
                  <a:pt x="18229" y="5372769"/>
                  <a:pt x="7495" y="5422836"/>
                  <a:pt x="7495" y="5441430"/>
                </a:cubicBezTo>
                <a:cubicBezTo>
                  <a:pt x="7495" y="5493955"/>
                  <a:pt x="8969" y="5546648"/>
                  <a:pt x="14990" y="5598827"/>
                </a:cubicBezTo>
                <a:cubicBezTo>
                  <a:pt x="16532" y="5612192"/>
                  <a:pt x="25725" y="5623538"/>
                  <a:pt x="29980" y="5636302"/>
                </a:cubicBezTo>
                <a:cubicBezTo>
                  <a:pt x="33237" y="5646074"/>
                  <a:pt x="33858" y="5656637"/>
                  <a:pt x="37475" y="5666282"/>
                </a:cubicBezTo>
                <a:cubicBezTo>
                  <a:pt x="41398" y="5676744"/>
                  <a:pt x="48064" y="5685993"/>
                  <a:pt x="52465" y="5696263"/>
                </a:cubicBezTo>
                <a:cubicBezTo>
                  <a:pt x="55577" y="5703525"/>
                  <a:pt x="57462" y="5711253"/>
                  <a:pt x="59960" y="5718748"/>
                </a:cubicBezTo>
                <a:cubicBezTo>
                  <a:pt x="57462" y="5751227"/>
                  <a:pt x="56062" y="5783809"/>
                  <a:pt x="52465" y="5816184"/>
                </a:cubicBezTo>
                <a:cubicBezTo>
                  <a:pt x="49853" y="5839694"/>
                  <a:pt x="39098" y="5878114"/>
                  <a:pt x="29980" y="5898630"/>
                </a:cubicBezTo>
                <a:cubicBezTo>
                  <a:pt x="26322" y="5906862"/>
                  <a:pt x="19987" y="5913620"/>
                  <a:pt x="14990" y="5921115"/>
                </a:cubicBezTo>
                <a:cubicBezTo>
                  <a:pt x="12099" y="5932679"/>
                  <a:pt x="0" y="5979055"/>
                  <a:pt x="0" y="5988571"/>
                </a:cubicBezTo>
                <a:cubicBezTo>
                  <a:pt x="0" y="6018655"/>
                  <a:pt x="1951" y="6048943"/>
                  <a:pt x="7495" y="6078512"/>
                </a:cubicBezTo>
                <a:cubicBezTo>
                  <a:pt x="9554" y="6089494"/>
                  <a:pt x="17488" y="6098499"/>
                  <a:pt x="22485" y="6108492"/>
                </a:cubicBezTo>
                <a:cubicBezTo>
                  <a:pt x="28431" y="6138221"/>
                  <a:pt x="35930" y="6178807"/>
                  <a:pt x="44970" y="6205928"/>
                </a:cubicBezTo>
                <a:cubicBezTo>
                  <a:pt x="47468" y="6213423"/>
                  <a:pt x="50295" y="6220817"/>
                  <a:pt x="52465" y="6228413"/>
                </a:cubicBezTo>
                <a:cubicBezTo>
                  <a:pt x="59521" y="6253109"/>
                  <a:pt x="62304" y="6270112"/>
                  <a:pt x="67455" y="6295869"/>
                </a:cubicBezTo>
                <a:cubicBezTo>
                  <a:pt x="69953" y="6323351"/>
                  <a:pt x="74950" y="6350720"/>
                  <a:pt x="74950" y="6378315"/>
                </a:cubicBezTo>
                <a:cubicBezTo>
                  <a:pt x="74950" y="6386215"/>
                  <a:pt x="67455" y="6392900"/>
                  <a:pt x="67455" y="6400800"/>
                </a:cubicBezTo>
                <a:cubicBezTo>
                  <a:pt x="67455" y="6405161"/>
                  <a:pt x="75884" y="6470123"/>
                  <a:pt x="82446" y="6483246"/>
                </a:cubicBezTo>
                <a:cubicBezTo>
                  <a:pt x="92062" y="6502479"/>
                  <a:pt x="112413" y="6520709"/>
                  <a:pt x="127416" y="6535712"/>
                </a:cubicBezTo>
                <a:cubicBezTo>
                  <a:pt x="129914" y="6543207"/>
                  <a:pt x="130171" y="6551877"/>
                  <a:pt x="134911" y="6558197"/>
                </a:cubicBezTo>
                <a:cubicBezTo>
                  <a:pt x="145511" y="6572330"/>
                  <a:pt x="159895" y="6583180"/>
                  <a:pt x="172387" y="6595672"/>
                </a:cubicBezTo>
                <a:cubicBezTo>
                  <a:pt x="193751" y="6617036"/>
                  <a:pt x="181492" y="6606740"/>
                  <a:pt x="209862" y="6625653"/>
                </a:cubicBezTo>
                <a:cubicBezTo>
                  <a:pt x="212360" y="6638145"/>
                  <a:pt x="214267" y="6650769"/>
                  <a:pt x="217357" y="6663128"/>
                </a:cubicBezTo>
                <a:cubicBezTo>
                  <a:pt x="219273" y="6670793"/>
                  <a:pt x="222936" y="6677948"/>
                  <a:pt x="224852" y="6685613"/>
                </a:cubicBezTo>
                <a:cubicBezTo>
                  <a:pt x="227942" y="6697972"/>
                  <a:pt x="229257" y="6710730"/>
                  <a:pt x="232347" y="6723089"/>
                </a:cubicBezTo>
                <a:cubicBezTo>
                  <a:pt x="235407" y="6735327"/>
                  <a:pt x="251707" y="6777425"/>
                  <a:pt x="254832" y="6783050"/>
                </a:cubicBezTo>
                <a:cubicBezTo>
                  <a:pt x="260899" y="6793970"/>
                  <a:pt x="269823" y="6803037"/>
                  <a:pt x="277318" y="6813030"/>
                </a:cubicBezTo>
                <a:cubicBezTo>
                  <a:pt x="279816" y="6823023"/>
                  <a:pt x="279354" y="6834275"/>
                  <a:pt x="284813" y="6843010"/>
                </a:cubicBezTo>
                <a:cubicBezTo>
                  <a:pt x="292303" y="6854995"/>
                  <a:pt x="305339" y="6862486"/>
                  <a:pt x="314793" y="6872991"/>
                </a:cubicBezTo>
                <a:cubicBezTo>
                  <a:pt x="327846" y="6887495"/>
                  <a:pt x="339142" y="6903523"/>
                  <a:pt x="352268" y="6917961"/>
                </a:cubicBezTo>
                <a:cubicBezTo>
                  <a:pt x="465492" y="7042506"/>
                  <a:pt x="317600" y="6875798"/>
                  <a:pt x="427219" y="6985417"/>
                </a:cubicBezTo>
                <a:cubicBezTo>
                  <a:pt x="436052" y="6994250"/>
                  <a:pt x="440872" y="7006564"/>
                  <a:pt x="449705" y="7015397"/>
                </a:cubicBezTo>
                <a:cubicBezTo>
                  <a:pt x="458538" y="7024230"/>
                  <a:pt x="470349" y="7029583"/>
                  <a:pt x="479685" y="7037882"/>
                </a:cubicBezTo>
                <a:cubicBezTo>
                  <a:pt x="492889" y="7049619"/>
                  <a:pt x="504029" y="7063540"/>
                  <a:pt x="517160" y="7075358"/>
                </a:cubicBezTo>
                <a:cubicBezTo>
                  <a:pt x="529051" y="7086060"/>
                  <a:pt x="542679" y="7094710"/>
                  <a:pt x="554636" y="7105338"/>
                </a:cubicBezTo>
                <a:cubicBezTo>
                  <a:pt x="565199" y="7114727"/>
                  <a:pt x="575310" y="7124682"/>
                  <a:pt x="584616" y="7135318"/>
                </a:cubicBezTo>
                <a:cubicBezTo>
                  <a:pt x="592842" y="7144719"/>
                  <a:pt x="597504" y="7157302"/>
                  <a:pt x="607101" y="7165299"/>
                </a:cubicBezTo>
                <a:cubicBezTo>
                  <a:pt x="613171" y="7170357"/>
                  <a:pt x="622092" y="7170296"/>
                  <a:pt x="629587" y="7172794"/>
                </a:cubicBezTo>
                <a:cubicBezTo>
                  <a:pt x="639580" y="7170296"/>
                  <a:pt x="649466" y="7167319"/>
                  <a:pt x="659567" y="7165299"/>
                </a:cubicBezTo>
                <a:cubicBezTo>
                  <a:pt x="674469" y="7162319"/>
                  <a:pt x="689981" y="7162171"/>
                  <a:pt x="704537" y="7157804"/>
                </a:cubicBezTo>
                <a:cubicBezTo>
                  <a:pt x="715239" y="7154593"/>
                  <a:pt x="724056" y="7146736"/>
                  <a:pt x="734518" y="7142813"/>
                </a:cubicBezTo>
                <a:cubicBezTo>
                  <a:pt x="744163" y="7139196"/>
                  <a:pt x="754632" y="7138278"/>
                  <a:pt x="764498" y="7135318"/>
                </a:cubicBezTo>
                <a:cubicBezTo>
                  <a:pt x="797940" y="7125285"/>
                  <a:pt x="834653" y="7109202"/>
                  <a:pt x="869429" y="7105338"/>
                </a:cubicBezTo>
                <a:cubicBezTo>
                  <a:pt x="891914" y="7102840"/>
                  <a:pt x="914489" y="7101042"/>
                  <a:pt x="936885" y="7097843"/>
                </a:cubicBezTo>
                <a:cubicBezTo>
                  <a:pt x="949496" y="7096041"/>
                  <a:pt x="961947" y="7093212"/>
                  <a:pt x="974360" y="7090348"/>
                </a:cubicBezTo>
                <a:cubicBezTo>
                  <a:pt x="1029307" y="7077668"/>
                  <a:pt x="1019638" y="7080252"/>
                  <a:pt x="1056806" y="7067863"/>
                </a:cubicBezTo>
                <a:lnTo>
                  <a:pt x="1836295" y="7075358"/>
                </a:lnTo>
                <a:cubicBezTo>
                  <a:pt x="1947721" y="7075358"/>
                  <a:pt x="1927783" y="7079839"/>
                  <a:pt x="1986196" y="7060368"/>
                </a:cubicBezTo>
                <a:lnTo>
                  <a:pt x="2001187" y="7015397"/>
                </a:lnTo>
                <a:lnTo>
                  <a:pt x="2008682" y="6992912"/>
                </a:lnTo>
                <a:cubicBezTo>
                  <a:pt x="2006184" y="6870492"/>
                  <a:pt x="2001187" y="6748098"/>
                  <a:pt x="2001187" y="6625653"/>
                </a:cubicBezTo>
                <a:cubicBezTo>
                  <a:pt x="2001187" y="6612914"/>
                  <a:pt x="2004209" y="6600105"/>
                  <a:pt x="2008682" y="6588177"/>
                </a:cubicBezTo>
                <a:cubicBezTo>
                  <a:pt x="2011845" y="6579743"/>
                  <a:pt x="2018675" y="6573187"/>
                  <a:pt x="2023672" y="6565692"/>
                </a:cubicBezTo>
                <a:cubicBezTo>
                  <a:pt x="2026074" y="6556086"/>
                  <a:pt x="2033286" y="6523980"/>
                  <a:pt x="2038662" y="6513227"/>
                </a:cubicBezTo>
                <a:cubicBezTo>
                  <a:pt x="2067720" y="6455109"/>
                  <a:pt x="2042308" y="6524772"/>
                  <a:pt x="2061147" y="6468256"/>
                </a:cubicBezTo>
                <a:cubicBezTo>
                  <a:pt x="2072967" y="6385517"/>
                  <a:pt x="2061186" y="6445637"/>
                  <a:pt x="2083632" y="6370820"/>
                </a:cubicBezTo>
                <a:cubicBezTo>
                  <a:pt x="2086592" y="6360953"/>
                  <a:pt x="2086521" y="6350053"/>
                  <a:pt x="2091128" y="6340840"/>
                </a:cubicBezTo>
                <a:cubicBezTo>
                  <a:pt x="2107777" y="6307543"/>
                  <a:pt x="2127225" y="6301784"/>
                  <a:pt x="2158583" y="6280879"/>
                </a:cubicBezTo>
                <a:cubicBezTo>
                  <a:pt x="2183893" y="6264006"/>
                  <a:pt x="2185205" y="6260901"/>
                  <a:pt x="2218544" y="6250899"/>
                </a:cubicBezTo>
                <a:cubicBezTo>
                  <a:pt x="2230746" y="6247239"/>
                  <a:pt x="2243527" y="6245902"/>
                  <a:pt x="2256019" y="6243404"/>
                </a:cubicBezTo>
                <a:cubicBezTo>
                  <a:pt x="2276012" y="6233408"/>
                  <a:pt x="2328050" y="6211261"/>
                  <a:pt x="2353455" y="6190938"/>
                </a:cubicBezTo>
                <a:cubicBezTo>
                  <a:pt x="2358973" y="6186524"/>
                  <a:pt x="2364031" y="6181466"/>
                  <a:pt x="2368446" y="6175948"/>
                </a:cubicBezTo>
                <a:cubicBezTo>
                  <a:pt x="2374073" y="6168914"/>
                  <a:pt x="2378439" y="6160958"/>
                  <a:pt x="2383436" y="6153463"/>
                </a:cubicBezTo>
                <a:cubicBezTo>
                  <a:pt x="2393429" y="6123482"/>
                  <a:pt x="2398426" y="6123482"/>
                  <a:pt x="2375941" y="6086007"/>
                </a:cubicBezTo>
                <a:cubicBezTo>
                  <a:pt x="2361285" y="6061581"/>
                  <a:pt x="2339276" y="6042253"/>
                  <a:pt x="2323475" y="6018551"/>
                </a:cubicBezTo>
                <a:cubicBezTo>
                  <a:pt x="2290720" y="5969418"/>
                  <a:pt x="2255953" y="5913565"/>
                  <a:pt x="2211049" y="5876145"/>
                </a:cubicBezTo>
                <a:cubicBezTo>
                  <a:pt x="2137736" y="5815050"/>
                  <a:pt x="2175294" y="5850930"/>
                  <a:pt x="2091128" y="5748728"/>
                </a:cubicBezTo>
                <a:cubicBezTo>
                  <a:pt x="2080958" y="5736379"/>
                  <a:pt x="2068301" y="5725562"/>
                  <a:pt x="2061147" y="5711253"/>
                </a:cubicBezTo>
                <a:cubicBezTo>
                  <a:pt x="2053652" y="5696263"/>
                  <a:pt x="2047285" y="5680653"/>
                  <a:pt x="2038662" y="5666282"/>
                </a:cubicBezTo>
                <a:cubicBezTo>
                  <a:pt x="2010303" y="5619017"/>
                  <a:pt x="2018448" y="5654924"/>
                  <a:pt x="2001187" y="5598827"/>
                </a:cubicBezTo>
                <a:cubicBezTo>
                  <a:pt x="1990178" y="5563049"/>
                  <a:pt x="1983927" y="5530474"/>
                  <a:pt x="1978701" y="5493895"/>
                </a:cubicBezTo>
                <a:cubicBezTo>
                  <a:pt x="1975852" y="5473955"/>
                  <a:pt x="1973704" y="5453922"/>
                  <a:pt x="1971206" y="5433935"/>
                </a:cubicBezTo>
                <a:cubicBezTo>
                  <a:pt x="1973704" y="5376473"/>
                  <a:pt x="1967771" y="5318017"/>
                  <a:pt x="1978701" y="5261548"/>
                </a:cubicBezTo>
                <a:cubicBezTo>
                  <a:pt x="1990768" y="5199201"/>
                  <a:pt x="2023165" y="5199773"/>
                  <a:pt x="2068642" y="5179102"/>
                </a:cubicBezTo>
                <a:cubicBezTo>
                  <a:pt x="2078814" y="5174479"/>
                  <a:pt x="2088122" y="5167930"/>
                  <a:pt x="2098623" y="5164112"/>
                </a:cubicBezTo>
                <a:cubicBezTo>
                  <a:pt x="2115716" y="5157896"/>
                  <a:pt x="2133704" y="5154471"/>
                  <a:pt x="2151088" y="5149122"/>
                </a:cubicBezTo>
                <a:cubicBezTo>
                  <a:pt x="2166190" y="5144475"/>
                  <a:pt x="2180815" y="5138290"/>
                  <a:pt x="2196059" y="5134132"/>
                </a:cubicBezTo>
                <a:cubicBezTo>
                  <a:pt x="2205833" y="5131466"/>
                  <a:pt x="2251742" y="5124186"/>
                  <a:pt x="2263514" y="5119141"/>
                </a:cubicBezTo>
                <a:cubicBezTo>
                  <a:pt x="2289188" y="5108138"/>
                  <a:pt x="2316119" y="5098425"/>
                  <a:pt x="2338465" y="5081666"/>
                </a:cubicBezTo>
                <a:cubicBezTo>
                  <a:pt x="2377384" y="5052477"/>
                  <a:pt x="2357273" y="5064768"/>
                  <a:pt x="2398426" y="5044191"/>
                </a:cubicBezTo>
                <a:cubicBezTo>
                  <a:pt x="2433919" y="5008696"/>
                  <a:pt x="2391308" y="5056853"/>
                  <a:pt x="2420911" y="4991725"/>
                </a:cubicBezTo>
                <a:cubicBezTo>
                  <a:pt x="2428366" y="4975324"/>
                  <a:pt x="2442834" y="4962868"/>
                  <a:pt x="2450891" y="4946754"/>
                </a:cubicBezTo>
                <a:cubicBezTo>
                  <a:pt x="2455888" y="4936761"/>
                  <a:pt x="2460338" y="4926475"/>
                  <a:pt x="2465882" y="4916774"/>
                </a:cubicBezTo>
                <a:cubicBezTo>
                  <a:pt x="2474651" y="4901429"/>
                  <a:pt x="2493703" y="4877180"/>
                  <a:pt x="2503357" y="4864309"/>
                </a:cubicBezTo>
                <a:cubicBezTo>
                  <a:pt x="2505855" y="4849319"/>
                  <a:pt x="2507555" y="4834173"/>
                  <a:pt x="2510852" y="4819338"/>
                </a:cubicBezTo>
                <a:cubicBezTo>
                  <a:pt x="2512566" y="4811626"/>
                  <a:pt x="2518347" y="4804753"/>
                  <a:pt x="2518347" y="4796853"/>
                </a:cubicBezTo>
                <a:cubicBezTo>
                  <a:pt x="2518347" y="4784682"/>
                  <a:pt x="2521041" y="4697311"/>
                  <a:pt x="2503357" y="4661941"/>
                </a:cubicBezTo>
                <a:cubicBezTo>
                  <a:pt x="2499329" y="4653884"/>
                  <a:pt x="2493364" y="4646951"/>
                  <a:pt x="2488367" y="4639456"/>
                </a:cubicBezTo>
                <a:cubicBezTo>
                  <a:pt x="2485476" y="4627892"/>
                  <a:pt x="2473377" y="4581516"/>
                  <a:pt x="2473377" y="4572000"/>
                </a:cubicBezTo>
                <a:cubicBezTo>
                  <a:pt x="2473377" y="4555378"/>
                  <a:pt x="2476640" y="4505513"/>
                  <a:pt x="2488367" y="4482059"/>
                </a:cubicBezTo>
                <a:cubicBezTo>
                  <a:pt x="2492395" y="4474002"/>
                  <a:pt x="2499329" y="4467631"/>
                  <a:pt x="2503357" y="4459574"/>
                </a:cubicBezTo>
                <a:cubicBezTo>
                  <a:pt x="2534388" y="4397513"/>
                  <a:pt x="2482883" y="4479043"/>
                  <a:pt x="2525842" y="4414604"/>
                </a:cubicBezTo>
                <a:cubicBezTo>
                  <a:pt x="2528340" y="4407109"/>
                  <a:pt x="2530563" y="4399516"/>
                  <a:pt x="2533337" y="4392118"/>
                </a:cubicBezTo>
                <a:cubicBezTo>
                  <a:pt x="2538061" y="4379521"/>
                  <a:pt x="2544073" y="4367407"/>
                  <a:pt x="2548328" y="4354643"/>
                </a:cubicBezTo>
                <a:cubicBezTo>
                  <a:pt x="2554080" y="4337388"/>
                  <a:pt x="2558092" y="4319598"/>
                  <a:pt x="2563318" y="4302177"/>
                </a:cubicBezTo>
                <a:cubicBezTo>
                  <a:pt x="2565588" y="4294610"/>
                  <a:pt x="2568315" y="4287187"/>
                  <a:pt x="2570813" y="4279692"/>
                </a:cubicBezTo>
                <a:cubicBezTo>
                  <a:pt x="2587224" y="4148402"/>
                  <a:pt x="2570121" y="4296869"/>
                  <a:pt x="2585803" y="4077325"/>
                </a:cubicBezTo>
                <a:cubicBezTo>
                  <a:pt x="2587415" y="4054759"/>
                  <a:pt x="2591494" y="4032421"/>
                  <a:pt x="2593298" y="4009869"/>
                </a:cubicBezTo>
                <a:cubicBezTo>
                  <a:pt x="2596492" y="3969945"/>
                  <a:pt x="2594852" y="3929557"/>
                  <a:pt x="2600793" y="3889948"/>
                </a:cubicBezTo>
                <a:cubicBezTo>
                  <a:pt x="2604178" y="3867378"/>
                  <a:pt x="2622190" y="3856794"/>
                  <a:pt x="2630773" y="3837482"/>
                </a:cubicBezTo>
                <a:cubicBezTo>
                  <a:pt x="2637190" y="3823043"/>
                  <a:pt x="2639896" y="3807183"/>
                  <a:pt x="2645764" y="3792512"/>
                </a:cubicBezTo>
                <a:cubicBezTo>
                  <a:pt x="2650761" y="3780020"/>
                  <a:pt x="2654737" y="3767070"/>
                  <a:pt x="2660754" y="3755036"/>
                </a:cubicBezTo>
                <a:cubicBezTo>
                  <a:pt x="2667269" y="3742006"/>
                  <a:pt x="2677211" y="3730823"/>
                  <a:pt x="2683239" y="3717561"/>
                </a:cubicBezTo>
                <a:cubicBezTo>
                  <a:pt x="2698828" y="3683266"/>
                  <a:pt x="2696130" y="3674590"/>
                  <a:pt x="2705724" y="3642610"/>
                </a:cubicBezTo>
                <a:cubicBezTo>
                  <a:pt x="2710264" y="3627476"/>
                  <a:pt x="2715717" y="3612630"/>
                  <a:pt x="2720714" y="3597640"/>
                </a:cubicBezTo>
                <a:lnTo>
                  <a:pt x="2728209" y="3575154"/>
                </a:lnTo>
                <a:cubicBezTo>
                  <a:pt x="2725711" y="3520190"/>
                  <a:pt x="2728719" y="3464698"/>
                  <a:pt x="2720714" y="3410263"/>
                </a:cubicBezTo>
                <a:cubicBezTo>
                  <a:pt x="2716034" y="3378440"/>
                  <a:pt x="2688638" y="3309334"/>
                  <a:pt x="2668249" y="3275351"/>
                </a:cubicBezTo>
                <a:cubicBezTo>
                  <a:pt x="2661822" y="3264639"/>
                  <a:pt x="2653259" y="3255364"/>
                  <a:pt x="2645764" y="3245371"/>
                </a:cubicBezTo>
                <a:cubicBezTo>
                  <a:pt x="2615096" y="3153370"/>
                  <a:pt x="2649109" y="3244567"/>
                  <a:pt x="2608288" y="3162925"/>
                </a:cubicBezTo>
                <a:cubicBezTo>
                  <a:pt x="2604755" y="3155859"/>
                  <a:pt x="2603567" y="3147837"/>
                  <a:pt x="2600793" y="3140440"/>
                </a:cubicBezTo>
                <a:cubicBezTo>
                  <a:pt x="2596069" y="3127842"/>
                  <a:pt x="2591820" y="3114998"/>
                  <a:pt x="2585803" y="3102964"/>
                </a:cubicBezTo>
                <a:cubicBezTo>
                  <a:pt x="2563904" y="3059166"/>
                  <a:pt x="2575877" y="3101952"/>
                  <a:pt x="2563318" y="3057994"/>
                </a:cubicBezTo>
                <a:cubicBezTo>
                  <a:pt x="2557303" y="3036941"/>
                  <a:pt x="2552192" y="3011789"/>
                  <a:pt x="2548328" y="2990538"/>
                </a:cubicBezTo>
                <a:cubicBezTo>
                  <a:pt x="2540967" y="2950057"/>
                  <a:pt x="2543278" y="2950381"/>
                  <a:pt x="2533337" y="2915587"/>
                </a:cubicBezTo>
                <a:cubicBezTo>
                  <a:pt x="2531167" y="2907991"/>
                  <a:pt x="2528012" y="2900698"/>
                  <a:pt x="2525842" y="2893102"/>
                </a:cubicBezTo>
                <a:cubicBezTo>
                  <a:pt x="2523012" y="2883197"/>
                  <a:pt x="2521177" y="2873027"/>
                  <a:pt x="2518347" y="2863122"/>
                </a:cubicBezTo>
                <a:cubicBezTo>
                  <a:pt x="2516177" y="2855525"/>
                  <a:pt x="2513022" y="2848233"/>
                  <a:pt x="2510852" y="2840636"/>
                </a:cubicBezTo>
                <a:cubicBezTo>
                  <a:pt x="2508022" y="2830731"/>
                  <a:pt x="2506317" y="2820522"/>
                  <a:pt x="2503357" y="2810656"/>
                </a:cubicBezTo>
                <a:cubicBezTo>
                  <a:pt x="2498817" y="2795522"/>
                  <a:pt x="2492199" y="2781015"/>
                  <a:pt x="2488367" y="2765686"/>
                </a:cubicBezTo>
                <a:cubicBezTo>
                  <a:pt x="2469549" y="2690413"/>
                  <a:pt x="2479888" y="2725257"/>
                  <a:pt x="2458387" y="2660754"/>
                </a:cubicBezTo>
                <a:cubicBezTo>
                  <a:pt x="2455889" y="2653259"/>
                  <a:pt x="2453825" y="2645604"/>
                  <a:pt x="2450891" y="2638269"/>
                </a:cubicBezTo>
                <a:cubicBezTo>
                  <a:pt x="2440898" y="2613285"/>
                  <a:pt x="2435837" y="2585707"/>
                  <a:pt x="2420911" y="2563318"/>
                </a:cubicBezTo>
                <a:cubicBezTo>
                  <a:pt x="2410918" y="2548328"/>
                  <a:pt x="2401262" y="2533107"/>
                  <a:pt x="2390931" y="2518348"/>
                </a:cubicBezTo>
                <a:cubicBezTo>
                  <a:pt x="2372991" y="2492719"/>
                  <a:pt x="2359379" y="2480414"/>
                  <a:pt x="2345960" y="2450892"/>
                </a:cubicBezTo>
                <a:cubicBezTo>
                  <a:pt x="2339421" y="2436507"/>
                  <a:pt x="2338536" y="2419794"/>
                  <a:pt x="2330970" y="2405922"/>
                </a:cubicBezTo>
                <a:cubicBezTo>
                  <a:pt x="2315933" y="2378354"/>
                  <a:pt x="2283613" y="2353583"/>
                  <a:pt x="2263514" y="2330971"/>
                </a:cubicBezTo>
                <a:cubicBezTo>
                  <a:pt x="2235621" y="2299592"/>
                  <a:pt x="2240380" y="2296052"/>
                  <a:pt x="2218544" y="2256020"/>
                </a:cubicBezTo>
                <a:cubicBezTo>
                  <a:pt x="2204984" y="2231159"/>
                  <a:pt x="2195755" y="2218089"/>
                  <a:pt x="2181068" y="2196059"/>
                </a:cubicBezTo>
                <a:cubicBezTo>
                  <a:pt x="2178570" y="2183567"/>
                  <a:pt x="2176925" y="2170874"/>
                  <a:pt x="2173573" y="2158584"/>
                </a:cubicBezTo>
                <a:cubicBezTo>
                  <a:pt x="2169415" y="2143340"/>
                  <a:pt x="2161682" y="2129107"/>
                  <a:pt x="2158583" y="2113613"/>
                </a:cubicBezTo>
                <a:cubicBezTo>
                  <a:pt x="2156085" y="2101121"/>
                  <a:pt x="2154749" y="2088340"/>
                  <a:pt x="2151088" y="2076138"/>
                </a:cubicBezTo>
                <a:cubicBezTo>
                  <a:pt x="2147222" y="2063251"/>
                  <a:pt x="2140623" y="2051333"/>
                  <a:pt x="2136098" y="2038663"/>
                </a:cubicBezTo>
                <a:cubicBezTo>
                  <a:pt x="2128126" y="2016342"/>
                  <a:pt x="2125807" y="1991531"/>
                  <a:pt x="2113613" y="1971207"/>
                </a:cubicBezTo>
                <a:cubicBezTo>
                  <a:pt x="2106118" y="1958715"/>
                  <a:pt x="2097156" y="1946994"/>
                  <a:pt x="2091128" y="1933732"/>
                </a:cubicBezTo>
                <a:cubicBezTo>
                  <a:pt x="2084589" y="1919347"/>
                  <a:pt x="2080678" y="1903896"/>
                  <a:pt x="2076137" y="1888761"/>
                </a:cubicBezTo>
                <a:cubicBezTo>
                  <a:pt x="2073177" y="1878895"/>
                  <a:pt x="2072700" y="1868249"/>
                  <a:pt x="2068642" y="1858781"/>
                </a:cubicBezTo>
                <a:cubicBezTo>
                  <a:pt x="2065094" y="1850501"/>
                  <a:pt x="2058649" y="1843790"/>
                  <a:pt x="2053652" y="1836295"/>
                </a:cubicBezTo>
                <a:cubicBezTo>
                  <a:pt x="2043912" y="1768113"/>
                  <a:pt x="2039512" y="1763743"/>
                  <a:pt x="2053652" y="1678899"/>
                </a:cubicBezTo>
                <a:cubicBezTo>
                  <a:pt x="2058294" y="1651048"/>
                  <a:pt x="2081825" y="1638135"/>
                  <a:pt x="2098623" y="1618938"/>
                </a:cubicBezTo>
                <a:cubicBezTo>
                  <a:pt x="2106849" y="1609537"/>
                  <a:pt x="2112275" y="1597791"/>
                  <a:pt x="2121108" y="1588958"/>
                </a:cubicBezTo>
                <a:cubicBezTo>
                  <a:pt x="2141298" y="1568768"/>
                  <a:pt x="2170965" y="1550004"/>
                  <a:pt x="2196059" y="1536492"/>
                </a:cubicBezTo>
                <a:cubicBezTo>
                  <a:pt x="2215734" y="1525898"/>
                  <a:pt x="2238570" y="1520471"/>
                  <a:pt x="2256019" y="1506512"/>
                </a:cubicBezTo>
                <a:cubicBezTo>
                  <a:pt x="2268511" y="1496519"/>
                  <a:pt x="2279999" y="1485121"/>
                  <a:pt x="2293495" y="1476532"/>
                </a:cubicBezTo>
                <a:cubicBezTo>
                  <a:pt x="2317618" y="1461181"/>
                  <a:pt x="2349300" y="1449712"/>
                  <a:pt x="2375941" y="1439056"/>
                </a:cubicBezTo>
                <a:cubicBezTo>
                  <a:pt x="2412982" y="1402015"/>
                  <a:pt x="2382650" y="1429408"/>
                  <a:pt x="2420911" y="1401581"/>
                </a:cubicBezTo>
                <a:cubicBezTo>
                  <a:pt x="2441116" y="1386886"/>
                  <a:pt x="2457170" y="1364511"/>
                  <a:pt x="2480872" y="1356610"/>
                </a:cubicBezTo>
                <a:cubicBezTo>
                  <a:pt x="2488367" y="1354112"/>
                  <a:pt x="2496291" y="1352648"/>
                  <a:pt x="2503357" y="1349115"/>
                </a:cubicBezTo>
                <a:cubicBezTo>
                  <a:pt x="2511414" y="1345087"/>
                  <a:pt x="2518021" y="1338594"/>
                  <a:pt x="2525842" y="1334125"/>
                </a:cubicBezTo>
                <a:cubicBezTo>
                  <a:pt x="2535543" y="1328582"/>
                  <a:pt x="2546122" y="1324678"/>
                  <a:pt x="2555823" y="1319135"/>
                </a:cubicBezTo>
                <a:cubicBezTo>
                  <a:pt x="2596507" y="1295888"/>
                  <a:pt x="2559566" y="1310392"/>
                  <a:pt x="2600793" y="1296650"/>
                </a:cubicBezTo>
                <a:cubicBezTo>
                  <a:pt x="2615783" y="1286656"/>
                  <a:pt x="2635770" y="1281659"/>
                  <a:pt x="2645764" y="1266669"/>
                </a:cubicBezTo>
                <a:lnTo>
                  <a:pt x="2675744" y="1221699"/>
                </a:lnTo>
                <a:cubicBezTo>
                  <a:pt x="2678242" y="1209207"/>
                  <a:pt x="2680475" y="1196659"/>
                  <a:pt x="2683239" y="1184223"/>
                </a:cubicBezTo>
                <a:cubicBezTo>
                  <a:pt x="2685474" y="1174167"/>
                  <a:pt x="2690734" y="1164544"/>
                  <a:pt x="2690734" y="1154243"/>
                </a:cubicBezTo>
                <a:cubicBezTo>
                  <a:pt x="2690734" y="927837"/>
                  <a:pt x="2702269" y="983026"/>
                  <a:pt x="2675744" y="876925"/>
                </a:cubicBezTo>
                <a:cubicBezTo>
                  <a:pt x="2671628" y="843998"/>
                  <a:pt x="2660754" y="762474"/>
                  <a:pt x="2660754" y="734518"/>
                </a:cubicBezTo>
                <a:cubicBezTo>
                  <a:pt x="2660754" y="649537"/>
                  <a:pt x="2664005" y="564561"/>
                  <a:pt x="2668249" y="479686"/>
                </a:cubicBezTo>
                <a:cubicBezTo>
                  <a:pt x="2669008" y="464508"/>
                  <a:pt x="2673025" y="449667"/>
                  <a:pt x="2675744" y="434715"/>
                </a:cubicBezTo>
                <a:cubicBezTo>
                  <a:pt x="2678023" y="422181"/>
                  <a:pt x="2680149" y="409599"/>
                  <a:pt x="2683239" y="397240"/>
                </a:cubicBezTo>
                <a:cubicBezTo>
                  <a:pt x="2697797" y="339005"/>
                  <a:pt x="2692387" y="419838"/>
                  <a:pt x="2705724" y="299804"/>
                </a:cubicBezTo>
                <a:cubicBezTo>
                  <a:pt x="2714357" y="222110"/>
                  <a:pt x="2707732" y="254296"/>
                  <a:pt x="2720714" y="202368"/>
                </a:cubicBezTo>
                <a:cubicBezTo>
                  <a:pt x="2715717" y="179883"/>
                  <a:pt x="2716025" y="155514"/>
                  <a:pt x="2705724" y="134912"/>
                </a:cubicBezTo>
                <a:cubicBezTo>
                  <a:pt x="2702191" y="127846"/>
                  <a:pt x="2690305" y="130950"/>
                  <a:pt x="2683239" y="127417"/>
                </a:cubicBezTo>
                <a:cubicBezTo>
                  <a:pt x="2631774" y="101685"/>
                  <a:pt x="2695581" y="119392"/>
                  <a:pt x="2623278" y="104932"/>
                </a:cubicBezTo>
                <a:cubicBezTo>
                  <a:pt x="2593973" y="85394"/>
                  <a:pt x="2595595" y="85132"/>
                  <a:pt x="2555823" y="67456"/>
                </a:cubicBezTo>
                <a:cubicBezTo>
                  <a:pt x="2548603" y="64247"/>
                  <a:pt x="2540404" y="63494"/>
                  <a:pt x="2533337" y="59961"/>
                </a:cubicBezTo>
                <a:cubicBezTo>
                  <a:pt x="2520307" y="53446"/>
                  <a:pt x="2508215" y="45197"/>
                  <a:pt x="2495862" y="37476"/>
                </a:cubicBezTo>
                <a:cubicBezTo>
                  <a:pt x="2488223" y="32702"/>
                  <a:pt x="2481434" y="26514"/>
                  <a:pt x="2473377" y="22486"/>
                </a:cubicBezTo>
                <a:cubicBezTo>
                  <a:pt x="2466310" y="18953"/>
                  <a:pt x="2458153" y="18103"/>
                  <a:pt x="2450891" y="14991"/>
                </a:cubicBezTo>
                <a:cubicBezTo>
                  <a:pt x="2440621" y="10590"/>
                  <a:pt x="2430904" y="4997"/>
                  <a:pt x="2420911" y="0"/>
                </a:cubicBezTo>
                <a:lnTo>
                  <a:pt x="2128603" y="7495"/>
                </a:lnTo>
                <a:cubicBezTo>
                  <a:pt x="2083850" y="9441"/>
                  <a:pt x="2072008" y="16367"/>
                  <a:pt x="2031167" y="29981"/>
                </a:cubicBezTo>
                <a:cubicBezTo>
                  <a:pt x="2018500" y="34203"/>
                  <a:pt x="1990803" y="44075"/>
                  <a:pt x="1978701" y="44971"/>
                </a:cubicBezTo>
                <a:cubicBezTo>
                  <a:pt x="1921342" y="49220"/>
                  <a:pt x="1863776" y="49968"/>
                  <a:pt x="1806314" y="52466"/>
                </a:cubicBezTo>
                <a:cubicBezTo>
                  <a:pt x="1728865" y="49968"/>
                  <a:pt x="1651456" y="44971"/>
                  <a:pt x="1573967" y="44971"/>
                </a:cubicBezTo>
                <a:cubicBezTo>
                  <a:pt x="1536408" y="44971"/>
                  <a:pt x="1499091" y="51675"/>
                  <a:pt x="1461541" y="52466"/>
                </a:cubicBezTo>
                <a:lnTo>
                  <a:pt x="861934" y="59961"/>
                </a:lnTo>
                <a:cubicBezTo>
                  <a:pt x="801601" y="64989"/>
                  <a:pt x="787526" y="61297"/>
                  <a:pt x="742013" y="74951"/>
                </a:cubicBezTo>
                <a:cubicBezTo>
                  <a:pt x="726878" y="79491"/>
                  <a:pt x="712032" y="84944"/>
                  <a:pt x="697042" y="89941"/>
                </a:cubicBezTo>
                <a:lnTo>
                  <a:pt x="674557" y="97436"/>
                </a:lnTo>
                <a:cubicBezTo>
                  <a:pt x="653500" y="160610"/>
                  <a:pt x="656355" y="122063"/>
                  <a:pt x="667062" y="164892"/>
                </a:cubicBezTo>
                <a:cubicBezTo>
                  <a:pt x="667668" y="167316"/>
                  <a:pt x="655820" y="152400"/>
                  <a:pt x="659567" y="157397"/>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smtClean="0">
              <a:latin typeface="+mj-lt"/>
            </a:endParaRPr>
          </a:p>
          <a:p>
            <a:pPr algn="ctr"/>
            <a:endParaRPr lang="en-US" sz="1800" dirty="0">
              <a:latin typeface="+mj-lt"/>
            </a:endParaRPr>
          </a:p>
          <a:p>
            <a:pPr algn="ctr"/>
            <a:endParaRPr lang="en-US" sz="1800" dirty="0" smtClean="0">
              <a:latin typeface="+mj-lt"/>
            </a:endParaRPr>
          </a:p>
          <a:p>
            <a:pPr algn="ctr"/>
            <a:endParaRPr lang="en-US" sz="1800" dirty="0">
              <a:latin typeface="+mj-lt"/>
            </a:endParaRPr>
          </a:p>
          <a:p>
            <a:pPr algn="ctr"/>
            <a:endParaRPr lang="en-US" sz="1800" dirty="0" smtClean="0">
              <a:latin typeface="+mj-lt"/>
            </a:endParaRPr>
          </a:p>
          <a:p>
            <a:pPr algn="ctr"/>
            <a:endParaRPr lang="en-US" sz="1800" dirty="0">
              <a:latin typeface="+mj-lt"/>
            </a:endParaRPr>
          </a:p>
          <a:p>
            <a:pPr algn="ctr"/>
            <a:r>
              <a:rPr lang="en-US" sz="1800" dirty="0" smtClean="0">
                <a:latin typeface="+mj-lt"/>
              </a:rPr>
              <a:t>Financial</a:t>
            </a:r>
          </a:p>
          <a:p>
            <a:pPr algn="ctr"/>
            <a:r>
              <a:rPr lang="en-US" sz="1800" dirty="0" smtClean="0">
                <a:latin typeface="+mj-lt"/>
              </a:rPr>
              <a:t>Markets</a:t>
            </a:r>
          </a:p>
          <a:p>
            <a:pPr algn="ctr"/>
            <a:r>
              <a:rPr lang="en-US" sz="1800" dirty="0" smtClean="0">
                <a:latin typeface="+mj-lt"/>
              </a:rPr>
              <a:t>And</a:t>
            </a:r>
          </a:p>
          <a:p>
            <a:pPr algn="ctr"/>
            <a:r>
              <a:rPr lang="en-US" sz="1800" dirty="0" smtClean="0">
                <a:latin typeface="+mj-lt"/>
              </a:rPr>
              <a:t>Greater Economy</a:t>
            </a:r>
            <a:endParaRPr lang="en-US" sz="1800" dirty="0">
              <a:latin typeface="+mj-lt"/>
            </a:endParaRPr>
          </a:p>
        </p:txBody>
      </p:sp>
      <p:pic>
        <p:nvPicPr>
          <p:cNvPr id="15362" name="Picture 2"/>
          <p:cNvPicPr>
            <a:picLocks noChangeAspect="1" noChangeArrowheads="1"/>
          </p:cNvPicPr>
          <p:nvPr/>
        </p:nvPicPr>
        <p:blipFill>
          <a:blip r:embed="rId2" cstate="print"/>
          <a:srcRect/>
          <a:stretch>
            <a:fillRect/>
          </a:stretch>
        </p:blipFill>
        <p:spPr bwMode="auto">
          <a:xfrm>
            <a:off x="4114800" y="4191000"/>
            <a:ext cx="2137627" cy="1690850"/>
          </a:xfrm>
          <a:prstGeom prst="rect">
            <a:avLst/>
          </a:prstGeom>
          <a:noFill/>
          <a:ln w="9525">
            <a:noFill/>
            <a:miter lim="800000"/>
            <a:headEnd/>
            <a:tailEnd/>
          </a:ln>
        </p:spPr>
      </p:pic>
      <p:grpSp>
        <p:nvGrpSpPr>
          <p:cNvPr id="2" name="Group 22"/>
          <p:cNvGrpSpPr/>
          <p:nvPr/>
        </p:nvGrpSpPr>
        <p:grpSpPr>
          <a:xfrm>
            <a:off x="4343400" y="6019800"/>
            <a:ext cx="2209800" cy="533400"/>
            <a:chOff x="4343400" y="5257800"/>
            <a:chExt cx="2209800" cy="533400"/>
          </a:xfrm>
        </p:grpSpPr>
        <p:grpSp>
          <p:nvGrpSpPr>
            <p:cNvPr id="4" name="Group 6"/>
            <p:cNvGrpSpPr/>
            <p:nvPr/>
          </p:nvGrpSpPr>
          <p:grpSpPr>
            <a:xfrm>
              <a:off x="5105400" y="5257800"/>
              <a:ext cx="1447800" cy="533400"/>
              <a:chOff x="4572000" y="5791200"/>
              <a:chExt cx="1447800" cy="533400"/>
            </a:xfrm>
          </p:grpSpPr>
          <p:pic>
            <p:nvPicPr>
              <p:cNvPr id="5" name="Picture 4" descr="http://www.wbyj.org/uploads/baby_bottle.png"/>
              <p:cNvPicPr>
                <a:picLocks noChangeAspect="1" noChangeArrowheads="1"/>
              </p:cNvPicPr>
              <p:nvPr/>
            </p:nvPicPr>
            <p:blipFill>
              <a:blip r:embed="rId3" cstate="print"/>
              <a:srcRect/>
              <a:stretch>
                <a:fillRect/>
              </a:stretch>
            </p:blipFill>
            <p:spPr bwMode="auto">
              <a:xfrm>
                <a:off x="4876800" y="5943600"/>
                <a:ext cx="508836" cy="381000"/>
              </a:xfrm>
              <a:prstGeom prst="rect">
                <a:avLst/>
              </a:prstGeom>
              <a:noFill/>
            </p:spPr>
          </p:pic>
          <p:sp>
            <p:nvSpPr>
              <p:cNvPr id="6" name="TextBox 5"/>
              <p:cNvSpPr txBox="1"/>
              <p:nvPr/>
            </p:nvSpPr>
            <p:spPr>
              <a:xfrm>
                <a:off x="4572000" y="5791200"/>
                <a:ext cx="1447800" cy="523220"/>
              </a:xfrm>
              <a:prstGeom prst="rect">
                <a:avLst/>
              </a:prstGeom>
              <a:noFill/>
            </p:spPr>
            <p:txBody>
              <a:bodyPr wrap="square" rtlCol="0">
                <a:spAutoFit/>
              </a:bodyPr>
              <a:lstStyle/>
              <a:p>
                <a:r>
                  <a:rPr lang="en-US" sz="2800" dirty="0" smtClean="0">
                    <a:latin typeface="+mj-lt"/>
                  </a:rPr>
                  <a:t>(         )</a:t>
                </a:r>
                <a:endParaRPr lang="en-US" sz="2800" dirty="0">
                  <a:latin typeface="+mj-lt"/>
                </a:endParaRPr>
              </a:p>
            </p:txBody>
          </p:sp>
        </p:grpSp>
        <p:sp>
          <p:nvSpPr>
            <p:cNvPr id="8" name="TextBox 7"/>
            <p:cNvSpPr txBox="1"/>
            <p:nvPr/>
          </p:nvSpPr>
          <p:spPr>
            <a:xfrm>
              <a:off x="4343400" y="5410200"/>
              <a:ext cx="726481" cy="369332"/>
            </a:xfrm>
            <a:prstGeom prst="rect">
              <a:avLst/>
            </a:prstGeom>
            <a:noFill/>
          </p:spPr>
          <p:txBody>
            <a:bodyPr wrap="none" rtlCol="0">
              <a:spAutoFit/>
            </a:bodyPr>
            <a:lstStyle/>
            <a:p>
              <a:r>
                <a:rPr lang="en-US" sz="1800" dirty="0" smtClean="0">
                  <a:latin typeface="+mj-lt"/>
                </a:rPr>
                <a:t>Loans</a:t>
              </a:r>
              <a:endParaRPr lang="en-US" sz="1800" dirty="0">
                <a:latin typeface="+mj-lt"/>
              </a:endParaRPr>
            </a:p>
          </p:txBody>
        </p:sp>
      </p:grpSp>
      <p:sp>
        <p:nvSpPr>
          <p:cNvPr id="15" name="TextBox 14"/>
          <p:cNvSpPr txBox="1"/>
          <p:nvPr/>
        </p:nvSpPr>
        <p:spPr>
          <a:xfrm>
            <a:off x="7496041" y="1257300"/>
            <a:ext cx="785601" cy="369332"/>
          </a:xfrm>
          <a:prstGeom prst="rect">
            <a:avLst/>
          </a:prstGeom>
          <a:noFill/>
        </p:spPr>
        <p:txBody>
          <a:bodyPr wrap="none" rtlCol="0">
            <a:spAutoFit/>
          </a:bodyPr>
          <a:lstStyle/>
          <a:p>
            <a:pPr algn="ctr"/>
            <a:r>
              <a:rPr lang="en-US" sz="1800" b="1" dirty="0" smtClean="0">
                <a:solidFill>
                  <a:srgbClr val="0070C0"/>
                </a:solidFill>
                <a:latin typeface="+mj-lt"/>
              </a:rPr>
              <a:t>Equity</a:t>
            </a:r>
          </a:p>
        </p:txBody>
      </p:sp>
      <p:sp>
        <p:nvSpPr>
          <p:cNvPr id="16" name="TextBox 15"/>
          <p:cNvSpPr txBox="1"/>
          <p:nvPr/>
        </p:nvSpPr>
        <p:spPr>
          <a:xfrm>
            <a:off x="2133600" y="1219200"/>
            <a:ext cx="1785126" cy="400110"/>
          </a:xfrm>
          <a:prstGeom prst="rect">
            <a:avLst/>
          </a:prstGeom>
          <a:noFill/>
        </p:spPr>
        <p:txBody>
          <a:bodyPr wrap="square" rtlCol="0">
            <a:spAutoFit/>
          </a:bodyPr>
          <a:lstStyle/>
          <a:p>
            <a:pPr algn="ctr"/>
            <a:r>
              <a:rPr lang="en-US" sz="2000" b="1" dirty="0" smtClean="0">
                <a:solidFill>
                  <a:srgbClr val="C00000"/>
                </a:solidFill>
                <a:latin typeface="+mj-lt"/>
              </a:rPr>
              <a:t>Debt</a:t>
            </a:r>
            <a:endParaRPr lang="en-US" sz="1800" b="1" dirty="0" smtClean="0">
              <a:solidFill>
                <a:srgbClr val="C00000"/>
              </a:solidFill>
              <a:latin typeface="+mj-lt"/>
            </a:endParaRPr>
          </a:p>
        </p:txBody>
      </p:sp>
      <p:grpSp>
        <p:nvGrpSpPr>
          <p:cNvPr id="7" name="Group 22"/>
          <p:cNvGrpSpPr/>
          <p:nvPr/>
        </p:nvGrpSpPr>
        <p:grpSpPr>
          <a:xfrm>
            <a:off x="457200" y="1219200"/>
            <a:ext cx="1905000" cy="2271194"/>
            <a:chOff x="413860" y="955496"/>
            <a:chExt cx="2299156" cy="2271194"/>
          </a:xfrm>
        </p:grpSpPr>
        <p:pic>
          <p:nvPicPr>
            <p:cNvPr id="18" name="Picture 6" descr="http://www.georgiahealth.edu/services/ehs/Images/barbio.gif"/>
            <p:cNvPicPr>
              <a:picLocks noChangeAspect="1" noChangeArrowheads="1"/>
            </p:cNvPicPr>
            <p:nvPr/>
          </p:nvPicPr>
          <p:blipFill>
            <a:blip r:embed="rId4" cstate="print"/>
            <a:srcRect/>
            <a:stretch>
              <a:fillRect/>
            </a:stretch>
          </p:blipFill>
          <p:spPr bwMode="auto">
            <a:xfrm rot="1991324">
              <a:off x="413860" y="2071001"/>
              <a:ext cx="672505" cy="1155689"/>
            </a:xfrm>
            <a:prstGeom prst="rect">
              <a:avLst/>
            </a:prstGeom>
            <a:noFill/>
          </p:spPr>
        </p:pic>
        <p:sp>
          <p:nvSpPr>
            <p:cNvPr id="21" name="Right Arrow 20"/>
            <p:cNvSpPr/>
            <p:nvPr/>
          </p:nvSpPr>
          <p:spPr>
            <a:xfrm rot="9546707" flipV="1">
              <a:off x="947948" y="955496"/>
              <a:ext cx="1765068" cy="1368408"/>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latin typeface="+mj-lt"/>
                </a:rPr>
                <a:t>Systemic Risk</a:t>
              </a:r>
              <a:endParaRPr lang="en-US" sz="1800" dirty="0">
                <a:latin typeface="+mj-lt"/>
              </a:endParaRPr>
            </a:p>
          </p:txBody>
        </p:sp>
      </p:grpSp>
      <p:grpSp>
        <p:nvGrpSpPr>
          <p:cNvPr id="9" name="Group 24"/>
          <p:cNvGrpSpPr/>
          <p:nvPr/>
        </p:nvGrpSpPr>
        <p:grpSpPr>
          <a:xfrm>
            <a:off x="4719092" y="1524000"/>
            <a:ext cx="1001426" cy="2642212"/>
            <a:chOff x="4724400" y="457200"/>
            <a:chExt cx="1001426" cy="2642212"/>
          </a:xfrm>
        </p:grpSpPr>
        <p:sp>
          <p:nvSpPr>
            <p:cNvPr id="11" name="TextBox 10"/>
            <p:cNvSpPr txBox="1"/>
            <p:nvPr/>
          </p:nvSpPr>
          <p:spPr>
            <a:xfrm>
              <a:off x="4724400" y="457200"/>
              <a:ext cx="939681" cy="369332"/>
            </a:xfrm>
            <a:prstGeom prst="rect">
              <a:avLst/>
            </a:prstGeom>
            <a:noFill/>
          </p:spPr>
          <p:txBody>
            <a:bodyPr wrap="none" rtlCol="0">
              <a:spAutoFit/>
            </a:bodyPr>
            <a:lstStyle/>
            <a:p>
              <a:r>
                <a:rPr lang="en-US" sz="1800" dirty="0" smtClean="0">
                  <a:latin typeface="+mj-lt"/>
                </a:rPr>
                <a:t>Funding</a:t>
              </a:r>
              <a:endParaRPr lang="en-US" sz="1800" dirty="0">
                <a:latin typeface="+mj-lt"/>
              </a:endParaRPr>
            </a:p>
          </p:txBody>
        </p:sp>
        <p:grpSp>
          <p:nvGrpSpPr>
            <p:cNvPr id="10" name="Group 23"/>
            <p:cNvGrpSpPr/>
            <p:nvPr/>
          </p:nvGrpSpPr>
          <p:grpSpPr>
            <a:xfrm>
              <a:off x="4724400" y="762000"/>
              <a:ext cx="1001426" cy="2337412"/>
              <a:chOff x="4724400" y="762000"/>
              <a:chExt cx="1001426" cy="2337412"/>
            </a:xfrm>
          </p:grpSpPr>
          <p:pic>
            <p:nvPicPr>
              <p:cNvPr id="15366" name="Picture 6" descr="http://i219.photobucket.com/albums/cc133/rhodes_rhodes/money-bag.jpg"/>
              <p:cNvPicPr>
                <a:picLocks noChangeAspect="1" noChangeArrowheads="1"/>
              </p:cNvPicPr>
              <p:nvPr/>
            </p:nvPicPr>
            <p:blipFill>
              <a:blip r:embed="rId5" cstate="print"/>
              <a:srcRect/>
              <a:stretch>
                <a:fillRect/>
              </a:stretch>
            </p:blipFill>
            <p:spPr bwMode="auto">
              <a:xfrm>
                <a:off x="4724400" y="762000"/>
                <a:ext cx="1001426" cy="1117445"/>
              </a:xfrm>
              <a:prstGeom prst="rect">
                <a:avLst/>
              </a:prstGeom>
              <a:noFill/>
            </p:spPr>
          </p:pic>
          <p:sp>
            <p:nvSpPr>
              <p:cNvPr id="22" name="Right Arrow 21"/>
              <p:cNvSpPr/>
              <p:nvPr/>
            </p:nvSpPr>
            <p:spPr>
              <a:xfrm rot="5400000">
                <a:off x="4688683" y="2474117"/>
                <a:ext cx="1042012" cy="208578"/>
              </a:xfrm>
              <a:prstGeom prst="rightArrow">
                <a:avLst>
                  <a:gd name="adj1" fmla="val 27778"/>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atin typeface="+mj-lt"/>
                </a:endParaRPr>
              </a:p>
            </p:txBody>
          </p:sp>
        </p:grpSp>
      </p:grpSp>
      <p:sp>
        <p:nvSpPr>
          <p:cNvPr id="24" name="TextBox 23"/>
          <p:cNvSpPr txBox="1"/>
          <p:nvPr/>
        </p:nvSpPr>
        <p:spPr>
          <a:xfrm>
            <a:off x="2232684" y="0"/>
            <a:ext cx="6848221" cy="923330"/>
          </a:xfrm>
          <a:prstGeom prst="rect">
            <a:avLst/>
          </a:prstGeom>
          <a:noFill/>
        </p:spPr>
        <p:txBody>
          <a:bodyPr wrap="none" rtlCol="0">
            <a:spAutoFit/>
          </a:bodyPr>
          <a:lstStyle/>
          <a:p>
            <a:r>
              <a:rPr lang="en-US" sz="1800" dirty="0" smtClean="0">
                <a:solidFill>
                  <a:srgbClr val="C00000"/>
                </a:solidFill>
                <a:latin typeface="+mj-lt"/>
              </a:rPr>
              <a:t>Government Subsidies to Debt:</a:t>
            </a:r>
          </a:p>
          <a:p>
            <a:r>
              <a:rPr lang="en-US" sz="1800" dirty="0">
                <a:solidFill>
                  <a:srgbClr val="C00000"/>
                </a:solidFill>
                <a:latin typeface="+mj-lt"/>
              </a:rPr>
              <a:t> </a:t>
            </a:r>
            <a:r>
              <a:rPr lang="en-US" sz="1800" dirty="0" smtClean="0">
                <a:solidFill>
                  <a:srgbClr val="C00000"/>
                </a:solidFill>
                <a:latin typeface="+mj-lt"/>
              </a:rPr>
              <a:t>   1. Tax shield (interest paid is a deductible expense but not dividends)</a:t>
            </a:r>
          </a:p>
          <a:p>
            <a:r>
              <a:rPr lang="en-US" sz="1800" dirty="0" smtClean="0">
                <a:solidFill>
                  <a:srgbClr val="C00000"/>
                </a:solidFill>
                <a:latin typeface="+mj-lt"/>
              </a:rPr>
              <a:t>    2. Safety net and implicit guarantees mean banks pay lower rates </a:t>
            </a:r>
            <a:endParaRPr lang="en-US" sz="1800" dirty="0">
              <a:solidFill>
                <a:srgbClr val="C00000"/>
              </a:solidFill>
              <a:latin typeface="+mj-lt"/>
            </a:endParaRPr>
          </a:p>
        </p:txBody>
      </p:sp>
      <p:grpSp>
        <p:nvGrpSpPr>
          <p:cNvPr id="12" name="Group 28"/>
          <p:cNvGrpSpPr/>
          <p:nvPr/>
        </p:nvGrpSpPr>
        <p:grpSpPr>
          <a:xfrm>
            <a:off x="2276475" y="619125"/>
            <a:ext cx="2466785" cy="1841457"/>
            <a:chOff x="2181225" y="771525"/>
            <a:chExt cx="2466785" cy="1841457"/>
          </a:xfrm>
        </p:grpSpPr>
        <p:sp>
          <p:nvSpPr>
            <p:cNvPr id="25" name="TextBox 24"/>
            <p:cNvSpPr txBox="1"/>
            <p:nvPr/>
          </p:nvSpPr>
          <p:spPr>
            <a:xfrm>
              <a:off x="2181225" y="771525"/>
              <a:ext cx="2362200" cy="1107996"/>
            </a:xfrm>
            <a:prstGeom prst="rect">
              <a:avLst/>
            </a:prstGeom>
            <a:noFill/>
          </p:spPr>
          <p:txBody>
            <a:bodyPr wrap="square" rtlCol="0">
              <a:spAutoFit/>
            </a:bodyPr>
            <a:lstStyle/>
            <a:p>
              <a:pPr algn="ctr"/>
              <a:r>
                <a:rPr lang="en-US" sz="6600" dirty="0" smtClean="0">
                  <a:solidFill>
                    <a:srgbClr val="C00000"/>
                  </a:solidFill>
                  <a:latin typeface="+mj-lt"/>
                </a:rPr>
                <a:t>Debt</a:t>
              </a:r>
            </a:p>
          </p:txBody>
        </p:sp>
        <p:sp>
          <p:nvSpPr>
            <p:cNvPr id="27" name="Right Arrow 26"/>
            <p:cNvSpPr/>
            <p:nvPr/>
          </p:nvSpPr>
          <p:spPr>
            <a:xfrm rot="2496703">
              <a:off x="3546566" y="1610889"/>
              <a:ext cx="1101444" cy="1002093"/>
            </a:xfrm>
            <a:prstGeom prst="rightArrow">
              <a:avLst>
                <a:gd name="adj1" fmla="val 27778"/>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atin typeface="+mj-lt"/>
              </a:endParaRPr>
            </a:p>
          </p:txBody>
        </p:sp>
      </p:grpSp>
      <p:grpSp>
        <p:nvGrpSpPr>
          <p:cNvPr id="13" name="Group 33"/>
          <p:cNvGrpSpPr/>
          <p:nvPr/>
        </p:nvGrpSpPr>
        <p:grpSpPr>
          <a:xfrm>
            <a:off x="5943600" y="1371600"/>
            <a:ext cx="2242260" cy="838200"/>
            <a:chOff x="5943600" y="1371600"/>
            <a:chExt cx="2242260" cy="838200"/>
          </a:xfrm>
        </p:grpSpPr>
        <p:sp>
          <p:nvSpPr>
            <p:cNvPr id="30" name="TextBox 29"/>
            <p:cNvSpPr txBox="1"/>
            <p:nvPr/>
          </p:nvSpPr>
          <p:spPr>
            <a:xfrm>
              <a:off x="7642121" y="1371600"/>
              <a:ext cx="543739" cy="261610"/>
            </a:xfrm>
            <a:prstGeom prst="rect">
              <a:avLst/>
            </a:prstGeom>
            <a:noFill/>
          </p:spPr>
          <p:txBody>
            <a:bodyPr wrap="none" rtlCol="0">
              <a:spAutoFit/>
            </a:bodyPr>
            <a:lstStyle/>
            <a:p>
              <a:pPr algn="ctr"/>
              <a:r>
                <a:rPr lang="en-US" sz="1050" b="1" dirty="0" smtClean="0">
                  <a:solidFill>
                    <a:srgbClr val="0070C0"/>
                  </a:solidFill>
                  <a:latin typeface="+mj-lt"/>
                </a:rPr>
                <a:t>Equity</a:t>
              </a:r>
            </a:p>
          </p:txBody>
        </p:sp>
        <p:cxnSp>
          <p:nvCxnSpPr>
            <p:cNvPr id="32" name="Straight Arrow Connector 31"/>
            <p:cNvCxnSpPr/>
            <p:nvPr/>
          </p:nvCxnSpPr>
          <p:spPr>
            <a:xfrm rot="10800000" flipV="1">
              <a:off x="5943600" y="1676400"/>
              <a:ext cx="1828800" cy="533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14" name="Group 45"/>
          <p:cNvGrpSpPr/>
          <p:nvPr/>
        </p:nvGrpSpPr>
        <p:grpSpPr>
          <a:xfrm>
            <a:off x="6629400" y="2895600"/>
            <a:ext cx="1883208" cy="2960132"/>
            <a:chOff x="6705600" y="2895600"/>
            <a:chExt cx="1883208" cy="2960132"/>
          </a:xfrm>
        </p:grpSpPr>
        <p:sp>
          <p:nvSpPr>
            <p:cNvPr id="37" name="TextBox 36"/>
            <p:cNvSpPr txBox="1"/>
            <p:nvPr/>
          </p:nvSpPr>
          <p:spPr>
            <a:xfrm>
              <a:off x="6781800" y="5486400"/>
              <a:ext cx="1488934" cy="369332"/>
            </a:xfrm>
            <a:prstGeom prst="rect">
              <a:avLst/>
            </a:prstGeom>
            <a:noFill/>
          </p:spPr>
          <p:txBody>
            <a:bodyPr wrap="none" rtlCol="0">
              <a:spAutoFit/>
            </a:bodyPr>
            <a:lstStyle/>
            <a:p>
              <a:r>
                <a:rPr lang="en-US" sz="1800" dirty="0" smtClean="0">
                  <a:latin typeface="+mj-lt"/>
                </a:rPr>
                <a:t>Happy Banker</a:t>
              </a:r>
              <a:endParaRPr lang="en-US" sz="1800" dirty="0">
                <a:latin typeface="+mj-lt"/>
              </a:endParaRPr>
            </a:p>
          </p:txBody>
        </p:sp>
        <p:pic>
          <p:nvPicPr>
            <p:cNvPr id="38" name="Picture 14" descr="http://www.signupandmakemoney.com/blog/wp-content/uploads/2010/05/arrow-stocks-up.jpg"/>
            <p:cNvPicPr>
              <a:picLocks noChangeAspect="1" noChangeArrowheads="1"/>
            </p:cNvPicPr>
            <p:nvPr/>
          </p:nvPicPr>
          <p:blipFill>
            <a:blip r:embed="rId6" cstate="print"/>
            <a:srcRect/>
            <a:stretch>
              <a:fillRect/>
            </a:stretch>
          </p:blipFill>
          <p:spPr bwMode="auto">
            <a:xfrm>
              <a:off x="6781800" y="2895600"/>
              <a:ext cx="1524000" cy="1143279"/>
            </a:xfrm>
            <a:prstGeom prst="rect">
              <a:avLst/>
            </a:prstGeom>
            <a:noFill/>
          </p:spPr>
        </p:pic>
        <p:sp>
          <p:nvSpPr>
            <p:cNvPr id="39" name="TextBox 38"/>
            <p:cNvSpPr txBox="1"/>
            <p:nvPr/>
          </p:nvSpPr>
          <p:spPr>
            <a:xfrm>
              <a:off x="6705600" y="4038600"/>
              <a:ext cx="1883208" cy="369332"/>
            </a:xfrm>
            <a:prstGeom prst="rect">
              <a:avLst/>
            </a:prstGeom>
            <a:noFill/>
          </p:spPr>
          <p:txBody>
            <a:bodyPr wrap="none" rtlCol="0">
              <a:spAutoFit/>
            </a:bodyPr>
            <a:lstStyle/>
            <a:p>
              <a:r>
                <a:rPr lang="en-US" sz="1800" dirty="0" smtClean="0">
                  <a:latin typeface="+mj-lt"/>
                </a:rPr>
                <a:t>Higher Stock Price</a:t>
              </a:r>
              <a:endParaRPr lang="en-US" sz="1800" dirty="0">
                <a:latin typeface="+mj-lt"/>
              </a:endParaRPr>
            </a:p>
          </p:txBody>
        </p:sp>
        <p:pic>
          <p:nvPicPr>
            <p:cNvPr id="16386" name="Picture 2" descr="http://www.blogcdn.com/www.joystiq.com/media/2008/04/monopoly_cs0424225.jpg"/>
            <p:cNvPicPr>
              <a:picLocks noChangeAspect="1" noChangeArrowheads="1"/>
            </p:cNvPicPr>
            <p:nvPr/>
          </p:nvPicPr>
          <p:blipFill>
            <a:blip r:embed="rId7" cstate="print"/>
            <a:srcRect/>
            <a:stretch>
              <a:fillRect/>
            </a:stretch>
          </p:blipFill>
          <p:spPr bwMode="auto">
            <a:xfrm>
              <a:off x="6934200" y="4419600"/>
              <a:ext cx="1153990" cy="1066800"/>
            </a:xfrm>
            <a:prstGeom prst="rect">
              <a:avLst/>
            </a:prstGeom>
            <a:noFill/>
          </p:spPr>
        </p:pic>
      </p:grpSp>
      <p:sp>
        <p:nvSpPr>
          <p:cNvPr id="47" name="TextBox 46"/>
          <p:cNvSpPr txBox="1"/>
          <p:nvPr/>
        </p:nvSpPr>
        <p:spPr>
          <a:xfrm>
            <a:off x="6781800" y="6248400"/>
            <a:ext cx="1819024" cy="369332"/>
          </a:xfrm>
          <a:prstGeom prst="rect">
            <a:avLst/>
          </a:prstGeom>
          <a:noFill/>
        </p:spPr>
        <p:txBody>
          <a:bodyPr wrap="none" rtlCol="0">
            <a:spAutoFit/>
          </a:bodyPr>
          <a:lstStyle/>
          <a:p>
            <a:r>
              <a:rPr lang="en-US" sz="1800" dirty="0" smtClean="0">
                <a:latin typeface="+mj-lt"/>
              </a:rPr>
              <a:t>Lower Loan Costs</a:t>
            </a:r>
            <a:endParaRPr lang="en-US" sz="1800" dirty="0">
              <a:latin typeface="+mj-lt"/>
            </a:endParaRPr>
          </a:p>
        </p:txBody>
      </p:sp>
      <p:sp>
        <p:nvSpPr>
          <p:cNvPr id="48" name="TextBox 47"/>
          <p:cNvSpPr txBox="1"/>
          <p:nvPr/>
        </p:nvSpPr>
        <p:spPr>
          <a:xfrm>
            <a:off x="8458200" y="6248400"/>
            <a:ext cx="292068" cy="369332"/>
          </a:xfrm>
          <a:prstGeom prst="rect">
            <a:avLst/>
          </a:prstGeom>
          <a:noFill/>
        </p:spPr>
        <p:txBody>
          <a:bodyPr wrap="none" rtlCol="0">
            <a:spAutoFit/>
          </a:bodyPr>
          <a:lstStyle/>
          <a:p>
            <a:r>
              <a:rPr lang="en-US" sz="1800" dirty="0" smtClean="0">
                <a:latin typeface="+mj-lt"/>
              </a:rPr>
              <a:t>?</a:t>
            </a:r>
            <a:endParaRPr lang="en-US" sz="1800"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hidden"/>
                                      </p:to>
                                    </p:set>
                                  </p:childTnLst>
                                </p:cTn>
                              </p:par>
                              <p:par>
                                <p:cTn id="11" presetID="1"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hidden"/>
                                      </p:to>
                                    </p:set>
                                  </p:childTnLst>
                                </p:cTn>
                              </p:par>
                              <p:par>
                                <p:cTn id="17" presetID="1" presetClass="entr" presetSubtype="0"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24" grpId="0"/>
      <p:bldP spid="47" grpId="0"/>
      <p:bldP spid="4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1143000"/>
          </a:xfrm>
        </p:spPr>
        <p:txBody>
          <a:bodyPr>
            <a:noAutofit/>
          </a:bodyPr>
          <a:lstStyle/>
          <a:p>
            <a:r>
              <a:rPr lang="en-US" sz="3600" b="1" dirty="0" smtClean="0">
                <a:solidFill>
                  <a:srgbClr val="C00000"/>
                </a:solidFill>
                <a:latin typeface="Arial" pitchFamily="34" charset="0"/>
                <a:cs typeface="Arial" pitchFamily="34" charset="0"/>
              </a:rPr>
              <a:t>Balance Sheet Fallacy</a:t>
            </a:r>
            <a:endParaRPr lang="en-US" sz="3600" b="1" dirty="0">
              <a:solidFill>
                <a:srgbClr val="C00000"/>
              </a:solidFill>
              <a:latin typeface="Arial" pitchFamily="34" charset="0"/>
              <a:cs typeface="Arial" pitchFamily="34" charset="0"/>
            </a:endParaRPr>
          </a:p>
        </p:txBody>
      </p:sp>
      <p:sp>
        <p:nvSpPr>
          <p:cNvPr id="3" name="Content Placeholder 2"/>
          <p:cNvSpPr>
            <a:spLocks noGrp="1"/>
          </p:cNvSpPr>
          <p:nvPr>
            <p:ph idx="1"/>
          </p:nvPr>
        </p:nvSpPr>
        <p:spPr>
          <a:xfrm>
            <a:off x="190500" y="733425"/>
            <a:ext cx="8686800" cy="5867400"/>
          </a:xfrm>
        </p:spPr>
        <p:txBody>
          <a:bodyPr>
            <a:normAutofit fontScale="92500"/>
          </a:bodyPr>
          <a:lstStyle/>
          <a:p>
            <a:pPr>
              <a:buNone/>
            </a:pPr>
            <a:endParaRPr lang="en-US" sz="2800" dirty="0" smtClean="0">
              <a:cs typeface="Arial" pitchFamily="34" charset="0"/>
            </a:endParaRPr>
          </a:p>
          <a:p>
            <a:r>
              <a:rPr lang="en-US" sz="2800" dirty="0" smtClean="0">
                <a:cs typeface="Arial" pitchFamily="34" charset="0"/>
              </a:rPr>
              <a:t>“</a:t>
            </a:r>
            <a:r>
              <a:rPr lang="en-US" sz="2800" dirty="0" smtClean="0">
                <a:solidFill>
                  <a:srgbClr val="C00000"/>
                </a:solidFill>
                <a:cs typeface="Arial" pitchFamily="34" charset="0"/>
              </a:rPr>
              <a:t>Capital</a:t>
            </a:r>
            <a:r>
              <a:rPr lang="en-US" sz="2800" dirty="0" smtClean="0">
                <a:cs typeface="Arial" pitchFamily="34" charset="0"/>
              </a:rPr>
              <a:t> is the stable money banks sit on... Think of it as an </a:t>
            </a:r>
            <a:r>
              <a:rPr lang="en-US" sz="2800" dirty="0" smtClean="0">
                <a:solidFill>
                  <a:srgbClr val="C00000"/>
                </a:solidFill>
                <a:cs typeface="Arial" pitchFamily="34" charset="0"/>
              </a:rPr>
              <a:t>expanded rainy day fund</a:t>
            </a:r>
            <a:r>
              <a:rPr lang="en-US" sz="2800" dirty="0" smtClean="0">
                <a:cs typeface="Arial" pitchFamily="34" charset="0"/>
              </a:rPr>
              <a:t>.” (</a:t>
            </a:r>
            <a:r>
              <a:rPr lang="en-US" sz="2800" i="1" dirty="0" smtClean="0">
                <a:cs typeface="Arial" pitchFamily="34" charset="0"/>
              </a:rPr>
              <a:t>AP</a:t>
            </a:r>
            <a:r>
              <a:rPr lang="en-US" sz="2800" dirty="0" smtClean="0">
                <a:cs typeface="Arial" pitchFamily="34" charset="0"/>
              </a:rPr>
              <a:t> July 21, 2010).</a:t>
            </a:r>
          </a:p>
          <a:p>
            <a:pPr>
              <a:buNone/>
            </a:pPr>
            <a:endParaRPr lang="en-US" sz="2800" dirty="0" smtClean="0">
              <a:ea typeface="Times New Roman"/>
              <a:cs typeface="Arial" pitchFamily="34" charset="0"/>
            </a:endParaRPr>
          </a:p>
          <a:p>
            <a:r>
              <a:rPr lang="en-US" sz="2800" dirty="0" smtClean="0">
                <a:cs typeface="Arial" pitchFamily="34" charset="0"/>
              </a:rPr>
              <a:t>“</a:t>
            </a:r>
            <a:r>
              <a:rPr lang="en-US" sz="2800" dirty="0" smtClean="0">
                <a:solidFill>
                  <a:srgbClr val="C00000"/>
                </a:solidFill>
                <a:cs typeface="Arial" pitchFamily="34" charset="0"/>
              </a:rPr>
              <a:t>Every dollar of capital is one less dollar working in the economy</a:t>
            </a:r>
            <a:r>
              <a:rPr lang="en-US" sz="2800" dirty="0" smtClean="0">
                <a:cs typeface="Arial" pitchFamily="34" charset="0"/>
              </a:rPr>
              <a:t>” (Steve Bartlett, Financial Services Roundtable, Sep. 17, 2010.)</a:t>
            </a:r>
          </a:p>
          <a:p>
            <a:endParaRPr lang="en-US" sz="2800" dirty="0" smtClean="0">
              <a:cs typeface="Arial" pitchFamily="34" charset="0"/>
            </a:endParaRPr>
          </a:p>
          <a:p>
            <a:r>
              <a:rPr lang="en-US" sz="2800" dirty="0" smtClean="0">
                <a:ea typeface="Times New Roman"/>
                <a:cs typeface="Arial" pitchFamily="34" charset="0"/>
              </a:rPr>
              <a:t>“The British Bankers' Association … calculated that demands that they bolster their capital will require the UK's banking industry to </a:t>
            </a:r>
            <a:r>
              <a:rPr lang="en-US" sz="2800" dirty="0" smtClean="0">
                <a:solidFill>
                  <a:srgbClr val="C00000"/>
                </a:solidFill>
                <a:ea typeface="Times New Roman"/>
                <a:cs typeface="Arial" pitchFamily="34" charset="0"/>
              </a:rPr>
              <a:t>hold</a:t>
            </a:r>
            <a:r>
              <a:rPr lang="en-US" sz="2800" dirty="0" smtClean="0">
                <a:ea typeface="Times New Roman"/>
                <a:cs typeface="Arial" pitchFamily="34" charset="0"/>
              </a:rPr>
              <a:t> an extra </a:t>
            </a:r>
            <a:r>
              <a:rPr lang="en-US" sz="2800" dirty="0" smtClean="0"/>
              <a:t>£</a:t>
            </a:r>
            <a:r>
              <a:rPr lang="en-US" sz="2800" dirty="0" smtClean="0">
                <a:ea typeface="Times New Roman"/>
                <a:cs typeface="Arial" pitchFamily="34" charset="0"/>
              </a:rPr>
              <a:t>600bn of capital </a:t>
            </a:r>
            <a:r>
              <a:rPr lang="en-US" sz="2800" dirty="0" smtClean="0">
                <a:solidFill>
                  <a:srgbClr val="C00000"/>
                </a:solidFill>
                <a:ea typeface="Times New Roman"/>
                <a:cs typeface="Arial" pitchFamily="34" charset="0"/>
              </a:rPr>
              <a:t>that might otherwise have been deployed as loans to businesses or households</a:t>
            </a:r>
            <a:r>
              <a:rPr lang="en-US" sz="2800" dirty="0" smtClean="0">
                <a:ea typeface="Times New Roman"/>
                <a:cs typeface="Arial" pitchFamily="34" charset="0"/>
              </a:rPr>
              <a:t>.” (</a:t>
            </a:r>
            <a:r>
              <a:rPr lang="en-US" sz="2800" i="1" dirty="0" smtClean="0">
                <a:ea typeface="Times New Roman"/>
                <a:cs typeface="Arial" pitchFamily="34" charset="0"/>
              </a:rPr>
              <a:t>The Observer</a:t>
            </a:r>
            <a:r>
              <a:rPr lang="en-US" sz="2800" dirty="0" smtClean="0">
                <a:ea typeface="Times New Roman"/>
                <a:cs typeface="Arial" pitchFamily="34" charset="0"/>
              </a:rPr>
              <a:t>, July 11, 2010).</a:t>
            </a:r>
            <a:endParaRPr lang="en-US" sz="2800" dirty="0" smtClean="0">
              <a:cs typeface="Arial" pitchFamily="34" charset="0"/>
            </a:endParaRPr>
          </a:p>
          <a:p>
            <a:endParaRPr lang="en-US" sz="2800" dirty="0" smtClean="0">
              <a:latin typeface="Arial" pitchFamily="34" charset="0"/>
              <a:cs typeface="Arial" pitchFamily="34" charset="0"/>
            </a:endParaRPr>
          </a:p>
          <a:p>
            <a:endParaRPr lang="en-US" sz="1800" dirty="0" smtClean="0">
              <a:latin typeface="Arial" pitchFamily="34" charset="0"/>
              <a:cs typeface="Arial" pitchFamily="34" charset="0"/>
            </a:endParaRPr>
          </a:p>
          <a:p>
            <a:endParaRPr lang="en-US" sz="2800" dirty="0" smtClean="0">
              <a:latin typeface="Arial" pitchFamily="34" charset="0"/>
              <a:cs typeface="Arial" pitchFamily="34" charset="0"/>
            </a:endParaRPr>
          </a:p>
          <a:p>
            <a:endParaRPr lang="en-US" sz="1800" dirty="0" smtClean="0">
              <a:latin typeface="Arial" pitchFamily="34" charset="0"/>
              <a:cs typeface="Arial" pitchFamily="34" charset="0"/>
            </a:endParaRPr>
          </a:p>
          <a:p>
            <a:endParaRPr lang="en-US" sz="1800" dirty="0" smtClean="0"/>
          </a:p>
          <a:p>
            <a:endParaRPr lang="en-US" sz="1800" dirty="0" smtClean="0"/>
          </a:p>
          <a:p>
            <a:endParaRPr lang="en-US" sz="1600" dirty="0" smtClean="0"/>
          </a:p>
          <a:p>
            <a:pPr lvl="1">
              <a:buNone/>
            </a:pPr>
            <a:endParaRPr lang="en-US" sz="1000" dirty="0" smtClean="0"/>
          </a:p>
          <a:p>
            <a:pPr lvl="1"/>
            <a:endParaRPr lang="en-US" sz="1600" dirty="0" smtClean="0"/>
          </a:p>
        </p:txBody>
      </p:sp>
    </p:spTree>
    <p:custDataLst>
      <p:tags r:id="rId1"/>
    </p:custData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sz="3600" b="1" dirty="0" smtClean="0">
                <a:solidFill>
                  <a:srgbClr val="C00000"/>
                </a:solidFill>
                <a:latin typeface="+mn-lt"/>
                <a:cs typeface="Arial" pitchFamily="34" charset="0"/>
              </a:rPr>
              <a:t>Confusing Language</a:t>
            </a:r>
            <a:endParaRPr lang="en-US" sz="3600" b="1" baseline="30000" dirty="0">
              <a:solidFill>
                <a:srgbClr val="C00000"/>
              </a:solidFill>
              <a:latin typeface="Arial" pitchFamily="34" charset="0"/>
              <a:cs typeface="Arial" pitchFamily="34" charset="0"/>
            </a:endParaRPr>
          </a:p>
        </p:txBody>
      </p:sp>
      <p:sp>
        <p:nvSpPr>
          <p:cNvPr id="3" name="Content Placeholder 2"/>
          <p:cNvSpPr>
            <a:spLocks noGrp="1"/>
          </p:cNvSpPr>
          <p:nvPr>
            <p:ph idx="1"/>
          </p:nvPr>
        </p:nvSpPr>
        <p:spPr>
          <a:xfrm>
            <a:off x="314325" y="1085850"/>
            <a:ext cx="8686800" cy="5486400"/>
          </a:xfrm>
        </p:spPr>
        <p:txBody>
          <a:bodyPr>
            <a:normAutofit/>
          </a:bodyPr>
          <a:lstStyle/>
          <a:p>
            <a:pPr>
              <a:spcBef>
                <a:spcPts val="1800"/>
              </a:spcBef>
            </a:pPr>
            <a:r>
              <a:rPr lang="en-US" sz="2800" dirty="0" smtClean="0">
                <a:cs typeface="Arial" pitchFamily="34" charset="0"/>
              </a:rPr>
              <a:t>“Hold” or “set aside” misleadingly suggests idle funds, passivity, cost. </a:t>
            </a:r>
          </a:p>
          <a:p>
            <a:pPr>
              <a:spcBef>
                <a:spcPts val="1800"/>
              </a:spcBef>
            </a:pPr>
            <a:r>
              <a:rPr lang="en-US" sz="2800" dirty="0" smtClean="0">
                <a:cs typeface="Arial" pitchFamily="34" charset="0"/>
              </a:rPr>
              <a:t>Liquidity/reserve requirements concern </a:t>
            </a:r>
            <a:r>
              <a:rPr lang="en-US" sz="2800" i="1" dirty="0" smtClean="0">
                <a:cs typeface="Arial" pitchFamily="34" charset="0"/>
              </a:rPr>
              <a:t>asset</a:t>
            </a:r>
            <a:r>
              <a:rPr lang="en-US" sz="2800" dirty="0" smtClean="0">
                <a:cs typeface="Arial" pitchFamily="34" charset="0"/>
              </a:rPr>
              <a:t> side of balance sheet, restrict holdings.</a:t>
            </a:r>
          </a:p>
          <a:p>
            <a:pPr>
              <a:spcBef>
                <a:spcPts val="1800"/>
              </a:spcBef>
            </a:pPr>
            <a:r>
              <a:rPr lang="en-US" sz="2800" dirty="0" smtClean="0">
                <a:cs typeface="Arial" pitchFamily="34" charset="0"/>
              </a:rPr>
              <a:t>Capital requirements concern </a:t>
            </a:r>
            <a:r>
              <a:rPr lang="en-US" sz="2800" i="1" dirty="0" smtClean="0">
                <a:cs typeface="Arial" pitchFamily="34" charset="0"/>
              </a:rPr>
              <a:t>funding side </a:t>
            </a:r>
            <a:r>
              <a:rPr lang="en-US" sz="2800" dirty="0" smtClean="0">
                <a:cs typeface="Arial" pitchFamily="34" charset="0"/>
              </a:rPr>
              <a:t>only.</a:t>
            </a:r>
            <a:r>
              <a:rPr lang="en-US" sz="2800" i="1" dirty="0" smtClean="0">
                <a:cs typeface="Arial" pitchFamily="34" charset="0"/>
              </a:rPr>
              <a:t> </a:t>
            </a:r>
            <a:endParaRPr lang="en-US" sz="3600" dirty="0" smtClean="0">
              <a:cs typeface="Arial" pitchFamily="34" charset="0"/>
            </a:endParaRPr>
          </a:p>
          <a:p>
            <a:pPr lvl="1">
              <a:spcBef>
                <a:spcPts val="1800"/>
              </a:spcBef>
            </a:pPr>
            <a:r>
              <a:rPr lang="en-US" dirty="0" smtClean="0">
                <a:cs typeface="Arial" pitchFamily="34" charset="0"/>
              </a:rPr>
              <a:t>A firm does not “hold” the securities it issues, investors do!</a:t>
            </a:r>
            <a:endParaRPr lang="en-US" sz="3200" dirty="0" smtClean="0">
              <a:cs typeface="Arial" pitchFamily="34" charset="0"/>
            </a:endParaRPr>
          </a:p>
          <a:p>
            <a:pPr>
              <a:spcBef>
                <a:spcPts val="1800"/>
              </a:spcBef>
            </a:pPr>
            <a:r>
              <a:rPr lang="en-US" sz="2800" dirty="0" smtClean="0">
                <a:solidFill>
                  <a:srgbClr val="C00000"/>
                </a:solidFill>
                <a:cs typeface="Arial" pitchFamily="34" charset="0"/>
              </a:rPr>
              <a:t>Ultimately we are just talking about the labels and the contractual terms associated with the claims banks issue to raise funds. </a:t>
            </a:r>
          </a:p>
          <a:p>
            <a:pPr>
              <a:spcBef>
                <a:spcPts val="1200"/>
              </a:spcBef>
              <a:buNone/>
            </a:pPr>
            <a:endParaRPr lang="en-US" sz="400" dirty="0" smtClean="0">
              <a:latin typeface="Arial" pitchFamily="34" charset="0"/>
              <a:cs typeface="Arial" pitchFamily="34" charset="0"/>
            </a:endParaRPr>
          </a:p>
        </p:txBody>
      </p:sp>
    </p:spTree>
    <p:custDataLst>
      <p:tags r:id="rId1"/>
    </p:custData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C00000"/>
                </a:solidFill>
                <a:latin typeface="Calibri" pitchFamily="34" charset="0"/>
              </a:rPr>
              <a:t>Three Ways to Increase Capital</a:t>
            </a:r>
            <a:endParaRPr lang="en-US" sz="3600" b="1" dirty="0">
              <a:solidFill>
                <a:srgbClr val="C00000"/>
              </a:solidFill>
              <a:latin typeface="Calibri" pitchFamily="34" charset="0"/>
            </a:endParaRPr>
          </a:p>
        </p:txBody>
      </p:sp>
      <p:sp>
        <p:nvSpPr>
          <p:cNvPr id="3" name="Content Placeholder 2"/>
          <p:cNvSpPr>
            <a:spLocks noGrp="1"/>
          </p:cNvSpPr>
          <p:nvPr>
            <p:ph idx="1"/>
          </p:nvPr>
        </p:nvSpPr>
        <p:spPr/>
        <p:txBody>
          <a:bodyPr/>
          <a:lstStyle/>
          <a:p>
            <a:r>
              <a:rPr lang="en-US" sz="2800" dirty="0" smtClean="0">
                <a:latin typeface="Calibri" pitchFamily="34" charset="0"/>
              </a:rPr>
              <a:t>Increased Capital Requirements need </a:t>
            </a:r>
            <a:r>
              <a:rPr lang="en-US" sz="2800" dirty="0" smtClean="0">
                <a:solidFill>
                  <a:srgbClr val="0070C0"/>
                </a:solidFill>
                <a:latin typeface="Calibri" pitchFamily="34" charset="0"/>
              </a:rPr>
              <a:t>NOT</a:t>
            </a:r>
            <a:r>
              <a:rPr lang="en-US" sz="2800" dirty="0" smtClean="0">
                <a:latin typeface="Calibri" pitchFamily="34" charset="0"/>
              </a:rPr>
              <a:t> force banks to reduce lending:</a:t>
            </a:r>
          </a:p>
          <a:p>
            <a:endParaRPr lang="en-US" dirty="0" smtClean="0">
              <a:latin typeface="Calibri" pitchFamily="34" charset="0"/>
            </a:endParaRPr>
          </a:p>
          <a:p>
            <a:pPr lvl="1">
              <a:buNone/>
            </a:pPr>
            <a:r>
              <a:rPr lang="en-US" i="1" dirty="0" smtClean="0">
                <a:latin typeface="Calibri" pitchFamily="34" charset="0"/>
              </a:rPr>
              <a:t>	</a:t>
            </a:r>
            <a:endParaRPr lang="en-US" sz="2000" dirty="0">
              <a:latin typeface="Calibri" pitchFamily="34" charset="0"/>
            </a:endParaRPr>
          </a:p>
        </p:txBody>
      </p:sp>
      <p:sp>
        <p:nvSpPr>
          <p:cNvPr id="393225" name="AutoShape 9"/>
          <p:cNvSpPr>
            <a:spLocks noChangeAspect="1" noChangeArrowheads="1" noTextEdit="1"/>
          </p:cNvSpPr>
          <p:nvPr/>
        </p:nvSpPr>
        <p:spPr bwMode="auto">
          <a:xfrm>
            <a:off x="400050" y="3006725"/>
            <a:ext cx="8343900" cy="31527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grpSp>
        <p:nvGrpSpPr>
          <p:cNvPr id="136" name="Group 135"/>
          <p:cNvGrpSpPr/>
          <p:nvPr/>
        </p:nvGrpSpPr>
        <p:grpSpPr>
          <a:xfrm>
            <a:off x="2543175" y="3016250"/>
            <a:ext cx="6200775" cy="453569"/>
            <a:chOff x="2543175" y="3016250"/>
            <a:chExt cx="6200775" cy="453569"/>
          </a:xfrm>
        </p:grpSpPr>
        <p:sp>
          <p:nvSpPr>
            <p:cNvPr id="393266" name="Rectangle 50"/>
            <p:cNvSpPr>
              <a:spLocks noChangeArrowheads="1"/>
            </p:cNvSpPr>
            <p:nvPr/>
          </p:nvSpPr>
          <p:spPr bwMode="auto">
            <a:xfrm>
              <a:off x="5143500" y="3254375"/>
              <a:ext cx="984116" cy="2154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1F497D"/>
                  </a:solidFill>
                  <a:effectLst/>
                  <a:latin typeface="Calibri" pitchFamily="34" charset="0"/>
                  <a:cs typeface="Arial" pitchFamily="34" charset="0"/>
                </a:rPr>
                <a:t>(20% Capital)</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393268" name="Rectangle 52"/>
            <p:cNvSpPr>
              <a:spLocks noChangeArrowheads="1"/>
            </p:cNvSpPr>
            <p:nvPr/>
          </p:nvSpPr>
          <p:spPr bwMode="auto">
            <a:xfrm>
              <a:off x="3381375" y="3016250"/>
              <a:ext cx="4435189" cy="2154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Calibri" pitchFamily="34" charset="0"/>
                  <a:cs typeface="Arial" pitchFamily="34" charset="0"/>
                </a:rPr>
                <a:t>Revised Balance Sheet with Increased Capital Requirements</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393325" name="Line 109"/>
            <p:cNvSpPr>
              <a:spLocks noChangeShapeType="1"/>
            </p:cNvSpPr>
            <p:nvPr/>
          </p:nvSpPr>
          <p:spPr bwMode="auto">
            <a:xfrm>
              <a:off x="2543175" y="3244850"/>
              <a:ext cx="620077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326" name="Rectangle 110"/>
            <p:cNvSpPr>
              <a:spLocks noChangeArrowheads="1"/>
            </p:cNvSpPr>
            <p:nvPr/>
          </p:nvSpPr>
          <p:spPr bwMode="auto">
            <a:xfrm>
              <a:off x="2543175" y="3244850"/>
              <a:ext cx="6200775" cy="952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grpSp>
      <p:grpSp>
        <p:nvGrpSpPr>
          <p:cNvPr id="135" name="Group 134"/>
          <p:cNvGrpSpPr/>
          <p:nvPr/>
        </p:nvGrpSpPr>
        <p:grpSpPr>
          <a:xfrm>
            <a:off x="400050" y="3016250"/>
            <a:ext cx="1914525" cy="2809875"/>
            <a:chOff x="400050" y="3016250"/>
            <a:chExt cx="1914525" cy="2809875"/>
          </a:xfrm>
        </p:grpSpPr>
        <p:sp>
          <p:nvSpPr>
            <p:cNvPr id="393229" name="Rectangle 13"/>
            <p:cNvSpPr>
              <a:spLocks noChangeArrowheads="1"/>
            </p:cNvSpPr>
            <p:nvPr/>
          </p:nvSpPr>
          <p:spPr bwMode="auto">
            <a:xfrm>
              <a:off x="400050" y="3721100"/>
              <a:ext cx="962025" cy="200025"/>
            </a:xfrm>
            <a:prstGeom prst="rect">
              <a:avLst/>
            </a:prstGeom>
            <a:solidFill>
              <a:srgbClr val="EAF1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30" name="Rectangle 14"/>
            <p:cNvSpPr>
              <a:spLocks noChangeArrowheads="1"/>
            </p:cNvSpPr>
            <p:nvPr/>
          </p:nvSpPr>
          <p:spPr bwMode="auto">
            <a:xfrm>
              <a:off x="1352550" y="3721100"/>
              <a:ext cx="962025" cy="200025"/>
            </a:xfrm>
            <a:prstGeom prst="rect">
              <a:avLst/>
            </a:prstGeom>
            <a:solidFill>
              <a:srgbClr val="DBE5F1"/>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35" name="Rectangle 19"/>
            <p:cNvSpPr>
              <a:spLocks noChangeArrowheads="1"/>
            </p:cNvSpPr>
            <p:nvPr/>
          </p:nvSpPr>
          <p:spPr bwMode="auto">
            <a:xfrm>
              <a:off x="400050" y="3911600"/>
              <a:ext cx="962025" cy="200025"/>
            </a:xfrm>
            <a:prstGeom prst="rect">
              <a:avLst/>
            </a:prstGeom>
            <a:solidFill>
              <a:srgbClr val="EAF1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36" name="Rectangle 20"/>
            <p:cNvSpPr>
              <a:spLocks noChangeArrowheads="1"/>
            </p:cNvSpPr>
            <p:nvPr/>
          </p:nvSpPr>
          <p:spPr bwMode="auto">
            <a:xfrm>
              <a:off x="1352550" y="3911600"/>
              <a:ext cx="962025" cy="200025"/>
            </a:xfrm>
            <a:prstGeom prst="rect">
              <a:avLst/>
            </a:prstGeom>
            <a:solidFill>
              <a:srgbClr val="F2DDDC"/>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41" name="Rectangle 25"/>
            <p:cNvSpPr>
              <a:spLocks noChangeArrowheads="1"/>
            </p:cNvSpPr>
            <p:nvPr/>
          </p:nvSpPr>
          <p:spPr bwMode="auto">
            <a:xfrm>
              <a:off x="400050" y="4102100"/>
              <a:ext cx="962025" cy="771525"/>
            </a:xfrm>
            <a:prstGeom prst="rect">
              <a:avLst/>
            </a:prstGeom>
            <a:solidFill>
              <a:srgbClr val="EAF1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42" name="Rectangle 26"/>
            <p:cNvSpPr>
              <a:spLocks noChangeArrowheads="1"/>
            </p:cNvSpPr>
            <p:nvPr/>
          </p:nvSpPr>
          <p:spPr bwMode="auto">
            <a:xfrm>
              <a:off x="1352550" y="4102100"/>
              <a:ext cx="962025" cy="771525"/>
            </a:xfrm>
            <a:prstGeom prst="rect">
              <a:avLst/>
            </a:prstGeom>
            <a:solidFill>
              <a:srgbClr val="F2DDDC"/>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47" name="Rectangle 31"/>
            <p:cNvSpPr>
              <a:spLocks noChangeArrowheads="1"/>
            </p:cNvSpPr>
            <p:nvPr/>
          </p:nvSpPr>
          <p:spPr bwMode="auto">
            <a:xfrm>
              <a:off x="400050" y="4864100"/>
              <a:ext cx="962025" cy="200025"/>
            </a:xfrm>
            <a:prstGeom prst="rect">
              <a:avLst/>
            </a:prstGeom>
            <a:solidFill>
              <a:srgbClr val="EAF1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48" name="Rectangle 32"/>
            <p:cNvSpPr>
              <a:spLocks noChangeArrowheads="1"/>
            </p:cNvSpPr>
            <p:nvPr/>
          </p:nvSpPr>
          <p:spPr bwMode="auto">
            <a:xfrm>
              <a:off x="1352550" y="4864100"/>
              <a:ext cx="962025" cy="200025"/>
            </a:xfrm>
            <a:prstGeom prst="rect">
              <a:avLst/>
            </a:prstGeom>
            <a:solidFill>
              <a:srgbClr val="F2DDDC"/>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55" name="Rectangle 39"/>
            <p:cNvSpPr>
              <a:spLocks noChangeArrowheads="1"/>
            </p:cNvSpPr>
            <p:nvPr/>
          </p:nvSpPr>
          <p:spPr bwMode="auto">
            <a:xfrm>
              <a:off x="400050" y="5054600"/>
              <a:ext cx="962025" cy="771525"/>
            </a:xfrm>
            <a:prstGeom prst="rect">
              <a:avLst/>
            </a:prstGeom>
            <a:solidFill>
              <a:srgbClr val="EAF1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56" name="Rectangle 40"/>
            <p:cNvSpPr>
              <a:spLocks noChangeArrowheads="1"/>
            </p:cNvSpPr>
            <p:nvPr/>
          </p:nvSpPr>
          <p:spPr bwMode="auto">
            <a:xfrm>
              <a:off x="1352550" y="5054600"/>
              <a:ext cx="962025" cy="771525"/>
            </a:xfrm>
            <a:prstGeom prst="rect">
              <a:avLst/>
            </a:prstGeom>
            <a:solidFill>
              <a:srgbClr val="F2DDDC"/>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63" name="Rectangle 47"/>
            <p:cNvSpPr>
              <a:spLocks noChangeArrowheads="1"/>
            </p:cNvSpPr>
            <p:nvPr/>
          </p:nvSpPr>
          <p:spPr bwMode="auto">
            <a:xfrm>
              <a:off x="1571625" y="3749675"/>
              <a:ext cx="520976"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pitchFamily="34" charset="0"/>
                </a:rPr>
                <a:t>Equity: 10</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393265" name="Rectangle 49"/>
            <p:cNvSpPr>
              <a:spLocks noChangeArrowheads="1"/>
            </p:cNvSpPr>
            <p:nvPr/>
          </p:nvSpPr>
          <p:spPr bwMode="auto">
            <a:xfrm>
              <a:off x="857250" y="3254375"/>
              <a:ext cx="984116" cy="2154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1F497D"/>
                  </a:solidFill>
                  <a:effectLst/>
                  <a:latin typeface="Calibri" pitchFamily="34" charset="0"/>
                  <a:cs typeface="Arial" pitchFamily="34" charset="0"/>
                </a:rPr>
                <a:t>(10% Capital)</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393267" name="Rectangle 51"/>
            <p:cNvSpPr>
              <a:spLocks noChangeArrowheads="1"/>
            </p:cNvSpPr>
            <p:nvPr/>
          </p:nvSpPr>
          <p:spPr bwMode="auto">
            <a:xfrm>
              <a:off x="590550" y="3016250"/>
              <a:ext cx="1515223" cy="2154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Calibri" pitchFamily="34" charset="0"/>
                  <a:cs typeface="Arial" pitchFamily="34" charset="0"/>
                </a:rPr>
                <a:t>Initial Balance Sheet</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393281" name="Rectangle 65"/>
            <p:cNvSpPr>
              <a:spLocks noChangeArrowheads="1"/>
            </p:cNvSpPr>
            <p:nvPr/>
          </p:nvSpPr>
          <p:spPr bwMode="auto">
            <a:xfrm>
              <a:off x="581025" y="4702175"/>
              <a:ext cx="588303"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pitchFamily="34" charset="0"/>
                </a:rPr>
                <a:t>Loans:  100</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393282" name="Rectangle 66"/>
            <p:cNvSpPr>
              <a:spLocks noChangeArrowheads="1"/>
            </p:cNvSpPr>
            <p:nvPr/>
          </p:nvSpPr>
          <p:spPr bwMode="auto">
            <a:xfrm>
              <a:off x="1381125" y="4711700"/>
              <a:ext cx="928139"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pitchFamily="34" charset="0"/>
                </a:rPr>
                <a:t>Deposits &amp; Other </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393283" name="Rectangle 67"/>
            <p:cNvSpPr>
              <a:spLocks noChangeArrowheads="1"/>
            </p:cNvSpPr>
            <p:nvPr/>
          </p:nvSpPr>
          <p:spPr bwMode="auto">
            <a:xfrm>
              <a:off x="1476375" y="4873625"/>
              <a:ext cx="678071"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pitchFamily="34" charset="0"/>
                </a:rPr>
                <a:t>Liabilities: 90</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393287" name="Line 71"/>
            <p:cNvSpPr>
              <a:spLocks noChangeShapeType="1"/>
            </p:cNvSpPr>
            <p:nvPr/>
          </p:nvSpPr>
          <p:spPr bwMode="auto">
            <a:xfrm>
              <a:off x="400050" y="3244850"/>
              <a:ext cx="19145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88" name="Rectangle 72"/>
            <p:cNvSpPr>
              <a:spLocks noChangeArrowheads="1"/>
            </p:cNvSpPr>
            <p:nvPr/>
          </p:nvSpPr>
          <p:spPr bwMode="auto">
            <a:xfrm>
              <a:off x="400050" y="3244850"/>
              <a:ext cx="1914525" cy="952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89" name="Line 73"/>
            <p:cNvSpPr>
              <a:spLocks noChangeShapeType="1"/>
            </p:cNvSpPr>
            <p:nvPr/>
          </p:nvSpPr>
          <p:spPr bwMode="auto">
            <a:xfrm>
              <a:off x="409575" y="3721100"/>
              <a:ext cx="1905000"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90" name="Rectangle 74"/>
            <p:cNvSpPr>
              <a:spLocks noChangeArrowheads="1"/>
            </p:cNvSpPr>
            <p:nvPr/>
          </p:nvSpPr>
          <p:spPr bwMode="auto">
            <a:xfrm>
              <a:off x="409575" y="3721100"/>
              <a:ext cx="1905000" cy="952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95" name="Line 79"/>
            <p:cNvSpPr>
              <a:spLocks noChangeShapeType="1"/>
            </p:cNvSpPr>
            <p:nvPr/>
          </p:nvSpPr>
          <p:spPr bwMode="auto">
            <a:xfrm>
              <a:off x="409575" y="5816600"/>
              <a:ext cx="1905000"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96" name="Rectangle 80"/>
            <p:cNvSpPr>
              <a:spLocks noChangeArrowheads="1"/>
            </p:cNvSpPr>
            <p:nvPr/>
          </p:nvSpPr>
          <p:spPr bwMode="auto">
            <a:xfrm>
              <a:off x="409575" y="5816600"/>
              <a:ext cx="1905000" cy="952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307" name="Line 91"/>
            <p:cNvSpPr>
              <a:spLocks noChangeShapeType="1"/>
            </p:cNvSpPr>
            <p:nvPr/>
          </p:nvSpPr>
          <p:spPr bwMode="auto">
            <a:xfrm>
              <a:off x="400050" y="3721100"/>
              <a:ext cx="1588" cy="21050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308" name="Rectangle 92"/>
            <p:cNvSpPr>
              <a:spLocks noChangeArrowheads="1"/>
            </p:cNvSpPr>
            <p:nvPr/>
          </p:nvSpPr>
          <p:spPr bwMode="auto">
            <a:xfrm>
              <a:off x="400050" y="3721100"/>
              <a:ext cx="9525" cy="210502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309" name="Line 93"/>
            <p:cNvSpPr>
              <a:spLocks noChangeShapeType="1"/>
            </p:cNvSpPr>
            <p:nvPr/>
          </p:nvSpPr>
          <p:spPr bwMode="auto">
            <a:xfrm>
              <a:off x="1352550" y="3730625"/>
              <a:ext cx="1588" cy="209550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310" name="Rectangle 94"/>
            <p:cNvSpPr>
              <a:spLocks noChangeArrowheads="1"/>
            </p:cNvSpPr>
            <p:nvPr/>
          </p:nvSpPr>
          <p:spPr bwMode="auto">
            <a:xfrm>
              <a:off x="1352550" y="3730625"/>
              <a:ext cx="9525" cy="2095500"/>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311" name="Line 95"/>
            <p:cNvSpPr>
              <a:spLocks noChangeShapeType="1"/>
            </p:cNvSpPr>
            <p:nvPr/>
          </p:nvSpPr>
          <p:spPr bwMode="auto">
            <a:xfrm>
              <a:off x="2305050" y="3730625"/>
              <a:ext cx="1588" cy="209550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312" name="Rectangle 96"/>
            <p:cNvSpPr>
              <a:spLocks noChangeArrowheads="1"/>
            </p:cNvSpPr>
            <p:nvPr/>
          </p:nvSpPr>
          <p:spPr bwMode="auto">
            <a:xfrm>
              <a:off x="2305050" y="3730625"/>
              <a:ext cx="9525" cy="2095500"/>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331" name="Line 115"/>
            <p:cNvSpPr>
              <a:spLocks noChangeShapeType="1"/>
            </p:cNvSpPr>
            <p:nvPr/>
          </p:nvSpPr>
          <p:spPr bwMode="auto">
            <a:xfrm>
              <a:off x="1362075" y="3911600"/>
              <a:ext cx="952500"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332" name="Rectangle 116"/>
            <p:cNvSpPr>
              <a:spLocks noChangeArrowheads="1"/>
            </p:cNvSpPr>
            <p:nvPr/>
          </p:nvSpPr>
          <p:spPr bwMode="auto">
            <a:xfrm>
              <a:off x="1362075" y="3911600"/>
              <a:ext cx="952500" cy="952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grpSp>
      <p:grpSp>
        <p:nvGrpSpPr>
          <p:cNvPr id="134" name="Group 133"/>
          <p:cNvGrpSpPr/>
          <p:nvPr/>
        </p:nvGrpSpPr>
        <p:grpSpPr>
          <a:xfrm>
            <a:off x="2543175" y="4864100"/>
            <a:ext cx="1914525" cy="1272719"/>
            <a:chOff x="2543175" y="4864100"/>
            <a:chExt cx="1914525" cy="1272719"/>
          </a:xfrm>
        </p:grpSpPr>
        <p:sp>
          <p:nvSpPr>
            <p:cNvPr id="393249" name="Rectangle 33"/>
            <p:cNvSpPr>
              <a:spLocks noChangeArrowheads="1"/>
            </p:cNvSpPr>
            <p:nvPr/>
          </p:nvSpPr>
          <p:spPr bwMode="auto">
            <a:xfrm>
              <a:off x="2543175" y="4864100"/>
              <a:ext cx="962025" cy="200025"/>
            </a:xfrm>
            <a:prstGeom prst="rect">
              <a:avLst/>
            </a:prstGeom>
            <a:solidFill>
              <a:srgbClr val="EAF1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50" name="Rectangle 34"/>
            <p:cNvSpPr>
              <a:spLocks noChangeArrowheads="1"/>
            </p:cNvSpPr>
            <p:nvPr/>
          </p:nvSpPr>
          <p:spPr bwMode="auto">
            <a:xfrm>
              <a:off x="3495675" y="4864100"/>
              <a:ext cx="962025" cy="200025"/>
            </a:xfrm>
            <a:prstGeom prst="rect">
              <a:avLst/>
            </a:prstGeom>
            <a:solidFill>
              <a:srgbClr val="DBE5F1"/>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57" name="Rectangle 41"/>
            <p:cNvSpPr>
              <a:spLocks noChangeArrowheads="1"/>
            </p:cNvSpPr>
            <p:nvPr/>
          </p:nvSpPr>
          <p:spPr bwMode="auto">
            <a:xfrm>
              <a:off x="2543175" y="5054600"/>
              <a:ext cx="962025" cy="771525"/>
            </a:xfrm>
            <a:prstGeom prst="rect">
              <a:avLst/>
            </a:prstGeom>
            <a:solidFill>
              <a:srgbClr val="EAF1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58" name="Rectangle 42"/>
            <p:cNvSpPr>
              <a:spLocks noChangeArrowheads="1"/>
            </p:cNvSpPr>
            <p:nvPr/>
          </p:nvSpPr>
          <p:spPr bwMode="auto">
            <a:xfrm>
              <a:off x="3495675" y="5054600"/>
              <a:ext cx="962025" cy="771525"/>
            </a:xfrm>
            <a:prstGeom prst="rect">
              <a:avLst/>
            </a:prstGeom>
            <a:solidFill>
              <a:srgbClr val="F2DDDC"/>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64" name="Rectangle 48"/>
            <p:cNvSpPr>
              <a:spLocks noChangeArrowheads="1"/>
            </p:cNvSpPr>
            <p:nvPr/>
          </p:nvSpPr>
          <p:spPr bwMode="auto">
            <a:xfrm>
              <a:off x="3714750" y="4892675"/>
              <a:ext cx="520976"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pitchFamily="34" charset="0"/>
                </a:rPr>
                <a:t>Equity: 10</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393269" name="Rectangle 53"/>
            <p:cNvSpPr>
              <a:spLocks noChangeArrowheads="1"/>
            </p:cNvSpPr>
            <p:nvPr/>
          </p:nvSpPr>
          <p:spPr bwMode="auto">
            <a:xfrm>
              <a:off x="2743200" y="5921375"/>
              <a:ext cx="1483098" cy="2154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Calibri" pitchFamily="34" charset="0"/>
                  <a:cs typeface="Arial" pitchFamily="34" charset="0"/>
                </a:rPr>
                <a:t>A: Asset Liquidation</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393284" name="Rectangle 68"/>
            <p:cNvSpPr>
              <a:spLocks noChangeArrowheads="1"/>
            </p:cNvSpPr>
            <p:nvPr/>
          </p:nvSpPr>
          <p:spPr bwMode="auto">
            <a:xfrm>
              <a:off x="2762250" y="5273675"/>
              <a:ext cx="522579"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pitchFamily="34" charset="0"/>
                </a:rPr>
                <a:t>Loans:  50</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393285" name="Rectangle 69"/>
            <p:cNvSpPr>
              <a:spLocks noChangeArrowheads="1"/>
            </p:cNvSpPr>
            <p:nvPr/>
          </p:nvSpPr>
          <p:spPr bwMode="auto">
            <a:xfrm>
              <a:off x="3524250" y="5283200"/>
              <a:ext cx="928139"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pitchFamily="34" charset="0"/>
                </a:rPr>
                <a:t>Deposits &amp; Other </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393286" name="Rectangle 70"/>
            <p:cNvSpPr>
              <a:spLocks noChangeArrowheads="1"/>
            </p:cNvSpPr>
            <p:nvPr/>
          </p:nvSpPr>
          <p:spPr bwMode="auto">
            <a:xfrm>
              <a:off x="3619500" y="5445125"/>
              <a:ext cx="678071"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pitchFamily="34" charset="0"/>
                </a:rPr>
                <a:t>Liabilities: 40</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393297" name="Line 81"/>
            <p:cNvSpPr>
              <a:spLocks noChangeShapeType="1"/>
            </p:cNvSpPr>
            <p:nvPr/>
          </p:nvSpPr>
          <p:spPr bwMode="auto">
            <a:xfrm>
              <a:off x="2552700" y="5816600"/>
              <a:ext cx="1905000"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98" name="Rectangle 82"/>
            <p:cNvSpPr>
              <a:spLocks noChangeArrowheads="1"/>
            </p:cNvSpPr>
            <p:nvPr/>
          </p:nvSpPr>
          <p:spPr bwMode="auto">
            <a:xfrm>
              <a:off x="2552700" y="5816600"/>
              <a:ext cx="1905000" cy="952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319" name="Line 103"/>
            <p:cNvSpPr>
              <a:spLocks noChangeShapeType="1"/>
            </p:cNvSpPr>
            <p:nvPr/>
          </p:nvSpPr>
          <p:spPr bwMode="auto">
            <a:xfrm>
              <a:off x="2543175" y="4864100"/>
              <a:ext cx="1588" cy="9620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320" name="Rectangle 104"/>
            <p:cNvSpPr>
              <a:spLocks noChangeArrowheads="1"/>
            </p:cNvSpPr>
            <p:nvPr/>
          </p:nvSpPr>
          <p:spPr bwMode="auto">
            <a:xfrm>
              <a:off x="2543175" y="4864100"/>
              <a:ext cx="9525" cy="96202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321" name="Line 105"/>
            <p:cNvSpPr>
              <a:spLocks noChangeShapeType="1"/>
            </p:cNvSpPr>
            <p:nvPr/>
          </p:nvSpPr>
          <p:spPr bwMode="auto">
            <a:xfrm>
              <a:off x="3495675" y="4873625"/>
              <a:ext cx="1588" cy="95250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322" name="Rectangle 106"/>
            <p:cNvSpPr>
              <a:spLocks noChangeArrowheads="1"/>
            </p:cNvSpPr>
            <p:nvPr/>
          </p:nvSpPr>
          <p:spPr bwMode="auto">
            <a:xfrm>
              <a:off x="3495675" y="4873625"/>
              <a:ext cx="9525" cy="952500"/>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323" name="Line 107"/>
            <p:cNvSpPr>
              <a:spLocks noChangeShapeType="1"/>
            </p:cNvSpPr>
            <p:nvPr/>
          </p:nvSpPr>
          <p:spPr bwMode="auto">
            <a:xfrm>
              <a:off x="4448175" y="4873625"/>
              <a:ext cx="1588" cy="95250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324" name="Rectangle 108"/>
            <p:cNvSpPr>
              <a:spLocks noChangeArrowheads="1"/>
            </p:cNvSpPr>
            <p:nvPr/>
          </p:nvSpPr>
          <p:spPr bwMode="auto">
            <a:xfrm>
              <a:off x="4448175" y="4873625"/>
              <a:ext cx="9525" cy="952500"/>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335" name="Line 119"/>
            <p:cNvSpPr>
              <a:spLocks noChangeShapeType="1"/>
            </p:cNvSpPr>
            <p:nvPr/>
          </p:nvSpPr>
          <p:spPr bwMode="auto">
            <a:xfrm>
              <a:off x="2552700" y="4864100"/>
              <a:ext cx="1905000"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336" name="Rectangle 120"/>
            <p:cNvSpPr>
              <a:spLocks noChangeArrowheads="1"/>
            </p:cNvSpPr>
            <p:nvPr/>
          </p:nvSpPr>
          <p:spPr bwMode="auto">
            <a:xfrm>
              <a:off x="2552700" y="4864100"/>
              <a:ext cx="1905000" cy="952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337" name="Line 121"/>
            <p:cNvSpPr>
              <a:spLocks noChangeShapeType="1"/>
            </p:cNvSpPr>
            <p:nvPr/>
          </p:nvSpPr>
          <p:spPr bwMode="auto">
            <a:xfrm>
              <a:off x="3505200" y="5054600"/>
              <a:ext cx="952500"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338" name="Rectangle 122"/>
            <p:cNvSpPr>
              <a:spLocks noChangeArrowheads="1"/>
            </p:cNvSpPr>
            <p:nvPr/>
          </p:nvSpPr>
          <p:spPr bwMode="auto">
            <a:xfrm>
              <a:off x="3505200" y="5054600"/>
              <a:ext cx="952500" cy="952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341" name="Freeform 125"/>
            <p:cNvSpPr>
              <a:spLocks noEditPoints="1"/>
            </p:cNvSpPr>
            <p:nvPr/>
          </p:nvSpPr>
          <p:spPr bwMode="auto">
            <a:xfrm>
              <a:off x="3409950" y="5129213"/>
              <a:ext cx="209550" cy="100013"/>
            </a:xfrm>
            <a:custGeom>
              <a:avLst/>
              <a:gdLst/>
              <a:ahLst/>
              <a:cxnLst>
                <a:cxn ang="0">
                  <a:pos x="1" y="74"/>
                </a:cxn>
                <a:cxn ang="0">
                  <a:pos x="337" y="77"/>
                </a:cxn>
                <a:cxn ang="0">
                  <a:pos x="337" y="93"/>
                </a:cxn>
                <a:cxn ang="0">
                  <a:pos x="0" y="90"/>
                </a:cxn>
                <a:cxn ang="0">
                  <a:pos x="1" y="74"/>
                </a:cxn>
                <a:cxn ang="0">
                  <a:pos x="213" y="2"/>
                </a:cxn>
                <a:cxn ang="0">
                  <a:pos x="352" y="85"/>
                </a:cxn>
                <a:cxn ang="0">
                  <a:pos x="212" y="166"/>
                </a:cxn>
                <a:cxn ang="0">
                  <a:pos x="201" y="163"/>
                </a:cxn>
                <a:cxn ang="0">
                  <a:pos x="204" y="152"/>
                </a:cxn>
                <a:cxn ang="0">
                  <a:pos x="333" y="78"/>
                </a:cxn>
                <a:cxn ang="0">
                  <a:pos x="333" y="92"/>
                </a:cxn>
                <a:cxn ang="0">
                  <a:pos x="205" y="16"/>
                </a:cxn>
                <a:cxn ang="0">
                  <a:pos x="202" y="5"/>
                </a:cxn>
                <a:cxn ang="0">
                  <a:pos x="213" y="2"/>
                </a:cxn>
              </a:cxnLst>
              <a:rect l="0" t="0" r="r" b="b"/>
              <a:pathLst>
                <a:path w="352" h="168">
                  <a:moveTo>
                    <a:pt x="1" y="74"/>
                  </a:moveTo>
                  <a:lnTo>
                    <a:pt x="337" y="77"/>
                  </a:lnTo>
                  <a:lnTo>
                    <a:pt x="337" y="93"/>
                  </a:lnTo>
                  <a:lnTo>
                    <a:pt x="0" y="90"/>
                  </a:lnTo>
                  <a:lnTo>
                    <a:pt x="1" y="74"/>
                  </a:lnTo>
                  <a:close/>
                  <a:moveTo>
                    <a:pt x="213" y="2"/>
                  </a:moveTo>
                  <a:lnTo>
                    <a:pt x="352" y="85"/>
                  </a:lnTo>
                  <a:lnTo>
                    <a:pt x="212" y="166"/>
                  </a:lnTo>
                  <a:cubicBezTo>
                    <a:pt x="208" y="168"/>
                    <a:pt x="203" y="167"/>
                    <a:pt x="201" y="163"/>
                  </a:cubicBezTo>
                  <a:cubicBezTo>
                    <a:pt x="199" y="159"/>
                    <a:pt x="200" y="154"/>
                    <a:pt x="204" y="152"/>
                  </a:cubicBezTo>
                  <a:lnTo>
                    <a:pt x="333" y="78"/>
                  </a:lnTo>
                  <a:lnTo>
                    <a:pt x="333" y="92"/>
                  </a:lnTo>
                  <a:lnTo>
                    <a:pt x="205" y="16"/>
                  </a:lnTo>
                  <a:cubicBezTo>
                    <a:pt x="201" y="14"/>
                    <a:pt x="200" y="9"/>
                    <a:pt x="202" y="5"/>
                  </a:cubicBezTo>
                  <a:cubicBezTo>
                    <a:pt x="204" y="1"/>
                    <a:pt x="209" y="0"/>
                    <a:pt x="213" y="2"/>
                  </a:cubicBezTo>
                  <a:close/>
                </a:path>
              </a:pathLst>
            </a:custGeom>
            <a:solidFill>
              <a:srgbClr val="4A7EBB"/>
            </a:solidFill>
            <a:ln w="0" cap="flat">
              <a:solidFill>
                <a:srgbClr val="4A7EBB"/>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grpSp>
      <p:grpSp>
        <p:nvGrpSpPr>
          <p:cNvPr id="132" name="Group 131"/>
          <p:cNvGrpSpPr/>
          <p:nvPr/>
        </p:nvGrpSpPr>
        <p:grpSpPr>
          <a:xfrm>
            <a:off x="4686300" y="3721100"/>
            <a:ext cx="1914525" cy="2415719"/>
            <a:chOff x="4686300" y="3721100"/>
            <a:chExt cx="1914525" cy="2415719"/>
          </a:xfrm>
        </p:grpSpPr>
        <p:sp>
          <p:nvSpPr>
            <p:cNvPr id="393231" name="Rectangle 15"/>
            <p:cNvSpPr>
              <a:spLocks noChangeArrowheads="1"/>
            </p:cNvSpPr>
            <p:nvPr/>
          </p:nvSpPr>
          <p:spPr bwMode="auto">
            <a:xfrm>
              <a:off x="4686300" y="3721100"/>
              <a:ext cx="962025" cy="200025"/>
            </a:xfrm>
            <a:prstGeom prst="rect">
              <a:avLst/>
            </a:prstGeom>
            <a:solidFill>
              <a:srgbClr val="EAF1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32" name="Rectangle 16"/>
            <p:cNvSpPr>
              <a:spLocks noChangeArrowheads="1"/>
            </p:cNvSpPr>
            <p:nvPr/>
          </p:nvSpPr>
          <p:spPr bwMode="auto">
            <a:xfrm>
              <a:off x="5638800" y="3721100"/>
              <a:ext cx="962025" cy="200025"/>
            </a:xfrm>
            <a:prstGeom prst="rect">
              <a:avLst/>
            </a:prstGeom>
            <a:solidFill>
              <a:srgbClr val="DBE5F1"/>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37" name="Rectangle 21"/>
            <p:cNvSpPr>
              <a:spLocks noChangeArrowheads="1"/>
            </p:cNvSpPr>
            <p:nvPr/>
          </p:nvSpPr>
          <p:spPr bwMode="auto">
            <a:xfrm>
              <a:off x="4686300" y="3911600"/>
              <a:ext cx="962025" cy="200025"/>
            </a:xfrm>
            <a:prstGeom prst="rect">
              <a:avLst/>
            </a:prstGeom>
            <a:solidFill>
              <a:srgbClr val="EAF1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38" name="Rectangle 22"/>
            <p:cNvSpPr>
              <a:spLocks noChangeArrowheads="1"/>
            </p:cNvSpPr>
            <p:nvPr/>
          </p:nvSpPr>
          <p:spPr bwMode="auto">
            <a:xfrm>
              <a:off x="5638800" y="3911600"/>
              <a:ext cx="962025" cy="200025"/>
            </a:xfrm>
            <a:prstGeom prst="rect">
              <a:avLst/>
            </a:prstGeom>
            <a:solidFill>
              <a:srgbClr val="DBE5F1"/>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43" name="Rectangle 27"/>
            <p:cNvSpPr>
              <a:spLocks noChangeArrowheads="1"/>
            </p:cNvSpPr>
            <p:nvPr/>
          </p:nvSpPr>
          <p:spPr bwMode="auto">
            <a:xfrm>
              <a:off x="4686300" y="4102100"/>
              <a:ext cx="962025" cy="771525"/>
            </a:xfrm>
            <a:prstGeom prst="rect">
              <a:avLst/>
            </a:prstGeom>
            <a:solidFill>
              <a:srgbClr val="EAF1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44" name="Rectangle 28"/>
            <p:cNvSpPr>
              <a:spLocks noChangeArrowheads="1"/>
            </p:cNvSpPr>
            <p:nvPr/>
          </p:nvSpPr>
          <p:spPr bwMode="auto">
            <a:xfrm>
              <a:off x="5638800" y="4102100"/>
              <a:ext cx="962025" cy="771525"/>
            </a:xfrm>
            <a:prstGeom prst="rect">
              <a:avLst/>
            </a:prstGeom>
            <a:solidFill>
              <a:srgbClr val="F2DDDC"/>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51" name="Rectangle 35"/>
            <p:cNvSpPr>
              <a:spLocks noChangeArrowheads="1"/>
            </p:cNvSpPr>
            <p:nvPr/>
          </p:nvSpPr>
          <p:spPr bwMode="auto">
            <a:xfrm>
              <a:off x="4686300" y="4864100"/>
              <a:ext cx="962025" cy="200025"/>
            </a:xfrm>
            <a:prstGeom prst="rect">
              <a:avLst/>
            </a:prstGeom>
            <a:solidFill>
              <a:srgbClr val="EAF1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52" name="Rectangle 36"/>
            <p:cNvSpPr>
              <a:spLocks noChangeArrowheads="1"/>
            </p:cNvSpPr>
            <p:nvPr/>
          </p:nvSpPr>
          <p:spPr bwMode="auto">
            <a:xfrm>
              <a:off x="5638800" y="4864100"/>
              <a:ext cx="962025" cy="200025"/>
            </a:xfrm>
            <a:prstGeom prst="rect">
              <a:avLst/>
            </a:prstGeom>
            <a:solidFill>
              <a:srgbClr val="F2DDDC"/>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59" name="Rectangle 43"/>
            <p:cNvSpPr>
              <a:spLocks noChangeArrowheads="1"/>
            </p:cNvSpPr>
            <p:nvPr/>
          </p:nvSpPr>
          <p:spPr bwMode="auto">
            <a:xfrm>
              <a:off x="4686300" y="5054600"/>
              <a:ext cx="962025" cy="771525"/>
            </a:xfrm>
            <a:prstGeom prst="rect">
              <a:avLst/>
            </a:prstGeom>
            <a:solidFill>
              <a:srgbClr val="EAF1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60" name="Rectangle 44"/>
            <p:cNvSpPr>
              <a:spLocks noChangeArrowheads="1"/>
            </p:cNvSpPr>
            <p:nvPr/>
          </p:nvSpPr>
          <p:spPr bwMode="auto">
            <a:xfrm>
              <a:off x="5638800" y="5054600"/>
              <a:ext cx="962025" cy="771525"/>
            </a:xfrm>
            <a:prstGeom prst="rect">
              <a:avLst/>
            </a:prstGeom>
            <a:solidFill>
              <a:srgbClr val="F2DDDC"/>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70" name="Rectangle 54"/>
            <p:cNvSpPr>
              <a:spLocks noChangeArrowheads="1"/>
            </p:cNvSpPr>
            <p:nvPr/>
          </p:nvSpPr>
          <p:spPr bwMode="auto">
            <a:xfrm>
              <a:off x="4943475" y="5921375"/>
              <a:ext cx="1377237" cy="2154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Calibri" pitchFamily="34" charset="0"/>
                  <a:cs typeface="Arial" pitchFamily="34" charset="0"/>
                </a:rPr>
                <a:t>B: Recapitalization</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393272" name="Rectangle 56"/>
            <p:cNvSpPr>
              <a:spLocks noChangeArrowheads="1"/>
            </p:cNvSpPr>
            <p:nvPr/>
          </p:nvSpPr>
          <p:spPr bwMode="auto">
            <a:xfrm>
              <a:off x="4867275" y="4702175"/>
              <a:ext cx="588303"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pitchFamily="34" charset="0"/>
                </a:rPr>
                <a:t>Loans:  100</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393273" name="Rectangle 57"/>
            <p:cNvSpPr>
              <a:spLocks noChangeArrowheads="1"/>
            </p:cNvSpPr>
            <p:nvPr/>
          </p:nvSpPr>
          <p:spPr bwMode="auto">
            <a:xfrm>
              <a:off x="5667375" y="4806950"/>
              <a:ext cx="928139"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pitchFamily="34" charset="0"/>
                </a:rPr>
                <a:t>Deposits &amp; Other </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393274" name="Rectangle 58"/>
            <p:cNvSpPr>
              <a:spLocks noChangeArrowheads="1"/>
            </p:cNvSpPr>
            <p:nvPr/>
          </p:nvSpPr>
          <p:spPr bwMode="auto">
            <a:xfrm>
              <a:off x="5762625" y="4968875"/>
              <a:ext cx="678071"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pitchFamily="34" charset="0"/>
                </a:rPr>
                <a:t>Liabilities: 80</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393275" name="Rectangle 59"/>
            <p:cNvSpPr>
              <a:spLocks noChangeArrowheads="1"/>
            </p:cNvSpPr>
            <p:nvPr/>
          </p:nvSpPr>
          <p:spPr bwMode="auto">
            <a:xfrm>
              <a:off x="5857875" y="3844925"/>
              <a:ext cx="520976"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pitchFamily="34" charset="0"/>
                </a:rPr>
                <a:t>Equity: 20</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393291" name="Line 75"/>
            <p:cNvSpPr>
              <a:spLocks noChangeShapeType="1"/>
            </p:cNvSpPr>
            <p:nvPr/>
          </p:nvSpPr>
          <p:spPr bwMode="auto">
            <a:xfrm>
              <a:off x="4695825" y="3721100"/>
              <a:ext cx="1905000"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92" name="Rectangle 76"/>
            <p:cNvSpPr>
              <a:spLocks noChangeArrowheads="1"/>
            </p:cNvSpPr>
            <p:nvPr/>
          </p:nvSpPr>
          <p:spPr bwMode="auto">
            <a:xfrm>
              <a:off x="4695825" y="3721100"/>
              <a:ext cx="1905000" cy="952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93" name="Line 77"/>
            <p:cNvSpPr>
              <a:spLocks noChangeShapeType="1"/>
            </p:cNvSpPr>
            <p:nvPr/>
          </p:nvSpPr>
          <p:spPr bwMode="auto">
            <a:xfrm>
              <a:off x="5648325" y="4102100"/>
              <a:ext cx="952500"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94" name="Rectangle 78"/>
            <p:cNvSpPr>
              <a:spLocks noChangeArrowheads="1"/>
            </p:cNvSpPr>
            <p:nvPr/>
          </p:nvSpPr>
          <p:spPr bwMode="auto">
            <a:xfrm>
              <a:off x="5648325" y="4102100"/>
              <a:ext cx="952500" cy="952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99" name="Line 83"/>
            <p:cNvSpPr>
              <a:spLocks noChangeShapeType="1"/>
            </p:cNvSpPr>
            <p:nvPr/>
          </p:nvSpPr>
          <p:spPr bwMode="auto">
            <a:xfrm>
              <a:off x="4695825" y="5816600"/>
              <a:ext cx="1905000"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300" name="Rectangle 84"/>
            <p:cNvSpPr>
              <a:spLocks noChangeArrowheads="1"/>
            </p:cNvSpPr>
            <p:nvPr/>
          </p:nvSpPr>
          <p:spPr bwMode="auto">
            <a:xfrm>
              <a:off x="4695825" y="5816600"/>
              <a:ext cx="1905000" cy="952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313" name="Line 97"/>
            <p:cNvSpPr>
              <a:spLocks noChangeShapeType="1"/>
            </p:cNvSpPr>
            <p:nvPr/>
          </p:nvSpPr>
          <p:spPr bwMode="auto">
            <a:xfrm>
              <a:off x="4686300" y="3721100"/>
              <a:ext cx="1588" cy="21050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314" name="Rectangle 98"/>
            <p:cNvSpPr>
              <a:spLocks noChangeArrowheads="1"/>
            </p:cNvSpPr>
            <p:nvPr/>
          </p:nvSpPr>
          <p:spPr bwMode="auto">
            <a:xfrm>
              <a:off x="4686300" y="3721100"/>
              <a:ext cx="9525" cy="210502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315" name="Line 99"/>
            <p:cNvSpPr>
              <a:spLocks noChangeShapeType="1"/>
            </p:cNvSpPr>
            <p:nvPr/>
          </p:nvSpPr>
          <p:spPr bwMode="auto">
            <a:xfrm>
              <a:off x="5638800" y="3730625"/>
              <a:ext cx="1588" cy="209550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316" name="Rectangle 100"/>
            <p:cNvSpPr>
              <a:spLocks noChangeArrowheads="1"/>
            </p:cNvSpPr>
            <p:nvPr/>
          </p:nvSpPr>
          <p:spPr bwMode="auto">
            <a:xfrm>
              <a:off x="5638800" y="3730625"/>
              <a:ext cx="9525" cy="2095500"/>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317" name="Line 101"/>
            <p:cNvSpPr>
              <a:spLocks noChangeShapeType="1"/>
            </p:cNvSpPr>
            <p:nvPr/>
          </p:nvSpPr>
          <p:spPr bwMode="auto">
            <a:xfrm>
              <a:off x="6591300" y="3730625"/>
              <a:ext cx="1588" cy="209550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318" name="Rectangle 102"/>
            <p:cNvSpPr>
              <a:spLocks noChangeArrowheads="1"/>
            </p:cNvSpPr>
            <p:nvPr/>
          </p:nvSpPr>
          <p:spPr bwMode="auto">
            <a:xfrm>
              <a:off x="6591300" y="3730625"/>
              <a:ext cx="9525" cy="2095500"/>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342" name="Freeform 126"/>
            <p:cNvSpPr>
              <a:spLocks noEditPoints="1"/>
            </p:cNvSpPr>
            <p:nvPr/>
          </p:nvSpPr>
          <p:spPr bwMode="auto">
            <a:xfrm>
              <a:off x="6065838" y="4035425"/>
              <a:ext cx="100013" cy="209550"/>
            </a:xfrm>
            <a:custGeom>
              <a:avLst/>
              <a:gdLst/>
              <a:ahLst/>
              <a:cxnLst>
                <a:cxn ang="0">
                  <a:pos x="93" y="1"/>
                </a:cxn>
                <a:cxn ang="0">
                  <a:pos x="91" y="337"/>
                </a:cxn>
                <a:cxn ang="0">
                  <a:pos x="75" y="337"/>
                </a:cxn>
                <a:cxn ang="0">
                  <a:pos x="77" y="0"/>
                </a:cxn>
                <a:cxn ang="0">
                  <a:pos x="93" y="1"/>
                </a:cxn>
                <a:cxn ang="0">
                  <a:pos x="165" y="213"/>
                </a:cxn>
                <a:cxn ang="0">
                  <a:pos x="82" y="353"/>
                </a:cxn>
                <a:cxn ang="0">
                  <a:pos x="2" y="212"/>
                </a:cxn>
                <a:cxn ang="0">
                  <a:pos x="5" y="201"/>
                </a:cxn>
                <a:cxn ang="0">
                  <a:pos x="16" y="204"/>
                </a:cxn>
                <a:cxn ang="0">
                  <a:pos x="90" y="333"/>
                </a:cxn>
                <a:cxn ang="0">
                  <a:pos x="76" y="333"/>
                </a:cxn>
                <a:cxn ang="0">
                  <a:pos x="151" y="205"/>
                </a:cxn>
                <a:cxn ang="0">
                  <a:pos x="162" y="202"/>
                </a:cxn>
                <a:cxn ang="0">
                  <a:pos x="165" y="213"/>
                </a:cxn>
              </a:cxnLst>
              <a:rect l="0" t="0" r="r" b="b"/>
              <a:pathLst>
                <a:path w="167" h="353">
                  <a:moveTo>
                    <a:pt x="93" y="1"/>
                  </a:moveTo>
                  <a:lnTo>
                    <a:pt x="91" y="337"/>
                  </a:lnTo>
                  <a:lnTo>
                    <a:pt x="75" y="337"/>
                  </a:lnTo>
                  <a:lnTo>
                    <a:pt x="77" y="0"/>
                  </a:lnTo>
                  <a:lnTo>
                    <a:pt x="93" y="1"/>
                  </a:lnTo>
                  <a:close/>
                  <a:moveTo>
                    <a:pt x="165" y="213"/>
                  </a:moveTo>
                  <a:lnTo>
                    <a:pt x="82" y="353"/>
                  </a:lnTo>
                  <a:lnTo>
                    <a:pt x="2" y="212"/>
                  </a:lnTo>
                  <a:cubicBezTo>
                    <a:pt x="0" y="208"/>
                    <a:pt x="1" y="203"/>
                    <a:pt x="5" y="201"/>
                  </a:cubicBezTo>
                  <a:cubicBezTo>
                    <a:pt x="9" y="199"/>
                    <a:pt x="14" y="200"/>
                    <a:pt x="16" y="204"/>
                  </a:cubicBezTo>
                  <a:lnTo>
                    <a:pt x="90" y="333"/>
                  </a:lnTo>
                  <a:lnTo>
                    <a:pt x="76" y="333"/>
                  </a:lnTo>
                  <a:lnTo>
                    <a:pt x="151" y="205"/>
                  </a:lnTo>
                  <a:cubicBezTo>
                    <a:pt x="154" y="201"/>
                    <a:pt x="159" y="200"/>
                    <a:pt x="162" y="202"/>
                  </a:cubicBezTo>
                  <a:cubicBezTo>
                    <a:pt x="166" y="204"/>
                    <a:pt x="167" y="209"/>
                    <a:pt x="165" y="213"/>
                  </a:cubicBezTo>
                  <a:close/>
                </a:path>
              </a:pathLst>
            </a:custGeom>
            <a:solidFill>
              <a:srgbClr val="4A7EBB"/>
            </a:solidFill>
            <a:ln w="0" cap="flat">
              <a:solidFill>
                <a:srgbClr val="4A7EBB"/>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grpSp>
      <p:grpSp>
        <p:nvGrpSpPr>
          <p:cNvPr id="144" name="Group 143"/>
          <p:cNvGrpSpPr/>
          <p:nvPr/>
        </p:nvGrpSpPr>
        <p:grpSpPr>
          <a:xfrm>
            <a:off x="6829425" y="3482975"/>
            <a:ext cx="1914525" cy="2653844"/>
            <a:chOff x="6829425" y="3482975"/>
            <a:chExt cx="1914525" cy="2653844"/>
          </a:xfrm>
        </p:grpSpPr>
        <p:grpSp>
          <p:nvGrpSpPr>
            <p:cNvPr id="133" name="Group 132"/>
            <p:cNvGrpSpPr/>
            <p:nvPr/>
          </p:nvGrpSpPr>
          <p:grpSpPr>
            <a:xfrm>
              <a:off x="6829425" y="3482975"/>
              <a:ext cx="1914525" cy="2653844"/>
              <a:chOff x="6829425" y="3482975"/>
              <a:chExt cx="1914525" cy="2653844"/>
            </a:xfrm>
          </p:grpSpPr>
          <p:sp>
            <p:nvSpPr>
              <p:cNvPr id="393227" name="Rectangle 11"/>
              <p:cNvSpPr>
                <a:spLocks noChangeArrowheads="1"/>
              </p:cNvSpPr>
              <p:nvPr/>
            </p:nvSpPr>
            <p:spPr bwMode="auto">
              <a:xfrm>
                <a:off x="6829425" y="3482975"/>
                <a:ext cx="962025" cy="247650"/>
              </a:xfrm>
              <a:prstGeom prst="rect">
                <a:avLst/>
              </a:prstGeom>
              <a:solidFill>
                <a:srgbClr val="DDD9C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28" name="Rectangle 12"/>
              <p:cNvSpPr>
                <a:spLocks noChangeArrowheads="1"/>
              </p:cNvSpPr>
              <p:nvPr/>
            </p:nvSpPr>
            <p:spPr bwMode="auto">
              <a:xfrm>
                <a:off x="7781925" y="3482975"/>
                <a:ext cx="962025" cy="247650"/>
              </a:xfrm>
              <a:prstGeom prst="rect">
                <a:avLst/>
              </a:prstGeom>
              <a:solidFill>
                <a:srgbClr val="DBE5F1"/>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33" name="Rectangle 17"/>
              <p:cNvSpPr>
                <a:spLocks noChangeArrowheads="1"/>
              </p:cNvSpPr>
              <p:nvPr/>
            </p:nvSpPr>
            <p:spPr bwMode="auto">
              <a:xfrm>
                <a:off x="6829425" y="3721100"/>
                <a:ext cx="962025" cy="200025"/>
              </a:xfrm>
              <a:prstGeom prst="rect">
                <a:avLst/>
              </a:prstGeom>
              <a:solidFill>
                <a:srgbClr val="EAF1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34" name="Rectangle 18"/>
              <p:cNvSpPr>
                <a:spLocks noChangeArrowheads="1"/>
              </p:cNvSpPr>
              <p:nvPr/>
            </p:nvSpPr>
            <p:spPr bwMode="auto">
              <a:xfrm>
                <a:off x="7781925" y="3721100"/>
                <a:ext cx="962025" cy="200025"/>
              </a:xfrm>
              <a:prstGeom prst="rect">
                <a:avLst/>
              </a:prstGeom>
              <a:solidFill>
                <a:srgbClr val="DBE5F1"/>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39" name="Rectangle 23"/>
              <p:cNvSpPr>
                <a:spLocks noChangeArrowheads="1"/>
              </p:cNvSpPr>
              <p:nvPr/>
            </p:nvSpPr>
            <p:spPr bwMode="auto">
              <a:xfrm>
                <a:off x="6829425" y="3911600"/>
                <a:ext cx="962025" cy="200025"/>
              </a:xfrm>
              <a:prstGeom prst="rect">
                <a:avLst/>
              </a:prstGeom>
              <a:solidFill>
                <a:srgbClr val="EAF1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40" name="Rectangle 24"/>
              <p:cNvSpPr>
                <a:spLocks noChangeArrowheads="1"/>
              </p:cNvSpPr>
              <p:nvPr/>
            </p:nvSpPr>
            <p:spPr bwMode="auto">
              <a:xfrm>
                <a:off x="7781925" y="3911600"/>
                <a:ext cx="962025" cy="200025"/>
              </a:xfrm>
              <a:prstGeom prst="rect">
                <a:avLst/>
              </a:prstGeom>
              <a:solidFill>
                <a:srgbClr val="DBE5F1"/>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45" name="Rectangle 29"/>
              <p:cNvSpPr>
                <a:spLocks noChangeArrowheads="1"/>
              </p:cNvSpPr>
              <p:nvPr/>
            </p:nvSpPr>
            <p:spPr bwMode="auto">
              <a:xfrm>
                <a:off x="6829425" y="4102100"/>
                <a:ext cx="962025" cy="771525"/>
              </a:xfrm>
              <a:prstGeom prst="rect">
                <a:avLst/>
              </a:prstGeom>
              <a:solidFill>
                <a:srgbClr val="EAF1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46" name="Rectangle 30"/>
              <p:cNvSpPr>
                <a:spLocks noChangeArrowheads="1"/>
              </p:cNvSpPr>
              <p:nvPr/>
            </p:nvSpPr>
            <p:spPr bwMode="auto">
              <a:xfrm>
                <a:off x="7781925" y="3905250"/>
                <a:ext cx="962025" cy="968375"/>
              </a:xfrm>
              <a:prstGeom prst="rect">
                <a:avLst/>
              </a:prstGeom>
              <a:solidFill>
                <a:srgbClr val="F2DDDC"/>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53" name="Rectangle 37"/>
              <p:cNvSpPr>
                <a:spLocks noChangeArrowheads="1"/>
              </p:cNvSpPr>
              <p:nvPr/>
            </p:nvSpPr>
            <p:spPr bwMode="auto">
              <a:xfrm>
                <a:off x="6829425" y="4864100"/>
                <a:ext cx="962025" cy="200025"/>
              </a:xfrm>
              <a:prstGeom prst="rect">
                <a:avLst/>
              </a:prstGeom>
              <a:solidFill>
                <a:srgbClr val="EAF1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54" name="Rectangle 38"/>
              <p:cNvSpPr>
                <a:spLocks noChangeArrowheads="1"/>
              </p:cNvSpPr>
              <p:nvPr/>
            </p:nvSpPr>
            <p:spPr bwMode="auto">
              <a:xfrm>
                <a:off x="7781925" y="4864100"/>
                <a:ext cx="962025" cy="200025"/>
              </a:xfrm>
              <a:prstGeom prst="rect">
                <a:avLst/>
              </a:prstGeom>
              <a:solidFill>
                <a:srgbClr val="F2DDDC"/>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61" name="Rectangle 45"/>
              <p:cNvSpPr>
                <a:spLocks noChangeArrowheads="1"/>
              </p:cNvSpPr>
              <p:nvPr/>
            </p:nvSpPr>
            <p:spPr bwMode="auto">
              <a:xfrm>
                <a:off x="6829425" y="5054600"/>
                <a:ext cx="962025" cy="771525"/>
              </a:xfrm>
              <a:prstGeom prst="rect">
                <a:avLst/>
              </a:prstGeom>
              <a:solidFill>
                <a:srgbClr val="EAF1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62" name="Rectangle 46"/>
              <p:cNvSpPr>
                <a:spLocks noChangeArrowheads="1"/>
              </p:cNvSpPr>
              <p:nvPr/>
            </p:nvSpPr>
            <p:spPr bwMode="auto">
              <a:xfrm>
                <a:off x="7781925" y="5054600"/>
                <a:ext cx="962025" cy="771525"/>
              </a:xfrm>
              <a:prstGeom prst="rect">
                <a:avLst/>
              </a:prstGeom>
              <a:solidFill>
                <a:srgbClr val="F2DDDC"/>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271" name="Rectangle 55"/>
              <p:cNvSpPr>
                <a:spLocks noChangeArrowheads="1"/>
              </p:cNvSpPr>
              <p:nvPr/>
            </p:nvSpPr>
            <p:spPr bwMode="auto">
              <a:xfrm>
                <a:off x="7086600" y="5921375"/>
                <a:ext cx="1388585" cy="2154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Calibri" pitchFamily="34" charset="0"/>
                    <a:cs typeface="Arial" pitchFamily="34" charset="0"/>
                  </a:rPr>
                  <a:t>C: Asset Expansion</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393276" name="Rectangle 60"/>
              <p:cNvSpPr>
                <a:spLocks noChangeArrowheads="1"/>
              </p:cNvSpPr>
              <p:nvPr/>
            </p:nvSpPr>
            <p:spPr bwMode="auto">
              <a:xfrm>
                <a:off x="7010400" y="4702175"/>
                <a:ext cx="588303"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pitchFamily="34" charset="0"/>
                  </a:rPr>
                  <a:t>Loans:  100</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393277" name="Rectangle 61"/>
              <p:cNvSpPr>
                <a:spLocks noChangeArrowheads="1"/>
              </p:cNvSpPr>
              <p:nvPr/>
            </p:nvSpPr>
            <p:spPr bwMode="auto">
              <a:xfrm>
                <a:off x="7810500" y="4806950"/>
                <a:ext cx="928139"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pitchFamily="34" charset="0"/>
                  </a:rPr>
                  <a:t>Deposits &amp; Other </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393278" name="Rectangle 62"/>
              <p:cNvSpPr>
                <a:spLocks noChangeArrowheads="1"/>
              </p:cNvSpPr>
              <p:nvPr/>
            </p:nvSpPr>
            <p:spPr bwMode="auto">
              <a:xfrm>
                <a:off x="7905750" y="4968875"/>
                <a:ext cx="678071"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pitchFamily="34" charset="0"/>
                  </a:rPr>
                  <a:t>Liabilities: </a:t>
                </a:r>
                <a:r>
                  <a:rPr lang="en-US" sz="1000" dirty="0" smtClean="0">
                    <a:solidFill>
                      <a:srgbClr val="000000"/>
                    </a:solidFill>
                    <a:latin typeface="Calibri" pitchFamily="34" charset="0"/>
                    <a:cs typeface="Arial" pitchFamily="34" charset="0"/>
                  </a:rPr>
                  <a:t>9</a:t>
                </a:r>
                <a:r>
                  <a:rPr kumimoji="0" lang="en-US" sz="1000" b="0" i="0" u="none" strike="noStrike" cap="none" normalizeH="0" baseline="0" dirty="0" smtClean="0">
                    <a:ln>
                      <a:noFill/>
                    </a:ln>
                    <a:solidFill>
                      <a:srgbClr val="000000"/>
                    </a:solidFill>
                    <a:effectLst/>
                    <a:latin typeface="Calibri" pitchFamily="34" charset="0"/>
                    <a:cs typeface="Arial" pitchFamily="34" charset="0"/>
                  </a:rPr>
                  <a:t>0</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393279" name="Rectangle 63"/>
              <p:cNvSpPr>
                <a:spLocks noChangeArrowheads="1"/>
              </p:cNvSpPr>
              <p:nvPr/>
            </p:nvSpPr>
            <p:spPr bwMode="auto">
              <a:xfrm>
                <a:off x="6877050" y="3530600"/>
                <a:ext cx="889667"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pitchFamily="34" charset="0"/>
                  </a:rPr>
                  <a:t>New Assets: 12.5</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393280" name="Rectangle 64"/>
              <p:cNvSpPr>
                <a:spLocks noChangeArrowheads="1"/>
              </p:cNvSpPr>
              <p:nvPr/>
            </p:nvSpPr>
            <p:spPr bwMode="auto">
              <a:xfrm>
                <a:off x="7953375" y="3631238"/>
                <a:ext cx="618759"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pitchFamily="34" charset="0"/>
                  </a:rPr>
                  <a:t>Equity: 22.5</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393301" name="Line 85"/>
              <p:cNvSpPr>
                <a:spLocks noChangeShapeType="1"/>
              </p:cNvSpPr>
              <p:nvPr/>
            </p:nvSpPr>
            <p:spPr bwMode="auto">
              <a:xfrm>
                <a:off x="6829425" y="3482975"/>
                <a:ext cx="1588" cy="234315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302" name="Rectangle 86"/>
              <p:cNvSpPr>
                <a:spLocks noChangeArrowheads="1"/>
              </p:cNvSpPr>
              <p:nvPr/>
            </p:nvSpPr>
            <p:spPr bwMode="auto">
              <a:xfrm>
                <a:off x="6829425" y="3482975"/>
                <a:ext cx="9525" cy="2343150"/>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303" name="Line 87"/>
              <p:cNvSpPr>
                <a:spLocks noChangeShapeType="1"/>
              </p:cNvSpPr>
              <p:nvPr/>
            </p:nvSpPr>
            <p:spPr bwMode="auto">
              <a:xfrm>
                <a:off x="7781925" y="3492500"/>
                <a:ext cx="1588" cy="23336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304" name="Rectangle 88"/>
              <p:cNvSpPr>
                <a:spLocks noChangeArrowheads="1"/>
              </p:cNvSpPr>
              <p:nvPr/>
            </p:nvSpPr>
            <p:spPr bwMode="auto">
              <a:xfrm>
                <a:off x="7781925" y="3492500"/>
                <a:ext cx="9525" cy="233362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305" name="Line 89"/>
              <p:cNvSpPr>
                <a:spLocks noChangeShapeType="1"/>
              </p:cNvSpPr>
              <p:nvPr/>
            </p:nvSpPr>
            <p:spPr bwMode="auto">
              <a:xfrm>
                <a:off x="8734425" y="3492500"/>
                <a:ext cx="1588" cy="23336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306" name="Rectangle 90"/>
              <p:cNvSpPr>
                <a:spLocks noChangeArrowheads="1"/>
              </p:cNvSpPr>
              <p:nvPr/>
            </p:nvSpPr>
            <p:spPr bwMode="auto">
              <a:xfrm>
                <a:off x="8734425" y="3492500"/>
                <a:ext cx="9525" cy="233362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327" name="Line 111"/>
              <p:cNvSpPr>
                <a:spLocks noChangeShapeType="1"/>
              </p:cNvSpPr>
              <p:nvPr/>
            </p:nvSpPr>
            <p:spPr bwMode="auto">
              <a:xfrm>
                <a:off x="6838950" y="3482975"/>
                <a:ext cx="1905000"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328" name="Rectangle 112"/>
              <p:cNvSpPr>
                <a:spLocks noChangeArrowheads="1"/>
              </p:cNvSpPr>
              <p:nvPr/>
            </p:nvSpPr>
            <p:spPr bwMode="auto">
              <a:xfrm>
                <a:off x="6838950" y="3482975"/>
                <a:ext cx="1905000" cy="952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329" name="Line 113"/>
              <p:cNvSpPr>
                <a:spLocks noChangeShapeType="1"/>
              </p:cNvSpPr>
              <p:nvPr/>
            </p:nvSpPr>
            <p:spPr bwMode="auto">
              <a:xfrm>
                <a:off x="6838950" y="3721100"/>
                <a:ext cx="952500"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330" name="Rectangle 114"/>
              <p:cNvSpPr>
                <a:spLocks noChangeArrowheads="1"/>
              </p:cNvSpPr>
              <p:nvPr/>
            </p:nvSpPr>
            <p:spPr bwMode="auto">
              <a:xfrm>
                <a:off x="6838950" y="3721100"/>
                <a:ext cx="952500" cy="952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339" name="Line 123"/>
              <p:cNvSpPr>
                <a:spLocks noChangeShapeType="1"/>
              </p:cNvSpPr>
              <p:nvPr/>
            </p:nvSpPr>
            <p:spPr bwMode="auto">
              <a:xfrm>
                <a:off x="6838950" y="5816600"/>
                <a:ext cx="1905000"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340" name="Rectangle 124"/>
              <p:cNvSpPr>
                <a:spLocks noChangeArrowheads="1"/>
              </p:cNvSpPr>
              <p:nvPr/>
            </p:nvSpPr>
            <p:spPr bwMode="auto">
              <a:xfrm>
                <a:off x="6838950" y="5816600"/>
                <a:ext cx="1905000" cy="952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3343" name="Freeform 127"/>
              <p:cNvSpPr>
                <a:spLocks noEditPoints="1"/>
              </p:cNvSpPr>
              <p:nvPr/>
            </p:nvSpPr>
            <p:spPr bwMode="auto">
              <a:xfrm>
                <a:off x="7795452" y="3548063"/>
                <a:ext cx="209550" cy="100013"/>
              </a:xfrm>
              <a:custGeom>
                <a:avLst/>
                <a:gdLst/>
                <a:ahLst/>
                <a:cxnLst>
                  <a:cxn ang="0">
                    <a:pos x="352" y="93"/>
                  </a:cxn>
                  <a:cxn ang="0">
                    <a:pos x="16" y="91"/>
                  </a:cxn>
                  <a:cxn ang="0">
                    <a:pos x="16" y="75"/>
                  </a:cxn>
                  <a:cxn ang="0">
                    <a:pos x="353" y="77"/>
                  </a:cxn>
                  <a:cxn ang="0">
                    <a:pos x="352" y="93"/>
                  </a:cxn>
                  <a:cxn ang="0">
                    <a:pos x="140" y="165"/>
                  </a:cxn>
                  <a:cxn ang="0">
                    <a:pos x="0" y="82"/>
                  </a:cxn>
                  <a:cxn ang="0">
                    <a:pos x="141" y="2"/>
                  </a:cxn>
                  <a:cxn ang="0">
                    <a:pos x="152" y="5"/>
                  </a:cxn>
                  <a:cxn ang="0">
                    <a:pos x="149" y="16"/>
                  </a:cxn>
                  <a:cxn ang="0">
                    <a:pos x="20" y="90"/>
                  </a:cxn>
                  <a:cxn ang="0">
                    <a:pos x="20" y="76"/>
                  </a:cxn>
                  <a:cxn ang="0">
                    <a:pos x="148" y="151"/>
                  </a:cxn>
                  <a:cxn ang="0">
                    <a:pos x="151" y="162"/>
                  </a:cxn>
                  <a:cxn ang="0">
                    <a:pos x="140" y="165"/>
                  </a:cxn>
                </a:cxnLst>
                <a:rect l="0" t="0" r="r" b="b"/>
                <a:pathLst>
                  <a:path w="353" h="167">
                    <a:moveTo>
                      <a:pt x="352" y="93"/>
                    </a:moveTo>
                    <a:lnTo>
                      <a:pt x="16" y="91"/>
                    </a:lnTo>
                    <a:lnTo>
                      <a:pt x="16" y="75"/>
                    </a:lnTo>
                    <a:lnTo>
                      <a:pt x="353" y="77"/>
                    </a:lnTo>
                    <a:lnTo>
                      <a:pt x="352" y="93"/>
                    </a:lnTo>
                    <a:close/>
                    <a:moveTo>
                      <a:pt x="140" y="165"/>
                    </a:moveTo>
                    <a:lnTo>
                      <a:pt x="0" y="82"/>
                    </a:lnTo>
                    <a:lnTo>
                      <a:pt x="141" y="2"/>
                    </a:lnTo>
                    <a:cubicBezTo>
                      <a:pt x="145" y="0"/>
                      <a:pt x="150" y="1"/>
                      <a:pt x="152" y="5"/>
                    </a:cubicBezTo>
                    <a:cubicBezTo>
                      <a:pt x="154" y="9"/>
                      <a:pt x="153" y="14"/>
                      <a:pt x="149" y="16"/>
                    </a:cubicBezTo>
                    <a:lnTo>
                      <a:pt x="20" y="90"/>
                    </a:lnTo>
                    <a:lnTo>
                      <a:pt x="20" y="76"/>
                    </a:lnTo>
                    <a:lnTo>
                      <a:pt x="148" y="151"/>
                    </a:lnTo>
                    <a:cubicBezTo>
                      <a:pt x="152" y="154"/>
                      <a:pt x="153" y="159"/>
                      <a:pt x="151" y="162"/>
                    </a:cubicBezTo>
                    <a:cubicBezTo>
                      <a:pt x="149" y="166"/>
                      <a:pt x="144" y="167"/>
                      <a:pt x="140" y="165"/>
                    </a:cubicBezTo>
                    <a:close/>
                  </a:path>
                </a:pathLst>
              </a:custGeom>
              <a:solidFill>
                <a:srgbClr val="4A7EBB"/>
              </a:solidFill>
              <a:ln w="0" cap="flat">
                <a:solidFill>
                  <a:srgbClr val="4A7EBB"/>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grpSp>
        <p:cxnSp>
          <p:nvCxnSpPr>
            <p:cNvPr id="141" name="Straight Connector 140"/>
            <p:cNvCxnSpPr/>
            <p:nvPr/>
          </p:nvCxnSpPr>
          <p:spPr bwMode="auto">
            <a:xfrm>
              <a:off x="7785614" y="3917637"/>
              <a:ext cx="946113"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36"/>
                                        </p:tgtEl>
                                        <p:attrNameLst>
                                          <p:attrName>style.visibility</p:attrName>
                                        </p:attrNameLst>
                                      </p:cBhvr>
                                      <p:to>
                                        <p:strVal val="visible"/>
                                      </p:to>
                                    </p:set>
                                    <p:animEffect transition="in" filter="wipe(left)">
                                      <p:cBhvr>
                                        <p:cTn id="7" dur="500"/>
                                        <p:tgtEl>
                                          <p:spTgt spid="13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34"/>
                                        </p:tgtEl>
                                        <p:attrNameLst>
                                          <p:attrName>style.visibility</p:attrName>
                                        </p:attrNameLst>
                                      </p:cBhvr>
                                      <p:to>
                                        <p:strVal val="visible"/>
                                      </p:to>
                                    </p:set>
                                    <p:animEffect transition="in" filter="wipe(down)">
                                      <p:cBhvr>
                                        <p:cTn id="12" dur="500"/>
                                        <p:tgtEl>
                                          <p:spTgt spid="13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32"/>
                                        </p:tgtEl>
                                        <p:attrNameLst>
                                          <p:attrName>style.visibility</p:attrName>
                                        </p:attrNameLst>
                                      </p:cBhvr>
                                      <p:to>
                                        <p:strVal val="visible"/>
                                      </p:to>
                                    </p:set>
                                    <p:animEffect transition="in" filter="wipe(down)">
                                      <p:cBhvr>
                                        <p:cTn id="17" dur="500"/>
                                        <p:tgtEl>
                                          <p:spTgt spid="13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144"/>
                                        </p:tgtEl>
                                        <p:attrNameLst>
                                          <p:attrName>style.visibility</p:attrName>
                                        </p:attrNameLst>
                                      </p:cBhvr>
                                      <p:to>
                                        <p:strVal val="visible"/>
                                      </p:to>
                                    </p:set>
                                    <p:animEffect transition="in" filter="wipe(down)">
                                      <p:cBhvr>
                                        <p:cTn id="22" dur="500"/>
                                        <p:tgtEl>
                                          <p:spTgt spid="1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C00000"/>
                </a:solidFill>
              </a:rPr>
              <a:t>Risk Fallacies</a:t>
            </a:r>
            <a:endParaRPr lang="en-US" sz="3600" b="1" dirty="0">
              <a:solidFill>
                <a:srgbClr val="C00000"/>
              </a:solidFill>
            </a:endParaRPr>
          </a:p>
        </p:txBody>
      </p:sp>
      <p:sp>
        <p:nvSpPr>
          <p:cNvPr id="3" name="Content Placeholder 2"/>
          <p:cNvSpPr>
            <a:spLocks noGrp="1"/>
          </p:cNvSpPr>
          <p:nvPr>
            <p:ph idx="1"/>
          </p:nvPr>
        </p:nvSpPr>
        <p:spPr>
          <a:xfrm>
            <a:off x="457200" y="1600200"/>
            <a:ext cx="7334250" cy="4525963"/>
          </a:xfrm>
        </p:spPr>
        <p:txBody>
          <a:bodyPr>
            <a:normAutofit lnSpcReduction="10000"/>
          </a:bodyPr>
          <a:lstStyle/>
          <a:p>
            <a:r>
              <a:rPr lang="en-US" sz="2800" dirty="0" smtClean="0"/>
              <a:t>If a bank’s assts decline in value by $60B, there is a $60B loss that must be borne by someone.</a:t>
            </a:r>
          </a:p>
          <a:p>
            <a:endParaRPr lang="en-US" sz="2800" dirty="0" smtClean="0"/>
          </a:p>
          <a:p>
            <a:r>
              <a:rPr lang="en-US" sz="2800" dirty="0" smtClean="0"/>
              <a:t> You can “hide” the loss with clever accounting, but you can’t make it disappear.</a:t>
            </a:r>
          </a:p>
          <a:p>
            <a:endParaRPr lang="en-US" sz="2800" dirty="0" smtClean="0"/>
          </a:p>
          <a:p>
            <a:r>
              <a:rPr lang="en-US" sz="2800" dirty="0" smtClean="0"/>
              <a:t>The only question is who bears the loss:</a:t>
            </a:r>
          </a:p>
          <a:p>
            <a:pPr lvl="1"/>
            <a:r>
              <a:rPr lang="en-US" sz="2400" dirty="0" smtClean="0"/>
              <a:t>The bank’s creditors</a:t>
            </a:r>
          </a:p>
          <a:p>
            <a:pPr lvl="1"/>
            <a:r>
              <a:rPr lang="en-US" sz="2400" dirty="0" smtClean="0"/>
              <a:t>The bank’s shareholders</a:t>
            </a:r>
          </a:p>
          <a:p>
            <a:pPr lvl="1"/>
            <a:r>
              <a:rPr lang="en-US" sz="2400" dirty="0" smtClean="0"/>
              <a:t>The government and its taxpayers</a:t>
            </a:r>
          </a:p>
          <a:p>
            <a:endParaRPr lang="en-US" sz="2800" dirty="0"/>
          </a:p>
        </p:txBody>
      </p:sp>
      <p:pic>
        <p:nvPicPr>
          <p:cNvPr id="1026" name="Picture 2" descr="http://us.cdn1.123rf.com/168nwm/shock77/shock771007/shock77100700020/7332903-funny-ostrich-cartoon.jpg"/>
          <p:cNvPicPr>
            <a:picLocks noChangeAspect="1" noChangeArrowheads="1"/>
          </p:cNvPicPr>
          <p:nvPr/>
        </p:nvPicPr>
        <p:blipFill>
          <a:blip r:embed="rId2" cstate="print"/>
          <a:srcRect/>
          <a:stretch>
            <a:fillRect/>
          </a:stretch>
        </p:blipFill>
        <p:spPr bwMode="auto">
          <a:xfrm>
            <a:off x="7416800" y="2568575"/>
            <a:ext cx="1600200" cy="160020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C00000"/>
                </a:solidFill>
              </a:rPr>
              <a:t>Risk</a:t>
            </a:r>
            <a:endParaRPr lang="en-US" sz="3600" dirty="0"/>
          </a:p>
        </p:txBody>
      </p:sp>
      <p:sp>
        <p:nvSpPr>
          <p:cNvPr id="3" name="Content Placeholder 2"/>
          <p:cNvSpPr>
            <a:spLocks noGrp="1"/>
          </p:cNvSpPr>
          <p:nvPr>
            <p:ph idx="1"/>
          </p:nvPr>
        </p:nvSpPr>
        <p:spPr/>
        <p:txBody>
          <a:bodyPr>
            <a:normAutofit fontScale="92500" lnSpcReduction="10000"/>
          </a:bodyPr>
          <a:lstStyle/>
          <a:p>
            <a:r>
              <a:rPr lang="en-US" sz="2800" b="1" dirty="0" smtClean="0">
                <a:solidFill>
                  <a:srgbClr val="C00000"/>
                </a:solidFill>
              </a:rPr>
              <a:t>First principle: </a:t>
            </a:r>
            <a:r>
              <a:rPr lang="en-US" sz="2800" dirty="0" smtClean="0"/>
              <a:t>The </a:t>
            </a:r>
            <a:r>
              <a:rPr lang="en-US" sz="2800" u="sng" dirty="0" smtClean="0"/>
              <a:t>market</a:t>
            </a:r>
            <a:r>
              <a:rPr lang="en-US" sz="2800" dirty="0" smtClean="0"/>
              <a:t> should be used to allocate and price risk. </a:t>
            </a:r>
          </a:p>
          <a:p>
            <a:pPr lvl="1"/>
            <a:r>
              <a:rPr lang="en-US" sz="2400" dirty="0" smtClean="0"/>
              <a:t>Risk should not be borne by government and taxpayers since, among other things, this circumvents the market and causes distortions.</a:t>
            </a:r>
          </a:p>
          <a:p>
            <a:pPr lvl="1"/>
            <a:endParaRPr lang="en-US" sz="2400" dirty="0" smtClean="0"/>
          </a:p>
          <a:p>
            <a:r>
              <a:rPr lang="en-US" sz="2800" b="1" dirty="0" smtClean="0">
                <a:solidFill>
                  <a:srgbClr val="C00000"/>
                </a:solidFill>
              </a:rPr>
              <a:t>Second principle: </a:t>
            </a:r>
            <a:r>
              <a:rPr lang="en-US" sz="2800" dirty="0" smtClean="0"/>
              <a:t>If the government is out of the picture (subsidies related to taxes and guarantees are removed) and the market is working, changing capital (leverage) does not change the total pricing of risk.</a:t>
            </a:r>
          </a:p>
          <a:p>
            <a:pPr lvl="1"/>
            <a:r>
              <a:rPr lang="en-US" sz="2400" dirty="0" smtClean="0"/>
              <a:t>Changes in capital requirements and leverage just change how risk is allocated across shareholders and creditors.</a:t>
            </a:r>
          </a:p>
          <a:p>
            <a:pPr lvl="1"/>
            <a:endParaRPr lang="en-US" dirty="0" smtClean="0"/>
          </a:p>
          <a:p>
            <a:pPr lvl="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123950" y="427038"/>
            <a:ext cx="4305300" cy="1143000"/>
          </a:xfrm>
        </p:spPr>
        <p:txBody>
          <a:bodyPr>
            <a:normAutofit/>
          </a:bodyPr>
          <a:lstStyle/>
          <a:p>
            <a:r>
              <a:rPr lang="en-US" sz="3600" b="1" dirty="0" smtClean="0">
                <a:solidFill>
                  <a:srgbClr val="C00000"/>
                </a:solidFill>
              </a:rPr>
              <a:t>“Target” ROE</a:t>
            </a:r>
            <a:endParaRPr lang="en-US" sz="3600" b="1" dirty="0">
              <a:solidFill>
                <a:srgbClr val="C00000"/>
              </a:solidFill>
            </a:endParaRPr>
          </a:p>
        </p:txBody>
      </p:sp>
      <p:sp>
        <p:nvSpPr>
          <p:cNvPr id="7" name="Content Placeholder 6"/>
          <p:cNvSpPr>
            <a:spLocks noGrp="1"/>
          </p:cNvSpPr>
          <p:nvPr>
            <p:ph idx="1"/>
          </p:nvPr>
        </p:nvSpPr>
        <p:spPr>
          <a:xfrm>
            <a:off x="390525" y="2133600"/>
            <a:ext cx="8229600" cy="4525963"/>
          </a:xfrm>
        </p:spPr>
        <p:txBody>
          <a:bodyPr>
            <a:normAutofit/>
          </a:bodyPr>
          <a:lstStyle/>
          <a:p>
            <a:pPr>
              <a:spcBef>
                <a:spcPts val="1800"/>
              </a:spcBef>
            </a:pPr>
            <a:r>
              <a:rPr lang="en-US" sz="2800" dirty="0" smtClean="0"/>
              <a:t>Shareholders do not have a “target” ROE that is independent of the risk they must bear.</a:t>
            </a:r>
          </a:p>
          <a:p>
            <a:pPr>
              <a:spcBef>
                <a:spcPts val="1800"/>
              </a:spcBef>
            </a:pPr>
            <a:r>
              <a:rPr lang="en-US" sz="2800" dirty="0" smtClean="0"/>
              <a:t>As the risk they are exposed to decreases, so does the required expected rate of return.</a:t>
            </a:r>
          </a:p>
          <a:p>
            <a:pPr>
              <a:spcBef>
                <a:spcPts val="1800"/>
              </a:spcBef>
            </a:pPr>
            <a:r>
              <a:rPr lang="en-US" sz="2800" dirty="0" smtClean="0"/>
              <a:t>Higher capital decreases risk and decreases the required expected rate of return.</a:t>
            </a:r>
          </a:p>
          <a:p>
            <a:pPr>
              <a:spcBef>
                <a:spcPts val="1800"/>
              </a:spcBef>
            </a:pPr>
            <a:r>
              <a:rPr lang="en-US" sz="2800" dirty="0" smtClean="0"/>
              <a:t>If this is not true, then the market is not working and we have bigger problems.</a:t>
            </a:r>
          </a:p>
        </p:txBody>
      </p:sp>
      <p:pic>
        <p:nvPicPr>
          <p:cNvPr id="92164" name="Picture 4" descr="http://stepbystepmlmsuccessonline.com/wp-content/uploads/2011/05/bullseye.gif"/>
          <p:cNvPicPr>
            <a:picLocks noChangeAspect="1" noChangeArrowheads="1"/>
          </p:cNvPicPr>
          <p:nvPr/>
        </p:nvPicPr>
        <p:blipFill>
          <a:blip r:embed="rId2" cstate="print"/>
          <a:srcRect/>
          <a:stretch>
            <a:fillRect/>
          </a:stretch>
        </p:blipFill>
        <p:spPr bwMode="auto">
          <a:xfrm>
            <a:off x="5854700" y="247650"/>
            <a:ext cx="2260600" cy="1785874"/>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600" b="1" dirty="0" smtClean="0">
                <a:solidFill>
                  <a:srgbClr val="C00000"/>
                </a:solidFill>
                <a:latin typeface="Calibri" pitchFamily="34" charset="0"/>
              </a:rPr>
              <a:t>ROE and Capital</a:t>
            </a:r>
            <a:endParaRPr lang="en-US" sz="3600" b="1" dirty="0">
              <a:solidFill>
                <a:srgbClr val="C00000"/>
              </a:solidFill>
              <a:latin typeface="Calibri" pitchFamily="34" charset="0"/>
            </a:endParaRPr>
          </a:p>
        </p:txBody>
      </p:sp>
      <p:sp>
        <p:nvSpPr>
          <p:cNvPr id="3" name="Content Placeholder 2"/>
          <p:cNvSpPr>
            <a:spLocks noGrp="1"/>
          </p:cNvSpPr>
          <p:nvPr>
            <p:ph sz="half" idx="1"/>
          </p:nvPr>
        </p:nvSpPr>
        <p:spPr/>
        <p:txBody>
          <a:bodyPr>
            <a:normAutofit/>
          </a:bodyPr>
          <a:lstStyle/>
          <a:p>
            <a:r>
              <a:rPr lang="en-US" dirty="0">
                <a:latin typeface="Calibri" pitchFamily="34" charset="0"/>
              </a:rPr>
              <a:t>Higher capital </a:t>
            </a:r>
          </a:p>
          <a:p>
            <a:pPr lvl="1"/>
            <a:r>
              <a:rPr lang="en-US" dirty="0">
                <a:latin typeface="Calibri" pitchFamily="34" charset="0"/>
              </a:rPr>
              <a:t>Reduces ROE in good times </a:t>
            </a:r>
          </a:p>
          <a:p>
            <a:pPr lvl="1"/>
            <a:r>
              <a:rPr lang="en-US" dirty="0">
                <a:latin typeface="Calibri" pitchFamily="34" charset="0"/>
              </a:rPr>
              <a:t>Raises ROE in bad times</a:t>
            </a:r>
          </a:p>
          <a:p>
            <a:pPr lvl="1"/>
            <a:r>
              <a:rPr lang="en-US" dirty="0" smtClean="0">
                <a:latin typeface="Calibri" pitchFamily="34" charset="0"/>
                <a:sym typeface="Symbol"/>
              </a:rPr>
              <a:t> Value is preserved</a:t>
            </a:r>
          </a:p>
          <a:p>
            <a:pPr lvl="1"/>
            <a:r>
              <a:rPr lang="en-US" dirty="0">
                <a:latin typeface="Calibri" pitchFamily="34" charset="0"/>
                <a:sym typeface="Symbol"/>
              </a:rPr>
              <a:t></a:t>
            </a:r>
            <a:r>
              <a:rPr lang="en-US" dirty="0" smtClean="0">
                <a:latin typeface="Calibri" pitchFamily="34" charset="0"/>
                <a:sym typeface="Symbol"/>
              </a:rPr>
              <a:t> Risk is reduced</a:t>
            </a:r>
            <a:endParaRPr lang="en-US" dirty="0" smtClean="0">
              <a:latin typeface="Calibri" pitchFamily="34" charset="0"/>
            </a:endParaRPr>
          </a:p>
          <a:p>
            <a:pPr lvl="1"/>
            <a:endParaRPr lang="en-US" dirty="0" smtClean="0">
              <a:latin typeface="Calibri" pitchFamily="34" charset="0"/>
            </a:endParaRPr>
          </a:p>
          <a:p>
            <a:r>
              <a:rPr lang="en-US" dirty="0" smtClean="0">
                <a:solidFill>
                  <a:srgbClr val="0070C0"/>
                </a:solidFill>
                <a:latin typeface="Calibri" pitchFamily="34" charset="0"/>
              </a:rPr>
              <a:t>Lower risk reduces equity holders’ required return</a:t>
            </a:r>
            <a:endParaRPr lang="en-US" dirty="0">
              <a:solidFill>
                <a:srgbClr val="0070C0"/>
              </a:solidFill>
              <a:latin typeface="Calibri" pitchFamily="34" charset="0"/>
            </a:endParaRPr>
          </a:p>
        </p:txBody>
      </p:sp>
      <p:pic>
        <p:nvPicPr>
          <p:cNvPr id="1067" name="Picture 42"/>
          <p:cNvPicPr>
            <a:picLocks noGrp="1"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2147483648" y="-2147483648"/>
            <a:ext cx="0" cy="0"/>
          </a:xfrm>
          <a:prstGeom prst="rect">
            <a:avLst/>
          </a:prstGeom>
          <a:noFill/>
          <a:ln>
            <a:noFill/>
          </a:ln>
          <a:effectLst/>
          <a:extLst>
            <a:ext uri="{909E8E84-426E-40DD-AFC4-6F175D3DCCD1}">
              <a14:hiddenFill xmlns="" xmlns:a14="http://schemas.microsoft.com/office/drawing/2010/main">
                <a:solidFill>
                  <a:srgbClr val="93A299"/>
                </a:solidFill>
              </a14:hiddenFill>
            </a:ext>
            <a:ext uri="{91240B29-F687-4F45-9708-019B960494DF}">
              <a14:hiddenLine xmlns="" xmlns:a14="http://schemas.microsoft.com/office/drawing/2010/main" w="9525">
                <a:solidFill>
                  <a:srgbClr val="292934"/>
                </a:solidFill>
                <a:miter lim="800000"/>
                <a:headEnd/>
                <a:tailEnd/>
              </a14:hiddenLine>
            </a:ext>
            <a:ext uri="{AF507438-7753-43E0-B8FC-AC1667EBCBE1}">
              <a14:hiddenEffects xmlns="" xmlns:a14="http://schemas.microsoft.com/office/drawing/2010/main">
                <a:effectLst>
                  <a:outerShdw dist="35921" dir="2700000" algn="ctr" rotWithShape="0">
                    <a:srgbClr val="F3F2DC"/>
                  </a:outerShdw>
                </a:effectLst>
              </a14:hiddenEffects>
            </a:ext>
          </a:extLst>
        </p:spPr>
      </p:pic>
      <p:grpSp>
        <p:nvGrpSpPr>
          <p:cNvPr id="1069" name="Group 45"/>
          <p:cNvGrpSpPr>
            <a:grpSpLocks noChangeAspect="1"/>
          </p:cNvGrpSpPr>
          <p:nvPr/>
        </p:nvGrpSpPr>
        <p:grpSpPr bwMode="auto">
          <a:xfrm>
            <a:off x="-2147483648" y="-2147483648"/>
            <a:ext cx="0" cy="0"/>
            <a:chOff x="-214748" y="-214748"/>
            <a:chExt cx="0" cy="0"/>
          </a:xfrm>
        </p:grpSpPr>
      </p:grpSp>
      <p:sp>
        <p:nvSpPr>
          <p:cNvPr id="6" name="AutoShape 47"/>
          <p:cNvSpPr>
            <a:spLocks noChangeAspect="1" noChangeArrowheads="1" noTextEdit="1"/>
          </p:cNvSpPr>
          <p:nvPr/>
        </p:nvSpPr>
        <p:spPr bwMode="auto">
          <a:xfrm>
            <a:off x="4599562" y="1632391"/>
            <a:ext cx="4038600" cy="4718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grpSp>
        <p:nvGrpSpPr>
          <p:cNvPr id="1046" name="Group 1045"/>
          <p:cNvGrpSpPr/>
          <p:nvPr/>
        </p:nvGrpSpPr>
        <p:grpSpPr>
          <a:xfrm>
            <a:off x="5023425" y="1875279"/>
            <a:ext cx="3440113" cy="4232275"/>
            <a:chOff x="5023425" y="1875279"/>
            <a:chExt cx="3440113" cy="4232275"/>
          </a:xfrm>
        </p:grpSpPr>
        <p:sp>
          <p:nvSpPr>
            <p:cNvPr id="32" name="Freeform 49"/>
            <p:cNvSpPr>
              <a:spLocks/>
            </p:cNvSpPr>
            <p:nvPr/>
          </p:nvSpPr>
          <p:spPr bwMode="auto">
            <a:xfrm>
              <a:off x="5023425" y="2932554"/>
              <a:ext cx="3440113" cy="3175000"/>
            </a:xfrm>
            <a:custGeom>
              <a:avLst/>
              <a:gdLst>
                <a:gd name="T0" fmla="*/ 0 w 4333"/>
                <a:gd name="T1" fmla="*/ 4001 h 4001"/>
                <a:gd name="T2" fmla="*/ 542 w 4333"/>
                <a:gd name="T3" fmla="*/ 3334 h 4001"/>
                <a:gd name="T4" fmla="*/ 1083 w 4333"/>
                <a:gd name="T5" fmla="*/ 2668 h 4001"/>
                <a:gd name="T6" fmla="*/ 1625 w 4333"/>
                <a:gd name="T7" fmla="*/ 2001 h 4001"/>
                <a:gd name="T8" fmla="*/ 2167 w 4333"/>
                <a:gd name="T9" fmla="*/ 1335 h 4001"/>
                <a:gd name="T10" fmla="*/ 2708 w 4333"/>
                <a:gd name="T11" fmla="*/ 1001 h 4001"/>
                <a:gd name="T12" fmla="*/ 3250 w 4333"/>
                <a:gd name="T13" fmla="*/ 667 h 4001"/>
                <a:gd name="T14" fmla="*/ 3791 w 4333"/>
                <a:gd name="T15" fmla="*/ 334 h 4001"/>
                <a:gd name="T16" fmla="*/ 4333 w 4333"/>
                <a:gd name="T17" fmla="*/ 0 h 4001"/>
                <a:gd name="T18" fmla="*/ 4333 w 4333"/>
                <a:gd name="T19" fmla="*/ 2001 h 4001"/>
                <a:gd name="T20" fmla="*/ 3791 w 4333"/>
                <a:gd name="T21" fmla="*/ 2001 h 4001"/>
                <a:gd name="T22" fmla="*/ 3250 w 4333"/>
                <a:gd name="T23" fmla="*/ 2001 h 4001"/>
                <a:gd name="T24" fmla="*/ 2708 w 4333"/>
                <a:gd name="T25" fmla="*/ 2001 h 4001"/>
                <a:gd name="T26" fmla="*/ 2167 w 4333"/>
                <a:gd name="T27" fmla="*/ 2001 h 4001"/>
                <a:gd name="T28" fmla="*/ 1625 w 4333"/>
                <a:gd name="T29" fmla="*/ 2001 h 4001"/>
                <a:gd name="T30" fmla="*/ 1083 w 4333"/>
                <a:gd name="T31" fmla="*/ 2001 h 4001"/>
                <a:gd name="T32" fmla="*/ 542 w 4333"/>
                <a:gd name="T33" fmla="*/ 2001 h 4001"/>
                <a:gd name="T34" fmla="*/ 0 w 4333"/>
                <a:gd name="T35" fmla="*/ 2001 h 4001"/>
                <a:gd name="T36" fmla="*/ 0 w 4333"/>
                <a:gd name="T37" fmla="*/ 4001 h 40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333" h="4001">
                  <a:moveTo>
                    <a:pt x="0" y="4001"/>
                  </a:moveTo>
                  <a:lnTo>
                    <a:pt x="542" y="3334"/>
                  </a:lnTo>
                  <a:lnTo>
                    <a:pt x="1083" y="2668"/>
                  </a:lnTo>
                  <a:lnTo>
                    <a:pt x="1625" y="2001"/>
                  </a:lnTo>
                  <a:lnTo>
                    <a:pt x="2167" y="1335"/>
                  </a:lnTo>
                  <a:lnTo>
                    <a:pt x="2708" y="1001"/>
                  </a:lnTo>
                  <a:lnTo>
                    <a:pt x="3250" y="667"/>
                  </a:lnTo>
                  <a:lnTo>
                    <a:pt x="3791" y="334"/>
                  </a:lnTo>
                  <a:lnTo>
                    <a:pt x="4333" y="0"/>
                  </a:lnTo>
                  <a:lnTo>
                    <a:pt x="4333" y="2001"/>
                  </a:lnTo>
                  <a:lnTo>
                    <a:pt x="3791" y="2001"/>
                  </a:lnTo>
                  <a:lnTo>
                    <a:pt x="3250" y="2001"/>
                  </a:lnTo>
                  <a:lnTo>
                    <a:pt x="2708" y="2001"/>
                  </a:lnTo>
                  <a:lnTo>
                    <a:pt x="2167" y="2001"/>
                  </a:lnTo>
                  <a:lnTo>
                    <a:pt x="1625" y="2001"/>
                  </a:lnTo>
                  <a:lnTo>
                    <a:pt x="1083" y="2001"/>
                  </a:lnTo>
                  <a:lnTo>
                    <a:pt x="542" y="2001"/>
                  </a:lnTo>
                  <a:lnTo>
                    <a:pt x="0" y="2001"/>
                  </a:lnTo>
                  <a:lnTo>
                    <a:pt x="0" y="4001"/>
                  </a:lnTo>
                  <a:close/>
                </a:path>
              </a:pathLst>
            </a:custGeom>
            <a:solidFill>
              <a:srgbClr val="EDBAB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3" name="Freeform 50"/>
            <p:cNvSpPr>
              <a:spLocks/>
            </p:cNvSpPr>
            <p:nvPr/>
          </p:nvSpPr>
          <p:spPr bwMode="auto">
            <a:xfrm>
              <a:off x="5023425" y="1875279"/>
              <a:ext cx="3440113" cy="3175000"/>
            </a:xfrm>
            <a:custGeom>
              <a:avLst/>
              <a:gdLst>
                <a:gd name="T0" fmla="*/ 0 w 4333"/>
                <a:gd name="T1" fmla="*/ 4001 h 4001"/>
                <a:gd name="T2" fmla="*/ 542 w 4333"/>
                <a:gd name="T3" fmla="*/ 3667 h 4001"/>
                <a:gd name="T4" fmla="*/ 1083 w 4333"/>
                <a:gd name="T5" fmla="*/ 3334 h 4001"/>
                <a:gd name="T6" fmla="*/ 1625 w 4333"/>
                <a:gd name="T7" fmla="*/ 3000 h 4001"/>
                <a:gd name="T8" fmla="*/ 2167 w 4333"/>
                <a:gd name="T9" fmla="*/ 2668 h 4001"/>
                <a:gd name="T10" fmla="*/ 2708 w 4333"/>
                <a:gd name="T11" fmla="*/ 2000 h 4001"/>
                <a:gd name="T12" fmla="*/ 3250 w 4333"/>
                <a:gd name="T13" fmla="*/ 1333 h 4001"/>
                <a:gd name="T14" fmla="*/ 3791 w 4333"/>
                <a:gd name="T15" fmla="*/ 667 h 4001"/>
                <a:gd name="T16" fmla="*/ 4333 w 4333"/>
                <a:gd name="T17" fmla="*/ 0 h 4001"/>
                <a:gd name="T18" fmla="*/ 4333 w 4333"/>
                <a:gd name="T19" fmla="*/ 3334 h 4001"/>
                <a:gd name="T20" fmla="*/ 3791 w 4333"/>
                <a:gd name="T21" fmla="*/ 3334 h 4001"/>
                <a:gd name="T22" fmla="*/ 3250 w 4333"/>
                <a:gd name="T23" fmla="*/ 3334 h 4001"/>
                <a:gd name="T24" fmla="*/ 2708 w 4333"/>
                <a:gd name="T25" fmla="*/ 3334 h 4001"/>
                <a:gd name="T26" fmla="*/ 2167 w 4333"/>
                <a:gd name="T27" fmla="*/ 3334 h 4001"/>
                <a:gd name="T28" fmla="*/ 1625 w 4333"/>
                <a:gd name="T29" fmla="*/ 3334 h 4001"/>
                <a:gd name="T30" fmla="*/ 1083 w 4333"/>
                <a:gd name="T31" fmla="*/ 3334 h 4001"/>
                <a:gd name="T32" fmla="*/ 542 w 4333"/>
                <a:gd name="T33" fmla="*/ 3334 h 4001"/>
                <a:gd name="T34" fmla="*/ 0 w 4333"/>
                <a:gd name="T35" fmla="*/ 3334 h 4001"/>
                <a:gd name="T36" fmla="*/ 0 w 4333"/>
                <a:gd name="T37" fmla="*/ 4001 h 40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333" h="4001">
                  <a:moveTo>
                    <a:pt x="0" y="4001"/>
                  </a:moveTo>
                  <a:lnTo>
                    <a:pt x="542" y="3667"/>
                  </a:lnTo>
                  <a:lnTo>
                    <a:pt x="1083" y="3334"/>
                  </a:lnTo>
                  <a:lnTo>
                    <a:pt x="1625" y="3000"/>
                  </a:lnTo>
                  <a:lnTo>
                    <a:pt x="2167" y="2668"/>
                  </a:lnTo>
                  <a:lnTo>
                    <a:pt x="2708" y="2000"/>
                  </a:lnTo>
                  <a:lnTo>
                    <a:pt x="3250" y="1333"/>
                  </a:lnTo>
                  <a:lnTo>
                    <a:pt x="3791" y="667"/>
                  </a:lnTo>
                  <a:lnTo>
                    <a:pt x="4333" y="0"/>
                  </a:lnTo>
                  <a:lnTo>
                    <a:pt x="4333" y="3334"/>
                  </a:lnTo>
                  <a:lnTo>
                    <a:pt x="3791" y="3334"/>
                  </a:lnTo>
                  <a:lnTo>
                    <a:pt x="3250" y="3334"/>
                  </a:lnTo>
                  <a:lnTo>
                    <a:pt x="2708" y="3334"/>
                  </a:lnTo>
                  <a:lnTo>
                    <a:pt x="2167" y="3334"/>
                  </a:lnTo>
                  <a:lnTo>
                    <a:pt x="1625" y="3334"/>
                  </a:lnTo>
                  <a:lnTo>
                    <a:pt x="1083" y="3334"/>
                  </a:lnTo>
                  <a:lnTo>
                    <a:pt x="542" y="3334"/>
                  </a:lnTo>
                  <a:lnTo>
                    <a:pt x="0" y="3334"/>
                  </a:lnTo>
                  <a:lnTo>
                    <a:pt x="0" y="4001"/>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4" name="Freeform 51"/>
            <p:cNvSpPr>
              <a:spLocks/>
            </p:cNvSpPr>
            <p:nvPr/>
          </p:nvSpPr>
          <p:spPr bwMode="auto">
            <a:xfrm>
              <a:off x="5023425" y="2932554"/>
              <a:ext cx="3440113" cy="1589088"/>
            </a:xfrm>
            <a:custGeom>
              <a:avLst/>
              <a:gdLst>
                <a:gd name="T0" fmla="*/ 0 w 4333"/>
                <a:gd name="T1" fmla="*/ 2001 h 2001"/>
                <a:gd name="T2" fmla="*/ 542 w 4333"/>
                <a:gd name="T3" fmla="*/ 2001 h 2001"/>
                <a:gd name="T4" fmla="*/ 1083 w 4333"/>
                <a:gd name="T5" fmla="*/ 2001 h 2001"/>
                <a:gd name="T6" fmla="*/ 1625 w 4333"/>
                <a:gd name="T7" fmla="*/ 1667 h 2001"/>
                <a:gd name="T8" fmla="*/ 2167 w 4333"/>
                <a:gd name="T9" fmla="*/ 1335 h 2001"/>
                <a:gd name="T10" fmla="*/ 2708 w 4333"/>
                <a:gd name="T11" fmla="*/ 1001 h 2001"/>
                <a:gd name="T12" fmla="*/ 3250 w 4333"/>
                <a:gd name="T13" fmla="*/ 667 h 2001"/>
                <a:gd name="T14" fmla="*/ 3791 w 4333"/>
                <a:gd name="T15" fmla="*/ 334 h 2001"/>
                <a:gd name="T16" fmla="*/ 4333 w 4333"/>
                <a:gd name="T17" fmla="*/ 0 h 2001"/>
                <a:gd name="T18" fmla="*/ 4333 w 4333"/>
                <a:gd name="T19" fmla="*/ 2001 h 2001"/>
                <a:gd name="T20" fmla="*/ 3791 w 4333"/>
                <a:gd name="T21" fmla="*/ 2001 h 2001"/>
                <a:gd name="T22" fmla="*/ 3250 w 4333"/>
                <a:gd name="T23" fmla="*/ 2001 h 2001"/>
                <a:gd name="T24" fmla="*/ 2708 w 4333"/>
                <a:gd name="T25" fmla="*/ 2001 h 2001"/>
                <a:gd name="T26" fmla="*/ 2167 w 4333"/>
                <a:gd name="T27" fmla="*/ 2001 h 2001"/>
                <a:gd name="T28" fmla="*/ 1625 w 4333"/>
                <a:gd name="T29" fmla="*/ 2001 h 2001"/>
                <a:gd name="T30" fmla="*/ 1083 w 4333"/>
                <a:gd name="T31" fmla="*/ 2001 h 2001"/>
                <a:gd name="T32" fmla="*/ 542 w 4333"/>
                <a:gd name="T33" fmla="*/ 2001 h 2001"/>
                <a:gd name="T34" fmla="*/ 0 w 4333"/>
                <a:gd name="T35" fmla="*/ 2001 h 20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333" h="2001">
                  <a:moveTo>
                    <a:pt x="0" y="2001"/>
                  </a:moveTo>
                  <a:lnTo>
                    <a:pt x="542" y="2001"/>
                  </a:lnTo>
                  <a:lnTo>
                    <a:pt x="1083" y="2001"/>
                  </a:lnTo>
                  <a:lnTo>
                    <a:pt x="1625" y="1667"/>
                  </a:lnTo>
                  <a:lnTo>
                    <a:pt x="2167" y="1335"/>
                  </a:lnTo>
                  <a:lnTo>
                    <a:pt x="2708" y="1001"/>
                  </a:lnTo>
                  <a:lnTo>
                    <a:pt x="3250" y="667"/>
                  </a:lnTo>
                  <a:lnTo>
                    <a:pt x="3791" y="334"/>
                  </a:lnTo>
                  <a:lnTo>
                    <a:pt x="4333" y="0"/>
                  </a:lnTo>
                  <a:lnTo>
                    <a:pt x="4333" y="2001"/>
                  </a:lnTo>
                  <a:lnTo>
                    <a:pt x="3791" y="2001"/>
                  </a:lnTo>
                  <a:lnTo>
                    <a:pt x="3250" y="2001"/>
                  </a:lnTo>
                  <a:lnTo>
                    <a:pt x="2708" y="2001"/>
                  </a:lnTo>
                  <a:lnTo>
                    <a:pt x="2167" y="2001"/>
                  </a:lnTo>
                  <a:lnTo>
                    <a:pt x="1625" y="2001"/>
                  </a:lnTo>
                  <a:lnTo>
                    <a:pt x="1083" y="2001"/>
                  </a:lnTo>
                  <a:lnTo>
                    <a:pt x="542" y="2001"/>
                  </a:lnTo>
                  <a:lnTo>
                    <a:pt x="0" y="2001"/>
                  </a:lnTo>
                  <a:close/>
                </a:path>
              </a:pathLst>
            </a:custGeom>
            <a:solidFill>
              <a:srgbClr val="EDBAB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grpSp>
      <p:sp>
        <p:nvSpPr>
          <p:cNvPr id="35" name="Freeform 52"/>
          <p:cNvSpPr>
            <a:spLocks/>
          </p:cNvSpPr>
          <p:nvPr/>
        </p:nvSpPr>
        <p:spPr bwMode="auto">
          <a:xfrm>
            <a:off x="5023425" y="1875279"/>
            <a:ext cx="3440113" cy="2646363"/>
          </a:xfrm>
          <a:custGeom>
            <a:avLst/>
            <a:gdLst>
              <a:gd name="T0" fmla="*/ 0 w 4333"/>
              <a:gd name="T1" fmla="*/ 3334 h 3334"/>
              <a:gd name="T2" fmla="*/ 542 w 4333"/>
              <a:gd name="T3" fmla="*/ 3334 h 3334"/>
              <a:gd name="T4" fmla="*/ 1083 w 4333"/>
              <a:gd name="T5" fmla="*/ 3334 h 3334"/>
              <a:gd name="T6" fmla="*/ 1625 w 4333"/>
              <a:gd name="T7" fmla="*/ 3334 h 3334"/>
              <a:gd name="T8" fmla="*/ 2167 w 4333"/>
              <a:gd name="T9" fmla="*/ 2668 h 3334"/>
              <a:gd name="T10" fmla="*/ 2708 w 4333"/>
              <a:gd name="T11" fmla="*/ 2000 h 3334"/>
              <a:gd name="T12" fmla="*/ 3250 w 4333"/>
              <a:gd name="T13" fmla="*/ 1333 h 3334"/>
              <a:gd name="T14" fmla="*/ 3791 w 4333"/>
              <a:gd name="T15" fmla="*/ 667 h 3334"/>
              <a:gd name="T16" fmla="*/ 4333 w 4333"/>
              <a:gd name="T17" fmla="*/ 0 h 3334"/>
              <a:gd name="T18" fmla="*/ 4333 w 4333"/>
              <a:gd name="T19" fmla="*/ 3334 h 3334"/>
              <a:gd name="T20" fmla="*/ 3791 w 4333"/>
              <a:gd name="T21" fmla="*/ 3334 h 3334"/>
              <a:gd name="T22" fmla="*/ 3250 w 4333"/>
              <a:gd name="T23" fmla="*/ 3334 h 3334"/>
              <a:gd name="T24" fmla="*/ 2708 w 4333"/>
              <a:gd name="T25" fmla="*/ 3334 h 3334"/>
              <a:gd name="T26" fmla="*/ 2167 w 4333"/>
              <a:gd name="T27" fmla="*/ 3334 h 3334"/>
              <a:gd name="T28" fmla="*/ 1625 w 4333"/>
              <a:gd name="T29" fmla="*/ 3334 h 3334"/>
              <a:gd name="T30" fmla="*/ 1083 w 4333"/>
              <a:gd name="T31" fmla="*/ 3334 h 3334"/>
              <a:gd name="T32" fmla="*/ 542 w 4333"/>
              <a:gd name="T33" fmla="*/ 3334 h 3334"/>
              <a:gd name="T34" fmla="*/ 0 w 4333"/>
              <a:gd name="T35" fmla="*/ 3334 h 3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333" h="3334">
                <a:moveTo>
                  <a:pt x="0" y="3334"/>
                </a:moveTo>
                <a:lnTo>
                  <a:pt x="542" y="3334"/>
                </a:lnTo>
                <a:lnTo>
                  <a:pt x="1083" y="3334"/>
                </a:lnTo>
                <a:lnTo>
                  <a:pt x="1625" y="3334"/>
                </a:lnTo>
                <a:lnTo>
                  <a:pt x="2167" y="2668"/>
                </a:lnTo>
                <a:lnTo>
                  <a:pt x="2708" y="2000"/>
                </a:lnTo>
                <a:lnTo>
                  <a:pt x="3250" y="1333"/>
                </a:lnTo>
                <a:lnTo>
                  <a:pt x="3791" y="667"/>
                </a:lnTo>
                <a:lnTo>
                  <a:pt x="4333" y="0"/>
                </a:lnTo>
                <a:lnTo>
                  <a:pt x="4333" y="3334"/>
                </a:lnTo>
                <a:lnTo>
                  <a:pt x="3791" y="3334"/>
                </a:lnTo>
                <a:lnTo>
                  <a:pt x="3250" y="3334"/>
                </a:lnTo>
                <a:lnTo>
                  <a:pt x="2708" y="3334"/>
                </a:lnTo>
                <a:lnTo>
                  <a:pt x="2167" y="3334"/>
                </a:lnTo>
                <a:lnTo>
                  <a:pt x="1625" y="3334"/>
                </a:lnTo>
                <a:lnTo>
                  <a:pt x="1083" y="3334"/>
                </a:lnTo>
                <a:lnTo>
                  <a:pt x="542" y="3334"/>
                </a:lnTo>
                <a:lnTo>
                  <a:pt x="0" y="3334"/>
                </a:lnTo>
                <a:close/>
              </a:path>
            </a:pathLst>
          </a:custGeom>
          <a:solidFill>
            <a:srgbClr val="CCFF9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6" name="Freeform 53"/>
          <p:cNvSpPr>
            <a:spLocks/>
          </p:cNvSpPr>
          <p:nvPr/>
        </p:nvSpPr>
        <p:spPr bwMode="auto">
          <a:xfrm>
            <a:off x="5023425" y="2932554"/>
            <a:ext cx="3440113" cy="1589088"/>
          </a:xfrm>
          <a:custGeom>
            <a:avLst/>
            <a:gdLst>
              <a:gd name="T0" fmla="*/ 0 w 4333"/>
              <a:gd name="T1" fmla="*/ 2001 h 2001"/>
              <a:gd name="T2" fmla="*/ 542 w 4333"/>
              <a:gd name="T3" fmla="*/ 2001 h 2001"/>
              <a:gd name="T4" fmla="*/ 1083 w 4333"/>
              <a:gd name="T5" fmla="*/ 2001 h 2001"/>
              <a:gd name="T6" fmla="*/ 1625 w 4333"/>
              <a:gd name="T7" fmla="*/ 2001 h 2001"/>
              <a:gd name="T8" fmla="*/ 2167 w 4333"/>
              <a:gd name="T9" fmla="*/ 1335 h 2001"/>
              <a:gd name="T10" fmla="*/ 2708 w 4333"/>
              <a:gd name="T11" fmla="*/ 1001 h 2001"/>
              <a:gd name="T12" fmla="*/ 3250 w 4333"/>
              <a:gd name="T13" fmla="*/ 667 h 2001"/>
              <a:gd name="T14" fmla="*/ 3791 w 4333"/>
              <a:gd name="T15" fmla="*/ 334 h 2001"/>
              <a:gd name="T16" fmla="*/ 4333 w 4333"/>
              <a:gd name="T17" fmla="*/ 0 h 2001"/>
              <a:gd name="T18" fmla="*/ 4333 w 4333"/>
              <a:gd name="T19" fmla="*/ 2001 h 2001"/>
              <a:gd name="T20" fmla="*/ 3791 w 4333"/>
              <a:gd name="T21" fmla="*/ 2001 h 2001"/>
              <a:gd name="T22" fmla="*/ 3250 w 4333"/>
              <a:gd name="T23" fmla="*/ 2001 h 2001"/>
              <a:gd name="T24" fmla="*/ 2708 w 4333"/>
              <a:gd name="T25" fmla="*/ 2001 h 2001"/>
              <a:gd name="T26" fmla="*/ 2167 w 4333"/>
              <a:gd name="T27" fmla="*/ 2001 h 2001"/>
              <a:gd name="T28" fmla="*/ 1625 w 4333"/>
              <a:gd name="T29" fmla="*/ 2001 h 2001"/>
              <a:gd name="T30" fmla="*/ 1083 w 4333"/>
              <a:gd name="T31" fmla="*/ 2001 h 2001"/>
              <a:gd name="T32" fmla="*/ 542 w 4333"/>
              <a:gd name="T33" fmla="*/ 2001 h 2001"/>
              <a:gd name="T34" fmla="*/ 0 w 4333"/>
              <a:gd name="T35" fmla="*/ 2001 h 20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333" h="2001">
                <a:moveTo>
                  <a:pt x="0" y="2001"/>
                </a:moveTo>
                <a:lnTo>
                  <a:pt x="542" y="2001"/>
                </a:lnTo>
                <a:lnTo>
                  <a:pt x="1083" y="2001"/>
                </a:lnTo>
                <a:lnTo>
                  <a:pt x="1625" y="2001"/>
                </a:lnTo>
                <a:lnTo>
                  <a:pt x="2167" y="1335"/>
                </a:lnTo>
                <a:lnTo>
                  <a:pt x="2708" y="1001"/>
                </a:lnTo>
                <a:lnTo>
                  <a:pt x="3250" y="667"/>
                </a:lnTo>
                <a:lnTo>
                  <a:pt x="3791" y="334"/>
                </a:lnTo>
                <a:lnTo>
                  <a:pt x="4333" y="0"/>
                </a:lnTo>
                <a:lnTo>
                  <a:pt x="4333" y="2001"/>
                </a:lnTo>
                <a:lnTo>
                  <a:pt x="3791" y="2001"/>
                </a:lnTo>
                <a:lnTo>
                  <a:pt x="3250" y="2001"/>
                </a:lnTo>
                <a:lnTo>
                  <a:pt x="2708" y="2001"/>
                </a:lnTo>
                <a:lnTo>
                  <a:pt x="2167" y="2001"/>
                </a:lnTo>
                <a:lnTo>
                  <a:pt x="1625" y="2001"/>
                </a:lnTo>
                <a:lnTo>
                  <a:pt x="1083" y="2001"/>
                </a:lnTo>
                <a:lnTo>
                  <a:pt x="542" y="2001"/>
                </a:lnTo>
                <a:lnTo>
                  <a:pt x="0" y="2001"/>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7" name="Rectangle 54"/>
          <p:cNvSpPr>
            <a:spLocks noChangeArrowheads="1"/>
          </p:cNvSpPr>
          <p:nvPr/>
        </p:nvSpPr>
        <p:spPr bwMode="auto">
          <a:xfrm>
            <a:off x="5020250" y="1875279"/>
            <a:ext cx="9525" cy="4233863"/>
          </a:xfrm>
          <a:prstGeom prst="rect">
            <a:avLst/>
          </a:prstGeom>
          <a:solidFill>
            <a:srgbClr val="8D8D8F"/>
          </a:solidFill>
          <a:ln w="1">
            <a:solidFill>
              <a:srgbClr val="8D8D8F"/>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8" name="Freeform 55"/>
          <p:cNvSpPr>
            <a:spLocks noEditPoints="1"/>
          </p:cNvSpPr>
          <p:nvPr/>
        </p:nvSpPr>
        <p:spPr bwMode="auto">
          <a:xfrm>
            <a:off x="4986912" y="1870516"/>
            <a:ext cx="38100" cy="4243388"/>
          </a:xfrm>
          <a:custGeom>
            <a:avLst/>
            <a:gdLst>
              <a:gd name="T0" fmla="*/ 0 w 48"/>
              <a:gd name="T1" fmla="*/ 5335 h 5346"/>
              <a:gd name="T2" fmla="*/ 48 w 48"/>
              <a:gd name="T3" fmla="*/ 5335 h 5346"/>
              <a:gd name="T4" fmla="*/ 48 w 48"/>
              <a:gd name="T5" fmla="*/ 5346 h 5346"/>
              <a:gd name="T6" fmla="*/ 0 w 48"/>
              <a:gd name="T7" fmla="*/ 5346 h 5346"/>
              <a:gd name="T8" fmla="*/ 0 w 48"/>
              <a:gd name="T9" fmla="*/ 5335 h 5346"/>
              <a:gd name="T10" fmla="*/ 0 w 48"/>
              <a:gd name="T11" fmla="*/ 4668 h 5346"/>
              <a:gd name="T12" fmla="*/ 48 w 48"/>
              <a:gd name="T13" fmla="*/ 4668 h 5346"/>
              <a:gd name="T14" fmla="*/ 48 w 48"/>
              <a:gd name="T15" fmla="*/ 4680 h 5346"/>
              <a:gd name="T16" fmla="*/ 0 w 48"/>
              <a:gd name="T17" fmla="*/ 4680 h 5346"/>
              <a:gd name="T18" fmla="*/ 0 w 48"/>
              <a:gd name="T19" fmla="*/ 4668 h 5346"/>
              <a:gd name="T20" fmla="*/ 0 w 48"/>
              <a:gd name="T21" fmla="*/ 4000 h 5346"/>
              <a:gd name="T22" fmla="*/ 48 w 48"/>
              <a:gd name="T23" fmla="*/ 4000 h 5346"/>
              <a:gd name="T24" fmla="*/ 48 w 48"/>
              <a:gd name="T25" fmla="*/ 4012 h 5346"/>
              <a:gd name="T26" fmla="*/ 0 w 48"/>
              <a:gd name="T27" fmla="*/ 4012 h 5346"/>
              <a:gd name="T28" fmla="*/ 0 w 48"/>
              <a:gd name="T29" fmla="*/ 4000 h 5346"/>
              <a:gd name="T30" fmla="*/ 0 w 48"/>
              <a:gd name="T31" fmla="*/ 3334 h 5346"/>
              <a:gd name="T32" fmla="*/ 48 w 48"/>
              <a:gd name="T33" fmla="*/ 3334 h 5346"/>
              <a:gd name="T34" fmla="*/ 48 w 48"/>
              <a:gd name="T35" fmla="*/ 3345 h 5346"/>
              <a:gd name="T36" fmla="*/ 0 w 48"/>
              <a:gd name="T37" fmla="*/ 3345 h 5346"/>
              <a:gd name="T38" fmla="*/ 0 w 48"/>
              <a:gd name="T39" fmla="*/ 3334 h 5346"/>
              <a:gd name="T40" fmla="*/ 0 w 48"/>
              <a:gd name="T41" fmla="*/ 2667 h 5346"/>
              <a:gd name="T42" fmla="*/ 48 w 48"/>
              <a:gd name="T43" fmla="*/ 2667 h 5346"/>
              <a:gd name="T44" fmla="*/ 48 w 48"/>
              <a:gd name="T45" fmla="*/ 2679 h 5346"/>
              <a:gd name="T46" fmla="*/ 0 w 48"/>
              <a:gd name="T47" fmla="*/ 2679 h 5346"/>
              <a:gd name="T48" fmla="*/ 0 w 48"/>
              <a:gd name="T49" fmla="*/ 2667 h 5346"/>
              <a:gd name="T50" fmla="*/ 0 w 48"/>
              <a:gd name="T51" fmla="*/ 2001 h 5346"/>
              <a:gd name="T52" fmla="*/ 48 w 48"/>
              <a:gd name="T53" fmla="*/ 2001 h 5346"/>
              <a:gd name="T54" fmla="*/ 48 w 48"/>
              <a:gd name="T55" fmla="*/ 2012 h 5346"/>
              <a:gd name="T56" fmla="*/ 0 w 48"/>
              <a:gd name="T57" fmla="*/ 2012 h 5346"/>
              <a:gd name="T58" fmla="*/ 0 w 48"/>
              <a:gd name="T59" fmla="*/ 2001 h 5346"/>
              <a:gd name="T60" fmla="*/ 0 w 48"/>
              <a:gd name="T61" fmla="*/ 1334 h 5346"/>
              <a:gd name="T62" fmla="*/ 48 w 48"/>
              <a:gd name="T63" fmla="*/ 1334 h 5346"/>
              <a:gd name="T64" fmla="*/ 48 w 48"/>
              <a:gd name="T65" fmla="*/ 1346 h 5346"/>
              <a:gd name="T66" fmla="*/ 0 w 48"/>
              <a:gd name="T67" fmla="*/ 1346 h 5346"/>
              <a:gd name="T68" fmla="*/ 0 w 48"/>
              <a:gd name="T69" fmla="*/ 1334 h 5346"/>
              <a:gd name="T70" fmla="*/ 0 w 48"/>
              <a:gd name="T71" fmla="*/ 666 h 5346"/>
              <a:gd name="T72" fmla="*/ 48 w 48"/>
              <a:gd name="T73" fmla="*/ 666 h 5346"/>
              <a:gd name="T74" fmla="*/ 48 w 48"/>
              <a:gd name="T75" fmla="*/ 678 h 5346"/>
              <a:gd name="T76" fmla="*/ 0 w 48"/>
              <a:gd name="T77" fmla="*/ 678 h 5346"/>
              <a:gd name="T78" fmla="*/ 0 w 48"/>
              <a:gd name="T79" fmla="*/ 666 h 5346"/>
              <a:gd name="T80" fmla="*/ 0 w 48"/>
              <a:gd name="T81" fmla="*/ 0 h 5346"/>
              <a:gd name="T82" fmla="*/ 48 w 48"/>
              <a:gd name="T83" fmla="*/ 0 h 5346"/>
              <a:gd name="T84" fmla="*/ 48 w 48"/>
              <a:gd name="T85" fmla="*/ 11 h 5346"/>
              <a:gd name="T86" fmla="*/ 0 w 48"/>
              <a:gd name="T87" fmla="*/ 11 h 5346"/>
              <a:gd name="T88" fmla="*/ 0 w 48"/>
              <a:gd name="T89" fmla="*/ 0 h 5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8" h="5346">
                <a:moveTo>
                  <a:pt x="0" y="5335"/>
                </a:moveTo>
                <a:lnTo>
                  <a:pt x="48" y="5335"/>
                </a:lnTo>
                <a:lnTo>
                  <a:pt x="48" y="5346"/>
                </a:lnTo>
                <a:lnTo>
                  <a:pt x="0" y="5346"/>
                </a:lnTo>
                <a:lnTo>
                  <a:pt x="0" y="5335"/>
                </a:lnTo>
                <a:close/>
                <a:moveTo>
                  <a:pt x="0" y="4668"/>
                </a:moveTo>
                <a:lnTo>
                  <a:pt x="48" y="4668"/>
                </a:lnTo>
                <a:lnTo>
                  <a:pt x="48" y="4680"/>
                </a:lnTo>
                <a:lnTo>
                  <a:pt x="0" y="4680"/>
                </a:lnTo>
                <a:lnTo>
                  <a:pt x="0" y="4668"/>
                </a:lnTo>
                <a:close/>
                <a:moveTo>
                  <a:pt x="0" y="4000"/>
                </a:moveTo>
                <a:lnTo>
                  <a:pt x="48" y="4000"/>
                </a:lnTo>
                <a:lnTo>
                  <a:pt x="48" y="4012"/>
                </a:lnTo>
                <a:lnTo>
                  <a:pt x="0" y="4012"/>
                </a:lnTo>
                <a:lnTo>
                  <a:pt x="0" y="4000"/>
                </a:lnTo>
                <a:close/>
                <a:moveTo>
                  <a:pt x="0" y="3334"/>
                </a:moveTo>
                <a:lnTo>
                  <a:pt x="48" y="3334"/>
                </a:lnTo>
                <a:lnTo>
                  <a:pt x="48" y="3345"/>
                </a:lnTo>
                <a:lnTo>
                  <a:pt x="0" y="3345"/>
                </a:lnTo>
                <a:lnTo>
                  <a:pt x="0" y="3334"/>
                </a:lnTo>
                <a:close/>
                <a:moveTo>
                  <a:pt x="0" y="2667"/>
                </a:moveTo>
                <a:lnTo>
                  <a:pt x="48" y="2667"/>
                </a:lnTo>
                <a:lnTo>
                  <a:pt x="48" y="2679"/>
                </a:lnTo>
                <a:lnTo>
                  <a:pt x="0" y="2679"/>
                </a:lnTo>
                <a:lnTo>
                  <a:pt x="0" y="2667"/>
                </a:lnTo>
                <a:close/>
                <a:moveTo>
                  <a:pt x="0" y="2001"/>
                </a:moveTo>
                <a:lnTo>
                  <a:pt x="48" y="2001"/>
                </a:lnTo>
                <a:lnTo>
                  <a:pt x="48" y="2012"/>
                </a:lnTo>
                <a:lnTo>
                  <a:pt x="0" y="2012"/>
                </a:lnTo>
                <a:lnTo>
                  <a:pt x="0" y="2001"/>
                </a:lnTo>
                <a:close/>
                <a:moveTo>
                  <a:pt x="0" y="1334"/>
                </a:moveTo>
                <a:lnTo>
                  <a:pt x="48" y="1334"/>
                </a:lnTo>
                <a:lnTo>
                  <a:pt x="48" y="1346"/>
                </a:lnTo>
                <a:lnTo>
                  <a:pt x="0" y="1346"/>
                </a:lnTo>
                <a:lnTo>
                  <a:pt x="0" y="1334"/>
                </a:lnTo>
                <a:close/>
                <a:moveTo>
                  <a:pt x="0" y="666"/>
                </a:moveTo>
                <a:lnTo>
                  <a:pt x="48" y="666"/>
                </a:lnTo>
                <a:lnTo>
                  <a:pt x="48" y="678"/>
                </a:lnTo>
                <a:lnTo>
                  <a:pt x="0" y="678"/>
                </a:lnTo>
                <a:lnTo>
                  <a:pt x="0" y="666"/>
                </a:lnTo>
                <a:close/>
                <a:moveTo>
                  <a:pt x="0" y="0"/>
                </a:moveTo>
                <a:lnTo>
                  <a:pt x="48" y="0"/>
                </a:lnTo>
                <a:lnTo>
                  <a:pt x="48" y="11"/>
                </a:lnTo>
                <a:lnTo>
                  <a:pt x="0" y="11"/>
                </a:lnTo>
                <a:lnTo>
                  <a:pt x="0" y="0"/>
                </a:lnTo>
                <a:close/>
              </a:path>
            </a:pathLst>
          </a:custGeom>
          <a:solidFill>
            <a:srgbClr val="8D8D8F"/>
          </a:solidFill>
          <a:ln w="1">
            <a:solidFill>
              <a:srgbClr val="8D8D8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39" name="Rectangle 56"/>
          <p:cNvSpPr>
            <a:spLocks noChangeArrowheads="1"/>
          </p:cNvSpPr>
          <p:nvPr/>
        </p:nvSpPr>
        <p:spPr bwMode="auto">
          <a:xfrm>
            <a:off x="5025012" y="4516879"/>
            <a:ext cx="3440113" cy="9525"/>
          </a:xfrm>
          <a:prstGeom prst="rect">
            <a:avLst/>
          </a:prstGeom>
          <a:solidFill>
            <a:srgbClr val="8D8D8F"/>
          </a:solidFill>
          <a:ln w="1">
            <a:solidFill>
              <a:srgbClr val="8D8D8F"/>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40" name="Freeform 57"/>
          <p:cNvSpPr>
            <a:spLocks noEditPoints="1"/>
          </p:cNvSpPr>
          <p:nvPr/>
        </p:nvSpPr>
        <p:spPr bwMode="auto">
          <a:xfrm>
            <a:off x="5020250" y="4521641"/>
            <a:ext cx="3448050" cy="38100"/>
          </a:xfrm>
          <a:custGeom>
            <a:avLst/>
            <a:gdLst>
              <a:gd name="T0" fmla="*/ 12 w 4345"/>
              <a:gd name="T1" fmla="*/ 0 h 48"/>
              <a:gd name="T2" fmla="*/ 12 w 4345"/>
              <a:gd name="T3" fmla="*/ 48 h 48"/>
              <a:gd name="T4" fmla="*/ 0 w 4345"/>
              <a:gd name="T5" fmla="*/ 48 h 48"/>
              <a:gd name="T6" fmla="*/ 0 w 4345"/>
              <a:gd name="T7" fmla="*/ 0 h 48"/>
              <a:gd name="T8" fmla="*/ 12 w 4345"/>
              <a:gd name="T9" fmla="*/ 0 h 48"/>
              <a:gd name="T10" fmla="*/ 1095 w 4345"/>
              <a:gd name="T11" fmla="*/ 0 h 48"/>
              <a:gd name="T12" fmla="*/ 1095 w 4345"/>
              <a:gd name="T13" fmla="*/ 48 h 48"/>
              <a:gd name="T14" fmla="*/ 1083 w 4345"/>
              <a:gd name="T15" fmla="*/ 48 h 48"/>
              <a:gd name="T16" fmla="*/ 1083 w 4345"/>
              <a:gd name="T17" fmla="*/ 0 h 48"/>
              <a:gd name="T18" fmla="*/ 1095 w 4345"/>
              <a:gd name="T19" fmla="*/ 0 h 48"/>
              <a:gd name="T20" fmla="*/ 2178 w 4345"/>
              <a:gd name="T21" fmla="*/ 0 h 48"/>
              <a:gd name="T22" fmla="*/ 2178 w 4345"/>
              <a:gd name="T23" fmla="*/ 48 h 48"/>
              <a:gd name="T24" fmla="*/ 2167 w 4345"/>
              <a:gd name="T25" fmla="*/ 48 h 48"/>
              <a:gd name="T26" fmla="*/ 2167 w 4345"/>
              <a:gd name="T27" fmla="*/ 0 h 48"/>
              <a:gd name="T28" fmla="*/ 2178 w 4345"/>
              <a:gd name="T29" fmla="*/ 0 h 48"/>
              <a:gd name="T30" fmla="*/ 3262 w 4345"/>
              <a:gd name="T31" fmla="*/ 0 h 48"/>
              <a:gd name="T32" fmla="*/ 3262 w 4345"/>
              <a:gd name="T33" fmla="*/ 48 h 48"/>
              <a:gd name="T34" fmla="*/ 3250 w 4345"/>
              <a:gd name="T35" fmla="*/ 48 h 48"/>
              <a:gd name="T36" fmla="*/ 3250 w 4345"/>
              <a:gd name="T37" fmla="*/ 0 h 48"/>
              <a:gd name="T38" fmla="*/ 3262 w 4345"/>
              <a:gd name="T39" fmla="*/ 0 h 48"/>
              <a:gd name="T40" fmla="*/ 4345 w 4345"/>
              <a:gd name="T41" fmla="*/ 0 h 48"/>
              <a:gd name="T42" fmla="*/ 4345 w 4345"/>
              <a:gd name="T43" fmla="*/ 48 h 48"/>
              <a:gd name="T44" fmla="*/ 4333 w 4345"/>
              <a:gd name="T45" fmla="*/ 48 h 48"/>
              <a:gd name="T46" fmla="*/ 4333 w 4345"/>
              <a:gd name="T47" fmla="*/ 0 h 48"/>
              <a:gd name="T48" fmla="*/ 4345 w 4345"/>
              <a:gd name="T49"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345" h="48">
                <a:moveTo>
                  <a:pt x="12" y="0"/>
                </a:moveTo>
                <a:lnTo>
                  <a:pt x="12" y="48"/>
                </a:lnTo>
                <a:lnTo>
                  <a:pt x="0" y="48"/>
                </a:lnTo>
                <a:lnTo>
                  <a:pt x="0" y="0"/>
                </a:lnTo>
                <a:lnTo>
                  <a:pt x="12" y="0"/>
                </a:lnTo>
                <a:close/>
                <a:moveTo>
                  <a:pt x="1095" y="0"/>
                </a:moveTo>
                <a:lnTo>
                  <a:pt x="1095" y="48"/>
                </a:lnTo>
                <a:lnTo>
                  <a:pt x="1083" y="48"/>
                </a:lnTo>
                <a:lnTo>
                  <a:pt x="1083" y="0"/>
                </a:lnTo>
                <a:lnTo>
                  <a:pt x="1095" y="0"/>
                </a:lnTo>
                <a:close/>
                <a:moveTo>
                  <a:pt x="2178" y="0"/>
                </a:moveTo>
                <a:lnTo>
                  <a:pt x="2178" y="48"/>
                </a:lnTo>
                <a:lnTo>
                  <a:pt x="2167" y="48"/>
                </a:lnTo>
                <a:lnTo>
                  <a:pt x="2167" y="0"/>
                </a:lnTo>
                <a:lnTo>
                  <a:pt x="2178" y="0"/>
                </a:lnTo>
                <a:close/>
                <a:moveTo>
                  <a:pt x="3262" y="0"/>
                </a:moveTo>
                <a:lnTo>
                  <a:pt x="3262" y="48"/>
                </a:lnTo>
                <a:lnTo>
                  <a:pt x="3250" y="48"/>
                </a:lnTo>
                <a:lnTo>
                  <a:pt x="3250" y="0"/>
                </a:lnTo>
                <a:lnTo>
                  <a:pt x="3262" y="0"/>
                </a:lnTo>
                <a:close/>
                <a:moveTo>
                  <a:pt x="4345" y="0"/>
                </a:moveTo>
                <a:lnTo>
                  <a:pt x="4345" y="48"/>
                </a:lnTo>
                <a:lnTo>
                  <a:pt x="4333" y="48"/>
                </a:lnTo>
                <a:lnTo>
                  <a:pt x="4333" y="0"/>
                </a:lnTo>
                <a:lnTo>
                  <a:pt x="4345" y="0"/>
                </a:lnTo>
                <a:close/>
              </a:path>
            </a:pathLst>
          </a:custGeom>
          <a:solidFill>
            <a:srgbClr val="8D8D8F"/>
          </a:solidFill>
          <a:ln w="1">
            <a:solidFill>
              <a:srgbClr val="8D8D8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41" name="Freeform 58"/>
          <p:cNvSpPr>
            <a:spLocks noEditPoints="1"/>
          </p:cNvSpPr>
          <p:nvPr/>
        </p:nvSpPr>
        <p:spPr bwMode="auto">
          <a:xfrm>
            <a:off x="5013900" y="3981891"/>
            <a:ext cx="3460750" cy="20638"/>
          </a:xfrm>
          <a:custGeom>
            <a:avLst/>
            <a:gdLst>
              <a:gd name="T0" fmla="*/ 0 w 4360"/>
              <a:gd name="T1" fmla="*/ 17 h 26"/>
              <a:gd name="T2" fmla="*/ 185 w 4360"/>
              <a:gd name="T3" fmla="*/ 23 h 26"/>
              <a:gd name="T4" fmla="*/ 283 w 4360"/>
              <a:gd name="T5" fmla="*/ 0 h 26"/>
              <a:gd name="T6" fmla="*/ 216 w 4360"/>
              <a:gd name="T7" fmla="*/ 7 h 26"/>
              <a:gd name="T8" fmla="*/ 390 w 4360"/>
              <a:gd name="T9" fmla="*/ 26 h 26"/>
              <a:gd name="T10" fmla="*/ 508 w 4360"/>
              <a:gd name="T11" fmla="*/ 3 h 26"/>
              <a:gd name="T12" fmla="*/ 438 w 4360"/>
              <a:gd name="T13" fmla="*/ 0 h 26"/>
              <a:gd name="T14" fmla="*/ 556 w 4360"/>
              <a:gd name="T15" fmla="*/ 26 h 26"/>
              <a:gd name="T16" fmla="*/ 723 w 4360"/>
              <a:gd name="T17" fmla="*/ 3 h 26"/>
              <a:gd name="T18" fmla="*/ 653 w 4360"/>
              <a:gd name="T19" fmla="*/ 0 h 26"/>
              <a:gd name="T20" fmla="*/ 761 w 4360"/>
              <a:gd name="T21" fmla="*/ 24 h 26"/>
              <a:gd name="T22" fmla="*/ 942 w 4360"/>
              <a:gd name="T23" fmla="*/ 13 h 26"/>
              <a:gd name="T24" fmla="*/ 874 w 4360"/>
              <a:gd name="T25" fmla="*/ 0 h 26"/>
              <a:gd name="T26" fmla="*/ 968 w 4360"/>
              <a:gd name="T27" fmla="*/ 17 h 26"/>
              <a:gd name="T28" fmla="*/ 1155 w 4360"/>
              <a:gd name="T29" fmla="*/ 17 h 26"/>
              <a:gd name="T30" fmla="*/ 1089 w 4360"/>
              <a:gd name="T31" fmla="*/ 0 h 26"/>
              <a:gd name="T32" fmla="*/ 1184 w 4360"/>
              <a:gd name="T33" fmla="*/ 17 h 26"/>
              <a:gd name="T34" fmla="*/ 1368 w 4360"/>
              <a:gd name="T35" fmla="*/ 23 h 26"/>
              <a:gd name="T36" fmla="*/ 1466 w 4360"/>
              <a:gd name="T37" fmla="*/ 0 h 26"/>
              <a:gd name="T38" fmla="*/ 1399 w 4360"/>
              <a:gd name="T39" fmla="*/ 7 h 26"/>
              <a:gd name="T40" fmla="*/ 1574 w 4360"/>
              <a:gd name="T41" fmla="*/ 26 h 26"/>
              <a:gd name="T42" fmla="*/ 1685 w 4360"/>
              <a:gd name="T43" fmla="*/ 0 h 26"/>
              <a:gd name="T44" fmla="*/ 1614 w 4360"/>
              <a:gd name="T45" fmla="*/ 7 h 26"/>
              <a:gd name="T46" fmla="*/ 1789 w 4360"/>
              <a:gd name="T47" fmla="*/ 26 h 26"/>
              <a:gd name="T48" fmla="*/ 1906 w 4360"/>
              <a:gd name="T49" fmla="*/ 3 h 26"/>
              <a:gd name="T50" fmla="*/ 1837 w 4360"/>
              <a:gd name="T51" fmla="*/ 0 h 26"/>
              <a:gd name="T52" fmla="*/ 1944 w 4360"/>
              <a:gd name="T53" fmla="*/ 24 h 26"/>
              <a:gd name="T54" fmla="*/ 2125 w 4360"/>
              <a:gd name="T55" fmla="*/ 13 h 26"/>
              <a:gd name="T56" fmla="*/ 2058 w 4360"/>
              <a:gd name="T57" fmla="*/ 0 h 26"/>
              <a:gd name="T58" fmla="*/ 2159 w 4360"/>
              <a:gd name="T59" fmla="*/ 24 h 26"/>
              <a:gd name="T60" fmla="*/ 2340 w 4360"/>
              <a:gd name="T61" fmla="*/ 13 h 26"/>
              <a:gd name="T62" fmla="*/ 2273 w 4360"/>
              <a:gd name="T63" fmla="*/ 0 h 26"/>
              <a:gd name="T64" fmla="*/ 2367 w 4360"/>
              <a:gd name="T65" fmla="*/ 17 h 26"/>
              <a:gd name="T66" fmla="*/ 2551 w 4360"/>
              <a:gd name="T67" fmla="*/ 23 h 26"/>
              <a:gd name="T68" fmla="*/ 2649 w 4360"/>
              <a:gd name="T69" fmla="*/ 0 h 26"/>
              <a:gd name="T70" fmla="*/ 2582 w 4360"/>
              <a:gd name="T71" fmla="*/ 7 h 26"/>
              <a:gd name="T72" fmla="*/ 2761 w 4360"/>
              <a:gd name="T73" fmla="*/ 24 h 26"/>
              <a:gd name="T74" fmla="*/ 2864 w 4360"/>
              <a:gd name="T75" fmla="*/ 0 h 26"/>
              <a:gd name="T76" fmla="*/ 2797 w 4360"/>
              <a:gd name="T77" fmla="*/ 7 h 26"/>
              <a:gd name="T78" fmla="*/ 2972 w 4360"/>
              <a:gd name="T79" fmla="*/ 26 h 26"/>
              <a:gd name="T80" fmla="*/ 3089 w 4360"/>
              <a:gd name="T81" fmla="*/ 3 h 26"/>
              <a:gd name="T82" fmla="*/ 3020 w 4360"/>
              <a:gd name="T83" fmla="*/ 0 h 26"/>
              <a:gd name="T84" fmla="*/ 3127 w 4360"/>
              <a:gd name="T85" fmla="*/ 24 h 26"/>
              <a:gd name="T86" fmla="*/ 3306 w 4360"/>
              <a:gd name="T87" fmla="*/ 7 h 26"/>
              <a:gd name="T88" fmla="*/ 3235 w 4360"/>
              <a:gd name="T89" fmla="*/ 0 h 26"/>
              <a:gd name="T90" fmla="*/ 3342 w 4360"/>
              <a:gd name="T91" fmla="*/ 24 h 26"/>
              <a:gd name="T92" fmla="*/ 3523 w 4360"/>
              <a:gd name="T93" fmla="*/ 13 h 26"/>
              <a:gd name="T94" fmla="*/ 3456 w 4360"/>
              <a:gd name="T95" fmla="*/ 0 h 26"/>
              <a:gd name="T96" fmla="*/ 3550 w 4360"/>
              <a:gd name="T97" fmla="*/ 17 h 26"/>
              <a:gd name="T98" fmla="*/ 3734 w 4360"/>
              <a:gd name="T99" fmla="*/ 23 h 26"/>
              <a:gd name="T100" fmla="*/ 3805 w 4360"/>
              <a:gd name="T101" fmla="*/ 0 h 26"/>
              <a:gd name="T102" fmla="*/ 3765 w 4360"/>
              <a:gd name="T103" fmla="*/ 17 h 26"/>
              <a:gd name="T104" fmla="*/ 3949 w 4360"/>
              <a:gd name="T105" fmla="*/ 23 h 26"/>
              <a:gd name="T106" fmla="*/ 4047 w 4360"/>
              <a:gd name="T107" fmla="*/ 0 h 26"/>
              <a:gd name="T108" fmla="*/ 3980 w 4360"/>
              <a:gd name="T109" fmla="*/ 7 h 26"/>
              <a:gd name="T110" fmla="*/ 4155 w 4360"/>
              <a:gd name="T111" fmla="*/ 26 h 26"/>
              <a:gd name="T112" fmla="*/ 4272 w 4360"/>
              <a:gd name="T113" fmla="*/ 3 h 26"/>
              <a:gd name="T114" fmla="*/ 4203 w 4360"/>
              <a:gd name="T115" fmla="*/ 0 h 26"/>
              <a:gd name="T116" fmla="*/ 4311 w 4360"/>
              <a:gd name="T117" fmla="*/ 24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360" h="26">
                <a:moveTo>
                  <a:pt x="14" y="0"/>
                </a:moveTo>
                <a:lnTo>
                  <a:pt x="68" y="0"/>
                </a:lnTo>
                <a:lnTo>
                  <a:pt x="72" y="0"/>
                </a:lnTo>
                <a:lnTo>
                  <a:pt x="77" y="3"/>
                </a:lnTo>
                <a:lnTo>
                  <a:pt x="79" y="7"/>
                </a:lnTo>
                <a:lnTo>
                  <a:pt x="81" y="13"/>
                </a:lnTo>
                <a:lnTo>
                  <a:pt x="79" y="17"/>
                </a:lnTo>
                <a:lnTo>
                  <a:pt x="77" y="23"/>
                </a:lnTo>
                <a:lnTo>
                  <a:pt x="72" y="24"/>
                </a:lnTo>
                <a:lnTo>
                  <a:pt x="68" y="26"/>
                </a:lnTo>
                <a:lnTo>
                  <a:pt x="14" y="26"/>
                </a:lnTo>
                <a:lnTo>
                  <a:pt x="8" y="24"/>
                </a:lnTo>
                <a:lnTo>
                  <a:pt x="4" y="23"/>
                </a:lnTo>
                <a:lnTo>
                  <a:pt x="0" y="17"/>
                </a:lnTo>
                <a:lnTo>
                  <a:pt x="0" y="13"/>
                </a:lnTo>
                <a:lnTo>
                  <a:pt x="0" y="7"/>
                </a:lnTo>
                <a:lnTo>
                  <a:pt x="4" y="3"/>
                </a:lnTo>
                <a:lnTo>
                  <a:pt x="8" y="0"/>
                </a:lnTo>
                <a:lnTo>
                  <a:pt x="14" y="0"/>
                </a:lnTo>
                <a:lnTo>
                  <a:pt x="14" y="0"/>
                </a:lnTo>
                <a:close/>
                <a:moveTo>
                  <a:pt x="121" y="0"/>
                </a:moveTo>
                <a:lnTo>
                  <a:pt x="175" y="0"/>
                </a:lnTo>
                <a:lnTo>
                  <a:pt x="179" y="0"/>
                </a:lnTo>
                <a:lnTo>
                  <a:pt x="185" y="3"/>
                </a:lnTo>
                <a:lnTo>
                  <a:pt x="187" y="7"/>
                </a:lnTo>
                <a:lnTo>
                  <a:pt x="189" y="13"/>
                </a:lnTo>
                <a:lnTo>
                  <a:pt x="187" y="17"/>
                </a:lnTo>
                <a:lnTo>
                  <a:pt x="185" y="23"/>
                </a:lnTo>
                <a:lnTo>
                  <a:pt x="179" y="24"/>
                </a:lnTo>
                <a:lnTo>
                  <a:pt x="175" y="26"/>
                </a:lnTo>
                <a:lnTo>
                  <a:pt x="121" y="26"/>
                </a:lnTo>
                <a:lnTo>
                  <a:pt x="116" y="24"/>
                </a:lnTo>
                <a:lnTo>
                  <a:pt x="112" y="23"/>
                </a:lnTo>
                <a:lnTo>
                  <a:pt x="108" y="17"/>
                </a:lnTo>
                <a:lnTo>
                  <a:pt x="108" y="13"/>
                </a:lnTo>
                <a:lnTo>
                  <a:pt x="108" y="7"/>
                </a:lnTo>
                <a:lnTo>
                  <a:pt x="112" y="3"/>
                </a:lnTo>
                <a:lnTo>
                  <a:pt x="116" y="0"/>
                </a:lnTo>
                <a:lnTo>
                  <a:pt x="121" y="0"/>
                </a:lnTo>
                <a:lnTo>
                  <a:pt x="121" y="0"/>
                </a:lnTo>
                <a:close/>
                <a:moveTo>
                  <a:pt x="229" y="0"/>
                </a:moveTo>
                <a:lnTo>
                  <a:pt x="283" y="0"/>
                </a:lnTo>
                <a:lnTo>
                  <a:pt x="287" y="0"/>
                </a:lnTo>
                <a:lnTo>
                  <a:pt x="292" y="3"/>
                </a:lnTo>
                <a:lnTo>
                  <a:pt x="294" y="7"/>
                </a:lnTo>
                <a:lnTo>
                  <a:pt x="296" y="13"/>
                </a:lnTo>
                <a:lnTo>
                  <a:pt x="294" y="17"/>
                </a:lnTo>
                <a:lnTo>
                  <a:pt x="292" y="23"/>
                </a:lnTo>
                <a:lnTo>
                  <a:pt x="287" y="24"/>
                </a:lnTo>
                <a:lnTo>
                  <a:pt x="283" y="26"/>
                </a:lnTo>
                <a:lnTo>
                  <a:pt x="229" y="26"/>
                </a:lnTo>
                <a:lnTo>
                  <a:pt x="223" y="24"/>
                </a:lnTo>
                <a:lnTo>
                  <a:pt x="219" y="23"/>
                </a:lnTo>
                <a:lnTo>
                  <a:pt x="216" y="17"/>
                </a:lnTo>
                <a:lnTo>
                  <a:pt x="216" y="13"/>
                </a:lnTo>
                <a:lnTo>
                  <a:pt x="216" y="7"/>
                </a:lnTo>
                <a:lnTo>
                  <a:pt x="219" y="3"/>
                </a:lnTo>
                <a:lnTo>
                  <a:pt x="223" y="0"/>
                </a:lnTo>
                <a:lnTo>
                  <a:pt x="229" y="0"/>
                </a:lnTo>
                <a:lnTo>
                  <a:pt x="229" y="0"/>
                </a:lnTo>
                <a:close/>
                <a:moveTo>
                  <a:pt x="337" y="0"/>
                </a:moveTo>
                <a:lnTo>
                  <a:pt x="390" y="0"/>
                </a:lnTo>
                <a:lnTo>
                  <a:pt x="394" y="0"/>
                </a:lnTo>
                <a:lnTo>
                  <a:pt x="400" y="3"/>
                </a:lnTo>
                <a:lnTo>
                  <a:pt x="402" y="7"/>
                </a:lnTo>
                <a:lnTo>
                  <a:pt x="404" y="13"/>
                </a:lnTo>
                <a:lnTo>
                  <a:pt x="402" y="17"/>
                </a:lnTo>
                <a:lnTo>
                  <a:pt x="400" y="23"/>
                </a:lnTo>
                <a:lnTo>
                  <a:pt x="394" y="24"/>
                </a:lnTo>
                <a:lnTo>
                  <a:pt x="390" y="26"/>
                </a:lnTo>
                <a:lnTo>
                  <a:pt x="337" y="26"/>
                </a:lnTo>
                <a:lnTo>
                  <a:pt x="331" y="24"/>
                </a:lnTo>
                <a:lnTo>
                  <a:pt x="327" y="23"/>
                </a:lnTo>
                <a:lnTo>
                  <a:pt x="323" y="17"/>
                </a:lnTo>
                <a:lnTo>
                  <a:pt x="323" y="13"/>
                </a:lnTo>
                <a:lnTo>
                  <a:pt x="323" y="7"/>
                </a:lnTo>
                <a:lnTo>
                  <a:pt x="327" y="3"/>
                </a:lnTo>
                <a:lnTo>
                  <a:pt x="331" y="0"/>
                </a:lnTo>
                <a:lnTo>
                  <a:pt x="337" y="0"/>
                </a:lnTo>
                <a:lnTo>
                  <a:pt x="337" y="0"/>
                </a:lnTo>
                <a:close/>
                <a:moveTo>
                  <a:pt x="444" y="0"/>
                </a:moveTo>
                <a:lnTo>
                  <a:pt x="498" y="0"/>
                </a:lnTo>
                <a:lnTo>
                  <a:pt x="502" y="0"/>
                </a:lnTo>
                <a:lnTo>
                  <a:pt x="508" y="3"/>
                </a:lnTo>
                <a:lnTo>
                  <a:pt x="509" y="7"/>
                </a:lnTo>
                <a:lnTo>
                  <a:pt x="511" y="13"/>
                </a:lnTo>
                <a:lnTo>
                  <a:pt x="509" y="17"/>
                </a:lnTo>
                <a:lnTo>
                  <a:pt x="508" y="23"/>
                </a:lnTo>
                <a:lnTo>
                  <a:pt x="502" y="24"/>
                </a:lnTo>
                <a:lnTo>
                  <a:pt x="498" y="26"/>
                </a:lnTo>
                <a:lnTo>
                  <a:pt x="444" y="26"/>
                </a:lnTo>
                <a:lnTo>
                  <a:pt x="438" y="24"/>
                </a:lnTo>
                <a:lnTo>
                  <a:pt x="435" y="23"/>
                </a:lnTo>
                <a:lnTo>
                  <a:pt x="431" y="17"/>
                </a:lnTo>
                <a:lnTo>
                  <a:pt x="431" y="13"/>
                </a:lnTo>
                <a:lnTo>
                  <a:pt x="431" y="7"/>
                </a:lnTo>
                <a:lnTo>
                  <a:pt x="435" y="3"/>
                </a:lnTo>
                <a:lnTo>
                  <a:pt x="438" y="0"/>
                </a:lnTo>
                <a:lnTo>
                  <a:pt x="444" y="0"/>
                </a:lnTo>
                <a:lnTo>
                  <a:pt x="444" y="0"/>
                </a:lnTo>
                <a:close/>
                <a:moveTo>
                  <a:pt x="552" y="0"/>
                </a:moveTo>
                <a:lnTo>
                  <a:pt x="556" y="0"/>
                </a:lnTo>
                <a:lnTo>
                  <a:pt x="605" y="0"/>
                </a:lnTo>
                <a:lnTo>
                  <a:pt x="609" y="0"/>
                </a:lnTo>
                <a:lnTo>
                  <a:pt x="615" y="3"/>
                </a:lnTo>
                <a:lnTo>
                  <a:pt x="617" y="7"/>
                </a:lnTo>
                <a:lnTo>
                  <a:pt x="619" y="13"/>
                </a:lnTo>
                <a:lnTo>
                  <a:pt x="617" y="17"/>
                </a:lnTo>
                <a:lnTo>
                  <a:pt x="615" y="23"/>
                </a:lnTo>
                <a:lnTo>
                  <a:pt x="609" y="24"/>
                </a:lnTo>
                <a:lnTo>
                  <a:pt x="605" y="26"/>
                </a:lnTo>
                <a:lnTo>
                  <a:pt x="556" y="26"/>
                </a:lnTo>
                <a:lnTo>
                  <a:pt x="552" y="26"/>
                </a:lnTo>
                <a:lnTo>
                  <a:pt x="546" y="24"/>
                </a:lnTo>
                <a:lnTo>
                  <a:pt x="542" y="23"/>
                </a:lnTo>
                <a:lnTo>
                  <a:pt x="538" y="17"/>
                </a:lnTo>
                <a:lnTo>
                  <a:pt x="538" y="13"/>
                </a:lnTo>
                <a:lnTo>
                  <a:pt x="538" y="7"/>
                </a:lnTo>
                <a:lnTo>
                  <a:pt x="542" y="3"/>
                </a:lnTo>
                <a:lnTo>
                  <a:pt x="546" y="0"/>
                </a:lnTo>
                <a:lnTo>
                  <a:pt x="552" y="0"/>
                </a:lnTo>
                <a:lnTo>
                  <a:pt x="552" y="0"/>
                </a:lnTo>
                <a:close/>
                <a:moveTo>
                  <a:pt x="659" y="0"/>
                </a:moveTo>
                <a:lnTo>
                  <a:pt x="713" y="0"/>
                </a:lnTo>
                <a:lnTo>
                  <a:pt x="717" y="0"/>
                </a:lnTo>
                <a:lnTo>
                  <a:pt x="723" y="3"/>
                </a:lnTo>
                <a:lnTo>
                  <a:pt x="725" y="7"/>
                </a:lnTo>
                <a:lnTo>
                  <a:pt x="726" y="13"/>
                </a:lnTo>
                <a:lnTo>
                  <a:pt x="725" y="17"/>
                </a:lnTo>
                <a:lnTo>
                  <a:pt x="723" y="23"/>
                </a:lnTo>
                <a:lnTo>
                  <a:pt x="717" y="24"/>
                </a:lnTo>
                <a:lnTo>
                  <a:pt x="713" y="26"/>
                </a:lnTo>
                <a:lnTo>
                  <a:pt x="659" y="26"/>
                </a:lnTo>
                <a:lnTo>
                  <a:pt x="653" y="24"/>
                </a:lnTo>
                <a:lnTo>
                  <a:pt x="650" y="23"/>
                </a:lnTo>
                <a:lnTo>
                  <a:pt x="646" y="17"/>
                </a:lnTo>
                <a:lnTo>
                  <a:pt x="646" y="13"/>
                </a:lnTo>
                <a:lnTo>
                  <a:pt x="646" y="7"/>
                </a:lnTo>
                <a:lnTo>
                  <a:pt x="650" y="3"/>
                </a:lnTo>
                <a:lnTo>
                  <a:pt x="653" y="0"/>
                </a:lnTo>
                <a:lnTo>
                  <a:pt x="659" y="0"/>
                </a:lnTo>
                <a:lnTo>
                  <a:pt x="659" y="0"/>
                </a:lnTo>
                <a:close/>
                <a:moveTo>
                  <a:pt x="767" y="0"/>
                </a:moveTo>
                <a:lnTo>
                  <a:pt x="821" y="0"/>
                </a:lnTo>
                <a:lnTo>
                  <a:pt x="824" y="0"/>
                </a:lnTo>
                <a:lnTo>
                  <a:pt x="830" y="3"/>
                </a:lnTo>
                <a:lnTo>
                  <a:pt x="832" y="7"/>
                </a:lnTo>
                <a:lnTo>
                  <a:pt x="834" y="13"/>
                </a:lnTo>
                <a:lnTo>
                  <a:pt x="832" y="17"/>
                </a:lnTo>
                <a:lnTo>
                  <a:pt x="830" y="23"/>
                </a:lnTo>
                <a:lnTo>
                  <a:pt x="824" y="24"/>
                </a:lnTo>
                <a:lnTo>
                  <a:pt x="821" y="26"/>
                </a:lnTo>
                <a:lnTo>
                  <a:pt x="767" y="26"/>
                </a:lnTo>
                <a:lnTo>
                  <a:pt x="761" y="24"/>
                </a:lnTo>
                <a:lnTo>
                  <a:pt x="757" y="23"/>
                </a:lnTo>
                <a:lnTo>
                  <a:pt x="753" y="17"/>
                </a:lnTo>
                <a:lnTo>
                  <a:pt x="753" y="13"/>
                </a:lnTo>
                <a:lnTo>
                  <a:pt x="753" y="7"/>
                </a:lnTo>
                <a:lnTo>
                  <a:pt x="757" y="3"/>
                </a:lnTo>
                <a:lnTo>
                  <a:pt x="761" y="0"/>
                </a:lnTo>
                <a:lnTo>
                  <a:pt x="767" y="0"/>
                </a:lnTo>
                <a:lnTo>
                  <a:pt x="767" y="0"/>
                </a:lnTo>
                <a:close/>
                <a:moveTo>
                  <a:pt x="874" y="0"/>
                </a:moveTo>
                <a:lnTo>
                  <a:pt x="928" y="0"/>
                </a:lnTo>
                <a:lnTo>
                  <a:pt x="932" y="0"/>
                </a:lnTo>
                <a:lnTo>
                  <a:pt x="938" y="3"/>
                </a:lnTo>
                <a:lnTo>
                  <a:pt x="940" y="7"/>
                </a:lnTo>
                <a:lnTo>
                  <a:pt x="942" y="13"/>
                </a:lnTo>
                <a:lnTo>
                  <a:pt x="940" y="17"/>
                </a:lnTo>
                <a:lnTo>
                  <a:pt x="938" y="23"/>
                </a:lnTo>
                <a:lnTo>
                  <a:pt x="932" y="24"/>
                </a:lnTo>
                <a:lnTo>
                  <a:pt x="928" y="26"/>
                </a:lnTo>
                <a:lnTo>
                  <a:pt x="874" y="26"/>
                </a:lnTo>
                <a:lnTo>
                  <a:pt x="869" y="24"/>
                </a:lnTo>
                <a:lnTo>
                  <a:pt x="865" y="23"/>
                </a:lnTo>
                <a:lnTo>
                  <a:pt x="861" y="17"/>
                </a:lnTo>
                <a:lnTo>
                  <a:pt x="861" y="13"/>
                </a:lnTo>
                <a:lnTo>
                  <a:pt x="861" y="7"/>
                </a:lnTo>
                <a:lnTo>
                  <a:pt x="865" y="3"/>
                </a:lnTo>
                <a:lnTo>
                  <a:pt x="869" y="0"/>
                </a:lnTo>
                <a:lnTo>
                  <a:pt x="874" y="0"/>
                </a:lnTo>
                <a:lnTo>
                  <a:pt x="874" y="0"/>
                </a:lnTo>
                <a:close/>
                <a:moveTo>
                  <a:pt x="982" y="0"/>
                </a:moveTo>
                <a:lnTo>
                  <a:pt x="1036" y="0"/>
                </a:lnTo>
                <a:lnTo>
                  <a:pt x="1040" y="0"/>
                </a:lnTo>
                <a:lnTo>
                  <a:pt x="1045" y="3"/>
                </a:lnTo>
                <a:lnTo>
                  <a:pt x="1047" y="7"/>
                </a:lnTo>
                <a:lnTo>
                  <a:pt x="1049" y="13"/>
                </a:lnTo>
                <a:lnTo>
                  <a:pt x="1047" y="17"/>
                </a:lnTo>
                <a:lnTo>
                  <a:pt x="1045" y="23"/>
                </a:lnTo>
                <a:lnTo>
                  <a:pt x="1040" y="24"/>
                </a:lnTo>
                <a:lnTo>
                  <a:pt x="1036" y="26"/>
                </a:lnTo>
                <a:lnTo>
                  <a:pt x="982" y="26"/>
                </a:lnTo>
                <a:lnTo>
                  <a:pt x="976" y="24"/>
                </a:lnTo>
                <a:lnTo>
                  <a:pt x="972" y="23"/>
                </a:lnTo>
                <a:lnTo>
                  <a:pt x="968" y="17"/>
                </a:lnTo>
                <a:lnTo>
                  <a:pt x="968" y="13"/>
                </a:lnTo>
                <a:lnTo>
                  <a:pt x="968" y="7"/>
                </a:lnTo>
                <a:lnTo>
                  <a:pt x="972" y="3"/>
                </a:lnTo>
                <a:lnTo>
                  <a:pt x="976" y="0"/>
                </a:lnTo>
                <a:lnTo>
                  <a:pt x="982" y="0"/>
                </a:lnTo>
                <a:lnTo>
                  <a:pt x="982" y="0"/>
                </a:lnTo>
                <a:close/>
                <a:moveTo>
                  <a:pt x="1089" y="0"/>
                </a:moveTo>
                <a:lnTo>
                  <a:pt x="1097" y="0"/>
                </a:lnTo>
                <a:lnTo>
                  <a:pt x="1143" y="0"/>
                </a:lnTo>
                <a:lnTo>
                  <a:pt x="1147" y="0"/>
                </a:lnTo>
                <a:lnTo>
                  <a:pt x="1153" y="3"/>
                </a:lnTo>
                <a:lnTo>
                  <a:pt x="1155" y="7"/>
                </a:lnTo>
                <a:lnTo>
                  <a:pt x="1157" y="13"/>
                </a:lnTo>
                <a:lnTo>
                  <a:pt x="1155" y="17"/>
                </a:lnTo>
                <a:lnTo>
                  <a:pt x="1153" y="23"/>
                </a:lnTo>
                <a:lnTo>
                  <a:pt x="1147" y="24"/>
                </a:lnTo>
                <a:lnTo>
                  <a:pt x="1143" y="26"/>
                </a:lnTo>
                <a:lnTo>
                  <a:pt x="1097" y="26"/>
                </a:lnTo>
                <a:lnTo>
                  <a:pt x="1089" y="26"/>
                </a:lnTo>
                <a:lnTo>
                  <a:pt x="1084" y="24"/>
                </a:lnTo>
                <a:lnTo>
                  <a:pt x="1080" y="23"/>
                </a:lnTo>
                <a:lnTo>
                  <a:pt x="1076" y="17"/>
                </a:lnTo>
                <a:lnTo>
                  <a:pt x="1076" y="13"/>
                </a:lnTo>
                <a:lnTo>
                  <a:pt x="1076" y="7"/>
                </a:lnTo>
                <a:lnTo>
                  <a:pt x="1080" y="3"/>
                </a:lnTo>
                <a:lnTo>
                  <a:pt x="1084" y="0"/>
                </a:lnTo>
                <a:lnTo>
                  <a:pt x="1089" y="0"/>
                </a:lnTo>
                <a:lnTo>
                  <a:pt x="1089" y="0"/>
                </a:lnTo>
                <a:close/>
                <a:moveTo>
                  <a:pt x="1197" y="0"/>
                </a:moveTo>
                <a:lnTo>
                  <a:pt x="1251" y="0"/>
                </a:lnTo>
                <a:lnTo>
                  <a:pt x="1255" y="0"/>
                </a:lnTo>
                <a:lnTo>
                  <a:pt x="1260" y="3"/>
                </a:lnTo>
                <a:lnTo>
                  <a:pt x="1262" y="7"/>
                </a:lnTo>
                <a:lnTo>
                  <a:pt x="1264" y="13"/>
                </a:lnTo>
                <a:lnTo>
                  <a:pt x="1262" y="17"/>
                </a:lnTo>
                <a:lnTo>
                  <a:pt x="1260" y="23"/>
                </a:lnTo>
                <a:lnTo>
                  <a:pt x="1255" y="24"/>
                </a:lnTo>
                <a:lnTo>
                  <a:pt x="1251" y="26"/>
                </a:lnTo>
                <a:lnTo>
                  <a:pt x="1197" y="26"/>
                </a:lnTo>
                <a:lnTo>
                  <a:pt x="1191" y="24"/>
                </a:lnTo>
                <a:lnTo>
                  <a:pt x="1187" y="23"/>
                </a:lnTo>
                <a:lnTo>
                  <a:pt x="1184" y="17"/>
                </a:lnTo>
                <a:lnTo>
                  <a:pt x="1184" y="13"/>
                </a:lnTo>
                <a:lnTo>
                  <a:pt x="1184" y="7"/>
                </a:lnTo>
                <a:lnTo>
                  <a:pt x="1187" y="3"/>
                </a:lnTo>
                <a:lnTo>
                  <a:pt x="1191" y="0"/>
                </a:lnTo>
                <a:lnTo>
                  <a:pt x="1197" y="0"/>
                </a:lnTo>
                <a:lnTo>
                  <a:pt x="1197" y="0"/>
                </a:lnTo>
                <a:close/>
                <a:moveTo>
                  <a:pt x="1305" y="0"/>
                </a:moveTo>
                <a:lnTo>
                  <a:pt x="1358" y="0"/>
                </a:lnTo>
                <a:lnTo>
                  <a:pt x="1362" y="0"/>
                </a:lnTo>
                <a:lnTo>
                  <a:pt x="1368" y="3"/>
                </a:lnTo>
                <a:lnTo>
                  <a:pt x="1370" y="7"/>
                </a:lnTo>
                <a:lnTo>
                  <a:pt x="1372" y="13"/>
                </a:lnTo>
                <a:lnTo>
                  <a:pt x="1370" y="17"/>
                </a:lnTo>
                <a:lnTo>
                  <a:pt x="1368" y="23"/>
                </a:lnTo>
                <a:lnTo>
                  <a:pt x="1362" y="24"/>
                </a:lnTo>
                <a:lnTo>
                  <a:pt x="1358" y="26"/>
                </a:lnTo>
                <a:lnTo>
                  <a:pt x="1305" y="26"/>
                </a:lnTo>
                <a:lnTo>
                  <a:pt x="1299" y="24"/>
                </a:lnTo>
                <a:lnTo>
                  <a:pt x="1295" y="23"/>
                </a:lnTo>
                <a:lnTo>
                  <a:pt x="1291" y="17"/>
                </a:lnTo>
                <a:lnTo>
                  <a:pt x="1291" y="13"/>
                </a:lnTo>
                <a:lnTo>
                  <a:pt x="1291" y="7"/>
                </a:lnTo>
                <a:lnTo>
                  <a:pt x="1295" y="3"/>
                </a:lnTo>
                <a:lnTo>
                  <a:pt x="1299" y="0"/>
                </a:lnTo>
                <a:lnTo>
                  <a:pt x="1305" y="0"/>
                </a:lnTo>
                <a:lnTo>
                  <a:pt x="1305" y="0"/>
                </a:lnTo>
                <a:close/>
                <a:moveTo>
                  <a:pt x="1412" y="0"/>
                </a:moveTo>
                <a:lnTo>
                  <a:pt x="1466" y="0"/>
                </a:lnTo>
                <a:lnTo>
                  <a:pt x="1470" y="0"/>
                </a:lnTo>
                <a:lnTo>
                  <a:pt x="1476" y="3"/>
                </a:lnTo>
                <a:lnTo>
                  <a:pt x="1477" y="7"/>
                </a:lnTo>
                <a:lnTo>
                  <a:pt x="1479" y="13"/>
                </a:lnTo>
                <a:lnTo>
                  <a:pt x="1477" y="17"/>
                </a:lnTo>
                <a:lnTo>
                  <a:pt x="1476" y="23"/>
                </a:lnTo>
                <a:lnTo>
                  <a:pt x="1470" y="24"/>
                </a:lnTo>
                <a:lnTo>
                  <a:pt x="1466" y="26"/>
                </a:lnTo>
                <a:lnTo>
                  <a:pt x="1412" y="26"/>
                </a:lnTo>
                <a:lnTo>
                  <a:pt x="1406" y="24"/>
                </a:lnTo>
                <a:lnTo>
                  <a:pt x="1403" y="23"/>
                </a:lnTo>
                <a:lnTo>
                  <a:pt x="1399" y="17"/>
                </a:lnTo>
                <a:lnTo>
                  <a:pt x="1399" y="13"/>
                </a:lnTo>
                <a:lnTo>
                  <a:pt x="1399" y="7"/>
                </a:lnTo>
                <a:lnTo>
                  <a:pt x="1403" y="3"/>
                </a:lnTo>
                <a:lnTo>
                  <a:pt x="1406" y="0"/>
                </a:lnTo>
                <a:lnTo>
                  <a:pt x="1412" y="0"/>
                </a:lnTo>
                <a:lnTo>
                  <a:pt x="1412" y="0"/>
                </a:lnTo>
                <a:close/>
                <a:moveTo>
                  <a:pt x="1520" y="0"/>
                </a:moveTo>
                <a:lnTo>
                  <a:pt x="1574" y="0"/>
                </a:lnTo>
                <a:lnTo>
                  <a:pt x="1577" y="0"/>
                </a:lnTo>
                <a:lnTo>
                  <a:pt x="1583" y="3"/>
                </a:lnTo>
                <a:lnTo>
                  <a:pt x="1585" y="7"/>
                </a:lnTo>
                <a:lnTo>
                  <a:pt x="1587" y="13"/>
                </a:lnTo>
                <a:lnTo>
                  <a:pt x="1585" y="17"/>
                </a:lnTo>
                <a:lnTo>
                  <a:pt x="1583" y="23"/>
                </a:lnTo>
                <a:lnTo>
                  <a:pt x="1577" y="24"/>
                </a:lnTo>
                <a:lnTo>
                  <a:pt x="1574" y="26"/>
                </a:lnTo>
                <a:lnTo>
                  <a:pt x="1520" y="26"/>
                </a:lnTo>
                <a:lnTo>
                  <a:pt x="1514" y="24"/>
                </a:lnTo>
                <a:lnTo>
                  <a:pt x="1510" y="23"/>
                </a:lnTo>
                <a:lnTo>
                  <a:pt x="1506" y="17"/>
                </a:lnTo>
                <a:lnTo>
                  <a:pt x="1506" y="13"/>
                </a:lnTo>
                <a:lnTo>
                  <a:pt x="1506" y="7"/>
                </a:lnTo>
                <a:lnTo>
                  <a:pt x="1510" y="3"/>
                </a:lnTo>
                <a:lnTo>
                  <a:pt x="1514" y="0"/>
                </a:lnTo>
                <a:lnTo>
                  <a:pt x="1520" y="0"/>
                </a:lnTo>
                <a:lnTo>
                  <a:pt x="1520" y="0"/>
                </a:lnTo>
                <a:close/>
                <a:moveTo>
                  <a:pt x="1627" y="0"/>
                </a:moveTo>
                <a:lnTo>
                  <a:pt x="1639" y="0"/>
                </a:lnTo>
                <a:lnTo>
                  <a:pt x="1681" y="0"/>
                </a:lnTo>
                <a:lnTo>
                  <a:pt x="1685" y="0"/>
                </a:lnTo>
                <a:lnTo>
                  <a:pt x="1691" y="3"/>
                </a:lnTo>
                <a:lnTo>
                  <a:pt x="1693" y="7"/>
                </a:lnTo>
                <a:lnTo>
                  <a:pt x="1695" y="13"/>
                </a:lnTo>
                <a:lnTo>
                  <a:pt x="1693" y="17"/>
                </a:lnTo>
                <a:lnTo>
                  <a:pt x="1691" y="23"/>
                </a:lnTo>
                <a:lnTo>
                  <a:pt x="1685" y="24"/>
                </a:lnTo>
                <a:lnTo>
                  <a:pt x="1681" y="26"/>
                </a:lnTo>
                <a:lnTo>
                  <a:pt x="1639" y="26"/>
                </a:lnTo>
                <a:lnTo>
                  <a:pt x="1627" y="26"/>
                </a:lnTo>
                <a:lnTo>
                  <a:pt x="1622" y="24"/>
                </a:lnTo>
                <a:lnTo>
                  <a:pt x="1618" y="23"/>
                </a:lnTo>
                <a:lnTo>
                  <a:pt x="1614" y="17"/>
                </a:lnTo>
                <a:lnTo>
                  <a:pt x="1614" y="13"/>
                </a:lnTo>
                <a:lnTo>
                  <a:pt x="1614" y="7"/>
                </a:lnTo>
                <a:lnTo>
                  <a:pt x="1618" y="3"/>
                </a:lnTo>
                <a:lnTo>
                  <a:pt x="1622" y="0"/>
                </a:lnTo>
                <a:lnTo>
                  <a:pt x="1627" y="0"/>
                </a:lnTo>
                <a:lnTo>
                  <a:pt x="1627" y="0"/>
                </a:lnTo>
                <a:close/>
                <a:moveTo>
                  <a:pt x="1735" y="0"/>
                </a:moveTo>
                <a:lnTo>
                  <a:pt x="1789" y="0"/>
                </a:lnTo>
                <a:lnTo>
                  <a:pt x="1792" y="0"/>
                </a:lnTo>
                <a:lnTo>
                  <a:pt x="1798" y="3"/>
                </a:lnTo>
                <a:lnTo>
                  <a:pt x="1800" y="7"/>
                </a:lnTo>
                <a:lnTo>
                  <a:pt x="1802" y="13"/>
                </a:lnTo>
                <a:lnTo>
                  <a:pt x="1800" y="17"/>
                </a:lnTo>
                <a:lnTo>
                  <a:pt x="1798" y="23"/>
                </a:lnTo>
                <a:lnTo>
                  <a:pt x="1792" y="24"/>
                </a:lnTo>
                <a:lnTo>
                  <a:pt x="1789" y="26"/>
                </a:lnTo>
                <a:lnTo>
                  <a:pt x="1735" y="26"/>
                </a:lnTo>
                <a:lnTo>
                  <a:pt x="1729" y="24"/>
                </a:lnTo>
                <a:lnTo>
                  <a:pt x="1725" y="23"/>
                </a:lnTo>
                <a:lnTo>
                  <a:pt x="1721" y="17"/>
                </a:lnTo>
                <a:lnTo>
                  <a:pt x="1721" y="13"/>
                </a:lnTo>
                <a:lnTo>
                  <a:pt x="1721" y="7"/>
                </a:lnTo>
                <a:lnTo>
                  <a:pt x="1725" y="3"/>
                </a:lnTo>
                <a:lnTo>
                  <a:pt x="1729" y="0"/>
                </a:lnTo>
                <a:lnTo>
                  <a:pt x="1735" y="0"/>
                </a:lnTo>
                <a:lnTo>
                  <a:pt x="1735" y="0"/>
                </a:lnTo>
                <a:close/>
                <a:moveTo>
                  <a:pt x="1842" y="0"/>
                </a:moveTo>
                <a:lnTo>
                  <a:pt x="1896" y="0"/>
                </a:lnTo>
                <a:lnTo>
                  <a:pt x="1900" y="0"/>
                </a:lnTo>
                <a:lnTo>
                  <a:pt x="1906" y="3"/>
                </a:lnTo>
                <a:lnTo>
                  <a:pt x="1908" y="7"/>
                </a:lnTo>
                <a:lnTo>
                  <a:pt x="1910" y="13"/>
                </a:lnTo>
                <a:lnTo>
                  <a:pt x="1908" y="17"/>
                </a:lnTo>
                <a:lnTo>
                  <a:pt x="1906" y="23"/>
                </a:lnTo>
                <a:lnTo>
                  <a:pt x="1900" y="24"/>
                </a:lnTo>
                <a:lnTo>
                  <a:pt x="1896" y="26"/>
                </a:lnTo>
                <a:lnTo>
                  <a:pt x="1842" y="26"/>
                </a:lnTo>
                <a:lnTo>
                  <a:pt x="1837" y="24"/>
                </a:lnTo>
                <a:lnTo>
                  <a:pt x="1833" y="23"/>
                </a:lnTo>
                <a:lnTo>
                  <a:pt x="1829" y="17"/>
                </a:lnTo>
                <a:lnTo>
                  <a:pt x="1829" y="13"/>
                </a:lnTo>
                <a:lnTo>
                  <a:pt x="1829" y="7"/>
                </a:lnTo>
                <a:lnTo>
                  <a:pt x="1833" y="3"/>
                </a:lnTo>
                <a:lnTo>
                  <a:pt x="1837" y="0"/>
                </a:lnTo>
                <a:lnTo>
                  <a:pt x="1842" y="0"/>
                </a:lnTo>
                <a:lnTo>
                  <a:pt x="1842" y="0"/>
                </a:lnTo>
                <a:close/>
                <a:moveTo>
                  <a:pt x="1950" y="0"/>
                </a:moveTo>
                <a:lnTo>
                  <a:pt x="2004" y="0"/>
                </a:lnTo>
                <a:lnTo>
                  <a:pt x="2008" y="0"/>
                </a:lnTo>
                <a:lnTo>
                  <a:pt x="2013" y="3"/>
                </a:lnTo>
                <a:lnTo>
                  <a:pt x="2015" y="7"/>
                </a:lnTo>
                <a:lnTo>
                  <a:pt x="2017" y="13"/>
                </a:lnTo>
                <a:lnTo>
                  <a:pt x="2015" y="17"/>
                </a:lnTo>
                <a:lnTo>
                  <a:pt x="2013" y="23"/>
                </a:lnTo>
                <a:lnTo>
                  <a:pt x="2008" y="24"/>
                </a:lnTo>
                <a:lnTo>
                  <a:pt x="2004" y="26"/>
                </a:lnTo>
                <a:lnTo>
                  <a:pt x="1950" y="26"/>
                </a:lnTo>
                <a:lnTo>
                  <a:pt x="1944" y="24"/>
                </a:lnTo>
                <a:lnTo>
                  <a:pt x="1940" y="23"/>
                </a:lnTo>
                <a:lnTo>
                  <a:pt x="1937" y="17"/>
                </a:lnTo>
                <a:lnTo>
                  <a:pt x="1937" y="13"/>
                </a:lnTo>
                <a:lnTo>
                  <a:pt x="1937" y="7"/>
                </a:lnTo>
                <a:lnTo>
                  <a:pt x="1940" y="3"/>
                </a:lnTo>
                <a:lnTo>
                  <a:pt x="1944" y="0"/>
                </a:lnTo>
                <a:lnTo>
                  <a:pt x="1950" y="0"/>
                </a:lnTo>
                <a:lnTo>
                  <a:pt x="1950" y="0"/>
                </a:lnTo>
                <a:close/>
                <a:moveTo>
                  <a:pt x="2058" y="0"/>
                </a:moveTo>
                <a:lnTo>
                  <a:pt x="2111" y="0"/>
                </a:lnTo>
                <a:lnTo>
                  <a:pt x="2115" y="0"/>
                </a:lnTo>
                <a:lnTo>
                  <a:pt x="2121" y="3"/>
                </a:lnTo>
                <a:lnTo>
                  <a:pt x="2123" y="7"/>
                </a:lnTo>
                <a:lnTo>
                  <a:pt x="2125" y="13"/>
                </a:lnTo>
                <a:lnTo>
                  <a:pt x="2123" y="17"/>
                </a:lnTo>
                <a:lnTo>
                  <a:pt x="2121" y="23"/>
                </a:lnTo>
                <a:lnTo>
                  <a:pt x="2115" y="24"/>
                </a:lnTo>
                <a:lnTo>
                  <a:pt x="2111" y="26"/>
                </a:lnTo>
                <a:lnTo>
                  <a:pt x="2058" y="26"/>
                </a:lnTo>
                <a:lnTo>
                  <a:pt x="2052" y="24"/>
                </a:lnTo>
                <a:lnTo>
                  <a:pt x="2048" y="23"/>
                </a:lnTo>
                <a:lnTo>
                  <a:pt x="2044" y="17"/>
                </a:lnTo>
                <a:lnTo>
                  <a:pt x="2044" y="13"/>
                </a:lnTo>
                <a:lnTo>
                  <a:pt x="2044" y="7"/>
                </a:lnTo>
                <a:lnTo>
                  <a:pt x="2048" y="3"/>
                </a:lnTo>
                <a:lnTo>
                  <a:pt x="2052" y="0"/>
                </a:lnTo>
                <a:lnTo>
                  <a:pt x="2058" y="0"/>
                </a:lnTo>
                <a:lnTo>
                  <a:pt x="2058" y="0"/>
                </a:lnTo>
                <a:close/>
                <a:moveTo>
                  <a:pt x="2165" y="0"/>
                </a:moveTo>
                <a:lnTo>
                  <a:pt x="2180" y="0"/>
                </a:lnTo>
                <a:lnTo>
                  <a:pt x="2219" y="0"/>
                </a:lnTo>
                <a:lnTo>
                  <a:pt x="2223" y="0"/>
                </a:lnTo>
                <a:lnTo>
                  <a:pt x="2228" y="3"/>
                </a:lnTo>
                <a:lnTo>
                  <a:pt x="2230" y="7"/>
                </a:lnTo>
                <a:lnTo>
                  <a:pt x="2232" y="13"/>
                </a:lnTo>
                <a:lnTo>
                  <a:pt x="2230" y="17"/>
                </a:lnTo>
                <a:lnTo>
                  <a:pt x="2228" y="23"/>
                </a:lnTo>
                <a:lnTo>
                  <a:pt x="2223" y="24"/>
                </a:lnTo>
                <a:lnTo>
                  <a:pt x="2219" y="26"/>
                </a:lnTo>
                <a:lnTo>
                  <a:pt x="2180" y="26"/>
                </a:lnTo>
                <a:lnTo>
                  <a:pt x="2165" y="26"/>
                </a:lnTo>
                <a:lnTo>
                  <a:pt x="2159" y="24"/>
                </a:lnTo>
                <a:lnTo>
                  <a:pt x="2155" y="23"/>
                </a:lnTo>
                <a:lnTo>
                  <a:pt x="2152" y="17"/>
                </a:lnTo>
                <a:lnTo>
                  <a:pt x="2152" y="13"/>
                </a:lnTo>
                <a:lnTo>
                  <a:pt x="2152" y="7"/>
                </a:lnTo>
                <a:lnTo>
                  <a:pt x="2155" y="3"/>
                </a:lnTo>
                <a:lnTo>
                  <a:pt x="2159" y="0"/>
                </a:lnTo>
                <a:lnTo>
                  <a:pt x="2165" y="0"/>
                </a:lnTo>
                <a:lnTo>
                  <a:pt x="2165" y="0"/>
                </a:lnTo>
                <a:close/>
                <a:moveTo>
                  <a:pt x="2273" y="0"/>
                </a:moveTo>
                <a:lnTo>
                  <a:pt x="2326" y="0"/>
                </a:lnTo>
                <a:lnTo>
                  <a:pt x="2330" y="0"/>
                </a:lnTo>
                <a:lnTo>
                  <a:pt x="2336" y="3"/>
                </a:lnTo>
                <a:lnTo>
                  <a:pt x="2338" y="7"/>
                </a:lnTo>
                <a:lnTo>
                  <a:pt x="2340" y="13"/>
                </a:lnTo>
                <a:lnTo>
                  <a:pt x="2338" y="17"/>
                </a:lnTo>
                <a:lnTo>
                  <a:pt x="2336" y="23"/>
                </a:lnTo>
                <a:lnTo>
                  <a:pt x="2330" y="24"/>
                </a:lnTo>
                <a:lnTo>
                  <a:pt x="2326" y="26"/>
                </a:lnTo>
                <a:lnTo>
                  <a:pt x="2273" y="26"/>
                </a:lnTo>
                <a:lnTo>
                  <a:pt x="2267" y="24"/>
                </a:lnTo>
                <a:lnTo>
                  <a:pt x="2263" y="23"/>
                </a:lnTo>
                <a:lnTo>
                  <a:pt x="2259" y="17"/>
                </a:lnTo>
                <a:lnTo>
                  <a:pt x="2259" y="13"/>
                </a:lnTo>
                <a:lnTo>
                  <a:pt x="2259" y="7"/>
                </a:lnTo>
                <a:lnTo>
                  <a:pt x="2263" y="3"/>
                </a:lnTo>
                <a:lnTo>
                  <a:pt x="2267" y="0"/>
                </a:lnTo>
                <a:lnTo>
                  <a:pt x="2273" y="0"/>
                </a:lnTo>
                <a:lnTo>
                  <a:pt x="2273" y="0"/>
                </a:lnTo>
                <a:close/>
                <a:moveTo>
                  <a:pt x="2380" y="0"/>
                </a:moveTo>
                <a:lnTo>
                  <a:pt x="2434" y="0"/>
                </a:lnTo>
                <a:lnTo>
                  <a:pt x="2438" y="0"/>
                </a:lnTo>
                <a:lnTo>
                  <a:pt x="2444" y="3"/>
                </a:lnTo>
                <a:lnTo>
                  <a:pt x="2446" y="7"/>
                </a:lnTo>
                <a:lnTo>
                  <a:pt x="2447" y="13"/>
                </a:lnTo>
                <a:lnTo>
                  <a:pt x="2446" y="17"/>
                </a:lnTo>
                <a:lnTo>
                  <a:pt x="2444" y="23"/>
                </a:lnTo>
                <a:lnTo>
                  <a:pt x="2438" y="24"/>
                </a:lnTo>
                <a:lnTo>
                  <a:pt x="2434" y="26"/>
                </a:lnTo>
                <a:lnTo>
                  <a:pt x="2380" y="26"/>
                </a:lnTo>
                <a:lnTo>
                  <a:pt x="2374" y="24"/>
                </a:lnTo>
                <a:lnTo>
                  <a:pt x="2371" y="23"/>
                </a:lnTo>
                <a:lnTo>
                  <a:pt x="2367" y="17"/>
                </a:lnTo>
                <a:lnTo>
                  <a:pt x="2367" y="13"/>
                </a:lnTo>
                <a:lnTo>
                  <a:pt x="2367" y="7"/>
                </a:lnTo>
                <a:lnTo>
                  <a:pt x="2371" y="3"/>
                </a:lnTo>
                <a:lnTo>
                  <a:pt x="2374" y="0"/>
                </a:lnTo>
                <a:lnTo>
                  <a:pt x="2380" y="0"/>
                </a:lnTo>
                <a:lnTo>
                  <a:pt x="2380" y="0"/>
                </a:lnTo>
                <a:close/>
                <a:moveTo>
                  <a:pt x="2488" y="0"/>
                </a:moveTo>
                <a:lnTo>
                  <a:pt x="2542" y="0"/>
                </a:lnTo>
                <a:lnTo>
                  <a:pt x="2545" y="0"/>
                </a:lnTo>
                <a:lnTo>
                  <a:pt x="2551" y="3"/>
                </a:lnTo>
                <a:lnTo>
                  <a:pt x="2553" y="7"/>
                </a:lnTo>
                <a:lnTo>
                  <a:pt x="2555" y="13"/>
                </a:lnTo>
                <a:lnTo>
                  <a:pt x="2553" y="17"/>
                </a:lnTo>
                <a:lnTo>
                  <a:pt x="2551" y="23"/>
                </a:lnTo>
                <a:lnTo>
                  <a:pt x="2545" y="24"/>
                </a:lnTo>
                <a:lnTo>
                  <a:pt x="2542" y="26"/>
                </a:lnTo>
                <a:lnTo>
                  <a:pt x="2488" y="26"/>
                </a:lnTo>
                <a:lnTo>
                  <a:pt x="2482" y="24"/>
                </a:lnTo>
                <a:lnTo>
                  <a:pt x="2478" y="23"/>
                </a:lnTo>
                <a:lnTo>
                  <a:pt x="2474" y="17"/>
                </a:lnTo>
                <a:lnTo>
                  <a:pt x="2474" y="13"/>
                </a:lnTo>
                <a:lnTo>
                  <a:pt x="2474" y="7"/>
                </a:lnTo>
                <a:lnTo>
                  <a:pt x="2478" y="3"/>
                </a:lnTo>
                <a:lnTo>
                  <a:pt x="2482" y="0"/>
                </a:lnTo>
                <a:lnTo>
                  <a:pt x="2488" y="0"/>
                </a:lnTo>
                <a:lnTo>
                  <a:pt x="2488" y="0"/>
                </a:lnTo>
                <a:close/>
                <a:moveTo>
                  <a:pt x="2595" y="0"/>
                </a:moveTo>
                <a:lnTo>
                  <a:pt x="2649" y="0"/>
                </a:lnTo>
                <a:lnTo>
                  <a:pt x="2653" y="0"/>
                </a:lnTo>
                <a:lnTo>
                  <a:pt x="2659" y="3"/>
                </a:lnTo>
                <a:lnTo>
                  <a:pt x="2661" y="7"/>
                </a:lnTo>
                <a:lnTo>
                  <a:pt x="2663" y="13"/>
                </a:lnTo>
                <a:lnTo>
                  <a:pt x="2661" y="17"/>
                </a:lnTo>
                <a:lnTo>
                  <a:pt x="2659" y="23"/>
                </a:lnTo>
                <a:lnTo>
                  <a:pt x="2653" y="24"/>
                </a:lnTo>
                <a:lnTo>
                  <a:pt x="2649" y="26"/>
                </a:lnTo>
                <a:lnTo>
                  <a:pt x="2595" y="26"/>
                </a:lnTo>
                <a:lnTo>
                  <a:pt x="2590" y="24"/>
                </a:lnTo>
                <a:lnTo>
                  <a:pt x="2586" y="23"/>
                </a:lnTo>
                <a:lnTo>
                  <a:pt x="2582" y="17"/>
                </a:lnTo>
                <a:lnTo>
                  <a:pt x="2582" y="13"/>
                </a:lnTo>
                <a:lnTo>
                  <a:pt x="2582" y="7"/>
                </a:lnTo>
                <a:lnTo>
                  <a:pt x="2586" y="3"/>
                </a:lnTo>
                <a:lnTo>
                  <a:pt x="2590" y="0"/>
                </a:lnTo>
                <a:lnTo>
                  <a:pt x="2595" y="0"/>
                </a:lnTo>
                <a:lnTo>
                  <a:pt x="2595" y="0"/>
                </a:lnTo>
                <a:close/>
                <a:moveTo>
                  <a:pt x="2703" y="0"/>
                </a:moveTo>
                <a:lnTo>
                  <a:pt x="2722" y="0"/>
                </a:lnTo>
                <a:lnTo>
                  <a:pt x="2757" y="0"/>
                </a:lnTo>
                <a:lnTo>
                  <a:pt x="2761" y="0"/>
                </a:lnTo>
                <a:lnTo>
                  <a:pt x="2766" y="3"/>
                </a:lnTo>
                <a:lnTo>
                  <a:pt x="2768" y="7"/>
                </a:lnTo>
                <a:lnTo>
                  <a:pt x="2770" y="13"/>
                </a:lnTo>
                <a:lnTo>
                  <a:pt x="2768" y="17"/>
                </a:lnTo>
                <a:lnTo>
                  <a:pt x="2766" y="23"/>
                </a:lnTo>
                <a:lnTo>
                  <a:pt x="2761" y="24"/>
                </a:lnTo>
                <a:lnTo>
                  <a:pt x="2757" y="26"/>
                </a:lnTo>
                <a:lnTo>
                  <a:pt x="2722" y="26"/>
                </a:lnTo>
                <a:lnTo>
                  <a:pt x="2703" y="26"/>
                </a:lnTo>
                <a:lnTo>
                  <a:pt x="2697" y="24"/>
                </a:lnTo>
                <a:lnTo>
                  <a:pt x="2693" y="23"/>
                </a:lnTo>
                <a:lnTo>
                  <a:pt x="2689" y="17"/>
                </a:lnTo>
                <a:lnTo>
                  <a:pt x="2689" y="13"/>
                </a:lnTo>
                <a:lnTo>
                  <a:pt x="2689" y="7"/>
                </a:lnTo>
                <a:lnTo>
                  <a:pt x="2693" y="3"/>
                </a:lnTo>
                <a:lnTo>
                  <a:pt x="2697" y="0"/>
                </a:lnTo>
                <a:lnTo>
                  <a:pt x="2703" y="0"/>
                </a:lnTo>
                <a:lnTo>
                  <a:pt x="2703" y="0"/>
                </a:lnTo>
                <a:close/>
                <a:moveTo>
                  <a:pt x="2810" y="0"/>
                </a:moveTo>
                <a:lnTo>
                  <a:pt x="2864" y="0"/>
                </a:lnTo>
                <a:lnTo>
                  <a:pt x="2868" y="0"/>
                </a:lnTo>
                <a:lnTo>
                  <a:pt x="2874" y="3"/>
                </a:lnTo>
                <a:lnTo>
                  <a:pt x="2876" y="7"/>
                </a:lnTo>
                <a:lnTo>
                  <a:pt x="2878" y="13"/>
                </a:lnTo>
                <a:lnTo>
                  <a:pt x="2876" y="17"/>
                </a:lnTo>
                <a:lnTo>
                  <a:pt x="2874" y="23"/>
                </a:lnTo>
                <a:lnTo>
                  <a:pt x="2868" y="24"/>
                </a:lnTo>
                <a:lnTo>
                  <a:pt x="2864" y="26"/>
                </a:lnTo>
                <a:lnTo>
                  <a:pt x="2810" y="26"/>
                </a:lnTo>
                <a:lnTo>
                  <a:pt x="2805" y="24"/>
                </a:lnTo>
                <a:lnTo>
                  <a:pt x="2801" y="23"/>
                </a:lnTo>
                <a:lnTo>
                  <a:pt x="2797" y="17"/>
                </a:lnTo>
                <a:lnTo>
                  <a:pt x="2797" y="13"/>
                </a:lnTo>
                <a:lnTo>
                  <a:pt x="2797" y="7"/>
                </a:lnTo>
                <a:lnTo>
                  <a:pt x="2801" y="3"/>
                </a:lnTo>
                <a:lnTo>
                  <a:pt x="2805" y="0"/>
                </a:lnTo>
                <a:lnTo>
                  <a:pt x="2810" y="0"/>
                </a:lnTo>
                <a:lnTo>
                  <a:pt x="2810" y="0"/>
                </a:lnTo>
                <a:close/>
                <a:moveTo>
                  <a:pt x="2918" y="0"/>
                </a:moveTo>
                <a:lnTo>
                  <a:pt x="2972" y="0"/>
                </a:lnTo>
                <a:lnTo>
                  <a:pt x="2976" y="0"/>
                </a:lnTo>
                <a:lnTo>
                  <a:pt x="2981" y="3"/>
                </a:lnTo>
                <a:lnTo>
                  <a:pt x="2983" y="7"/>
                </a:lnTo>
                <a:lnTo>
                  <a:pt x="2985" y="13"/>
                </a:lnTo>
                <a:lnTo>
                  <a:pt x="2983" y="17"/>
                </a:lnTo>
                <a:lnTo>
                  <a:pt x="2981" y="23"/>
                </a:lnTo>
                <a:lnTo>
                  <a:pt x="2976" y="24"/>
                </a:lnTo>
                <a:lnTo>
                  <a:pt x="2972" y="26"/>
                </a:lnTo>
                <a:lnTo>
                  <a:pt x="2918" y="26"/>
                </a:lnTo>
                <a:lnTo>
                  <a:pt x="2912" y="24"/>
                </a:lnTo>
                <a:lnTo>
                  <a:pt x="2908" y="23"/>
                </a:lnTo>
                <a:lnTo>
                  <a:pt x="2905" y="17"/>
                </a:lnTo>
                <a:lnTo>
                  <a:pt x="2905" y="13"/>
                </a:lnTo>
                <a:lnTo>
                  <a:pt x="2905" y="7"/>
                </a:lnTo>
                <a:lnTo>
                  <a:pt x="2908" y="3"/>
                </a:lnTo>
                <a:lnTo>
                  <a:pt x="2912" y="0"/>
                </a:lnTo>
                <a:lnTo>
                  <a:pt x="2918" y="0"/>
                </a:lnTo>
                <a:lnTo>
                  <a:pt x="2918" y="0"/>
                </a:lnTo>
                <a:close/>
                <a:moveTo>
                  <a:pt x="3026" y="0"/>
                </a:moveTo>
                <a:lnTo>
                  <a:pt x="3079" y="0"/>
                </a:lnTo>
                <a:lnTo>
                  <a:pt x="3083" y="0"/>
                </a:lnTo>
                <a:lnTo>
                  <a:pt x="3089" y="3"/>
                </a:lnTo>
                <a:lnTo>
                  <a:pt x="3091" y="7"/>
                </a:lnTo>
                <a:lnTo>
                  <a:pt x="3093" y="13"/>
                </a:lnTo>
                <a:lnTo>
                  <a:pt x="3091" y="17"/>
                </a:lnTo>
                <a:lnTo>
                  <a:pt x="3089" y="23"/>
                </a:lnTo>
                <a:lnTo>
                  <a:pt x="3083" y="24"/>
                </a:lnTo>
                <a:lnTo>
                  <a:pt x="3079" y="26"/>
                </a:lnTo>
                <a:lnTo>
                  <a:pt x="3026" y="26"/>
                </a:lnTo>
                <a:lnTo>
                  <a:pt x="3020" y="24"/>
                </a:lnTo>
                <a:lnTo>
                  <a:pt x="3016" y="23"/>
                </a:lnTo>
                <a:lnTo>
                  <a:pt x="3012" y="17"/>
                </a:lnTo>
                <a:lnTo>
                  <a:pt x="3012" y="13"/>
                </a:lnTo>
                <a:lnTo>
                  <a:pt x="3012" y="7"/>
                </a:lnTo>
                <a:lnTo>
                  <a:pt x="3016" y="3"/>
                </a:lnTo>
                <a:lnTo>
                  <a:pt x="3020" y="0"/>
                </a:lnTo>
                <a:lnTo>
                  <a:pt x="3026" y="0"/>
                </a:lnTo>
                <a:lnTo>
                  <a:pt x="3026" y="0"/>
                </a:lnTo>
                <a:close/>
                <a:moveTo>
                  <a:pt x="3133" y="0"/>
                </a:moveTo>
                <a:lnTo>
                  <a:pt x="3187" y="0"/>
                </a:lnTo>
                <a:lnTo>
                  <a:pt x="3191" y="0"/>
                </a:lnTo>
                <a:lnTo>
                  <a:pt x="3197" y="3"/>
                </a:lnTo>
                <a:lnTo>
                  <a:pt x="3198" y="7"/>
                </a:lnTo>
                <a:lnTo>
                  <a:pt x="3200" y="13"/>
                </a:lnTo>
                <a:lnTo>
                  <a:pt x="3198" y="17"/>
                </a:lnTo>
                <a:lnTo>
                  <a:pt x="3197" y="23"/>
                </a:lnTo>
                <a:lnTo>
                  <a:pt x="3191" y="24"/>
                </a:lnTo>
                <a:lnTo>
                  <a:pt x="3187" y="26"/>
                </a:lnTo>
                <a:lnTo>
                  <a:pt x="3133" y="26"/>
                </a:lnTo>
                <a:lnTo>
                  <a:pt x="3127" y="24"/>
                </a:lnTo>
                <a:lnTo>
                  <a:pt x="3124" y="23"/>
                </a:lnTo>
                <a:lnTo>
                  <a:pt x="3120" y="17"/>
                </a:lnTo>
                <a:lnTo>
                  <a:pt x="3120" y="13"/>
                </a:lnTo>
                <a:lnTo>
                  <a:pt x="3120" y="7"/>
                </a:lnTo>
                <a:lnTo>
                  <a:pt x="3124" y="3"/>
                </a:lnTo>
                <a:lnTo>
                  <a:pt x="3127" y="0"/>
                </a:lnTo>
                <a:lnTo>
                  <a:pt x="3133" y="0"/>
                </a:lnTo>
                <a:lnTo>
                  <a:pt x="3133" y="0"/>
                </a:lnTo>
                <a:close/>
                <a:moveTo>
                  <a:pt x="3241" y="0"/>
                </a:moveTo>
                <a:lnTo>
                  <a:pt x="3264" y="0"/>
                </a:lnTo>
                <a:lnTo>
                  <a:pt x="3294" y="0"/>
                </a:lnTo>
                <a:lnTo>
                  <a:pt x="3298" y="0"/>
                </a:lnTo>
                <a:lnTo>
                  <a:pt x="3304" y="3"/>
                </a:lnTo>
                <a:lnTo>
                  <a:pt x="3306" y="7"/>
                </a:lnTo>
                <a:lnTo>
                  <a:pt x="3308" y="13"/>
                </a:lnTo>
                <a:lnTo>
                  <a:pt x="3306" y="17"/>
                </a:lnTo>
                <a:lnTo>
                  <a:pt x="3304" y="23"/>
                </a:lnTo>
                <a:lnTo>
                  <a:pt x="3298" y="24"/>
                </a:lnTo>
                <a:lnTo>
                  <a:pt x="3294" y="26"/>
                </a:lnTo>
                <a:lnTo>
                  <a:pt x="3264" y="26"/>
                </a:lnTo>
                <a:lnTo>
                  <a:pt x="3241" y="26"/>
                </a:lnTo>
                <a:lnTo>
                  <a:pt x="3235" y="24"/>
                </a:lnTo>
                <a:lnTo>
                  <a:pt x="3231" y="23"/>
                </a:lnTo>
                <a:lnTo>
                  <a:pt x="3227" y="17"/>
                </a:lnTo>
                <a:lnTo>
                  <a:pt x="3227" y="13"/>
                </a:lnTo>
                <a:lnTo>
                  <a:pt x="3227" y="7"/>
                </a:lnTo>
                <a:lnTo>
                  <a:pt x="3231" y="3"/>
                </a:lnTo>
                <a:lnTo>
                  <a:pt x="3235" y="0"/>
                </a:lnTo>
                <a:lnTo>
                  <a:pt x="3241" y="0"/>
                </a:lnTo>
                <a:lnTo>
                  <a:pt x="3241" y="0"/>
                </a:lnTo>
                <a:close/>
                <a:moveTo>
                  <a:pt x="3348" y="0"/>
                </a:moveTo>
                <a:lnTo>
                  <a:pt x="3402" y="0"/>
                </a:lnTo>
                <a:lnTo>
                  <a:pt x="3406" y="0"/>
                </a:lnTo>
                <a:lnTo>
                  <a:pt x="3412" y="3"/>
                </a:lnTo>
                <a:lnTo>
                  <a:pt x="3414" y="7"/>
                </a:lnTo>
                <a:lnTo>
                  <a:pt x="3415" y="13"/>
                </a:lnTo>
                <a:lnTo>
                  <a:pt x="3414" y="17"/>
                </a:lnTo>
                <a:lnTo>
                  <a:pt x="3412" y="23"/>
                </a:lnTo>
                <a:lnTo>
                  <a:pt x="3406" y="24"/>
                </a:lnTo>
                <a:lnTo>
                  <a:pt x="3402" y="26"/>
                </a:lnTo>
                <a:lnTo>
                  <a:pt x="3348" y="26"/>
                </a:lnTo>
                <a:lnTo>
                  <a:pt x="3342" y="24"/>
                </a:lnTo>
                <a:lnTo>
                  <a:pt x="3339" y="23"/>
                </a:lnTo>
                <a:lnTo>
                  <a:pt x="3335" y="17"/>
                </a:lnTo>
                <a:lnTo>
                  <a:pt x="3335" y="13"/>
                </a:lnTo>
                <a:lnTo>
                  <a:pt x="3335" y="7"/>
                </a:lnTo>
                <a:lnTo>
                  <a:pt x="3339" y="3"/>
                </a:lnTo>
                <a:lnTo>
                  <a:pt x="3342" y="0"/>
                </a:lnTo>
                <a:lnTo>
                  <a:pt x="3348" y="0"/>
                </a:lnTo>
                <a:lnTo>
                  <a:pt x="3348" y="0"/>
                </a:lnTo>
                <a:close/>
                <a:moveTo>
                  <a:pt x="3456" y="0"/>
                </a:moveTo>
                <a:lnTo>
                  <a:pt x="3510" y="0"/>
                </a:lnTo>
                <a:lnTo>
                  <a:pt x="3513" y="0"/>
                </a:lnTo>
                <a:lnTo>
                  <a:pt x="3519" y="3"/>
                </a:lnTo>
                <a:lnTo>
                  <a:pt x="3521" y="7"/>
                </a:lnTo>
                <a:lnTo>
                  <a:pt x="3523" y="13"/>
                </a:lnTo>
                <a:lnTo>
                  <a:pt x="3521" y="17"/>
                </a:lnTo>
                <a:lnTo>
                  <a:pt x="3519" y="23"/>
                </a:lnTo>
                <a:lnTo>
                  <a:pt x="3513" y="24"/>
                </a:lnTo>
                <a:lnTo>
                  <a:pt x="3510" y="26"/>
                </a:lnTo>
                <a:lnTo>
                  <a:pt x="3456" y="26"/>
                </a:lnTo>
                <a:lnTo>
                  <a:pt x="3450" y="24"/>
                </a:lnTo>
                <a:lnTo>
                  <a:pt x="3446" y="23"/>
                </a:lnTo>
                <a:lnTo>
                  <a:pt x="3442" y="17"/>
                </a:lnTo>
                <a:lnTo>
                  <a:pt x="3442" y="13"/>
                </a:lnTo>
                <a:lnTo>
                  <a:pt x="3442" y="7"/>
                </a:lnTo>
                <a:lnTo>
                  <a:pt x="3446" y="3"/>
                </a:lnTo>
                <a:lnTo>
                  <a:pt x="3450" y="0"/>
                </a:lnTo>
                <a:lnTo>
                  <a:pt x="3456" y="0"/>
                </a:lnTo>
                <a:lnTo>
                  <a:pt x="3456" y="0"/>
                </a:lnTo>
                <a:close/>
                <a:moveTo>
                  <a:pt x="3563" y="0"/>
                </a:moveTo>
                <a:lnTo>
                  <a:pt x="3617" y="0"/>
                </a:lnTo>
                <a:lnTo>
                  <a:pt x="3621" y="0"/>
                </a:lnTo>
                <a:lnTo>
                  <a:pt x="3627" y="3"/>
                </a:lnTo>
                <a:lnTo>
                  <a:pt x="3629" y="7"/>
                </a:lnTo>
                <a:lnTo>
                  <a:pt x="3631" y="13"/>
                </a:lnTo>
                <a:lnTo>
                  <a:pt x="3629" y="17"/>
                </a:lnTo>
                <a:lnTo>
                  <a:pt x="3627" y="23"/>
                </a:lnTo>
                <a:lnTo>
                  <a:pt x="3621" y="24"/>
                </a:lnTo>
                <a:lnTo>
                  <a:pt x="3617" y="26"/>
                </a:lnTo>
                <a:lnTo>
                  <a:pt x="3563" y="26"/>
                </a:lnTo>
                <a:lnTo>
                  <a:pt x="3558" y="24"/>
                </a:lnTo>
                <a:lnTo>
                  <a:pt x="3554" y="23"/>
                </a:lnTo>
                <a:lnTo>
                  <a:pt x="3550" y="17"/>
                </a:lnTo>
                <a:lnTo>
                  <a:pt x="3550" y="13"/>
                </a:lnTo>
                <a:lnTo>
                  <a:pt x="3550" y="7"/>
                </a:lnTo>
                <a:lnTo>
                  <a:pt x="3554" y="3"/>
                </a:lnTo>
                <a:lnTo>
                  <a:pt x="3558" y="0"/>
                </a:lnTo>
                <a:lnTo>
                  <a:pt x="3563" y="0"/>
                </a:lnTo>
                <a:lnTo>
                  <a:pt x="3563" y="0"/>
                </a:lnTo>
                <a:close/>
                <a:moveTo>
                  <a:pt x="3671" y="0"/>
                </a:moveTo>
                <a:lnTo>
                  <a:pt x="3725" y="0"/>
                </a:lnTo>
                <a:lnTo>
                  <a:pt x="3729" y="0"/>
                </a:lnTo>
                <a:lnTo>
                  <a:pt x="3734" y="3"/>
                </a:lnTo>
                <a:lnTo>
                  <a:pt x="3736" y="7"/>
                </a:lnTo>
                <a:lnTo>
                  <a:pt x="3738" y="13"/>
                </a:lnTo>
                <a:lnTo>
                  <a:pt x="3736" y="17"/>
                </a:lnTo>
                <a:lnTo>
                  <a:pt x="3734" y="23"/>
                </a:lnTo>
                <a:lnTo>
                  <a:pt x="3729" y="24"/>
                </a:lnTo>
                <a:lnTo>
                  <a:pt x="3725" y="26"/>
                </a:lnTo>
                <a:lnTo>
                  <a:pt x="3671" y="26"/>
                </a:lnTo>
                <a:lnTo>
                  <a:pt x="3665" y="24"/>
                </a:lnTo>
                <a:lnTo>
                  <a:pt x="3661" y="23"/>
                </a:lnTo>
                <a:lnTo>
                  <a:pt x="3657" y="17"/>
                </a:lnTo>
                <a:lnTo>
                  <a:pt x="3657" y="13"/>
                </a:lnTo>
                <a:lnTo>
                  <a:pt x="3657" y="7"/>
                </a:lnTo>
                <a:lnTo>
                  <a:pt x="3661" y="3"/>
                </a:lnTo>
                <a:lnTo>
                  <a:pt x="3665" y="0"/>
                </a:lnTo>
                <a:lnTo>
                  <a:pt x="3671" y="0"/>
                </a:lnTo>
                <a:lnTo>
                  <a:pt x="3671" y="0"/>
                </a:lnTo>
                <a:close/>
                <a:moveTo>
                  <a:pt x="3779" y="0"/>
                </a:moveTo>
                <a:lnTo>
                  <a:pt x="3805" y="0"/>
                </a:lnTo>
                <a:lnTo>
                  <a:pt x="3832" y="0"/>
                </a:lnTo>
                <a:lnTo>
                  <a:pt x="3836" y="0"/>
                </a:lnTo>
                <a:lnTo>
                  <a:pt x="3842" y="3"/>
                </a:lnTo>
                <a:lnTo>
                  <a:pt x="3844" y="7"/>
                </a:lnTo>
                <a:lnTo>
                  <a:pt x="3846" y="13"/>
                </a:lnTo>
                <a:lnTo>
                  <a:pt x="3844" y="17"/>
                </a:lnTo>
                <a:lnTo>
                  <a:pt x="3842" y="23"/>
                </a:lnTo>
                <a:lnTo>
                  <a:pt x="3836" y="24"/>
                </a:lnTo>
                <a:lnTo>
                  <a:pt x="3832" y="26"/>
                </a:lnTo>
                <a:lnTo>
                  <a:pt x="3805" y="26"/>
                </a:lnTo>
                <a:lnTo>
                  <a:pt x="3779" y="26"/>
                </a:lnTo>
                <a:lnTo>
                  <a:pt x="3773" y="24"/>
                </a:lnTo>
                <a:lnTo>
                  <a:pt x="3769" y="23"/>
                </a:lnTo>
                <a:lnTo>
                  <a:pt x="3765" y="17"/>
                </a:lnTo>
                <a:lnTo>
                  <a:pt x="3765" y="13"/>
                </a:lnTo>
                <a:lnTo>
                  <a:pt x="3765" y="7"/>
                </a:lnTo>
                <a:lnTo>
                  <a:pt x="3769" y="3"/>
                </a:lnTo>
                <a:lnTo>
                  <a:pt x="3773" y="0"/>
                </a:lnTo>
                <a:lnTo>
                  <a:pt x="3779" y="0"/>
                </a:lnTo>
                <a:lnTo>
                  <a:pt x="3779" y="0"/>
                </a:lnTo>
                <a:close/>
                <a:moveTo>
                  <a:pt x="3886" y="0"/>
                </a:moveTo>
                <a:lnTo>
                  <a:pt x="3940" y="0"/>
                </a:lnTo>
                <a:lnTo>
                  <a:pt x="3944" y="0"/>
                </a:lnTo>
                <a:lnTo>
                  <a:pt x="3949" y="3"/>
                </a:lnTo>
                <a:lnTo>
                  <a:pt x="3951" y="7"/>
                </a:lnTo>
                <a:lnTo>
                  <a:pt x="3953" y="13"/>
                </a:lnTo>
                <a:lnTo>
                  <a:pt x="3951" y="17"/>
                </a:lnTo>
                <a:lnTo>
                  <a:pt x="3949" y="23"/>
                </a:lnTo>
                <a:lnTo>
                  <a:pt x="3944" y="24"/>
                </a:lnTo>
                <a:lnTo>
                  <a:pt x="3940" y="26"/>
                </a:lnTo>
                <a:lnTo>
                  <a:pt x="3886" y="26"/>
                </a:lnTo>
                <a:lnTo>
                  <a:pt x="3880" y="24"/>
                </a:lnTo>
                <a:lnTo>
                  <a:pt x="3876" y="23"/>
                </a:lnTo>
                <a:lnTo>
                  <a:pt x="3873" y="17"/>
                </a:lnTo>
                <a:lnTo>
                  <a:pt x="3873" y="13"/>
                </a:lnTo>
                <a:lnTo>
                  <a:pt x="3873" y="7"/>
                </a:lnTo>
                <a:lnTo>
                  <a:pt x="3876" y="3"/>
                </a:lnTo>
                <a:lnTo>
                  <a:pt x="3880" y="0"/>
                </a:lnTo>
                <a:lnTo>
                  <a:pt x="3886" y="0"/>
                </a:lnTo>
                <a:lnTo>
                  <a:pt x="3886" y="0"/>
                </a:lnTo>
                <a:close/>
                <a:moveTo>
                  <a:pt x="3994" y="0"/>
                </a:moveTo>
                <a:lnTo>
                  <a:pt x="4047" y="0"/>
                </a:lnTo>
                <a:lnTo>
                  <a:pt x="4051" y="0"/>
                </a:lnTo>
                <a:lnTo>
                  <a:pt x="4057" y="3"/>
                </a:lnTo>
                <a:lnTo>
                  <a:pt x="4059" y="7"/>
                </a:lnTo>
                <a:lnTo>
                  <a:pt x="4061" y="13"/>
                </a:lnTo>
                <a:lnTo>
                  <a:pt x="4059" y="17"/>
                </a:lnTo>
                <a:lnTo>
                  <a:pt x="4057" y="23"/>
                </a:lnTo>
                <a:lnTo>
                  <a:pt x="4051" y="24"/>
                </a:lnTo>
                <a:lnTo>
                  <a:pt x="4047" y="26"/>
                </a:lnTo>
                <a:lnTo>
                  <a:pt x="3994" y="26"/>
                </a:lnTo>
                <a:lnTo>
                  <a:pt x="3988" y="24"/>
                </a:lnTo>
                <a:lnTo>
                  <a:pt x="3984" y="23"/>
                </a:lnTo>
                <a:lnTo>
                  <a:pt x="3980" y="17"/>
                </a:lnTo>
                <a:lnTo>
                  <a:pt x="3980" y="13"/>
                </a:lnTo>
                <a:lnTo>
                  <a:pt x="3980" y="7"/>
                </a:lnTo>
                <a:lnTo>
                  <a:pt x="3984" y="3"/>
                </a:lnTo>
                <a:lnTo>
                  <a:pt x="3988" y="0"/>
                </a:lnTo>
                <a:lnTo>
                  <a:pt x="3994" y="0"/>
                </a:lnTo>
                <a:lnTo>
                  <a:pt x="3994" y="0"/>
                </a:lnTo>
                <a:close/>
                <a:moveTo>
                  <a:pt x="4101" y="0"/>
                </a:moveTo>
                <a:lnTo>
                  <a:pt x="4155" y="0"/>
                </a:lnTo>
                <a:lnTo>
                  <a:pt x="4159" y="0"/>
                </a:lnTo>
                <a:lnTo>
                  <a:pt x="4165" y="3"/>
                </a:lnTo>
                <a:lnTo>
                  <a:pt x="4166" y="7"/>
                </a:lnTo>
                <a:lnTo>
                  <a:pt x="4168" y="13"/>
                </a:lnTo>
                <a:lnTo>
                  <a:pt x="4166" y="17"/>
                </a:lnTo>
                <a:lnTo>
                  <a:pt x="4165" y="23"/>
                </a:lnTo>
                <a:lnTo>
                  <a:pt x="4159" y="24"/>
                </a:lnTo>
                <a:lnTo>
                  <a:pt x="4155" y="26"/>
                </a:lnTo>
                <a:lnTo>
                  <a:pt x="4101" y="26"/>
                </a:lnTo>
                <a:lnTo>
                  <a:pt x="4095" y="24"/>
                </a:lnTo>
                <a:lnTo>
                  <a:pt x="4092" y="23"/>
                </a:lnTo>
                <a:lnTo>
                  <a:pt x="4088" y="17"/>
                </a:lnTo>
                <a:lnTo>
                  <a:pt x="4088" y="13"/>
                </a:lnTo>
                <a:lnTo>
                  <a:pt x="4088" y="7"/>
                </a:lnTo>
                <a:lnTo>
                  <a:pt x="4092" y="3"/>
                </a:lnTo>
                <a:lnTo>
                  <a:pt x="4095" y="0"/>
                </a:lnTo>
                <a:lnTo>
                  <a:pt x="4101" y="0"/>
                </a:lnTo>
                <a:lnTo>
                  <a:pt x="4101" y="0"/>
                </a:lnTo>
                <a:close/>
                <a:moveTo>
                  <a:pt x="4209" y="0"/>
                </a:moveTo>
                <a:lnTo>
                  <a:pt x="4263" y="0"/>
                </a:lnTo>
                <a:lnTo>
                  <a:pt x="4266" y="0"/>
                </a:lnTo>
                <a:lnTo>
                  <a:pt x="4272" y="3"/>
                </a:lnTo>
                <a:lnTo>
                  <a:pt x="4274" y="7"/>
                </a:lnTo>
                <a:lnTo>
                  <a:pt x="4276" y="13"/>
                </a:lnTo>
                <a:lnTo>
                  <a:pt x="4274" y="17"/>
                </a:lnTo>
                <a:lnTo>
                  <a:pt x="4272" y="23"/>
                </a:lnTo>
                <a:lnTo>
                  <a:pt x="4266" y="24"/>
                </a:lnTo>
                <a:lnTo>
                  <a:pt x="4263" y="26"/>
                </a:lnTo>
                <a:lnTo>
                  <a:pt x="4209" y="26"/>
                </a:lnTo>
                <a:lnTo>
                  <a:pt x="4203" y="24"/>
                </a:lnTo>
                <a:lnTo>
                  <a:pt x="4199" y="23"/>
                </a:lnTo>
                <a:lnTo>
                  <a:pt x="4195" y="17"/>
                </a:lnTo>
                <a:lnTo>
                  <a:pt x="4195" y="13"/>
                </a:lnTo>
                <a:lnTo>
                  <a:pt x="4195" y="7"/>
                </a:lnTo>
                <a:lnTo>
                  <a:pt x="4199" y="3"/>
                </a:lnTo>
                <a:lnTo>
                  <a:pt x="4203" y="0"/>
                </a:lnTo>
                <a:lnTo>
                  <a:pt x="4209" y="0"/>
                </a:lnTo>
                <a:lnTo>
                  <a:pt x="4209" y="0"/>
                </a:lnTo>
                <a:close/>
                <a:moveTo>
                  <a:pt x="4316" y="0"/>
                </a:moveTo>
                <a:lnTo>
                  <a:pt x="4347" y="0"/>
                </a:lnTo>
                <a:lnTo>
                  <a:pt x="4351" y="0"/>
                </a:lnTo>
                <a:lnTo>
                  <a:pt x="4357" y="3"/>
                </a:lnTo>
                <a:lnTo>
                  <a:pt x="4359" y="7"/>
                </a:lnTo>
                <a:lnTo>
                  <a:pt x="4360" y="13"/>
                </a:lnTo>
                <a:lnTo>
                  <a:pt x="4359" y="17"/>
                </a:lnTo>
                <a:lnTo>
                  <a:pt x="4357" y="23"/>
                </a:lnTo>
                <a:lnTo>
                  <a:pt x="4351" y="24"/>
                </a:lnTo>
                <a:lnTo>
                  <a:pt x="4347" y="26"/>
                </a:lnTo>
                <a:lnTo>
                  <a:pt x="4316" y="26"/>
                </a:lnTo>
                <a:lnTo>
                  <a:pt x="4311" y="24"/>
                </a:lnTo>
                <a:lnTo>
                  <a:pt x="4307" y="23"/>
                </a:lnTo>
                <a:lnTo>
                  <a:pt x="4303" y="17"/>
                </a:lnTo>
                <a:lnTo>
                  <a:pt x="4303" y="13"/>
                </a:lnTo>
                <a:lnTo>
                  <a:pt x="4303" y="7"/>
                </a:lnTo>
                <a:lnTo>
                  <a:pt x="4307" y="3"/>
                </a:lnTo>
                <a:lnTo>
                  <a:pt x="4311" y="0"/>
                </a:lnTo>
                <a:lnTo>
                  <a:pt x="4316" y="0"/>
                </a:lnTo>
                <a:lnTo>
                  <a:pt x="4316" y="0"/>
                </a:lnTo>
                <a:close/>
              </a:path>
            </a:pathLst>
          </a:custGeom>
          <a:solidFill>
            <a:srgbClr val="BFBFBF"/>
          </a:solidFill>
          <a:ln w="1">
            <a:solidFill>
              <a:srgbClr val="BFBFB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42" name="Freeform 59"/>
          <p:cNvSpPr>
            <a:spLocks/>
          </p:cNvSpPr>
          <p:nvPr/>
        </p:nvSpPr>
        <p:spPr bwMode="auto">
          <a:xfrm>
            <a:off x="5010725" y="1860991"/>
            <a:ext cx="3467100" cy="4262438"/>
          </a:xfrm>
          <a:custGeom>
            <a:avLst/>
            <a:gdLst>
              <a:gd name="T0" fmla="*/ 3 w 4367"/>
              <a:gd name="T1" fmla="*/ 5341 h 5370"/>
              <a:gd name="T2" fmla="*/ 545 w 4367"/>
              <a:gd name="T3" fmla="*/ 4675 h 5370"/>
              <a:gd name="T4" fmla="*/ 1087 w 4367"/>
              <a:gd name="T5" fmla="*/ 4006 h 5370"/>
              <a:gd name="T6" fmla="*/ 1628 w 4367"/>
              <a:gd name="T7" fmla="*/ 3340 h 5370"/>
              <a:gd name="T8" fmla="*/ 2170 w 4367"/>
              <a:gd name="T9" fmla="*/ 2673 h 5370"/>
              <a:gd name="T10" fmla="*/ 2712 w 4367"/>
              <a:gd name="T11" fmla="*/ 2007 h 5370"/>
              <a:gd name="T12" fmla="*/ 3253 w 4367"/>
              <a:gd name="T13" fmla="*/ 1341 h 5370"/>
              <a:gd name="T14" fmla="*/ 3795 w 4367"/>
              <a:gd name="T15" fmla="*/ 672 h 5370"/>
              <a:gd name="T16" fmla="*/ 4337 w 4367"/>
              <a:gd name="T17" fmla="*/ 6 h 5370"/>
              <a:gd name="T18" fmla="*/ 4340 w 4367"/>
              <a:gd name="T19" fmla="*/ 2 h 5370"/>
              <a:gd name="T20" fmla="*/ 4348 w 4367"/>
              <a:gd name="T21" fmla="*/ 0 h 5370"/>
              <a:gd name="T22" fmla="*/ 4354 w 4367"/>
              <a:gd name="T23" fmla="*/ 0 h 5370"/>
              <a:gd name="T24" fmla="*/ 4360 w 4367"/>
              <a:gd name="T25" fmla="*/ 4 h 5370"/>
              <a:gd name="T26" fmla="*/ 4365 w 4367"/>
              <a:gd name="T27" fmla="*/ 8 h 5370"/>
              <a:gd name="T28" fmla="*/ 4367 w 4367"/>
              <a:gd name="T29" fmla="*/ 15 h 5370"/>
              <a:gd name="T30" fmla="*/ 4365 w 4367"/>
              <a:gd name="T31" fmla="*/ 21 h 5370"/>
              <a:gd name="T32" fmla="*/ 4363 w 4367"/>
              <a:gd name="T33" fmla="*/ 27 h 5370"/>
              <a:gd name="T34" fmla="*/ 3822 w 4367"/>
              <a:gd name="T35" fmla="*/ 693 h 5370"/>
              <a:gd name="T36" fmla="*/ 3280 w 4367"/>
              <a:gd name="T37" fmla="*/ 1362 h 5370"/>
              <a:gd name="T38" fmla="*/ 2739 w 4367"/>
              <a:gd name="T39" fmla="*/ 2028 h 5370"/>
              <a:gd name="T40" fmla="*/ 2197 w 4367"/>
              <a:gd name="T41" fmla="*/ 2695 h 5370"/>
              <a:gd name="T42" fmla="*/ 1655 w 4367"/>
              <a:gd name="T43" fmla="*/ 3361 h 5370"/>
              <a:gd name="T44" fmla="*/ 1114 w 4367"/>
              <a:gd name="T45" fmla="*/ 4027 h 5370"/>
              <a:gd name="T46" fmla="*/ 572 w 4367"/>
              <a:gd name="T47" fmla="*/ 4696 h 5370"/>
              <a:gd name="T48" fmla="*/ 30 w 4367"/>
              <a:gd name="T49" fmla="*/ 5362 h 5370"/>
              <a:gd name="T50" fmla="*/ 25 w 4367"/>
              <a:gd name="T51" fmla="*/ 5368 h 5370"/>
              <a:gd name="T52" fmla="*/ 19 w 4367"/>
              <a:gd name="T53" fmla="*/ 5370 h 5370"/>
              <a:gd name="T54" fmla="*/ 11 w 4367"/>
              <a:gd name="T55" fmla="*/ 5368 h 5370"/>
              <a:gd name="T56" fmla="*/ 5 w 4367"/>
              <a:gd name="T57" fmla="*/ 5366 h 5370"/>
              <a:gd name="T58" fmla="*/ 2 w 4367"/>
              <a:gd name="T59" fmla="*/ 5360 h 5370"/>
              <a:gd name="T60" fmla="*/ 0 w 4367"/>
              <a:gd name="T61" fmla="*/ 5354 h 5370"/>
              <a:gd name="T62" fmla="*/ 0 w 4367"/>
              <a:gd name="T63" fmla="*/ 5347 h 5370"/>
              <a:gd name="T64" fmla="*/ 3 w 4367"/>
              <a:gd name="T65" fmla="*/ 5341 h 5370"/>
              <a:gd name="T66" fmla="*/ 3 w 4367"/>
              <a:gd name="T67" fmla="*/ 5341 h 53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367" h="5370">
                <a:moveTo>
                  <a:pt x="3" y="5341"/>
                </a:moveTo>
                <a:lnTo>
                  <a:pt x="545" y="4675"/>
                </a:lnTo>
                <a:lnTo>
                  <a:pt x="1087" y="4006"/>
                </a:lnTo>
                <a:lnTo>
                  <a:pt x="1628" y="3340"/>
                </a:lnTo>
                <a:lnTo>
                  <a:pt x="2170" y="2673"/>
                </a:lnTo>
                <a:lnTo>
                  <a:pt x="2712" y="2007"/>
                </a:lnTo>
                <a:lnTo>
                  <a:pt x="3253" y="1341"/>
                </a:lnTo>
                <a:lnTo>
                  <a:pt x="3795" y="672"/>
                </a:lnTo>
                <a:lnTo>
                  <a:pt x="4337" y="6"/>
                </a:lnTo>
                <a:lnTo>
                  <a:pt x="4340" y="2"/>
                </a:lnTo>
                <a:lnTo>
                  <a:pt x="4348" y="0"/>
                </a:lnTo>
                <a:lnTo>
                  <a:pt x="4354" y="0"/>
                </a:lnTo>
                <a:lnTo>
                  <a:pt x="4360" y="4"/>
                </a:lnTo>
                <a:lnTo>
                  <a:pt x="4365" y="8"/>
                </a:lnTo>
                <a:lnTo>
                  <a:pt x="4367" y="15"/>
                </a:lnTo>
                <a:lnTo>
                  <a:pt x="4365" y="21"/>
                </a:lnTo>
                <a:lnTo>
                  <a:pt x="4363" y="27"/>
                </a:lnTo>
                <a:lnTo>
                  <a:pt x="3822" y="693"/>
                </a:lnTo>
                <a:lnTo>
                  <a:pt x="3280" y="1362"/>
                </a:lnTo>
                <a:lnTo>
                  <a:pt x="2739" y="2028"/>
                </a:lnTo>
                <a:lnTo>
                  <a:pt x="2197" y="2695"/>
                </a:lnTo>
                <a:lnTo>
                  <a:pt x="1655" y="3361"/>
                </a:lnTo>
                <a:lnTo>
                  <a:pt x="1114" y="4027"/>
                </a:lnTo>
                <a:lnTo>
                  <a:pt x="572" y="4696"/>
                </a:lnTo>
                <a:lnTo>
                  <a:pt x="30" y="5362"/>
                </a:lnTo>
                <a:lnTo>
                  <a:pt x="25" y="5368"/>
                </a:lnTo>
                <a:lnTo>
                  <a:pt x="19" y="5370"/>
                </a:lnTo>
                <a:lnTo>
                  <a:pt x="11" y="5368"/>
                </a:lnTo>
                <a:lnTo>
                  <a:pt x="5" y="5366"/>
                </a:lnTo>
                <a:lnTo>
                  <a:pt x="2" y="5360"/>
                </a:lnTo>
                <a:lnTo>
                  <a:pt x="0" y="5354"/>
                </a:lnTo>
                <a:lnTo>
                  <a:pt x="0" y="5347"/>
                </a:lnTo>
                <a:lnTo>
                  <a:pt x="3" y="5341"/>
                </a:lnTo>
                <a:lnTo>
                  <a:pt x="3" y="5341"/>
                </a:lnTo>
                <a:close/>
              </a:path>
            </a:pathLst>
          </a:custGeom>
          <a:solidFill>
            <a:srgbClr val="FF0000"/>
          </a:solidFill>
          <a:ln w="1">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43" name="Freeform 60"/>
          <p:cNvSpPr>
            <a:spLocks/>
          </p:cNvSpPr>
          <p:nvPr/>
        </p:nvSpPr>
        <p:spPr bwMode="auto">
          <a:xfrm>
            <a:off x="5010725" y="2919854"/>
            <a:ext cx="3467100" cy="2144713"/>
          </a:xfrm>
          <a:custGeom>
            <a:avLst/>
            <a:gdLst>
              <a:gd name="T0" fmla="*/ 7 w 4367"/>
              <a:gd name="T1" fmla="*/ 2667 h 2700"/>
              <a:gd name="T2" fmla="*/ 549 w 4367"/>
              <a:gd name="T3" fmla="*/ 2335 h 2700"/>
              <a:gd name="T4" fmla="*/ 1091 w 4367"/>
              <a:gd name="T5" fmla="*/ 2001 h 2700"/>
              <a:gd name="T6" fmla="*/ 1632 w 4367"/>
              <a:gd name="T7" fmla="*/ 1669 h 2700"/>
              <a:gd name="T8" fmla="*/ 2174 w 4367"/>
              <a:gd name="T9" fmla="*/ 1335 h 2700"/>
              <a:gd name="T10" fmla="*/ 2716 w 4367"/>
              <a:gd name="T11" fmla="*/ 1000 h 2700"/>
              <a:gd name="T12" fmla="*/ 3257 w 4367"/>
              <a:gd name="T13" fmla="*/ 668 h 2700"/>
              <a:gd name="T14" fmla="*/ 3799 w 4367"/>
              <a:gd name="T15" fmla="*/ 334 h 2700"/>
              <a:gd name="T16" fmla="*/ 4340 w 4367"/>
              <a:gd name="T17" fmla="*/ 2 h 2700"/>
              <a:gd name="T18" fmla="*/ 4346 w 4367"/>
              <a:gd name="T19" fmla="*/ 0 h 2700"/>
              <a:gd name="T20" fmla="*/ 4354 w 4367"/>
              <a:gd name="T21" fmla="*/ 0 h 2700"/>
              <a:gd name="T22" fmla="*/ 4360 w 4367"/>
              <a:gd name="T23" fmla="*/ 2 h 2700"/>
              <a:gd name="T24" fmla="*/ 4363 w 4367"/>
              <a:gd name="T25" fmla="*/ 8 h 2700"/>
              <a:gd name="T26" fmla="*/ 4367 w 4367"/>
              <a:gd name="T27" fmla="*/ 13 h 2700"/>
              <a:gd name="T28" fmla="*/ 4365 w 4367"/>
              <a:gd name="T29" fmla="*/ 21 h 2700"/>
              <a:gd name="T30" fmla="*/ 4363 w 4367"/>
              <a:gd name="T31" fmla="*/ 27 h 2700"/>
              <a:gd name="T32" fmla="*/ 4358 w 4367"/>
              <a:gd name="T33" fmla="*/ 31 h 2700"/>
              <a:gd name="T34" fmla="*/ 3816 w 4367"/>
              <a:gd name="T35" fmla="*/ 363 h 2700"/>
              <a:gd name="T36" fmla="*/ 3274 w 4367"/>
              <a:gd name="T37" fmla="*/ 697 h 2700"/>
              <a:gd name="T38" fmla="*/ 2733 w 4367"/>
              <a:gd name="T39" fmla="*/ 1029 h 2700"/>
              <a:gd name="T40" fmla="*/ 2191 w 4367"/>
              <a:gd name="T41" fmla="*/ 1363 h 2700"/>
              <a:gd name="T42" fmla="*/ 1649 w 4367"/>
              <a:gd name="T43" fmla="*/ 1698 h 2700"/>
              <a:gd name="T44" fmla="*/ 1108 w 4367"/>
              <a:gd name="T45" fmla="*/ 2030 h 2700"/>
              <a:gd name="T46" fmla="*/ 566 w 4367"/>
              <a:gd name="T47" fmla="*/ 2364 h 2700"/>
              <a:gd name="T48" fmla="*/ 25 w 4367"/>
              <a:gd name="T49" fmla="*/ 2696 h 2700"/>
              <a:gd name="T50" fmla="*/ 19 w 4367"/>
              <a:gd name="T51" fmla="*/ 2700 h 2700"/>
              <a:gd name="T52" fmla="*/ 13 w 4367"/>
              <a:gd name="T53" fmla="*/ 2698 h 2700"/>
              <a:gd name="T54" fmla="*/ 5 w 4367"/>
              <a:gd name="T55" fmla="*/ 2696 h 2700"/>
              <a:gd name="T56" fmla="*/ 2 w 4367"/>
              <a:gd name="T57" fmla="*/ 2690 h 2700"/>
              <a:gd name="T58" fmla="*/ 0 w 4367"/>
              <a:gd name="T59" fmla="*/ 2685 h 2700"/>
              <a:gd name="T60" fmla="*/ 0 w 4367"/>
              <a:gd name="T61" fmla="*/ 2679 h 2700"/>
              <a:gd name="T62" fmla="*/ 2 w 4367"/>
              <a:gd name="T63" fmla="*/ 2671 h 2700"/>
              <a:gd name="T64" fmla="*/ 7 w 4367"/>
              <a:gd name="T65" fmla="*/ 2667 h 2700"/>
              <a:gd name="T66" fmla="*/ 7 w 4367"/>
              <a:gd name="T67" fmla="*/ 2667 h 2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367" h="2700">
                <a:moveTo>
                  <a:pt x="7" y="2667"/>
                </a:moveTo>
                <a:lnTo>
                  <a:pt x="549" y="2335"/>
                </a:lnTo>
                <a:lnTo>
                  <a:pt x="1091" y="2001"/>
                </a:lnTo>
                <a:lnTo>
                  <a:pt x="1632" y="1669"/>
                </a:lnTo>
                <a:lnTo>
                  <a:pt x="2174" y="1335"/>
                </a:lnTo>
                <a:lnTo>
                  <a:pt x="2716" y="1000"/>
                </a:lnTo>
                <a:lnTo>
                  <a:pt x="3257" y="668"/>
                </a:lnTo>
                <a:lnTo>
                  <a:pt x="3799" y="334"/>
                </a:lnTo>
                <a:lnTo>
                  <a:pt x="4340" y="2"/>
                </a:lnTo>
                <a:lnTo>
                  <a:pt x="4346" y="0"/>
                </a:lnTo>
                <a:lnTo>
                  <a:pt x="4354" y="0"/>
                </a:lnTo>
                <a:lnTo>
                  <a:pt x="4360" y="2"/>
                </a:lnTo>
                <a:lnTo>
                  <a:pt x="4363" y="8"/>
                </a:lnTo>
                <a:lnTo>
                  <a:pt x="4367" y="13"/>
                </a:lnTo>
                <a:lnTo>
                  <a:pt x="4365" y="21"/>
                </a:lnTo>
                <a:lnTo>
                  <a:pt x="4363" y="27"/>
                </a:lnTo>
                <a:lnTo>
                  <a:pt x="4358" y="31"/>
                </a:lnTo>
                <a:lnTo>
                  <a:pt x="3816" y="363"/>
                </a:lnTo>
                <a:lnTo>
                  <a:pt x="3274" y="697"/>
                </a:lnTo>
                <a:lnTo>
                  <a:pt x="2733" y="1029"/>
                </a:lnTo>
                <a:lnTo>
                  <a:pt x="2191" y="1363"/>
                </a:lnTo>
                <a:lnTo>
                  <a:pt x="1649" y="1698"/>
                </a:lnTo>
                <a:lnTo>
                  <a:pt x="1108" y="2030"/>
                </a:lnTo>
                <a:lnTo>
                  <a:pt x="566" y="2364"/>
                </a:lnTo>
                <a:lnTo>
                  <a:pt x="25" y="2696"/>
                </a:lnTo>
                <a:lnTo>
                  <a:pt x="19" y="2700"/>
                </a:lnTo>
                <a:lnTo>
                  <a:pt x="13" y="2698"/>
                </a:lnTo>
                <a:lnTo>
                  <a:pt x="5" y="2696"/>
                </a:lnTo>
                <a:lnTo>
                  <a:pt x="2" y="2690"/>
                </a:lnTo>
                <a:lnTo>
                  <a:pt x="0" y="2685"/>
                </a:lnTo>
                <a:lnTo>
                  <a:pt x="0" y="2679"/>
                </a:lnTo>
                <a:lnTo>
                  <a:pt x="2" y="2671"/>
                </a:lnTo>
                <a:lnTo>
                  <a:pt x="7" y="2667"/>
                </a:lnTo>
                <a:lnTo>
                  <a:pt x="7" y="2667"/>
                </a:lnTo>
                <a:close/>
              </a:path>
            </a:pathLst>
          </a:custGeom>
          <a:solidFill>
            <a:srgbClr val="0033CC"/>
          </a:solidFill>
          <a:ln w="1">
            <a:solidFill>
              <a:srgbClr val="0033CC"/>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44" name="Rectangle 61"/>
          <p:cNvSpPr>
            <a:spLocks noChangeArrowheads="1"/>
          </p:cNvSpPr>
          <p:nvPr/>
        </p:nvSpPr>
        <p:spPr bwMode="auto">
          <a:xfrm>
            <a:off x="4618612" y="6036116"/>
            <a:ext cx="261290" cy="153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34"/>
                </a:solidFill>
                <a:effectLst/>
                <a:latin typeface="Calibri" pitchFamily="34" charset="0"/>
                <a:cs typeface="Arial" pitchFamily="34" charset="0"/>
              </a:rPr>
              <a:t>-15%</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45" name="Rectangle 62"/>
          <p:cNvSpPr>
            <a:spLocks noChangeArrowheads="1"/>
          </p:cNvSpPr>
          <p:nvPr/>
        </p:nvSpPr>
        <p:spPr bwMode="auto">
          <a:xfrm>
            <a:off x="4618612" y="5505891"/>
            <a:ext cx="261290" cy="153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34"/>
                </a:solidFill>
                <a:effectLst/>
                <a:latin typeface="Calibri" pitchFamily="34" charset="0"/>
                <a:cs typeface="Arial" pitchFamily="34" charset="0"/>
              </a:rPr>
              <a:t>-10%</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47" name="Rectangle 63"/>
          <p:cNvSpPr>
            <a:spLocks noChangeArrowheads="1"/>
          </p:cNvSpPr>
          <p:nvPr/>
        </p:nvSpPr>
        <p:spPr bwMode="auto">
          <a:xfrm>
            <a:off x="4690050" y="4977254"/>
            <a:ext cx="195566" cy="153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34"/>
                </a:solidFill>
                <a:effectLst/>
                <a:latin typeface="Calibri" pitchFamily="34" charset="0"/>
                <a:cs typeface="Arial" pitchFamily="34" charset="0"/>
              </a:rPr>
              <a:t>-5%</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48" name="Rectangle 64"/>
          <p:cNvSpPr>
            <a:spLocks noChangeArrowheads="1"/>
          </p:cNvSpPr>
          <p:nvPr/>
        </p:nvSpPr>
        <p:spPr bwMode="auto">
          <a:xfrm>
            <a:off x="4732912" y="4448616"/>
            <a:ext cx="157094" cy="153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34"/>
                </a:solidFill>
                <a:effectLst/>
                <a:latin typeface="Calibri" pitchFamily="34" charset="0"/>
                <a:cs typeface="Arial" pitchFamily="34" charset="0"/>
              </a:rPr>
              <a:t>0%</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49" name="Rectangle 65"/>
          <p:cNvSpPr>
            <a:spLocks noChangeArrowheads="1"/>
          </p:cNvSpPr>
          <p:nvPr/>
        </p:nvSpPr>
        <p:spPr bwMode="auto">
          <a:xfrm>
            <a:off x="4732912" y="3918391"/>
            <a:ext cx="157094" cy="153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34"/>
                </a:solidFill>
                <a:effectLst/>
                <a:latin typeface="Calibri" pitchFamily="34" charset="0"/>
                <a:cs typeface="Arial" pitchFamily="34" charset="0"/>
              </a:rPr>
              <a:t>5%</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50" name="Rectangle 66"/>
          <p:cNvSpPr>
            <a:spLocks noChangeArrowheads="1"/>
          </p:cNvSpPr>
          <p:nvPr/>
        </p:nvSpPr>
        <p:spPr bwMode="auto">
          <a:xfrm>
            <a:off x="4659887" y="3389754"/>
            <a:ext cx="222818" cy="153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34"/>
                </a:solidFill>
                <a:effectLst/>
                <a:latin typeface="Calibri" pitchFamily="34" charset="0"/>
                <a:cs typeface="Arial" pitchFamily="34" charset="0"/>
              </a:rPr>
              <a:t>10%</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51" name="Rectangle 67"/>
          <p:cNvSpPr>
            <a:spLocks noChangeArrowheads="1"/>
          </p:cNvSpPr>
          <p:nvPr/>
        </p:nvSpPr>
        <p:spPr bwMode="auto">
          <a:xfrm>
            <a:off x="4659887" y="2859529"/>
            <a:ext cx="222818" cy="153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34"/>
                </a:solidFill>
                <a:effectLst/>
                <a:latin typeface="Calibri" pitchFamily="34" charset="0"/>
                <a:cs typeface="Arial" pitchFamily="34" charset="0"/>
              </a:rPr>
              <a:t>15%</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52" name="Rectangle 68"/>
          <p:cNvSpPr>
            <a:spLocks noChangeArrowheads="1"/>
          </p:cNvSpPr>
          <p:nvPr/>
        </p:nvSpPr>
        <p:spPr bwMode="auto">
          <a:xfrm>
            <a:off x="4659887" y="2330891"/>
            <a:ext cx="222818" cy="153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34"/>
                </a:solidFill>
                <a:effectLst/>
                <a:latin typeface="Calibri" pitchFamily="34" charset="0"/>
                <a:cs typeface="Arial" pitchFamily="34" charset="0"/>
              </a:rPr>
              <a:t>20%</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53" name="Rectangle 69"/>
          <p:cNvSpPr>
            <a:spLocks noChangeArrowheads="1"/>
          </p:cNvSpPr>
          <p:nvPr/>
        </p:nvSpPr>
        <p:spPr bwMode="auto">
          <a:xfrm>
            <a:off x="4659887" y="1802254"/>
            <a:ext cx="222818" cy="153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34"/>
                </a:solidFill>
                <a:effectLst/>
                <a:latin typeface="Calibri" pitchFamily="34" charset="0"/>
                <a:cs typeface="Arial" pitchFamily="34" charset="0"/>
              </a:rPr>
              <a:t>25%</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54" name="Rectangle 70"/>
          <p:cNvSpPr>
            <a:spLocks noChangeArrowheads="1"/>
          </p:cNvSpPr>
          <p:nvPr/>
        </p:nvSpPr>
        <p:spPr bwMode="auto">
          <a:xfrm>
            <a:off x="4932937" y="4599429"/>
            <a:ext cx="157094" cy="153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34"/>
                </a:solidFill>
                <a:effectLst/>
                <a:latin typeface="Calibri" pitchFamily="34" charset="0"/>
                <a:cs typeface="Arial" pitchFamily="34" charset="0"/>
              </a:rPr>
              <a:t>3%</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55" name="Rectangle 71"/>
          <p:cNvSpPr>
            <a:spLocks noChangeArrowheads="1"/>
          </p:cNvSpPr>
          <p:nvPr/>
        </p:nvSpPr>
        <p:spPr bwMode="auto">
          <a:xfrm>
            <a:off x="5793362" y="4599429"/>
            <a:ext cx="157094" cy="153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34"/>
                </a:solidFill>
                <a:effectLst/>
                <a:latin typeface="Calibri" pitchFamily="34" charset="0"/>
                <a:cs typeface="Arial" pitchFamily="34" charset="0"/>
              </a:rPr>
              <a:t>4%</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56" name="Rectangle 72"/>
          <p:cNvSpPr>
            <a:spLocks noChangeArrowheads="1"/>
          </p:cNvSpPr>
          <p:nvPr/>
        </p:nvSpPr>
        <p:spPr bwMode="auto">
          <a:xfrm>
            <a:off x="6653787" y="4599429"/>
            <a:ext cx="157094" cy="153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34"/>
                </a:solidFill>
                <a:effectLst/>
                <a:latin typeface="Calibri" pitchFamily="34" charset="0"/>
                <a:cs typeface="Arial" pitchFamily="34" charset="0"/>
              </a:rPr>
              <a:t>5%</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57" name="Rectangle 73"/>
          <p:cNvSpPr>
            <a:spLocks noChangeArrowheads="1"/>
          </p:cNvSpPr>
          <p:nvPr/>
        </p:nvSpPr>
        <p:spPr bwMode="auto">
          <a:xfrm>
            <a:off x="7512625" y="4599429"/>
            <a:ext cx="157094" cy="153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34"/>
                </a:solidFill>
                <a:effectLst/>
                <a:latin typeface="Calibri" pitchFamily="34" charset="0"/>
                <a:cs typeface="Arial" pitchFamily="34" charset="0"/>
              </a:rPr>
              <a:t>6%</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58" name="Rectangle 74"/>
          <p:cNvSpPr>
            <a:spLocks noChangeArrowheads="1"/>
          </p:cNvSpPr>
          <p:nvPr/>
        </p:nvSpPr>
        <p:spPr bwMode="auto">
          <a:xfrm>
            <a:off x="8373050" y="4599429"/>
            <a:ext cx="157094" cy="153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92934"/>
                </a:solidFill>
                <a:effectLst/>
                <a:latin typeface="Calibri" pitchFamily="34" charset="0"/>
                <a:cs typeface="Arial" pitchFamily="34" charset="0"/>
              </a:rPr>
              <a:t>7%</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59" name="Rectangle 75"/>
          <p:cNvSpPr>
            <a:spLocks noChangeArrowheads="1"/>
          </p:cNvSpPr>
          <p:nvPr/>
        </p:nvSpPr>
        <p:spPr bwMode="auto">
          <a:xfrm>
            <a:off x="5231387" y="1878454"/>
            <a:ext cx="250068" cy="153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292934"/>
                </a:solidFill>
                <a:effectLst/>
                <a:latin typeface="Calibri" pitchFamily="34" charset="0"/>
                <a:cs typeface="Arial" pitchFamily="34" charset="0"/>
              </a:rPr>
              <a:t>ROE </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60" name="Rectangle 76"/>
          <p:cNvSpPr>
            <a:spLocks noChangeArrowheads="1"/>
          </p:cNvSpPr>
          <p:nvPr/>
        </p:nvSpPr>
        <p:spPr bwMode="auto">
          <a:xfrm>
            <a:off x="5075812" y="2024504"/>
            <a:ext cx="40076" cy="153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292934"/>
                </a:solidFill>
                <a:effectLst/>
                <a:latin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61" name="Rectangle 77"/>
          <p:cNvSpPr>
            <a:spLocks noChangeArrowheads="1"/>
          </p:cNvSpPr>
          <p:nvPr/>
        </p:nvSpPr>
        <p:spPr bwMode="auto">
          <a:xfrm>
            <a:off x="5118675" y="2024504"/>
            <a:ext cx="596317" cy="153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292934"/>
                </a:solidFill>
                <a:effectLst/>
                <a:latin typeface="Calibri" pitchFamily="34" charset="0"/>
                <a:cs typeface="Arial" pitchFamily="34" charset="0"/>
              </a:rPr>
              <a:t>Earnings     </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62" name="Rectangle 78"/>
          <p:cNvSpPr>
            <a:spLocks noChangeArrowheads="1"/>
          </p:cNvSpPr>
          <p:nvPr/>
        </p:nvSpPr>
        <p:spPr bwMode="auto">
          <a:xfrm>
            <a:off x="5194875" y="2170554"/>
            <a:ext cx="304571" cy="153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292934"/>
                </a:solidFill>
                <a:effectLst/>
                <a:latin typeface="Calibri" pitchFamily="34" charset="0"/>
                <a:cs typeface="Arial" pitchFamily="34" charset="0"/>
              </a:rPr>
              <a:t>Yield)</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63" name="Rectangle 79"/>
          <p:cNvSpPr>
            <a:spLocks noChangeArrowheads="1"/>
          </p:cNvSpPr>
          <p:nvPr/>
        </p:nvSpPr>
        <p:spPr bwMode="auto">
          <a:xfrm>
            <a:off x="6260087" y="5951979"/>
            <a:ext cx="899285" cy="153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292934"/>
                </a:solidFill>
                <a:effectLst/>
                <a:latin typeface="Calibri" pitchFamily="34" charset="0"/>
                <a:cs typeface="Arial" pitchFamily="34" charset="0"/>
              </a:rPr>
              <a:t>Return on Assets</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1026" name="Rectangle 80"/>
          <p:cNvSpPr>
            <a:spLocks noChangeArrowheads="1"/>
          </p:cNvSpPr>
          <p:nvPr/>
        </p:nvSpPr>
        <p:spPr bwMode="auto">
          <a:xfrm>
            <a:off x="5993387" y="6098029"/>
            <a:ext cx="1396216" cy="153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292934"/>
                </a:solidFill>
                <a:effectLst/>
                <a:latin typeface="Calibri" pitchFamily="34" charset="0"/>
                <a:cs typeface="Arial" pitchFamily="34" charset="0"/>
              </a:rPr>
              <a:t>(before interest expenses)</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1038" name="Rectangle 81"/>
          <p:cNvSpPr>
            <a:spLocks noChangeArrowheads="1"/>
          </p:cNvSpPr>
          <p:nvPr/>
        </p:nvSpPr>
        <p:spPr bwMode="auto">
          <a:xfrm>
            <a:off x="7496750" y="3565966"/>
            <a:ext cx="907300" cy="1692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pitchFamily="34" charset="0"/>
              </a:rPr>
              <a:t>Recapitalization</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1039" name="Rectangle 82"/>
          <p:cNvSpPr>
            <a:spLocks noChangeArrowheads="1"/>
          </p:cNvSpPr>
          <p:nvPr/>
        </p:nvSpPr>
        <p:spPr bwMode="auto">
          <a:xfrm>
            <a:off x="7536437" y="3734241"/>
            <a:ext cx="823944" cy="1692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pitchFamily="34" charset="0"/>
              </a:rPr>
              <a:t>to 20% Capital</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1040" name="Rectangle 83"/>
          <p:cNvSpPr>
            <a:spLocks noChangeArrowheads="1"/>
          </p:cNvSpPr>
          <p:nvPr/>
        </p:nvSpPr>
        <p:spPr bwMode="auto">
          <a:xfrm>
            <a:off x="7130037" y="2176904"/>
            <a:ext cx="318998" cy="1692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pitchFamily="34" charset="0"/>
              </a:rPr>
              <a:t>Initial</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1041" name="Rectangle 84"/>
          <p:cNvSpPr>
            <a:spLocks noChangeArrowheads="1"/>
          </p:cNvSpPr>
          <p:nvPr/>
        </p:nvSpPr>
        <p:spPr bwMode="auto">
          <a:xfrm>
            <a:off x="6918900" y="2345179"/>
            <a:ext cx="671659" cy="1692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pitchFamily="34" charset="0"/>
              </a:rPr>
              <a:t>10% Capital</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Tree>
    <p:extLst>
      <p:ext uri="{BB962C8B-B14F-4D97-AF65-F5344CB8AC3E}">
        <p14:creationId xmlns="" xmlns:p14="http://schemas.microsoft.com/office/powerpoint/2010/main" val="2779296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wipe(down)">
                                      <p:cBhvr>
                                        <p:cTn id="7" dur="500"/>
                                        <p:tgtEl>
                                          <p:spTgt spid="3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046"/>
                                        </p:tgtEl>
                                        <p:attrNameLst>
                                          <p:attrName>style.visibility</p:attrName>
                                        </p:attrNameLst>
                                      </p:cBhvr>
                                      <p:to>
                                        <p:strVal val="visible"/>
                                      </p:to>
                                    </p:set>
                                    <p:animEffect transition="in" filter="wipe(up)">
                                      <p:cBhvr>
                                        <p:cTn id="12" dur="500"/>
                                        <p:tgtEl>
                                          <p:spTgt spid="10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C00000"/>
                </a:solidFill>
              </a:rPr>
              <a:t>Higher Capital Requirements</a:t>
            </a:r>
            <a:endParaRPr lang="en-US" sz="3600" b="1" dirty="0">
              <a:solidFill>
                <a:srgbClr val="C00000"/>
              </a:solidFill>
            </a:endParaRPr>
          </a:p>
        </p:txBody>
      </p:sp>
      <p:sp>
        <p:nvSpPr>
          <p:cNvPr id="3" name="Content Placeholder 2"/>
          <p:cNvSpPr>
            <a:spLocks noGrp="1"/>
          </p:cNvSpPr>
          <p:nvPr>
            <p:ph idx="1"/>
          </p:nvPr>
        </p:nvSpPr>
        <p:spPr/>
        <p:txBody>
          <a:bodyPr>
            <a:normAutofit lnSpcReduction="10000"/>
          </a:bodyPr>
          <a:lstStyle/>
          <a:p>
            <a:r>
              <a:rPr lang="en-US" dirty="0" smtClean="0"/>
              <a:t>Benefits are </a:t>
            </a:r>
            <a:r>
              <a:rPr lang="en-US" u="sng" dirty="0" smtClean="0"/>
              <a:t>LARGE!</a:t>
            </a:r>
            <a:r>
              <a:rPr lang="en-US" dirty="0" smtClean="0"/>
              <a:t> This is not controversial.</a:t>
            </a:r>
          </a:p>
          <a:p>
            <a:r>
              <a:rPr lang="en-US" dirty="0" smtClean="0"/>
              <a:t>Costs? This is very controversial because of:</a:t>
            </a:r>
          </a:p>
          <a:p>
            <a:pPr lvl="1"/>
            <a:r>
              <a:rPr lang="en-US" dirty="0" smtClean="0"/>
              <a:t>Pervasive confusions based on not distinguishing private from social costs;</a:t>
            </a:r>
          </a:p>
          <a:p>
            <a:pPr lvl="1"/>
            <a:r>
              <a:rPr lang="en-US" dirty="0" smtClean="0"/>
              <a:t>Pervasive fallacies based on not understanding what equity capital is;</a:t>
            </a:r>
          </a:p>
          <a:p>
            <a:pPr lvl="1"/>
            <a:r>
              <a:rPr lang="en-US" dirty="0" smtClean="0"/>
              <a:t>Pervasive fallacies based on not understanding the relationship between risk and funding costs; and</a:t>
            </a:r>
          </a:p>
          <a:p>
            <a:pPr lvl="1"/>
            <a:r>
              <a:rPr lang="en-US" dirty="0" smtClean="0"/>
              <a:t>Silly and misleading fixation on ROE (return on equity).</a:t>
            </a:r>
          </a:p>
          <a:p>
            <a:pPr lvl="1"/>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sz="3600" b="1" dirty="0" smtClean="0">
                <a:solidFill>
                  <a:srgbClr val="C00000"/>
                </a:solidFill>
                <a:latin typeface="Calibri" pitchFamily="34" charset="0"/>
              </a:rPr>
              <a:t>Fixation on ROE is Silly and Misleading</a:t>
            </a:r>
            <a:endParaRPr lang="en-US" sz="3600" b="1" dirty="0">
              <a:solidFill>
                <a:srgbClr val="C00000"/>
              </a:solidFill>
              <a:latin typeface="Calibri" pitchFamily="34" charset="0"/>
            </a:endParaRPr>
          </a:p>
        </p:txBody>
      </p:sp>
      <p:sp>
        <p:nvSpPr>
          <p:cNvPr id="5" name="Content Placeholder 2"/>
          <p:cNvSpPr>
            <a:spLocks noGrp="1"/>
          </p:cNvSpPr>
          <p:nvPr>
            <p:ph idx="1"/>
          </p:nvPr>
        </p:nvSpPr>
        <p:spPr>
          <a:xfrm>
            <a:off x="457200" y="1600200"/>
            <a:ext cx="8229600" cy="4525963"/>
          </a:xfrm>
        </p:spPr>
        <p:txBody>
          <a:bodyPr>
            <a:normAutofit/>
          </a:bodyPr>
          <a:lstStyle/>
          <a:p>
            <a:r>
              <a:rPr lang="en-US" sz="2800" dirty="0" smtClean="0">
                <a:latin typeface="Calibri" pitchFamily="34" charset="0"/>
              </a:rPr>
              <a:t>Does a higher ROE mean that the manager has performed well?</a:t>
            </a:r>
          </a:p>
          <a:p>
            <a:pPr lvl="1">
              <a:spcBef>
                <a:spcPts val="1200"/>
              </a:spcBef>
              <a:buNone/>
            </a:pPr>
            <a:r>
              <a:rPr lang="en-US" sz="2400" dirty="0">
                <a:latin typeface="Calibri" pitchFamily="34" charset="0"/>
              </a:rPr>
              <a:t>	</a:t>
            </a:r>
            <a:endParaRPr lang="en-US" sz="2400" dirty="0" smtClean="0">
              <a:latin typeface="Calibri" pitchFamily="34" charset="0"/>
            </a:endParaRPr>
          </a:p>
        </p:txBody>
      </p:sp>
      <p:sp>
        <p:nvSpPr>
          <p:cNvPr id="56374" name="Rectangle 54"/>
          <p:cNvSpPr>
            <a:spLocks noChangeArrowheads="1"/>
          </p:cNvSpPr>
          <p:nvPr/>
        </p:nvSpPr>
        <p:spPr bwMode="auto">
          <a:xfrm>
            <a:off x="2222500" y="2852738"/>
            <a:ext cx="1476375" cy="3651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Calibri" pitchFamily="34" charset="0"/>
                <a:cs typeface="Arial" pitchFamily="34" charset="0"/>
              </a:rPr>
              <a:t>"Normal" ROA</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6375" name="Rectangle 55"/>
          <p:cNvSpPr>
            <a:spLocks noChangeArrowheads="1"/>
          </p:cNvSpPr>
          <p:nvPr/>
        </p:nvSpPr>
        <p:spPr bwMode="auto">
          <a:xfrm>
            <a:off x="5761038" y="2852738"/>
            <a:ext cx="600075" cy="3651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Calibri" pitchFamily="34" charset="0"/>
                <a:cs typeface="Arial" pitchFamily="34" charset="0"/>
              </a:rPr>
              <a:t>Total</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6376" name="Rectangle 56"/>
          <p:cNvSpPr>
            <a:spLocks noChangeArrowheads="1"/>
          </p:cNvSpPr>
          <p:nvPr/>
        </p:nvSpPr>
        <p:spPr bwMode="auto">
          <a:xfrm>
            <a:off x="6477000" y="2852738"/>
            <a:ext cx="906463" cy="3651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Calibri" pitchFamily="34" charset="0"/>
                <a:cs typeface="Arial" pitchFamily="34" charset="0"/>
              </a:rPr>
              <a:t>Interest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6377" name="Rectangle 57"/>
          <p:cNvSpPr>
            <a:spLocks noChangeArrowheads="1"/>
          </p:cNvSpPr>
          <p:nvPr/>
        </p:nvSpPr>
        <p:spPr bwMode="auto">
          <a:xfrm>
            <a:off x="2470150" y="3146425"/>
            <a:ext cx="920750" cy="3651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Calibri" pitchFamily="34" charset="0"/>
                <a:cs typeface="Arial" pitchFamily="34" charset="0"/>
              </a:rPr>
              <a:t> (before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6378" name="Rectangle 58"/>
          <p:cNvSpPr>
            <a:spLocks noChangeArrowheads="1"/>
          </p:cNvSpPr>
          <p:nvPr/>
        </p:nvSpPr>
        <p:spPr bwMode="auto">
          <a:xfrm>
            <a:off x="5599113" y="3146425"/>
            <a:ext cx="906463" cy="3651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Calibri" pitchFamily="34" charset="0"/>
                <a:cs typeface="Arial" pitchFamily="34" charset="0"/>
              </a:rPr>
              <a:t>Realized</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6379" name="Rectangle 59"/>
          <p:cNvSpPr>
            <a:spLocks noChangeArrowheads="1"/>
          </p:cNvSpPr>
          <p:nvPr/>
        </p:nvSpPr>
        <p:spPr bwMode="auto">
          <a:xfrm>
            <a:off x="6637338" y="3146425"/>
            <a:ext cx="600075" cy="3651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Calibri" pitchFamily="34" charset="0"/>
                <a:cs typeface="Arial" pitchFamily="34" charset="0"/>
              </a:rPr>
              <a:t>Rate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6380" name="Rectangle 60"/>
          <p:cNvSpPr>
            <a:spLocks noChangeArrowheads="1"/>
          </p:cNvSpPr>
          <p:nvPr/>
        </p:nvSpPr>
        <p:spPr bwMode="auto">
          <a:xfrm>
            <a:off x="2208213" y="3438525"/>
            <a:ext cx="1476375" cy="3651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Calibri" pitchFamily="34" charset="0"/>
                <a:cs typeface="Arial" pitchFamily="34" charset="0"/>
              </a:rPr>
              <a:t> interest exp.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6381" name="Rectangle 61"/>
          <p:cNvSpPr>
            <a:spLocks noChangeArrowheads="1"/>
          </p:cNvSpPr>
          <p:nvPr/>
        </p:nvSpPr>
        <p:spPr bwMode="auto">
          <a:xfrm>
            <a:off x="3625850" y="3438525"/>
            <a:ext cx="1184275" cy="3651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Calibri" pitchFamily="34" charset="0"/>
                <a:cs typeface="Arial" pitchFamily="34" charset="0"/>
              </a:rPr>
              <a:t>Extra ROA*</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6382" name="Rectangle 62"/>
          <p:cNvSpPr>
            <a:spLocks noChangeArrowheads="1"/>
          </p:cNvSpPr>
          <p:nvPr/>
        </p:nvSpPr>
        <p:spPr bwMode="auto">
          <a:xfrm>
            <a:off x="4722813" y="3438525"/>
            <a:ext cx="950913" cy="3651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Calibri" pitchFamily="34" charset="0"/>
                <a:cs typeface="Arial" pitchFamily="34" charset="0"/>
              </a:rPr>
              <a:t>Waste**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6383" name="Rectangle 63"/>
          <p:cNvSpPr>
            <a:spLocks noChangeArrowheads="1"/>
          </p:cNvSpPr>
          <p:nvPr/>
        </p:nvSpPr>
        <p:spPr bwMode="auto">
          <a:xfrm>
            <a:off x="5789613" y="3438525"/>
            <a:ext cx="527050" cy="3651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Calibri" pitchFamily="34" charset="0"/>
                <a:cs typeface="Arial" pitchFamily="34" charset="0"/>
              </a:rPr>
              <a:t>ROA</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6384" name="Rectangle 64"/>
          <p:cNvSpPr>
            <a:spLocks noChangeArrowheads="1"/>
          </p:cNvSpPr>
          <p:nvPr/>
        </p:nvSpPr>
        <p:spPr bwMode="auto">
          <a:xfrm>
            <a:off x="6505575" y="3438525"/>
            <a:ext cx="877888" cy="3651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Calibri" pitchFamily="34" charset="0"/>
                <a:cs typeface="Arial" pitchFamily="34" charset="0"/>
              </a:rPr>
              <a:t>on Debt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6385" name="Rectangle 65"/>
          <p:cNvSpPr>
            <a:spLocks noChangeArrowheads="1"/>
          </p:cNvSpPr>
          <p:nvPr/>
        </p:nvSpPr>
        <p:spPr bwMode="auto">
          <a:xfrm>
            <a:off x="7339013" y="3438525"/>
            <a:ext cx="935038" cy="3651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Calibri" pitchFamily="34" charset="0"/>
                <a:cs typeface="Arial" pitchFamily="34" charset="0"/>
              </a:rPr>
              <a:t>% Equity</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6386" name="Rectangle 66"/>
          <p:cNvSpPr>
            <a:spLocks noChangeArrowheads="1"/>
          </p:cNvSpPr>
          <p:nvPr/>
        </p:nvSpPr>
        <p:spPr bwMode="auto">
          <a:xfrm>
            <a:off x="8405813" y="3438525"/>
            <a:ext cx="511175" cy="3651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Calibri" pitchFamily="34" charset="0"/>
                <a:cs typeface="Arial" pitchFamily="34" charset="0"/>
              </a:rPr>
              <a:t>ROE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6387" name="Rectangle 67"/>
          <p:cNvSpPr>
            <a:spLocks noChangeArrowheads="1"/>
          </p:cNvSpPr>
          <p:nvPr/>
        </p:nvSpPr>
        <p:spPr bwMode="auto">
          <a:xfrm>
            <a:off x="306388" y="3730625"/>
            <a:ext cx="2062163" cy="3651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Calibri" pitchFamily="34" charset="0"/>
                <a:cs typeface="Arial" pitchFamily="34" charset="0"/>
              </a:rPr>
              <a:t>Good Bank Manager</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6388" name="Rectangle 68"/>
          <p:cNvSpPr>
            <a:spLocks noChangeArrowheads="1"/>
          </p:cNvSpPr>
          <p:nvPr/>
        </p:nvSpPr>
        <p:spPr bwMode="auto">
          <a:xfrm>
            <a:off x="2601913" y="3730625"/>
            <a:ext cx="701675" cy="3651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Calibri" pitchFamily="34" charset="0"/>
                <a:cs typeface="Arial" pitchFamily="34" charset="0"/>
              </a:rPr>
              <a:t>3.00%</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6389" name="Rectangle 69"/>
          <p:cNvSpPr>
            <a:spLocks noChangeArrowheads="1"/>
          </p:cNvSpPr>
          <p:nvPr/>
        </p:nvSpPr>
        <p:spPr bwMode="auto">
          <a:xfrm>
            <a:off x="3859213" y="3730625"/>
            <a:ext cx="701675" cy="3651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Calibri" pitchFamily="34" charset="0"/>
                <a:cs typeface="Arial" pitchFamily="34" charset="0"/>
              </a:rPr>
              <a:t>0.25%</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6390" name="Rectangle 70"/>
          <p:cNvSpPr>
            <a:spLocks noChangeArrowheads="1"/>
          </p:cNvSpPr>
          <p:nvPr/>
        </p:nvSpPr>
        <p:spPr bwMode="auto">
          <a:xfrm>
            <a:off x="4854575" y="3730625"/>
            <a:ext cx="701675" cy="3651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Calibri" pitchFamily="34" charset="0"/>
                <a:cs typeface="Arial" pitchFamily="34" charset="0"/>
              </a:rPr>
              <a:t>0.00%</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6391" name="Rectangle 71"/>
          <p:cNvSpPr>
            <a:spLocks noChangeArrowheads="1"/>
          </p:cNvSpPr>
          <p:nvPr/>
        </p:nvSpPr>
        <p:spPr bwMode="auto">
          <a:xfrm>
            <a:off x="5730875" y="3730625"/>
            <a:ext cx="701675" cy="3651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Calibri" pitchFamily="34" charset="0"/>
                <a:cs typeface="Arial" pitchFamily="34" charset="0"/>
              </a:rPr>
              <a:t>3.25%</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6392" name="Rectangle 72"/>
          <p:cNvSpPr>
            <a:spLocks noChangeArrowheads="1"/>
          </p:cNvSpPr>
          <p:nvPr/>
        </p:nvSpPr>
        <p:spPr bwMode="auto">
          <a:xfrm>
            <a:off x="6651625" y="3730625"/>
            <a:ext cx="584200" cy="3651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Calibri" pitchFamily="34" charset="0"/>
                <a:cs typeface="Arial" pitchFamily="34" charset="0"/>
              </a:rPr>
              <a:t>2.0%</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6393" name="Rectangle 73"/>
          <p:cNvSpPr>
            <a:spLocks noChangeArrowheads="1"/>
          </p:cNvSpPr>
          <p:nvPr/>
        </p:nvSpPr>
        <p:spPr bwMode="auto">
          <a:xfrm>
            <a:off x="7470775" y="3730625"/>
            <a:ext cx="701675" cy="3651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Calibri" pitchFamily="34" charset="0"/>
                <a:cs typeface="Arial" pitchFamily="34" charset="0"/>
              </a:rPr>
              <a:t>10.0%</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6394" name="Rectangle 74"/>
          <p:cNvSpPr>
            <a:spLocks noChangeArrowheads="1"/>
          </p:cNvSpPr>
          <p:nvPr/>
        </p:nvSpPr>
        <p:spPr bwMode="auto">
          <a:xfrm>
            <a:off x="8231188" y="3730625"/>
            <a:ext cx="935038" cy="3651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Calibri" pitchFamily="34" charset="0"/>
                <a:cs typeface="Arial" pitchFamily="34" charset="0"/>
              </a:rPr>
              <a:t>14.500%</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6395" name="Rectangle 75"/>
          <p:cNvSpPr>
            <a:spLocks noChangeArrowheads="1"/>
          </p:cNvSpPr>
          <p:nvPr/>
        </p:nvSpPr>
        <p:spPr bwMode="auto">
          <a:xfrm>
            <a:off x="452438" y="4022725"/>
            <a:ext cx="1900238" cy="3651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Calibri" pitchFamily="34" charset="0"/>
                <a:cs typeface="Arial" pitchFamily="34" charset="0"/>
              </a:rPr>
              <a:t>Bad Bank Manager</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6396" name="Rectangle 76"/>
          <p:cNvSpPr>
            <a:spLocks noChangeArrowheads="1"/>
          </p:cNvSpPr>
          <p:nvPr/>
        </p:nvSpPr>
        <p:spPr bwMode="auto">
          <a:xfrm>
            <a:off x="2601913" y="4022725"/>
            <a:ext cx="701675" cy="3651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Calibri" pitchFamily="34" charset="0"/>
                <a:cs typeface="Arial" pitchFamily="34" charset="0"/>
              </a:rPr>
              <a:t>3.00%</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6397" name="Rectangle 77"/>
          <p:cNvSpPr>
            <a:spLocks noChangeArrowheads="1"/>
          </p:cNvSpPr>
          <p:nvPr/>
        </p:nvSpPr>
        <p:spPr bwMode="auto">
          <a:xfrm>
            <a:off x="3859213" y="4022725"/>
            <a:ext cx="701675" cy="3651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Calibri" pitchFamily="34" charset="0"/>
                <a:cs typeface="Arial" pitchFamily="34" charset="0"/>
              </a:rPr>
              <a:t>0.00%</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6398" name="Rectangle 78"/>
          <p:cNvSpPr>
            <a:spLocks noChangeArrowheads="1"/>
          </p:cNvSpPr>
          <p:nvPr/>
        </p:nvSpPr>
        <p:spPr bwMode="auto">
          <a:xfrm>
            <a:off x="4854575" y="4022725"/>
            <a:ext cx="701675" cy="3651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Calibri" pitchFamily="34" charset="0"/>
                <a:cs typeface="Arial" pitchFamily="34" charset="0"/>
              </a:rPr>
              <a:t>0.25%</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6399" name="Rectangle 79"/>
          <p:cNvSpPr>
            <a:spLocks noChangeArrowheads="1"/>
          </p:cNvSpPr>
          <p:nvPr/>
        </p:nvSpPr>
        <p:spPr bwMode="auto">
          <a:xfrm>
            <a:off x="5730875" y="4022725"/>
            <a:ext cx="701675" cy="3651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Calibri" pitchFamily="34" charset="0"/>
                <a:cs typeface="Arial" pitchFamily="34" charset="0"/>
              </a:rPr>
              <a:t>2.75%</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6400" name="Rectangle 80"/>
          <p:cNvSpPr>
            <a:spLocks noChangeArrowheads="1"/>
          </p:cNvSpPr>
          <p:nvPr/>
        </p:nvSpPr>
        <p:spPr bwMode="auto">
          <a:xfrm>
            <a:off x="6651625" y="4022725"/>
            <a:ext cx="584200" cy="3651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Calibri" pitchFamily="34" charset="0"/>
                <a:cs typeface="Arial" pitchFamily="34" charset="0"/>
              </a:rPr>
              <a:t>2.2%</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6401" name="Rectangle 81"/>
          <p:cNvSpPr>
            <a:spLocks noChangeArrowheads="1"/>
          </p:cNvSpPr>
          <p:nvPr/>
        </p:nvSpPr>
        <p:spPr bwMode="auto">
          <a:xfrm>
            <a:off x="7515225" y="4022725"/>
            <a:ext cx="584200" cy="3651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Calibri" pitchFamily="34" charset="0"/>
                <a:cs typeface="Arial" pitchFamily="34" charset="0"/>
              </a:rPr>
              <a:t>3.0%</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6402" name="Rectangle 82"/>
          <p:cNvSpPr>
            <a:spLocks noChangeArrowheads="1"/>
          </p:cNvSpPr>
          <p:nvPr/>
        </p:nvSpPr>
        <p:spPr bwMode="auto">
          <a:xfrm>
            <a:off x="8231188" y="4022725"/>
            <a:ext cx="935038" cy="3651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Calibri" pitchFamily="34" charset="0"/>
                <a:cs typeface="Arial" pitchFamily="34" charset="0"/>
              </a:rPr>
              <a:t>20.533%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6411" name="Rectangle 91"/>
          <p:cNvSpPr>
            <a:spLocks noChangeArrowheads="1"/>
          </p:cNvSpPr>
          <p:nvPr/>
        </p:nvSpPr>
        <p:spPr bwMode="auto">
          <a:xfrm>
            <a:off x="3611563" y="4900613"/>
            <a:ext cx="3260725" cy="3651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Calibri" pitchFamily="34" charset="0"/>
                <a:cs typeface="Arial" pitchFamily="34" charset="0"/>
              </a:rPr>
              <a:t>*Because of Skillful Management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6412" name="Rectangle 92"/>
          <p:cNvSpPr>
            <a:spLocks noChangeArrowheads="1"/>
          </p:cNvSpPr>
          <p:nvPr/>
        </p:nvSpPr>
        <p:spPr bwMode="auto">
          <a:xfrm>
            <a:off x="3757613" y="5192713"/>
            <a:ext cx="2804422" cy="26161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Calibri" pitchFamily="34" charset="0"/>
                <a:cs typeface="Arial" pitchFamily="34" charset="0"/>
              </a:rPr>
              <a:t>**Because of Bad Management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100" name="Group 99"/>
          <p:cNvGrpSpPr/>
          <p:nvPr/>
        </p:nvGrpSpPr>
        <p:grpSpPr>
          <a:xfrm>
            <a:off x="101600" y="4314825"/>
            <a:ext cx="9064626" cy="1535113"/>
            <a:chOff x="101600" y="4314825"/>
            <a:chExt cx="9064626" cy="1535113"/>
          </a:xfrm>
        </p:grpSpPr>
        <p:grpSp>
          <p:nvGrpSpPr>
            <p:cNvPr id="99" name="Group 98"/>
            <p:cNvGrpSpPr/>
            <p:nvPr/>
          </p:nvGrpSpPr>
          <p:grpSpPr>
            <a:xfrm>
              <a:off x="101600" y="4314825"/>
              <a:ext cx="9064626" cy="365125"/>
              <a:chOff x="101600" y="4314825"/>
              <a:chExt cx="9064626" cy="365125"/>
            </a:xfrm>
          </p:grpSpPr>
          <p:sp>
            <p:nvSpPr>
              <p:cNvPr id="56403" name="Rectangle 83"/>
              <p:cNvSpPr>
                <a:spLocks noChangeArrowheads="1"/>
              </p:cNvSpPr>
              <p:nvPr/>
            </p:nvSpPr>
            <p:spPr bwMode="auto">
              <a:xfrm>
                <a:off x="101600" y="4314825"/>
                <a:ext cx="2295525" cy="3651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Calibri" pitchFamily="34" charset="0"/>
                    <a:cs typeface="Arial" pitchFamily="34" charset="0"/>
                  </a:rPr>
                  <a:t>Bad Bank Manager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6404" name="Rectangle 84"/>
              <p:cNvSpPr>
                <a:spLocks noChangeArrowheads="1"/>
              </p:cNvSpPr>
              <p:nvPr/>
            </p:nvSpPr>
            <p:spPr bwMode="auto">
              <a:xfrm>
                <a:off x="2601913" y="4314825"/>
                <a:ext cx="701675" cy="3651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Calibri" pitchFamily="34" charset="0"/>
                    <a:cs typeface="Arial" pitchFamily="34" charset="0"/>
                  </a:rPr>
                  <a:t>3.00%</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6405" name="Rectangle 85"/>
              <p:cNvSpPr>
                <a:spLocks noChangeArrowheads="1"/>
              </p:cNvSpPr>
              <p:nvPr/>
            </p:nvSpPr>
            <p:spPr bwMode="auto">
              <a:xfrm>
                <a:off x="3859213" y="4314825"/>
                <a:ext cx="701675" cy="3651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Calibri" pitchFamily="34" charset="0"/>
                    <a:cs typeface="Arial" pitchFamily="34" charset="0"/>
                  </a:rPr>
                  <a:t>0.00%</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6406" name="Rectangle 86"/>
              <p:cNvSpPr>
                <a:spLocks noChangeArrowheads="1"/>
              </p:cNvSpPr>
              <p:nvPr/>
            </p:nvSpPr>
            <p:spPr bwMode="auto">
              <a:xfrm>
                <a:off x="4854575" y="4314825"/>
                <a:ext cx="701675" cy="3651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Calibri" pitchFamily="34" charset="0"/>
                    <a:cs typeface="Arial" pitchFamily="34" charset="0"/>
                  </a:rPr>
                  <a:t>0.25%</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6407" name="Rectangle 87"/>
              <p:cNvSpPr>
                <a:spLocks noChangeArrowheads="1"/>
              </p:cNvSpPr>
              <p:nvPr/>
            </p:nvSpPr>
            <p:spPr bwMode="auto">
              <a:xfrm>
                <a:off x="5730875" y="4314825"/>
                <a:ext cx="701675" cy="3651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Calibri" pitchFamily="34" charset="0"/>
                    <a:cs typeface="Arial" pitchFamily="34" charset="0"/>
                  </a:rPr>
                  <a:t>2.75%</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6408" name="Rectangle 88"/>
              <p:cNvSpPr>
                <a:spLocks noChangeArrowheads="1"/>
              </p:cNvSpPr>
              <p:nvPr/>
            </p:nvSpPr>
            <p:spPr bwMode="auto">
              <a:xfrm>
                <a:off x="6651625" y="4314825"/>
                <a:ext cx="584200" cy="3651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Calibri" pitchFamily="34" charset="0"/>
                    <a:cs typeface="Arial" pitchFamily="34" charset="0"/>
                  </a:rPr>
                  <a:t>2.0%</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6409" name="Rectangle 89"/>
              <p:cNvSpPr>
                <a:spLocks noChangeArrowheads="1"/>
              </p:cNvSpPr>
              <p:nvPr/>
            </p:nvSpPr>
            <p:spPr bwMode="auto">
              <a:xfrm>
                <a:off x="7515225" y="4314825"/>
                <a:ext cx="584200" cy="3651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Calibri" pitchFamily="34" charset="0"/>
                    <a:cs typeface="Arial" pitchFamily="34" charset="0"/>
                  </a:rPr>
                  <a:t>3.0%</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6410" name="Rectangle 90"/>
              <p:cNvSpPr>
                <a:spLocks noChangeArrowheads="1"/>
              </p:cNvSpPr>
              <p:nvPr/>
            </p:nvSpPr>
            <p:spPr bwMode="auto">
              <a:xfrm>
                <a:off x="8231188" y="4314825"/>
                <a:ext cx="935038" cy="3651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Calibri" pitchFamily="34" charset="0"/>
                    <a:cs typeface="Arial" pitchFamily="34" charset="0"/>
                  </a:rPr>
                  <a:t>27.000%</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56413" name="Rectangle 93"/>
            <p:cNvSpPr>
              <a:spLocks noChangeArrowheads="1"/>
            </p:cNvSpPr>
            <p:nvPr/>
          </p:nvSpPr>
          <p:spPr bwMode="auto">
            <a:xfrm>
              <a:off x="3538538" y="5484813"/>
              <a:ext cx="3449638" cy="3651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Calibri" pitchFamily="34" charset="0"/>
                  <a:cs typeface="Arial" pitchFamily="34" charset="0"/>
                </a:rPr>
                <a:t>*** With government debt subsidy</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56414" name="Line 94"/>
          <p:cNvSpPr>
            <a:spLocks noChangeShapeType="1"/>
          </p:cNvSpPr>
          <p:nvPr/>
        </p:nvSpPr>
        <p:spPr bwMode="auto">
          <a:xfrm>
            <a:off x="2135188" y="3702050"/>
            <a:ext cx="6870700" cy="1587"/>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6415" name="Rectangle 95"/>
          <p:cNvSpPr>
            <a:spLocks noChangeArrowheads="1"/>
          </p:cNvSpPr>
          <p:nvPr/>
        </p:nvSpPr>
        <p:spPr bwMode="auto">
          <a:xfrm>
            <a:off x="2135188" y="3702050"/>
            <a:ext cx="6870700" cy="14287"/>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 xmlns:p14="http://schemas.microsoft.com/office/powerpoint/2010/main" val="42491481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solidFill>
                  <a:srgbClr val="C00000"/>
                </a:solidFill>
              </a:rPr>
              <a:t>Where Will All This Equity Come From?</a:t>
            </a:r>
            <a:endParaRPr lang="en-US" sz="3600" b="1" dirty="0">
              <a:solidFill>
                <a:srgbClr val="C00000"/>
              </a:solidFill>
            </a:endParaRPr>
          </a:p>
        </p:txBody>
      </p:sp>
      <p:sp>
        <p:nvSpPr>
          <p:cNvPr id="3" name="Content Placeholder 2"/>
          <p:cNvSpPr>
            <a:spLocks noGrp="1"/>
          </p:cNvSpPr>
          <p:nvPr>
            <p:ph idx="1"/>
          </p:nvPr>
        </p:nvSpPr>
        <p:spPr/>
        <p:txBody>
          <a:bodyPr/>
          <a:lstStyle/>
          <a:p>
            <a:r>
              <a:rPr lang="en-US" dirty="0" smtClean="0"/>
              <a:t>Answer: Much of it is already there.</a:t>
            </a:r>
          </a:p>
          <a:p>
            <a:pPr lvl="1"/>
            <a:r>
              <a:rPr lang="en-US" dirty="0" smtClean="0"/>
              <a:t>Non-deposit debt (e.g. long term debt) can be swapped for equity. </a:t>
            </a:r>
          </a:p>
          <a:p>
            <a:pPr lvl="1"/>
            <a:r>
              <a:rPr lang="en-US" dirty="0" smtClean="0"/>
              <a:t>In this case additional funds are not being raised; only the mix of financing is being changed.</a:t>
            </a:r>
          </a:p>
          <a:p>
            <a:r>
              <a:rPr lang="en-US" dirty="0" smtClean="0"/>
              <a:t>Payout restrictions can augment equity capital rather quickly.</a:t>
            </a:r>
          </a:p>
          <a:p>
            <a:pPr lvl="1">
              <a:buNone/>
            </a:pPr>
            <a:endParaRPr 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825" y="367551"/>
            <a:ext cx="8419539" cy="1143000"/>
          </a:xfrm>
        </p:spPr>
        <p:txBody>
          <a:bodyPr>
            <a:normAutofit/>
          </a:bodyPr>
          <a:lstStyle/>
          <a:p>
            <a:r>
              <a:rPr lang="en-US" sz="3600" b="1" dirty="0" smtClean="0">
                <a:solidFill>
                  <a:srgbClr val="C00000"/>
                </a:solidFill>
                <a:latin typeface="Calibri" pitchFamily="34" charset="0"/>
              </a:rPr>
              <a:t>What about “Issuance Costs?”</a:t>
            </a:r>
            <a:endParaRPr lang="en-US" sz="3600" b="1" dirty="0">
              <a:solidFill>
                <a:srgbClr val="C00000"/>
              </a:solidFill>
              <a:latin typeface="Calibri" pitchFamily="34" charset="0"/>
            </a:endParaRPr>
          </a:p>
        </p:txBody>
      </p:sp>
      <p:sp>
        <p:nvSpPr>
          <p:cNvPr id="3" name="Content Placeholder 2"/>
          <p:cNvSpPr>
            <a:spLocks noGrp="1"/>
          </p:cNvSpPr>
          <p:nvPr>
            <p:ph idx="1"/>
          </p:nvPr>
        </p:nvSpPr>
        <p:spPr>
          <a:xfrm>
            <a:off x="201706" y="1295400"/>
            <a:ext cx="8727141" cy="4905375"/>
          </a:xfrm>
        </p:spPr>
        <p:txBody>
          <a:bodyPr>
            <a:normAutofit fontScale="47500" lnSpcReduction="20000"/>
          </a:bodyPr>
          <a:lstStyle/>
          <a:p>
            <a:pPr>
              <a:buNone/>
            </a:pPr>
            <a:endParaRPr lang="en-US" sz="5900" dirty="0" smtClean="0">
              <a:latin typeface="Arial" pitchFamily="34" charset="0"/>
              <a:cs typeface="Arial" pitchFamily="34" charset="0"/>
            </a:endParaRPr>
          </a:p>
          <a:p>
            <a:r>
              <a:rPr lang="en-US" sz="5900" dirty="0" smtClean="0">
                <a:latin typeface="Calibri" pitchFamily="34" charset="0"/>
                <a:cs typeface="Arial" pitchFamily="34" charset="0"/>
              </a:rPr>
              <a:t>Less leverage </a:t>
            </a:r>
            <a:r>
              <a:rPr lang="en-US" sz="5900" dirty="0" smtClean="0">
                <a:latin typeface="Calibri" pitchFamily="34" charset="0"/>
                <a:sym typeface="Symbol"/>
              </a:rPr>
              <a:t></a:t>
            </a:r>
            <a:r>
              <a:rPr lang="en-US" sz="5900" dirty="0" smtClean="0">
                <a:latin typeface="Calibri" pitchFamily="34" charset="0"/>
                <a:cs typeface="Arial" pitchFamily="34" charset="0"/>
                <a:sym typeface="Symbol"/>
              </a:rPr>
              <a:t> </a:t>
            </a:r>
          </a:p>
          <a:p>
            <a:pPr lvl="1">
              <a:lnSpc>
                <a:spcPct val="120000"/>
              </a:lnSpc>
              <a:spcBef>
                <a:spcPts val="1200"/>
              </a:spcBef>
            </a:pPr>
            <a:r>
              <a:rPr lang="en-US" sz="5900" dirty="0" smtClean="0">
                <a:latin typeface="Calibri" pitchFamily="34" charset="0"/>
                <a:cs typeface="Arial" pitchFamily="34" charset="0"/>
                <a:sym typeface="Symbol"/>
              </a:rPr>
              <a:t>Greater ability to rely on retained earnings, less need for issuance</a:t>
            </a:r>
          </a:p>
          <a:p>
            <a:pPr lvl="1">
              <a:lnSpc>
                <a:spcPct val="120000"/>
              </a:lnSpc>
              <a:spcBef>
                <a:spcPts val="1200"/>
              </a:spcBef>
            </a:pPr>
            <a:r>
              <a:rPr lang="en-US" sz="5900" dirty="0" smtClean="0">
                <a:latin typeface="Calibri" pitchFamily="34" charset="0"/>
                <a:sym typeface="Symbol"/>
              </a:rPr>
              <a:t>Less price </a:t>
            </a:r>
            <a:r>
              <a:rPr lang="en-US" sz="5900" dirty="0" smtClean="0">
                <a:latin typeface="Calibri" pitchFamily="34" charset="0"/>
                <a:cs typeface="Arial" pitchFamily="34" charset="0"/>
                <a:sym typeface="Symbol"/>
              </a:rPr>
              <a:t>impact of any under-pricing</a:t>
            </a:r>
            <a:endParaRPr lang="en-US" sz="5900" dirty="0" smtClean="0">
              <a:latin typeface="Calibri" pitchFamily="34" charset="0"/>
              <a:sym typeface="Symbol"/>
            </a:endParaRPr>
          </a:p>
          <a:p>
            <a:pPr>
              <a:lnSpc>
                <a:spcPct val="120000"/>
              </a:lnSpc>
              <a:spcBef>
                <a:spcPts val="1200"/>
              </a:spcBef>
            </a:pPr>
            <a:r>
              <a:rPr lang="en-US" sz="5900" dirty="0" smtClean="0">
                <a:latin typeface="Calibri" pitchFamily="34" charset="0"/>
                <a:cs typeface="Arial" pitchFamily="34" charset="0"/>
                <a:sym typeface="Symbol"/>
              </a:rPr>
              <a:t>“Stigma” can be mitigated by regulators.</a:t>
            </a:r>
          </a:p>
          <a:p>
            <a:pPr lvl="1">
              <a:lnSpc>
                <a:spcPct val="120000"/>
              </a:lnSpc>
              <a:spcBef>
                <a:spcPts val="1200"/>
              </a:spcBef>
            </a:pPr>
            <a:r>
              <a:rPr lang="en-US" sz="5900" dirty="0" smtClean="0">
                <a:latin typeface="Calibri" pitchFamily="34" charset="0"/>
                <a:cs typeface="Arial" pitchFamily="34" charset="0"/>
                <a:sym typeface="Symbol"/>
              </a:rPr>
              <a:t>Equity payouts (dividend) restrictions </a:t>
            </a:r>
            <a:endParaRPr lang="en-US" sz="5900" dirty="0">
              <a:latin typeface="Calibri" pitchFamily="34" charset="0"/>
              <a:cs typeface="Arial" pitchFamily="34" charset="0"/>
              <a:sym typeface="Symbol"/>
            </a:endParaRPr>
          </a:p>
          <a:p>
            <a:pPr lvl="1">
              <a:lnSpc>
                <a:spcPct val="120000"/>
              </a:lnSpc>
              <a:spcBef>
                <a:spcPts val="1200"/>
              </a:spcBef>
            </a:pPr>
            <a:r>
              <a:rPr lang="en-US" sz="5900" dirty="0" smtClean="0">
                <a:latin typeface="Calibri" pitchFamily="34" charset="0"/>
                <a:cs typeface="Arial" pitchFamily="34" charset="0"/>
                <a:sym typeface="Symbol"/>
              </a:rPr>
              <a:t>Rights offerings</a:t>
            </a:r>
          </a:p>
          <a:p>
            <a:pPr marL="182880" lvl="1">
              <a:lnSpc>
                <a:spcPct val="120000"/>
              </a:lnSpc>
              <a:spcBef>
                <a:spcPts val="1200"/>
              </a:spcBef>
            </a:pPr>
            <a:r>
              <a:rPr lang="en-US" sz="5900" dirty="0" smtClean="0">
                <a:latin typeface="Calibri" pitchFamily="34" charset="0"/>
                <a:cs typeface="Arial" pitchFamily="34" charset="0"/>
                <a:sym typeface="Symbol"/>
              </a:rPr>
              <a:t>“Dilution” due to removal of subsidy not a social cost.</a:t>
            </a:r>
          </a:p>
          <a:p>
            <a:pPr>
              <a:lnSpc>
                <a:spcPct val="120000"/>
              </a:lnSpc>
              <a:spcBef>
                <a:spcPts val="1200"/>
              </a:spcBef>
            </a:pPr>
            <a:endParaRPr lang="en-US" sz="3800" dirty="0" smtClean="0">
              <a:latin typeface="Arial" pitchFamily="34" charset="0"/>
              <a:cs typeface="Arial" pitchFamily="34" charset="0"/>
              <a:sym typeface="Symbol"/>
            </a:endParaRPr>
          </a:p>
          <a:p>
            <a:pPr lvl="1"/>
            <a:endParaRPr lang="en-US" sz="3800" dirty="0" smtClean="0">
              <a:latin typeface="Arial" pitchFamily="34" charset="0"/>
              <a:cs typeface="Arial" pitchFamily="34" charset="0"/>
              <a:sym typeface="Symbol"/>
            </a:endParaRPr>
          </a:p>
          <a:p>
            <a:pPr lvl="2"/>
            <a:endParaRPr lang="en-US" dirty="0" smtClean="0"/>
          </a:p>
        </p:txBody>
      </p:sp>
    </p:spTree>
    <p:custDataLst>
      <p:tags r:id="rId1"/>
    </p:custDataLst>
    <p:extLst>
      <p:ext uri="{BB962C8B-B14F-4D97-AF65-F5344CB8AC3E}">
        <p14:creationId xmlns="" xmlns:p14="http://schemas.microsoft.com/office/powerpoint/2010/main" val="3817282242"/>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962425" y="3771900"/>
            <a:ext cx="762000" cy="1181100"/>
          </a:xfrm>
          <a:prstGeom prst="rect">
            <a:avLst/>
          </a:prstGeom>
          <a:solidFill>
            <a:srgbClr val="FFFF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itchFamily="34" charset="0"/>
            </a:endParaRPr>
          </a:p>
        </p:txBody>
      </p:sp>
      <p:sp>
        <p:nvSpPr>
          <p:cNvPr id="12" name="TextBox 11"/>
          <p:cNvSpPr txBox="1"/>
          <p:nvPr/>
        </p:nvSpPr>
        <p:spPr>
          <a:xfrm>
            <a:off x="1981200" y="4076700"/>
            <a:ext cx="762000" cy="646331"/>
          </a:xfrm>
          <a:prstGeom prst="rect">
            <a:avLst/>
          </a:prstGeom>
          <a:noFill/>
          <a:ln w="19050">
            <a:noFill/>
          </a:ln>
        </p:spPr>
        <p:txBody>
          <a:bodyPr wrap="square" rtlCol="0">
            <a:spAutoFit/>
          </a:bodyPr>
          <a:lstStyle/>
          <a:p>
            <a:pPr algn="ctr"/>
            <a:r>
              <a:rPr lang="en-US" sz="1200" dirty="0" smtClean="0">
                <a:latin typeface="Calibri" pitchFamily="34" charset="0"/>
                <a:cs typeface="Times New Roman" pitchFamily="18" charset="0"/>
              </a:rPr>
              <a:t>Banking</a:t>
            </a:r>
          </a:p>
          <a:p>
            <a:pPr algn="ctr"/>
            <a:r>
              <a:rPr lang="en-US" sz="1200" dirty="0" smtClean="0">
                <a:latin typeface="Calibri" pitchFamily="34" charset="0"/>
                <a:cs typeface="Times New Roman" pitchFamily="18" charset="0"/>
              </a:rPr>
              <a:t>Sector</a:t>
            </a:r>
          </a:p>
          <a:p>
            <a:pPr algn="ctr"/>
            <a:r>
              <a:rPr lang="en-US" sz="1200" dirty="0" smtClean="0">
                <a:latin typeface="Calibri" pitchFamily="34" charset="0"/>
                <a:cs typeface="Times New Roman" pitchFamily="18" charset="0"/>
              </a:rPr>
              <a:t>Assets</a:t>
            </a:r>
            <a:endParaRPr lang="en-US" sz="1400" dirty="0">
              <a:latin typeface="Calibri" pitchFamily="34" charset="0"/>
              <a:cs typeface="Times New Roman" pitchFamily="18" charset="0"/>
            </a:endParaRPr>
          </a:p>
        </p:txBody>
      </p:sp>
      <p:sp>
        <p:nvSpPr>
          <p:cNvPr id="13" name="TextBox 12"/>
          <p:cNvSpPr txBox="1"/>
          <p:nvPr/>
        </p:nvSpPr>
        <p:spPr>
          <a:xfrm>
            <a:off x="514627" y="5029200"/>
            <a:ext cx="1170512" cy="461665"/>
          </a:xfrm>
          <a:prstGeom prst="rect">
            <a:avLst/>
          </a:prstGeom>
          <a:noFill/>
          <a:ln w="19050">
            <a:noFill/>
          </a:ln>
        </p:spPr>
        <p:txBody>
          <a:bodyPr wrap="none" rtlCol="0">
            <a:spAutoFit/>
          </a:bodyPr>
          <a:lstStyle/>
          <a:p>
            <a:pPr algn="ctr"/>
            <a:r>
              <a:rPr lang="en-US" sz="1200" b="1" dirty="0" smtClean="0">
                <a:latin typeface="Calibri" pitchFamily="34" charset="0"/>
                <a:cs typeface="Times New Roman" pitchFamily="18" charset="0"/>
              </a:rPr>
              <a:t>All the Assets</a:t>
            </a:r>
          </a:p>
          <a:p>
            <a:pPr algn="ctr"/>
            <a:r>
              <a:rPr lang="en-US" sz="1200" b="1" dirty="0" smtClean="0">
                <a:latin typeface="Calibri" pitchFamily="34" charset="0"/>
                <a:cs typeface="Times New Roman" pitchFamily="18" charset="0"/>
              </a:rPr>
              <a:t>In the Economy</a:t>
            </a:r>
            <a:endParaRPr lang="en-US" sz="1200" b="1" dirty="0">
              <a:latin typeface="Calibri" pitchFamily="34" charset="0"/>
              <a:cs typeface="Times New Roman" pitchFamily="18" charset="0"/>
            </a:endParaRPr>
          </a:p>
        </p:txBody>
      </p:sp>
      <p:sp>
        <p:nvSpPr>
          <p:cNvPr id="14" name="Rectangle 13"/>
          <p:cNvSpPr/>
          <p:nvPr/>
        </p:nvSpPr>
        <p:spPr>
          <a:xfrm>
            <a:off x="2724425" y="3962400"/>
            <a:ext cx="762000" cy="990600"/>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itchFamily="34" charset="0"/>
            </a:endParaRPr>
          </a:p>
        </p:txBody>
      </p:sp>
      <p:sp>
        <p:nvSpPr>
          <p:cNvPr id="15" name="TextBox 14"/>
          <p:cNvSpPr txBox="1"/>
          <p:nvPr/>
        </p:nvSpPr>
        <p:spPr>
          <a:xfrm>
            <a:off x="2743200" y="3962400"/>
            <a:ext cx="762000" cy="1015663"/>
          </a:xfrm>
          <a:prstGeom prst="rect">
            <a:avLst/>
          </a:prstGeom>
          <a:noFill/>
          <a:ln w="19050">
            <a:noFill/>
          </a:ln>
        </p:spPr>
        <p:txBody>
          <a:bodyPr wrap="square" rtlCol="0">
            <a:spAutoFit/>
          </a:bodyPr>
          <a:lstStyle/>
          <a:p>
            <a:pPr algn="ctr"/>
            <a:r>
              <a:rPr lang="en-US" sz="1200" dirty="0" smtClean="0">
                <a:latin typeface="Calibri" pitchFamily="34" charset="0"/>
                <a:cs typeface="Times New Roman" pitchFamily="18" charset="0"/>
              </a:rPr>
              <a:t>Deposits</a:t>
            </a:r>
          </a:p>
          <a:p>
            <a:pPr algn="ctr"/>
            <a:r>
              <a:rPr lang="en-US" sz="1200" dirty="0" smtClean="0">
                <a:latin typeface="Calibri" pitchFamily="34" charset="0"/>
                <a:cs typeface="Times New Roman" pitchFamily="18" charset="0"/>
              </a:rPr>
              <a:t>And</a:t>
            </a:r>
          </a:p>
          <a:p>
            <a:pPr algn="ctr"/>
            <a:r>
              <a:rPr lang="en-US" sz="1200" dirty="0" smtClean="0">
                <a:latin typeface="Calibri" pitchFamily="34" charset="0"/>
                <a:cs typeface="Times New Roman" pitchFamily="18" charset="0"/>
              </a:rPr>
              <a:t>Other</a:t>
            </a:r>
          </a:p>
          <a:p>
            <a:pPr algn="ctr"/>
            <a:r>
              <a:rPr lang="en-US" sz="1200" dirty="0" smtClean="0">
                <a:latin typeface="Calibri" pitchFamily="34" charset="0"/>
                <a:cs typeface="Times New Roman" pitchFamily="18" charset="0"/>
              </a:rPr>
              <a:t>“Liquid”</a:t>
            </a:r>
          </a:p>
          <a:p>
            <a:pPr algn="ctr"/>
            <a:r>
              <a:rPr lang="en-US" sz="1200" dirty="0" smtClean="0">
                <a:latin typeface="Calibri" pitchFamily="34" charset="0"/>
                <a:cs typeface="Times New Roman" pitchFamily="18" charset="0"/>
              </a:rPr>
              <a:t>Debt</a:t>
            </a:r>
            <a:endParaRPr lang="en-US" sz="1400" dirty="0">
              <a:latin typeface="Calibri" pitchFamily="34" charset="0"/>
              <a:cs typeface="Times New Roman" pitchFamily="18" charset="0"/>
            </a:endParaRPr>
          </a:p>
        </p:txBody>
      </p:sp>
      <p:sp>
        <p:nvSpPr>
          <p:cNvPr id="41" name="Oval 40"/>
          <p:cNvSpPr/>
          <p:nvPr/>
        </p:nvSpPr>
        <p:spPr>
          <a:xfrm>
            <a:off x="3733800" y="2667000"/>
            <a:ext cx="856975" cy="609600"/>
          </a:xfrm>
          <a:prstGeom prst="ellipse">
            <a:avLst/>
          </a:prstGeom>
          <a:solidFill>
            <a:schemeClr val="accent6"/>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noFill/>
              <a:latin typeface="Calibri" pitchFamily="34" charset="0"/>
            </a:endParaRPr>
          </a:p>
        </p:txBody>
      </p:sp>
      <p:sp>
        <p:nvSpPr>
          <p:cNvPr id="42" name="TextBox 41"/>
          <p:cNvSpPr txBox="1"/>
          <p:nvPr/>
        </p:nvSpPr>
        <p:spPr>
          <a:xfrm>
            <a:off x="3810000" y="2819400"/>
            <a:ext cx="762000" cy="276999"/>
          </a:xfrm>
          <a:prstGeom prst="rect">
            <a:avLst/>
          </a:prstGeom>
          <a:noFill/>
          <a:ln w="19050">
            <a:noFill/>
          </a:ln>
        </p:spPr>
        <p:txBody>
          <a:bodyPr wrap="square" rtlCol="0">
            <a:spAutoFit/>
          </a:bodyPr>
          <a:lstStyle/>
          <a:p>
            <a:pPr algn="ctr"/>
            <a:r>
              <a:rPr lang="en-US" sz="1200" dirty="0" smtClean="0">
                <a:latin typeface="Calibri" pitchFamily="34" charset="0"/>
                <a:cs typeface="Times New Roman" pitchFamily="18" charset="0"/>
              </a:rPr>
              <a:t>Investors</a:t>
            </a:r>
            <a:endParaRPr lang="en-US" sz="1200" dirty="0">
              <a:latin typeface="Calibri" pitchFamily="34" charset="0"/>
              <a:cs typeface="Times New Roman" pitchFamily="18" charset="0"/>
            </a:endParaRPr>
          </a:p>
        </p:txBody>
      </p:sp>
      <p:sp>
        <p:nvSpPr>
          <p:cNvPr id="52" name="TextBox 51"/>
          <p:cNvSpPr txBox="1"/>
          <p:nvPr/>
        </p:nvSpPr>
        <p:spPr>
          <a:xfrm>
            <a:off x="2191025" y="5105400"/>
            <a:ext cx="1140057" cy="276999"/>
          </a:xfrm>
          <a:prstGeom prst="rect">
            <a:avLst/>
          </a:prstGeom>
          <a:noFill/>
          <a:ln w="19050">
            <a:noFill/>
          </a:ln>
        </p:spPr>
        <p:txBody>
          <a:bodyPr wrap="none" rtlCol="0">
            <a:spAutoFit/>
          </a:bodyPr>
          <a:lstStyle/>
          <a:p>
            <a:pPr algn="ctr"/>
            <a:r>
              <a:rPr lang="en-US" sz="1200" b="1" dirty="0" smtClean="0">
                <a:latin typeface="Calibri" pitchFamily="34" charset="0"/>
                <a:cs typeface="Times New Roman" pitchFamily="18" charset="0"/>
              </a:rPr>
              <a:t>Banking Sector</a:t>
            </a:r>
            <a:endParaRPr lang="en-US" sz="1200" b="1" dirty="0">
              <a:latin typeface="Calibri" pitchFamily="34" charset="0"/>
              <a:cs typeface="Times New Roman" pitchFamily="18" charset="0"/>
            </a:endParaRPr>
          </a:p>
        </p:txBody>
      </p:sp>
      <p:sp>
        <p:nvSpPr>
          <p:cNvPr id="49" name="Rectangle 48"/>
          <p:cNvSpPr/>
          <p:nvPr/>
        </p:nvSpPr>
        <p:spPr>
          <a:xfrm>
            <a:off x="2514600" y="1409700"/>
            <a:ext cx="457200" cy="457200"/>
          </a:xfrm>
          <a:prstGeom prst="rect">
            <a:avLst/>
          </a:prstGeom>
          <a:solidFill>
            <a:schemeClr val="accent2">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itchFamily="34" charset="0"/>
            </a:endParaRPr>
          </a:p>
        </p:txBody>
      </p:sp>
      <p:sp>
        <p:nvSpPr>
          <p:cNvPr id="51" name="TextBox 50"/>
          <p:cNvSpPr txBox="1"/>
          <p:nvPr/>
        </p:nvSpPr>
        <p:spPr>
          <a:xfrm>
            <a:off x="2362200" y="1866900"/>
            <a:ext cx="762000" cy="461665"/>
          </a:xfrm>
          <a:prstGeom prst="rect">
            <a:avLst/>
          </a:prstGeom>
          <a:noFill/>
          <a:ln w="19050">
            <a:noFill/>
          </a:ln>
        </p:spPr>
        <p:txBody>
          <a:bodyPr wrap="square" rtlCol="0">
            <a:spAutoFit/>
          </a:bodyPr>
          <a:lstStyle/>
          <a:p>
            <a:pPr algn="ctr"/>
            <a:r>
              <a:rPr lang="en-US" sz="1200" dirty="0" smtClean="0">
                <a:latin typeface="Calibri" pitchFamily="34" charset="0"/>
                <a:cs typeface="Times New Roman" pitchFamily="18" charset="0"/>
              </a:rPr>
              <a:t>Mutual</a:t>
            </a:r>
          </a:p>
          <a:p>
            <a:pPr algn="ctr"/>
            <a:r>
              <a:rPr lang="en-US" sz="1200" dirty="0" smtClean="0">
                <a:latin typeface="Calibri" pitchFamily="34" charset="0"/>
                <a:cs typeface="Times New Roman" pitchFamily="18" charset="0"/>
              </a:rPr>
              <a:t>Funds</a:t>
            </a:r>
            <a:endParaRPr lang="en-US" sz="1200" dirty="0">
              <a:latin typeface="Calibri" pitchFamily="34" charset="0"/>
              <a:cs typeface="Times New Roman" pitchFamily="18" charset="0"/>
            </a:endParaRPr>
          </a:p>
        </p:txBody>
      </p:sp>
      <p:cxnSp>
        <p:nvCxnSpPr>
          <p:cNvPr id="34" name="Straight Connector 33"/>
          <p:cNvCxnSpPr>
            <a:stCxn id="214" idx="6"/>
            <a:endCxn id="49" idx="1"/>
          </p:cNvCxnSpPr>
          <p:nvPr/>
        </p:nvCxnSpPr>
        <p:spPr>
          <a:xfrm flipV="1">
            <a:off x="914400" y="1638300"/>
            <a:ext cx="1600200" cy="49530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69" idx="6"/>
            <a:endCxn id="11" idx="1"/>
          </p:cNvCxnSpPr>
          <p:nvPr/>
        </p:nvCxnSpPr>
        <p:spPr>
          <a:xfrm>
            <a:off x="1066800" y="4038600"/>
            <a:ext cx="895625" cy="32385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a:endCxn id="41" idx="3"/>
          </p:cNvCxnSpPr>
          <p:nvPr/>
        </p:nvCxnSpPr>
        <p:spPr>
          <a:xfrm flipV="1">
            <a:off x="3486425" y="3187326"/>
            <a:ext cx="372876" cy="679824"/>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a:stCxn id="14" idx="3"/>
            <a:endCxn id="41" idx="3"/>
          </p:cNvCxnSpPr>
          <p:nvPr/>
        </p:nvCxnSpPr>
        <p:spPr>
          <a:xfrm flipV="1">
            <a:off x="3486425" y="3187326"/>
            <a:ext cx="372876" cy="127037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9" name="Oval 68"/>
          <p:cNvSpPr/>
          <p:nvPr/>
        </p:nvSpPr>
        <p:spPr>
          <a:xfrm>
            <a:off x="762000" y="3886200"/>
            <a:ext cx="304800" cy="304800"/>
          </a:xfrm>
          <a:prstGeom prst="ellipse">
            <a:avLst/>
          </a:prstGeom>
          <a:solidFill>
            <a:schemeClr val="accent1">
              <a:lumMod val="20000"/>
              <a:lumOff val="80000"/>
            </a:schemeClr>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Calibri" pitchFamily="34" charset="0"/>
                <a:cs typeface="Times New Roman" pitchFamily="18" charset="0"/>
              </a:rPr>
              <a:t>C</a:t>
            </a:r>
            <a:endParaRPr lang="en-US" sz="1400" dirty="0">
              <a:solidFill>
                <a:schemeClr val="tx1"/>
              </a:solidFill>
              <a:latin typeface="Calibri" pitchFamily="34" charset="0"/>
              <a:cs typeface="Times New Roman" pitchFamily="18" charset="0"/>
            </a:endParaRPr>
          </a:p>
        </p:txBody>
      </p:sp>
      <p:cxnSp>
        <p:nvCxnSpPr>
          <p:cNvPr id="121" name="Straight Connector 120"/>
          <p:cNvCxnSpPr>
            <a:stCxn id="49" idx="3"/>
            <a:endCxn id="41" idx="1"/>
          </p:cNvCxnSpPr>
          <p:nvPr/>
        </p:nvCxnSpPr>
        <p:spPr>
          <a:xfrm>
            <a:off x="2971800" y="1638300"/>
            <a:ext cx="887501" cy="1117974"/>
          </a:xfrm>
          <a:prstGeom prst="line">
            <a:avLst/>
          </a:prstGeom>
          <a:ln w="190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a:stCxn id="215" idx="6"/>
            <a:endCxn id="41" idx="2"/>
          </p:cNvCxnSpPr>
          <p:nvPr/>
        </p:nvCxnSpPr>
        <p:spPr>
          <a:xfrm>
            <a:off x="1524000" y="2971800"/>
            <a:ext cx="22098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214" name="Oval 213"/>
          <p:cNvSpPr/>
          <p:nvPr/>
        </p:nvSpPr>
        <p:spPr>
          <a:xfrm>
            <a:off x="609600" y="1981200"/>
            <a:ext cx="304800" cy="304800"/>
          </a:xfrm>
          <a:prstGeom prst="ellipse">
            <a:avLst/>
          </a:prstGeom>
          <a:solidFill>
            <a:schemeClr val="accent1">
              <a:lumMod val="20000"/>
              <a:lumOff val="80000"/>
            </a:schemeClr>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Calibri" pitchFamily="34" charset="0"/>
                <a:cs typeface="Times New Roman" pitchFamily="18" charset="0"/>
              </a:rPr>
              <a:t>A</a:t>
            </a:r>
            <a:endParaRPr lang="en-US" sz="1400" dirty="0">
              <a:solidFill>
                <a:schemeClr val="tx1"/>
              </a:solidFill>
              <a:latin typeface="Calibri" pitchFamily="34" charset="0"/>
              <a:cs typeface="Times New Roman" pitchFamily="18" charset="0"/>
            </a:endParaRPr>
          </a:p>
        </p:txBody>
      </p:sp>
      <p:sp>
        <p:nvSpPr>
          <p:cNvPr id="215" name="Oval 214"/>
          <p:cNvSpPr/>
          <p:nvPr/>
        </p:nvSpPr>
        <p:spPr>
          <a:xfrm>
            <a:off x="1219200" y="2819400"/>
            <a:ext cx="304800" cy="304800"/>
          </a:xfrm>
          <a:prstGeom prst="ellipse">
            <a:avLst/>
          </a:prstGeom>
          <a:solidFill>
            <a:schemeClr val="accent1">
              <a:lumMod val="20000"/>
              <a:lumOff val="80000"/>
            </a:schemeClr>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Calibri" pitchFamily="34" charset="0"/>
                <a:cs typeface="Times New Roman" pitchFamily="18" charset="0"/>
              </a:rPr>
              <a:t>B</a:t>
            </a:r>
            <a:endParaRPr lang="en-US" sz="1400" dirty="0">
              <a:solidFill>
                <a:schemeClr val="tx1"/>
              </a:solidFill>
              <a:latin typeface="Calibri" pitchFamily="34" charset="0"/>
              <a:cs typeface="Times New Roman" pitchFamily="18" charset="0"/>
            </a:endParaRPr>
          </a:p>
        </p:txBody>
      </p:sp>
      <p:cxnSp>
        <p:nvCxnSpPr>
          <p:cNvPr id="234" name="Straight Connector 233"/>
          <p:cNvCxnSpPr>
            <a:stCxn id="122" idx="4"/>
            <a:endCxn id="60" idx="1"/>
          </p:cNvCxnSpPr>
          <p:nvPr/>
        </p:nvCxnSpPr>
        <p:spPr>
          <a:xfrm rot="16200000" flipH="1">
            <a:off x="4705552" y="2742720"/>
            <a:ext cx="1885266" cy="1048025"/>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47" name="Straight Connector 246"/>
          <p:cNvCxnSpPr>
            <a:stCxn id="130" idx="5"/>
          </p:cNvCxnSpPr>
          <p:nvPr/>
        </p:nvCxnSpPr>
        <p:spPr>
          <a:xfrm rot="16200000" flipH="1">
            <a:off x="5394478" y="3431647"/>
            <a:ext cx="1174440" cy="317871"/>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 name="Group 67"/>
          <p:cNvGrpSpPr/>
          <p:nvPr/>
        </p:nvGrpSpPr>
        <p:grpSpPr>
          <a:xfrm>
            <a:off x="4724400" y="1524000"/>
            <a:ext cx="4228548" cy="3966865"/>
            <a:chOff x="4724400" y="1606736"/>
            <a:chExt cx="4228548" cy="3966865"/>
          </a:xfrm>
        </p:grpSpPr>
        <p:sp>
          <p:nvSpPr>
            <p:cNvPr id="140" name="TextBox 139"/>
            <p:cNvSpPr txBox="1"/>
            <p:nvPr/>
          </p:nvSpPr>
          <p:spPr>
            <a:xfrm>
              <a:off x="4724400" y="5111936"/>
              <a:ext cx="1170512" cy="461665"/>
            </a:xfrm>
            <a:prstGeom prst="rect">
              <a:avLst/>
            </a:prstGeom>
            <a:noFill/>
            <a:ln w="19050">
              <a:noFill/>
            </a:ln>
          </p:spPr>
          <p:txBody>
            <a:bodyPr wrap="none" rtlCol="0">
              <a:spAutoFit/>
            </a:bodyPr>
            <a:lstStyle/>
            <a:p>
              <a:pPr algn="ctr"/>
              <a:r>
                <a:rPr lang="en-US" sz="1200" b="1" dirty="0" smtClean="0">
                  <a:latin typeface="Calibri" pitchFamily="34" charset="0"/>
                  <a:cs typeface="Times New Roman" pitchFamily="18" charset="0"/>
                </a:rPr>
                <a:t>All the Assets</a:t>
              </a:r>
            </a:p>
            <a:p>
              <a:pPr algn="ctr"/>
              <a:r>
                <a:rPr lang="en-US" sz="1200" b="1" dirty="0" smtClean="0">
                  <a:latin typeface="Calibri" pitchFamily="34" charset="0"/>
                  <a:cs typeface="Times New Roman" pitchFamily="18" charset="0"/>
                </a:rPr>
                <a:t>In the Economy</a:t>
              </a:r>
              <a:endParaRPr lang="en-US" sz="1200" b="1" dirty="0">
                <a:latin typeface="Calibri" pitchFamily="34" charset="0"/>
                <a:cs typeface="Times New Roman" pitchFamily="18" charset="0"/>
              </a:endParaRPr>
            </a:p>
          </p:txBody>
        </p:sp>
        <p:grpSp>
          <p:nvGrpSpPr>
            <p:cNvPr id="3" name="Group 66"/>
            <p:cNvGrpSpPr/>
            <p:nvPr/>
          </p:nvGrpSpPr>
          <p:grpSpPr>
            <a:xfrm>
              <a:off x="4953000" y="1606736"/>
              <a:ext cx="3999948" cy="3858399"/>
              <a:chOff x="4953000" y="1606736"/>
              <a:chExt cx="3999948" cy="3858399"/>
            </a:xfrm>
          </p:grpSpPr>
          <p:sp>
            <p:nvSpPr>
              <p:cNvPr id="141" name="Rectangle 140"/>
              <p:cNvSpPr/>
              <p:nvPr/>
            </p:nvSpPr>
            <p:spPr>
              <a:xfrm>
                <a:off x="6934198" y="4045136"/>
                <a:ext cx="762000" cy="990600"/>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itchFamily="34" charset="0"/>
                </a:endParaRPr>
              </a:p>
            </p:txBody>
          </p:sp>
          <p:sp>
            <p:nvSpPr>
              <p:cNvPr id="142" name="TextBox 141"/>
              <p:cNvSpPr txBox="1"/>
              <p:nvPr/>
            </p:nvSpPr>
            <p:spPr>
              <a:xfrm>
                <a:off x="6934200" y="4045136"/>
                <a:ext cx="762000" cy="1015663"/>
              </a:xfrm>
              <a:prstGeom prst="rect">
                <a:avLst/>
              </a:prstGeom>
              <a:noFill/>
              <a:ln w="19050">
                <a:noFill/>
              </a:ln>
            </p:spPr>
            <p:txBody>
              <a:bodyPr wrap="square" rtlCol="0">
                <a:spAutoFit/>
              </a:bodyPr>
              <a:lstStyle/>
              <a:p>
                <a:pPr algn="ctr"/>
                <a:r>
                  <a:rPr lang="en-US" sz="1200" dirty="0" smtClean="0">
                    <a:latin typeface="Calibri" pitchFamily="34" charset="0"/>
                    <a:cs typeface="Times New Roman" pitchFamily="18" charset="0"/>
                  </a:rPr>
                  <a:t>Deposits</a:t>
                </a:r>
              </a:p>
              <a:p>
                <a:pPr algn="ctr"/>
                <a:r>
                  <a:rPr lang="en-US" sz="1200" dirty="0" smtClean="0">
                    <a:latin typeface="Calibri" pitchFamily="34" charset="0"/>
                    <a:cs typeface="Times New Roman" pitchFamily="18" charset="0"/>
                  </a:rPr>
                  <a:t>And</a:t>
                </a:r>
              </a:p>
              <a:p>
                <a:pPr algn="ctr"/>
                <a:r>
                  <a:rPr lang="en-US" sz="1200" dirty="0" smtClean="0">
                    <a:latin typeface="Calibri" pitchFamily="34" charset="0"/>
                    <a:cs typeface="Times New Roman" pitchFamily="18" charset="0"/>
                  </a:rPr>
                  <a:t>Other</a:t>
                </a:r>
              </a:p>
              <a:p>
                <a:pPr algn="ctr"/>
                <a:r>
                  <a:rPr lang="en-US" sz="1200" dirty="0" smtClean="0">
                    <a:latin typeface="Calibri" pitchFamily="34" charset="0"/>
                    <a:cs typeface="Times New Roman" pitchFamily="18" charset="0"/>
                  </a:rPr>
                  <a:t>“Liquid”</a:t>
                </a:r>
              </a:p>
              <a:p>
                <a:pPr algn="ctr"/>
                <a:r>
                  <a:rPr lang="en-US" sz="1200" dirty="0" smtClean="0">
                    <a:latin typeface="Calibri" pitchFamily="34" charset="0"/>
                    <a:cs typeface="Times New Roman" pitchFamily="18" charset="0"/>
                  </a:rPr>
                  <a:t>Debt</a:t>
                </a:r>
                <a:endParaRPr lang="en-US" sz="1400" dirty="0">
                  <a:latin typeface="Calibri" pitchFamily="34" charset="0"/>
                  <a:cs typeface="Times New Roman" pitchFamily="18" charset="0"/>
                </a:endParaRPr>
              </a:p>
            </p:txBody>
          </p:sp>
          <p:sp>
            <p:nvSpPr>
              <p:cNvPr id="143" name="Rectangle 142"/>
              <p:cNvSpPr/>
              <p:nvPr/>
            </p:nvSpPr>
            <p:spPr>
              <a:xfrm>
                <a:off x="6934198" y="3549836"/>
                <a:ext cx="762000" cy="495300"/>
              </a:xfrm>
              <a:prstGeom prst="rect">
                <a:avLst/>
              </a:prstGeom>
              <a:solidFill>
                <a:srgbClr val="00B05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itchFamily="34" charset="0"/>
                </a:endParaRPr>
              </a:p>
            </p:txBody>
          </p:sp>
          <p:sp>
            <p:nvSpPr>
              <p:cNvPr id="144" name="TextBox 143"/>
              <p:cNvSpPr txBox="1"/>
              <p:nvPr/>
            </p:nvSpPr>
            <p:spPr>
              <a:xfrm>
                <a:off x="6934200" y="3664136"/>
                <a:ext cx="762000" cy="276999"/>
              </a:xfrm>
              <a:prstGeom prst="rect">
                <a:avLst/>
              </a:prstGeom>
              <a:noFill/>
              <a:ln w="19050">
                <a:noFill/>
              </a:ln>
            </p:spPr>
            <p:txBody>
              <a:bodyPr wrap="square" rtlCol="0">
                <a:spAutoFit/>
              </a:bodyPr>
              <a:lstStyle/>
              <a:p>
                <a:pPr algn="ctr"/>
                <a:r>
                  <a:rPr lang="en-US" sz="1200" dirty="0" smtClean="0">
                    <a:latin typeface="Calibri" pitchFamily="34" charset="0"/>
                    <a:cs typeface="Times New Roman" pitchFamily="18" charset="0"/>
                  </a:rPr>
                  <a:t>Equity</a:t>
                </a:r>
                <a:endParaRPr lang="en-US" sz="1200" dirty="0">
                  <a:latin typeface="Calibri" pitchFamily="34" charset="0"/>
                  <a:cs typeface="Times New Roman" pitchFamily="18" charset="0"/>
                </a:endParaRPr>
              </a:p>
            </p:txBody>
          </p:sp>
          <p:sp>
            <p:nvSpPr>
              <p:cNvPr id="147" name="TextBox 146"/>
              <p:cNvSpPr txBox="1"/>
              <p:nvPr/>
            </p:nvSpPr>
            <p:spPr>
              <a:xfrm>
                <a:off x="6400798" y="5188136"/>
                <a:ext cx="1140057" cy="276999"/>
              </a:xfrm>
              <a:prstGeom prst="rect">
                <a:avLst/>
              </a:prstGeom>
              <a:noFill/>
              <a:ln w="19050">
                <a:noFill/>
              </a:ln>
            </p:spPr>
            <p:txBody>
              <a:bodyPr wrap="none" rtlCol="0">
                <a:spAutoFit/>
              </a:bodyPr>
              <a:lstStyle/>
              <a:p>
                <a:pPr algn="ctr"/>
                <a:r>
                  <a:rPr lang="en-US" sz="1200" b="1" dirty="0" smtClean="0">
                    <a:latin typeface="Calibri" pitchFamily="34" charset="0"/>
                    <a:cs typeface="Times New Roman" pitchFamily="18" charset="0"/>
                  </a:rPr>
                  <a:t>Banking Sector</a:t>
                </a:r>
                <a:endParaRPr lang="en-US" sz="1200" b="1" dirty="0">
                  <a:latin typeface="Calibri" pitchFamily="34" charset="0"/>
                  <a:cs typeface="Times New Roman" pitchFamily="18" charset="0"/>
                </a:endParaRPr>
              </a:p>
            </p:txBody>
          </p:sp>
          <p:cxnSp>
            <p:nvCxnSpPr>
              <p:cNvPr id="156" name="Straight Connector 155"/>
              <p:cNvCxnSpPr>
                <a:stCxn id="143" idx="3"/>
                <a:endCxn id="123" idx="3"/>
              </p:cNvCxnSpPr>
              <p:nvPr/>
            </p:nvCxnSpPr>
            <p:spPr>
              <a:xfrm flipV="1">
                <a:off x="7696198" y="3384362"/>
                <a:ext cx="525276" cy="413124"/>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7" name="Straight Connector 156"/>
              <p:cNvCxnSpPr>
                <a:stCxn id="141" idx="3"/>
                <a:endCxn id="123" idx="3"/>
              </p:cNvCxnSpPr>
              <p:nvPr/>
            </p:nvCxnSpPr>
            <p:spPr>
              <a:xfrm flipV="1">
                <a:off x="7696198" y="3384362"/>
                <a:ext cx="525276" cy="115607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2" name="Oval 121"/>
              <p:cNvSpPr/>
              <p:nvPr/>
            </p:nvSpPr>
            <p:spPr>
              <a:xfrm>
                <a:off x="4971773" y="2102036"/>
                <a:ext cx="304800" cy="304800"/>
              </a:xfrm>
              <a:prstGeom prst="ellipse">
                <a:avLst/>
              </a:prstGeom>
              <a:solidFill>
                <a:schemeClr val="tx2">
                  <a:lumMod val="20000"/>
                  <a:lumOff val="80000"/>
                </a:schemeClr>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Calibri" pitchFamily="34" charset="0"/>
                    <a:cs typeface="Times New Roman" pitchFamily="18" charset="0"/>
                  </a:rPr>
                  <a:t>A</a:t>
                </a:r>
                <a:endParaRPr lang="en-US" sz="1400" dirty="0">
                  <a:solidFill>
                    <a:schemeClr val="tx1"/>
                  </a:solidFill>
                  <a:latin typeface="Calibri" pitchFamily="34" charset="0"/>
                  <a:cs typeface="Times New Roman" pitchFamily="18" charset="0"/>
                </a:endParaRPr>
              </a:p>
            </p:txBody>
          </p:sp>
          <p:sp>
            <p:nvSpPr>
              <p:cNvPr id="123" name="Oval 122"/>
              <p:cNvSpPr/>
              <p:nvPr/>
            </p:nvSpPr>
            <p:spPr>
              <a:xfrm>
                <a:off x="8095973" y="2864036"/>
                <a:ext cx="856975" cy="609600"/>
              </a:xfrm>
              <a:prstGeom prst="ellipse">
                <a:avLst/>
              </a:prstGeom>
              <a:solidFill>
                <a:schemeClr val="accent6"/>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noFill/>
                  <a:latin typeface="Calibri" pitchFamily="34" charset="0"/>
                </a:endParaRPr>
              </a:p>
            </p:txBody>
          </p:sp>
          <p:sp>
            <p:nvSpPr>
              <p:cNvPr id="124" name="TextBox 123"/>
              <p:cNvSpPr txBox="1"/>
              <p:nvPr/>
            </p:nvSpPr>
            <p:spPr>
              <a:xfrm>
                <a:off x="8172173" y="3016436"/>
                <a:ext cx="762000" cy="276999"/>
              </a:xfrm>
              <a:prstGeom prst="rect">
                <a:avLst/>
              </a:prstGeom>
              <a:noFill/>
              <a:ln w="19050">
                <a:noFill/>
              </a:ln>
            </p:spPr>
            <p:txBody>
              <a:bodyPr wrap="square" rtlCol="0">
                <a:spAutoFit/>
              </a:bodyPr>
              <a:lstStyle/>
              <a:p>
                <a:pPr algn="ctr"/>
                <a:r>
                  <a:rPr lang="en-US" sz="1200" dirty="0" smtClean="0">
                    <a:latin typeface="Calibri" pitchFamily="34" charset="0"/>
                    <a:cs typeface="Times New Roman" pitchFamily="18" charset="0"/>
                  </a:rPr>
                  <a:t>Investors</a:t>
                </a:r>
                <a:endParaRPr lang="en-US" sz="1200" dirty="0">
                  <a:latin typeface="Calibri" pitchFamily="34" charset="0"/>
                  <a:cs typeface="Times New Roman" pitchFamily="18" charset="0"/>
                </a:endParaRPr>
              </a:p>
            </p:txBody>
          </p:sp>
          <p:sp>
            <p:nvSpPr>
              <p:cNvPr id="125" name="Rectangle 124"/>
              <p:cNvSpPr/>
              <p:nvPr/>
            </p:nvSpPr>
            <p:spPr>
              <a:xfrm>
                <a:off x="6876773" y="1606736"/>
                <a:ext cx="457200" cy="457200"/>
              </a:xfrm>
              <a:prstGeom prst="rect">
                <a:avLst/>
              </a:prstGeom>
              <a:solidFill>
                <a:schemeClr val="accent2">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itchFamily="34" charset="0"/>
                </a:endParaRPr>
              </a:p>
            </p:txBody>
          </p:sp>
          <p:sp>
            <p:nvSpPr>
              <p:cNvPr id="126" name="TextBox 125"/>
              <p:cNvSpPr txBox="1"/>
              <p:nvPr/>
            </p:nvSpPr>
            <p:spPr>
              <a:xfrm>
                <a:off x="6724373" y="2063936"/>
                <a:ext cx="762000" cy="461665"/>
              </a:xfrm>
              <a:prstGeom prst="rect">
                <a:avLst/>
              </a:prstGeom>
              <a:noFill/>
              <a:ln w="19050">
                <a:noFill/>
              </a:ln>
            </p:spPr>
            <p:txBody>
              <a:bodyPr wrap="square" rtlCol="0">
                <a:spAutoFit/>
              </a:bodyPr>
              <a:lstStyle/>
              <a:p>
                <a:pPr algn="ctr"/>
                <a:r>
                  <a:rPr lang="en-US" sz="1200" dirty="0" smtClean="0">
                    <a:latin typeface="Calibri" pitchFamily="34" charset="0"/>
                    <a:cs typeface="Times New Roman" pitchFamily="18" charset="0"/>
                  </a:rPr>
                  <a:t>Mutual</a:t>
                </a:r>
              </a:p>
              <a:p>
                <a:pPr algn="ctr"/>
                <a:r>
                  <a:rPr lang="en-US" sz="1200" dirty="0" smtClean="0">
                    <a:latin typeface="Calibri" pitchFamily="34" charset="0"/>
                    <a:cs typeface="Times New Roman" pitchFamily="18" charset="0"/>
                  </a:rPr>
                  <a:t>Funds</a:t>
                </a:r>
                <a:endParaRPr lang="en-US" sz="1200" dirty="0">
                  <a:latin typeface="Calibri" pitchFamily="34" charset="0"/>
                  <a:cs typeface="Times New Roman" pitchFamily="18" charset="0"/>
                </a:endParaRPr>
              </a:p>
            </p:txBody>
          </p:sp>
          <p:cxnSp>
            <p:nvCxnSpPr>
              <p:cNvPr id="127" name="Straight Connector 126"/>
              <p:cNvCxnSpPr>
                <a:stCxn id="122" idx="6"/>
                <a:endCxn id="125" idx="1"/>
              </p:cNvCxnSpPr>
              <p:nvPr/>
            </p:nvCxnSpPr>
            <p:spPr>
              <a:xfrm flipV="1">
                <a:off x="5276573" y="1835336"/>
                <a:ext cx="1600200" cy="41910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a:stCxn id="130" idx="6"/>
                <a:endCxn id="123" idx="2"/>
              </p:cNvCxnSpPr>
              <p:nvPr/>
            </p:nvCxnSpPr>
            <p:spPr>
              <a:xfrm>
                <a:off x="5867400" y="2978336"/>
                <a:ext cx="2228573" cy="19050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130" name="Oval 129"/>
              <p:cNvSpPr/>
              <p:nvPr/>
            </p:nvSpPr>
            <p:spPr>
              <a:xfrm>
                <a:off x="5562600" y="2825936"/>
                <a:ext cx="304800" cy="304800"/>
              </a:xfrm>
              <a:prstGeom prst="ellipse">
                <a:avLst/>
              </a:prstGeom>
              <a:solidFill>
                <a:schemeClr val="tx2">
                  <a:lumMod val="20000"/>
                  <a:lumOff val="80000"/>
                </a:schemeClr>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Calibri" pitchFamily="34" charset="0"/>
                    <a:cs typeface="Times New Roman" pitchFamily="18" charset="0"/>
                  </a:rPr>
                  <a:t>B</a:t>
                </a:r>
                <a:endParaRPr lang="en-US" sz="1400" dirty="0">
                  <a:solidFill>
                    <a:schemeClr val="tx1"/>
                  </a:solidFill>
                  <a:latin typeface="Calibri" pitchFamily="34" charset="0"/>
                  <a:cs typeface="Times New Roman" pitchFamily="18" charset="0"/>
                </a:endParaRPr>
              </a:p>
            </p:txBody>
          </p:sp>
          <p:cxnSp>
            <p:nvCxnSpPr>
              <p:cNvPr id="132" name="Straight Connector 131"/>
              <p:cNvCxnSpPr>
                <a:stCxn id="125" idx="3"/>
                <a:endCxn id="123" idx="1"/>
              </p:cNvCxnSpPr>
              <p:nvPr/>
            </p:nvCxnSpPr>
            <p:spPr>
              <a:xfrm>
                <a:off x="7333973" y="1835336"/>
                <a:ext cx="887501" cy="1117974"/>
              </a:xfrm>
              <a:prstGeom prst="line">
                <a:avLst/>
              </a:prstGeom>
              <a:ln w="190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a:stCxn id="228" idx="6"/>
              </p:cNvCxnSpPr>
              <p:nvPr/>
            </p:nvCxnSpPr>
            <p:spPr>
              <a:xfrm>
                <a:off x="5257800" y="4045136"/>
                <a:ext cx="914398" cy="246966"/>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228" name="Oval 227"/>
              <p:cNvSpPr/>
              <p:nvPr/>
            </p:nvSpPr>
            <p:spPr>
              <a:xfrm>
                <a:off x="4953000" y="3892736"/>
                <a:ext cx="304800" cy="304800"/>
              </a:xfrm>
              <a:prstGeom prst="ellipse">
                <a:avLst/>
              </a:prstGeom>
              <a:solidFill>
                <a:schemeClr val="tx2">
                  <a:lumMod val="20000"/>
                  <a:lumOff val="80000"/>
                </a:schemeClr>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Calibri" pitchFamily="34" charset="0"/>
                    <a:cs typeface="Times New Roman" pitchFamily="18" charset="0"/>
                  </a:rPr>
                  <a:t>C</a:t>
                </a:r>
                <a:endParaRPr lang="en-US" sz="1400" dirty="0">
                  <a:solidFill>
                    <a:schemeClr val="tx1"/>
                  </a:solidFill>
                  <a:latin typeface="Calibri" pitchFamily="34" charset="0"/>
                  <a:cs typeface="Times New Roman" pitchFamily="18" charset="0"/>
                </a:endParaRPr>
              </a:p>
            </p:txBody>
          </p:sp>
          <p:sp>
            <p:nvSpPr>
              <p:cNvPr id="58" name="Rectangle 57"/>
              <p:cNvSpPr/>
              <p:nvPr/>
            </p:nvSpPr>
            <p:spPr>
              <a:xfrm>
                <a:off x="6172200" y="3548312"/>
                <a:ext cx="762000" cy="1485900"/>
              </a:xfrm>
              <a:prstGeom prst="rect">
                <a:avLst/>
              </a:prstGeom>
              <a:solidFill>
                <a:srgbClr val="FFFF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itchFamily="34" charset="0"/>
                </a:endParaRPr>
              </a:p>
            </p:txBody>
          </p:sp>
          <p:sp>
            <p:nvSpPr>
              <p:cNvPr id="60" name="TextBox 59"/>
              <p:cNvSpPr txBox="1"/>
              <p:nvPr/>
            </p:nvSpPr>
            <p:spPr>
              <a:xfrm>
                <a:off x="6172198" y="3968936"/>
                <a:ext cx="762000" cy="646331"/>
              </a:xfrm>
              <a:prstGeom prst="rect">
                <a:avLst/>
              </a:prstGeom>
              <a:noFill/>
              <a:ln w="19050">
                <a:noFill/>
              </a:ln>
            </p:spPr>
            <p:txBody>
              <a:bodyPr wrap="square" rtlCol="0">
                <a:spAutoFit/>
              </a:bodyPr>
              <a:lstStyle/>
              <a:p>
                <a:pPr algn="ctr"/>
                <a:r>
                  <a:rPr lang="en-US" sz="1200" dirty="0" smtClean="0">
                    <a:latin typeface="Calibri" pitchFamily="34" charset="0"/>
                    <a:cs typeface="Times New Roman" pitchFamily="18" charset="0"/>
                  </a:rPr>
                  <a:t>Banking</a:t>
                </a:r>
              </a:p>
              <a:p>
                <a:pPr algn="ctr"/>
                <a:r>
                  <a:rPr lang="en-US" sz="1200" dirty="0" smtClean="0">
                    <a:latin typeface="Calibri" pitchFamily="34" charset="0"/>
                    <a:cs typeface="Times New Roman" pitchFamily="18" charset="0"/>
                  </a:rPr>
                  <a:t>Sector</a:t>
                </a:r>
              </a:p>
              <a:p>
                <a:pPr algn="ctr"/>
                <a:r>
                  <a:rPr lang="en-US" sz="1200" dirty="0" smtClean="0">
                    <a:latin typeface="Calibri" pitchFamily="34" charset="0"/>
                    <a:cs typeface="Times New Roman" pitchFamily="18" charset="0"/>
                  </a:rPr>
                  <a:t>Assets</a:t>
                </a:r>
                <a:endParaRPr lang="en-US" sz="1400" dirty="0">
                  <a:latin typeface="Calibri" pitchFamily="34" charset="0"/>
                  <a:cs typeface="Times New Roman" pitchFamily="18" charset="0"/>
                </a:endParaRPr>
              </a:p>
            </p:txBody>
          </p:sp>
        </p:grpSp>
      </p:grpSp>
      <p:sp>
        <p:nvSpPr>
          <p:cNvPr id="63" name="Rectangle 62"/>
          <p:cNvSpPr/>
          <p:nvPr/>
        </p:nvSpPr>
        <p:spPr>
          <a:xfrm>
            <a:off x="2724425" y="3771900"/>
            <a:ext cx="762000" cy="190500"/>
          </a:xfrm>
          <a:prstGeom prst="rect">
            <a:avLst/>
          </a:prstGeom>
          <a:solidFill>
            <a:srgbClr val="00B05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itchFamily="34" charset="0"/>
            </a:endParaRPr>
          </a:p>
        </p:txBody>
      </p:sp>
      <p:sp>
        <p:nvSpPr>
          <p:cNvPr id="64" name="TextBox 63"/>
          <p:cNvSpPr txBox="1"/>
          <p:nvPr/>
        </p:nvSpPr>
        <p:spPr>
          <a:xfrm>
            <a:off x="2743200" y="3713988"/>
            <a:ext cx="762000" cy="276999"/>
          </a:xfrm>
          <a:prstGeom prst="rect">
            <a:avLst/>
          </a:prstGeom>
          <a:noFill/>
          <a:ln w="19050">
            <a:noFill/>
          </a:ln>
        </p:spPr>
        <p:txBody>
          <a:bodyPr wrap="square" rtlCol="0">
            <a:spAutoFit/>
          </a:bodyPr>
          <a:lstStyle/>
          <a:p>
            <a:pPr algn="ctr"/>
            <a:r>
              <a:rPr lang="en-US" sz="1200" dirty="0" smtClean="0">
                <a:latin typeface="Calibri" pitchFamily="34" charset="0"/>
                <a:cs typeface="Times New Roman" pitchFamily="18" charset="0"/>
              </a:rPr>
              <a:t>Equity</a:t>
            </a:r>
            <a:endParaRPr lang="en-US" sz="1200" dirty="0">
              <a:latin typeface="Calibri" pitchFamily="34" charset="0"/>
              <a:cs typeface="Times New Roman" pitchFamily="18" charset="0"/>
            </a:endParaRPr>
          </a:p>
        </p:txBody>
      </p:sp>
      <p:sp>
        <p:nvSpPr>
          <p:cNvPr id="50" name="Title 1"/>
          <p:cNvSpPr txBox="1">
            <a:spLocks/>
          </p:cNvSpPr>
          <p:nvPr/>
        </p:nvSpPr>
        <p:spPr>
          <a:xfrm>
            <a:off x="133350" y="131669"/>
            <a:ext cx="9144000" cy="114300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noProof="0" dirty="0" smtClean="0">
                <a:ln>
                  <a:noFill/>
                </a:ln>
                <a:solidFill>
                  <a:srgbClr val="C00000"/>
                </a:solidFill>
                <a:effectLst/>
                <a:uLnTx/>
                <a:uFillTx/>
                <a:latin typeface="Calibri" pitchFamily="34" charset="0"/>
                <a:ea typeface="+mj-ea"/>
                <a:cs typeface="+mj-cs"/>
              </a:rPr>
              <a:t>“</a:t>
            </a:r>
            <a:r>
              <a:rPr kumimoji="0" lang="en-US" sz="3200" b="1" i="0" u="none" strike="noStrike" kern="1200" cap="none" spc="0" normalizeH="0" noProof="0" dirty="0" smtClean="0">
                <a:ln>
                  <a:noFill/>
                </a:ln>
                <a:solidFill>
                  <a:srgbClr val="C00000"/>
                </a:solidFill>
                <a:effectLst/>
                <a:uLnTx/>
                <a:uFillTx/>
                <a:latin typeface="Calibri" pitchFamily="34" charset="0"/>
                <a:ea typeface="+mj-ea"/>
                <a:cs typeface="+mj-cs"/>
              </a:rPr>
              <a:t>Balance Sheet Expansion” and End Investors  </a:t>
            </a:r>
            <a:r>
              <a:rPr kumimoji="0" lang="en-US" sz="3200" b="1" i="0" u="none" strike="noStrike" kern="1200" cap="none" spc="0" normalizeH="0" baseline="0" noProof="0" dirty="0" smtClean="0">
                <a:ln>
                  <a:noFill/>
                </a:ln>
                <a:solidFill>
                  <a:srgbClr val="C00000"/>
                </a:solidFill>
                <a:effectLst/>
                <a:uLnTx/>
                <a:uFillTx/>
                <a:latin typeface="Calibri" pitchFamily="34" charset="0"/>
                <a:ea typeface="+mj-ea"/>
                <a:cs typeface="+mj-cs"/>
              </a:rPr>
              <a:t> </a:t>
            </a:r>
            <a:endParaRPr kumimoji="0" lang="en-US" sz="3600" b="1" i="0" u="none" strike="noStrike" kern="1200" cap="none" spc="0" normalizeH="0" baseline="0" noProof="0" dirty="0">
              <a:ln>
                <a:noFill/>
              </a:ln>
              <a:solidFill>
                <a:srgbClr val="C00000"/>
              </a:solidFill>
              <a:effectLst/>
              <a:uLnTx/>
              <a:uFillTx/>
              <a:latin typeface="Calibri" pitchFamily="34" charset="0"/>
              <a:ea typeface="+mj-ea"/>
              <a:cs typeface="+mj-cs"/>
            </a:endParaRPr>
          </a:p>
        </p:txBody>
      </p:sp>
      <p:sp>
        <p:nvSpPr>
          <p:cNvPr id="53" name="Content Placeholder 2"/>
          <p:cNvSpPr txBox="1">
            <a:spLocks/>
          </p:cNvSpPr>
          <p:nvPr/>
        </p:nvSpPr>
        <p:spPr>
          <a:xfrm>
            <a:off x="228600" y="5715000"/>
            <a:ext cx="8915400" cy="1752600"/>
          </a:xfrm>
          <a:prstGeom prst="rect">
            <a:avLst/>
          </a:prstGeom>
        </p:spPr>
        <p:txBody>
          <a:bodyPr>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noProof="0" dirty="0" smtClean="0">
                <a:ln>
                  <a:noFill/>
                </a:ln>
                <a:solidFill>
                  <a:schemeClr val="tx1"/>
                </a:solidFill>
                <a:effectLst/>
                <a:uLnTx/>
                <a:uFillTx/>
                <a:latin typeface="Calibri" pitchFamily="34" charset="0"/>
                <a:ea typeface="+mn-ea"/>
                <a:cs typeface="+mn-cs"/>
              </a:rPr>
              <a:t>Productive opportunities and portfolios need not change.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000" dirty="0" smtClean="0">
                <a:latin typeface="Calibri" pitchFamily="34" charset="0"/>
                <a:ea typeface="+mn-ea"/>
                <a:cs typeface="+mn-cs"/>
              </a:rPr>
              <a:t>Eventual size of balance sheets to be determined “naturally.”</a:t>
            </a:r>
            <a:r>
              <a:rPr kumimoji="0" lang="en-US" sz="2000" b="0" i="0" u="none" strike="noStrike" kern="1200" cap="none" spc="0" normalizeH="0" noProof="0" dirty="0" smtClean="0">
                <a:ln>
                  <a:noFill/>
                </a:ln>
                <a:solidFill>
                  <a:schemeClr val="tx1"/>
                </a:solidFill>
                <a:effectLst/>
                <a:uLnTx/>
                <a:uFillTx/>
                <a:latin typeface="Calibri" pitchFamily="34" charset="0"/>
                <a:ea typeface="+mn-ea"/>
                <a:cs typeface="+mn-cs"/>
              </a:rPr>
              <a:t> </a:t>
            </a:r>
            <a:endParaRPr kumimoji="0" lang="en-US" sz="2000" b="0" i="0" u="none" strike="noStrike" kern="1200" cap="none" spc="0" normalizeH="0" baseline="0" noProof="0" dirty="0" smtClean="0">
              <a:ln>
                <a:noFill/>
              </a:ln>
              <a:solidFill>
                <a:schemeClr val="tx1"/>
              </a:solidFill>
              <a:effectLst/>
              <a:uLnTx/>
              <a:uFillTx/>
              <a:latin typeface="Calibri" pitchFamily="34" charset="0"/>
              <a:ea typeface="+mn-ea"/>
              <a:cs typeface="+mn-cs"/>
            </a:endParaRPr>
          </a:p>
        </p:txBody>
      </p:sp>
    </p:spTree>
    <p:extLst>
      <p:ext uri="{BB962C8B-B14F-4D97-AF65-F5344CB8AC3E}">
        <p14:creationId xmlns="" xmlns:p14="http://schemas.microsoft.com/office/powerpoint/2010/main" val="265009298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22" presetClass="entr" presetSubtype="1" fill="hold" nodeType="withEffect">
                                  <p:stCondLst>
                                    <p:cond delay="0"/>
                                  </p:stCondLst>
                                  <p:childTnLst>
                                    <p:set>
                                      <p:cBhvr>
                                        <p:cTn id="8" dur="1" fill="hold">
                                          <p:stCondLst>
                                            <p:cond delay="0"/>
                                          </p:stCondLst>
                                        </p:cTn>
                                        <p:tgtEl>
                                          <p:spTgt spid="234"/>
                                        </p:tgtEl>
                                        <p:attrNameLst>
                                          <p:attrName>style.visibility</p:attrName>
                                        </p:attrNameLst>
                                      </p:cBhvr>
                                      <p:to>
                                        <p:strVal val="visible"/>
                                      </p:to>
                                    </p:set>
                                    <p:animEffect transition="in" filter="wipe(up)">
                                      <p:cBhvr>
                                        <p:cTn id="9" dur="500"/>
                                        <p:tgtEl>
                                          <p:spTgt spid="234"/>
                                        </p:tgtEl>
                                      </p:cBhvr>
                                    </p:animEffect>
                                  </p:childTnLst>
                                </p:cTn>
                              </p:par>
                              <p:par>
                                <p:cTn id="10" presetID="22" presetClass="entr" presetSubtype="1" fill="hold" nodeType="withEffect">
                                  <p:stCondLst>
                                    <p:cond delay="0"/>
                                  </p:stCondLst>
                                  <p:childTnLst>
                                    <p:set>
                                      <p:cBhvr>
                                        <p:cTn id="11" dur="1" fill="hold">
                                          <p:stCondLst>
                                            <p:cond delay="0"/>
                                          </p:stCondLst>
                                        </p:cTn>
                                        <p:tgtEl>
                                          <p:spTgt spid="247"/>
                                        </p:tgtEl>
                                        <p:attrNameLst>
                                          <p:attrName>style.visibility</p:attrName>
                                        </p:attrNameLst>
                                      </p:cBhvr>
                                      <p:to>
                                        <p:strVal val="visible"/>
                                      </p:to>
                                    </p:set>
                                    <p:animEffect transition="in" filter="wipe(up)">
                                      <p:cBhvr>
                                        <p:cTn id="12" dur="500"/>
                                        <p:tgtEl>
                                          <p:spTgt spid="2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609600" y="4876800"/>
            <a:ext cx="7848600"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Isosceles Triangle 3"/>
          <p:cNvSpPr/>
          <p:nvPr/>
        </p:nvSpPr>
        <p:spPr>
          <a:xfrm>
            <a:off x="4267200" y="1600200"/>
            <a:ext cx="457200" cy="3276600"/>
          </a:xfrm>
          <a:prstGeom prst="triangle">
            <a:avLst>
              <a:gd name="adj" fmla="val 46296"/>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p:cNvCxnSpPr/>
          <p:nvPr/>
        </p:nvCxnSpPr>
        <p:spPr>
          <a:xfrm flipV="1">
            <a:off x="2133600" y="762000"/>
            <a:ext cx="4495800" cy="1752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 name="Group 15"/>
          <p:cNvGrpSpPr/>
          <p:nvPr/>
        </p:nvGrpSpPr>
        <p:grpSpPr>
          <a:xfrm>
            <a:off x="838200" y="2514600"/>
            <a:ext cx="2667000" cy="2133600"/>
            <a:chOff x="5638800" y="1219200"/>
            <a:chExt cx="2667000" cy="2133600"/>
          </a:xfrm>
          <a:solidFill>
            <a:srgbClr val="FF0000"/>
          </a:solidFill>
        </p:grpSpPr>
        <p:sp>
          <p:nvSpPr>
            <p:cNvPr id="9" name="Moon 8"/>
            <p:cNvSpPr/>
            <p:nvPr/>
          </p:nvSpPr>
          <p:spPr>
            <a:xfrm rot="16200000">
              <a:off x="6743700" y="1790700"/>
              <a:ext cx="457200" cy="2667000"/>
            </a:xfrm>
            <a:prstGeom prst="moon">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p:cNvCxnSpPr>
              <a:stCxn id="9" idx="0"/>
            </p:cNvCxnSpPr>
            <p:nvPr/>
          </p:nvCxnSpPr>
          <p:spPr>
            <a:xfrm rot="10800000" flipH="1">
              <a:off x="5638800" y="1219200"/>
              <a:ext cx="1295400" cy="1676400"/>
            </a:xfrm>
            <a:prstGeom prst="line">
              <a:avLst/>
            </a:prstGeom>
            <a:grpFill/>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9" idx="2"/>
            </p:cNvCxnSpPr>
            <p:nvPr/>
          </p:nvCxnSpPr>
          <p:spPr>
            <a:xfrm flipH="1" flipV="1">
              <a:off x="6934200" y="1219200"/>
              <a:ext cx="1371600" cy="1676400"/>
            </a:xfrm>
            <a:prstGeom prst="line">
              <a:avLst/>
            </a:prstGeom>
            <a:grpFill/>
            <a:ln w="127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5" name="Group 16"/>
          <p:cNvGrpSpPr/>
          <p:nvPr/>
        </p:nvGrpSpPr>
        <p:grpSpPr>
          <a:xfrm>
            <a:off x="5334000" y="762000"/>
            <a:ext cx="2667000" cy="2133600"/>
            <a:chOff x="5638800" y="1219200"/>
            <a:chExt cx="2667000" cy="2133600"/>
          </a:xfrm>
          <a:solidFill>
            <a:srgbClr val="00B050"/>
          </a:solidFill>
        </p:grpSpPr>
        <p:sp>
          <p:nvSpPr>
            <p:cNvPr id="18" name="Moon 17"/>
            <p:cNvSpPr/>
            <p:nvPr/>
          </p:nvSpPr>
          <p:spPr>
            <a:xfrm rot="16200000">
              <a:off x="6743700" y="1790700"/>
              <a:ext cx="457200" cy="2667000"/>
            </a:xfrm>
            <a:prstGeom prst="moon">
              <a:avLst/>
            </a:prstGeom>
            <a:grp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9" name="Straight Connector 18"/>
            <p:cNvCxnSpPr>
              <a:stCxn id="18" idx="0"/>
            </p:cNvCxnSpPr>
            <p:nvPr/>
          </p:nvCxnSpPr>
          <p:spPr>
            <a:xfrm rot="10800000" flipH="1">
              <a:off x="5638800" y="1219200"/>
              <a:ext cx="1295400" cy="1676400"/>
            </a:xfrm>
            <a:prstGeom prst="line">
              <a:avLst/>
            </a:prstGeom>
            <a:grpFill/>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18" idx="2"/>
            </p:cNvCxnSpPr>
            <p:nvPr/>
          </p:nvCxnSpPr>
          <p:spPr>
            <a:xfrm flipH="1" flipV="1">
              <a:off x="6934200" y="1219200"/>
              <a:ext cx="1371600" cy="1676400"/>
            </a:xfrm>
            <a:prstGeom prst="line">
              <a:avLst/>
            </a:prstGeom>
            <a:grpFill/>
            <a:ln w="12700">
              <a:solidFill>
                <a:srgbClr val="00B050"/>
              </a:solidFill>
            </a:ln>
          </p:spPr>
          <p:style>
            <a:lnRef idx="1">
              <a:schemeClr val="accent1"/>
            </a:lnRef>
            <a:fillRef idx="0">
              <a:schemeClr val="accent1"/>
            </a:fillRef>
            <a:effectRef idx="0">
              <a:schemeClr val="accent1"/>
            </a:effectRef>
            <a:fontRef idx="minor">
              <a:schemeClr val="tx1"/>
            </a:fontRef>
          </p:style>
        </p:cxnSp>
      </p:grpSp>
      <p:sp>
        <p:nvSpPr>
          <p:cNvPr id="14" name="TextBox 13"/>
          <p:cNvSpPr txBox="1"/>
          <p:nvPr/>
        </p:nvSpPr>
        <p:spPr>
          <a:xfrm>
            <a:off x="914400" y="5257800"/>
            <a:ext cx="3686458" cy="923330"/>
          </a:xfrm>
          <a:prstGeom prst="rect">
            <a:avLst/>
          </a:prstGeom>
          <a:noFill/>
        </p:spPr>
        <p:txBody>
          <a:bodyPr wrap="none" rtlCol="0">
            <a:spAutoFit/>
          </a:bodyPr>
          <a:lstStyle/>
          <a:p>
            <a:pPr marL="342900" indent="-342900">
              <a:buAutoNum type="arabicPeriod"/>
            </a:pPr>
            <a:r>
              <a:rPr lang="en-US" dirty="0" smtClean="0">
                <a:solidFill>
                  <a:srgbClr val="FF0000"/>
                </a:solidFill>
              </a:rPr>
              <a:t>Tax advantages make it cheap</a:t>
            </a:r>
          </a:p>
          <a:p>
            <a:pPr marL="342900" indent="-342900">
              <a:buAutoNum type="arabicPeriod"/>
            </a:pPr>
            <a:r>
              <a:rPr lang="en-US" dirty="0" smtClean="0">
                <a:solidFill>
                  <a:srgbClr val="FF0000"/>
                </a:solidFill>
              </a:rPr>
              <a:t>Implicit guarantees make it cheap</a:t>
            </a:r>
          </a:p>
          <a:p>
            <a:pPr marL="342900" indent="-342900">
              <a:buAutoNum type="arabicPeriod"/>
            </a:pPr>
            <a:r>
              <a:rPr lang="en-US" dirty="0" smtClean="0">
                <a:solidFill>
                  <a:srgbClr val="FF0000"/>
                </a:solidFill>
              </a:rPr>
              <a:t>ROE fixation</a:t>
            </a:r>
            <a:endParaRPr lang="en-US" dirty="0">
              <a:solidFill>
                <a:srgbClr val="FF0000"/>
              </a:solidFill>
            </a:endParaRPr>
          </a:p>
        </p:txBody>
      </p:sp>
      <p:sp>
        <p:nvSpPr>
          <p:cNvPr id="15" name="Flowchart: Magnetic Disk 14"/>
          <p:cNvSpPr/>
          <p:nvPr/>
        </p:nvSpPr>
        <p:spPr>
          <a:xfrm>
            <a:off x="1295400" y="3733800"/>
            <a:ext cx="457200" cy="688848"/>
          </a:xfrm>
          <a:prstGeom prst="flowChartMagneticDisk">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a:t>
            </a:r>
            <a:endParaRPr lang="en-US" dirty="0"/>
          </a:p>
        </p:txBody>
      </p:sp>
      <p:sp>
        <p:nvSpPr>
          <p:cNvPr id="16" name="Flowchart: Magnetic Disk 15"/>
          <p:cNvSpPr/>
          <p:nvPr/>
        </p:nvSpPr>
        <p:spPr>
          <a:xfrm>
            <a:off x="2209800" y="3733800"/>
            <a:ext cx="685800" cy="765048"/>
          </a:xfrm>
          <a:prstGeom prst="flowChartMagneticDisk">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2</a:t>
            </a:r>
            <a:endParaRPr lang="en-US" dirty="0"/>
          </a:p>
        </p:txBody>
      </p:sp>
      <p:sp>
        <p:nvSpPr>
          <p:cNvPr id="17" name="Flowchart: Magnetic Disk 16"/>
          <p:cNvSpPr/>
          <p:nvPr/>
        </p:nvSpPr>
        <p:spPr>
          <a:xfrm>
            <a:off x="1828800" y="3352800"/>
            <a:ext cx="304800" cy="1146048"/>
          </a:xfrm>
          <a:prstGeom prst="flowChartMagneticDisk">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3</a:t>
            </a:r>
            <a:endParaRPr lang="en-US" dirty="0"/>
          </a:p>
        </p:txBody>
      </p:sp>
      <p:sp>
        <p:nvSpPr>
          <p:cNvPr id="24" name="TextBox 23"/>
          <p:cNvSpPr txBox="1"/>
          <p:nvPr/>
        </p:nvSpPr>
        <p:spPr>
          <a:xfrm>
            <a:off x="1524000" y="4953000"/>
            <a:ext cx="681340" cy="369332"/>
          </a:xfrm>
          <a:prstGeom prst="rect">
            <a:avLst/>
          </a:prstGeom>
          <a:noFill/>
        </p:spPr>
        <p:txBody>
          <a:bodyPr wrap="none" rtlCol="0">
            <a:spAutoFit/>
          </a:bodyPr>
          <a:lstStyle/>
          <a:p>
            <a:r>
              <a:rPr lang="en-US" b="1" dirty="0" smtClean="0">
                <a:solidFill>
                  <a:srgbClr val="FF0000"/>
                </a:solidFill>
              </a:rPr>
              <a:t>DEBT</a:t>
            </a:r>
            <a:endParaRPr lang="en-US" b="1" dirty="0">
              <a:solidFill>
                <a:srgbClr val="FF0000"/>
              </a:solidFill>
            </a:endParaRPr>
          </a:p>
        </p:txBody>
      </p:sp>
      <p:sp>
        <p:nvSpPr>
          <p:cNvPr id="25" name="TextBox 24"/>
          <p:cNvSpPr txBox="1"/>
          <p:nvPr/>
        </p:nvSpPr>
        <p:spPr>
          <a:xfrm>
            <a:off x="6553200" y="4953000"/>
            <a:ext cx="897233" cy="369332"/>
          </a:xfrm>
          <a:prstGeom prst="rect">
            <a:avLst/>
          </a:prstGeom>
          <a:noFill/>
        </p:spPr>
        <p:txBody>
          <a:bodyPr wrap="none" rtlCol="0">
            <a:spAutoFit/>
          </a:bodyPr>
          <a:lstStyle/>
          <a:p>
            <a:r>
              <a:rPr lang="en-US" b="1" dirty="0" smtClean="0">
                <a:solidFill>
                  <a:srgbClr val="00B050"/>
                </a:solidFill>
              </a:rPr>
              <a:t>EQUITY</a:t>
            </a:r>
            <a:endParaRPr lang="en-US" b="1" dirty="0">
              <a:solidFill>
                <a:srgbClr val="00B050"/>
              </a:solidFill>
            </a:endParaRPr>
          </a:p>
        </p:txBody>
      </p:sp>
      <p:sp>
        <p:nvSpPr>
          <p:cNvPr id="23" name="Title 20"/>
          <p:cNvSpPr>
            <a:spLocks noGrp="1"/>
          </p:cNvSpPr>
          <p:nvPr>
            <p:ph type="title"/>
          </p:nvPr>
        </p:nvSpPr>
        <p:spPr>
          <a:xfrm>
            <a:off x="0" y="-152400"/>
            <a:ext cx="9144000" cy="1143000"/>
          </a:xfrm>
        </p:spPr>
        <p:txBody>
          <a:bodyPr>
            <a:noAutofit/>
          </a:bodyPr>
          <a:lstStyle/>
          <a:p>
            <a:r>
              <a:rPr lang="en-US" sz="2800" b="1" dirty="0" smtClean="0">
                <a:solidFill>
                  <a:srgbClr val="C00000"/>
                </a:solidFill>
              </a:rPr>
              <a:t>Private “Benefits” of Equity and (non-demand-deposit) Debt</a:t>
            </a:r>
            <a:endParaRPr lang="en-US" sz="2800" b="1" dirty="0">
              <a:solidFill>
                <a:srgbClr val="C00000"/>
              </a:solidFill>
            </a:endParaRPr>
          </a:p>
        </p:txBody>
      </p:sp>
    </p:spTree>
    <p:custDataLst>
      <p:tags r:id="rId1"/>
    </p:custData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609600" y="4876800"/>
            <a:ext cx="7848600"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Isosceles Triangle 3"/>
          <p:cNvSpPr/>
          <p:nvPr/>
        </p:nvSpPr>
        <p:spPr>
          <a:xfrm>
            <a:off x="4267200" y="1600200"/>
            <a:ext cx="457200" cy="3276600"/>
          </a:xfrm>
          <a:prstGeom prst="triangle">
            <a:avLst>
              <a:gd name="adj" fmla="val 46296"/>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p:cNvCxnSpPr/>
          <p:nvPr/>
        </p:nvCxnSpPr>
        <p:spPr>
          <a:xfrm>
            <a:off x="2667000" y="685800"/>
            <a:ext cx="4191000" cy="20574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 name="Group 15"/>
          <p:cNvGrpSpPr/>
          <p:nvPr/>
        </p:nvGrpSpPr>
        <p:grpSpPr>
          <a:xfrm>
            <a:off x="1371600" y="685800"/>
            <a:ext cx="2667000" cy="2133600"/>
            <a:chOff x="5638800" y="1219200"/>
            <a:chExt cx="2667000" cy="2133600"/>
          </a:xfrm>
          <a:solidFill>
            <a:srgbClr val="FF0000"/>
          </a:solidFill>
        </p:grpSpPr>
        <p:sp>
          <p:nvSpPr>
            <p:cNvPr id="9" name="Moon 8"/>
            <p:cNvSpPr/>
            <p:nvPr/>
          </p:nvSpPr>
          <p:spPr>
            <a:xfrm rot="16200000">
              <a:off x="6743700" y="1790700"/>
              <a:ext cx="457200" cy="2667000"/>
            </a:xfrm>
            <a:prstGeom prst="moon">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p:cNvCxnSpPr>
              <a:stCxn id="9" idx="0"/>
            </p:cNvCxnSpPr>
            <p:nvPr/>
          </p:nvCxnSpPr>
          <p:spPr>
            <a:xfrm rot="10800000" flipH="1">
              <a:off x="5638800" y="1219200"/>
              <a:ext cx="1295400" cy="1676400"/>
            </a:xfrm>
            <a:prstGeom prst="line">
              <a:avLst/>
            </a:prstGeom>
            <a:grpFill/>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9" idx="2"/>
            </p:cNvCxnSpPr>
            <p:nvPr/>
          </p:nvCxnSpPr>
          <p:spPr>
            <a:xfrm flipH="1" flipV="1">
              <a:off x="6934200" y="1219200"/>
              <a:ext cx="1371600" cy="1676400"/>
            </a:xfrm>
            <a:prstGeom prst="line">
              <a:avLst/>
            </a:prstGeom>
            <a:grpFill/>
            <a:ln w="127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5" name="Group 16"/>
          <p:cNvGrpSpPr/>
          <p:nvPr/>
        </p:nvGrpSpPr>
        <p:grpSpPr>
          <a:xfrm>
            <a:off x="5562600" y="2743200"/>
            <a:ext cx="2667000" cy="2133600"/>
            <a:chOff x="5638800" y="1219200"/>
            <a:chExt cx="2667000" cy="2133600"/>
          </a:xfrm>
          <a:solidFill>
            <a:srgbClr val="00B050"/>
          </a:solidFill>
        </p:grpSpPr>
        <p:sp>
          <p:nvSpPr>
            <p:cNvPr id="18" name="Moon 17"/>
            <p:cNvSpPr/>
            <p:nvPr/>
          </p:nvSpPr>
          <p:spPr>
            <a:xfrm rot="16200000">
              <a:off x="6743700" y="1790700"/>
              <a:ext cx="457200" cy="2667000"/>
            </a:xfrm>
            <a:prstGeom prst="moon">
              <a:avLst/>
            </a:prstGeom>
            <a:grp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9" name="Straight Connector 18"/>
            <p:cNvCxnSpPr>
              <a:stCxn id="18" idx="0"/>
            </p:cNvCxnSpPr>
            <p:nvPr/>
          </p:nvCxnSpPr>
          <p:spPr>
            <a:xfrm rot="10800000" flipH="1">
              <a:off x="5638800" y="1219200"/>
              <a:ext cx="1295400" cy="1676400"/>
            </a:xfrm>
            <a:prstGeom prst="line">
              <a:avLst/>
            </a:prstGeom>
            <a:grpFill/>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18" idx="2"/>
            </p:cNvCxnSpPr>
            <p:nvPr/>
          </p:nvCxnSpPr>
          <p:spPr>
            <a:xfrm flipH="1" flipV="1">
              <a:off x="6934200" y="1219200"/>
              <a:ext cx="1371600" cy="1676400"/>
            </a:xfrm>
            <a:prstGeom prst="line">
              <a:avLst/>
            </a:prstGeom>
            <a:grpFill/>
            <a:ln w="12700">
              <a:solidFill>
                <a:srgbClr val="00B050"/>
              </a:solidFill>
            </a:ln>
          </p:spPr>
          <p:style>
            <a:lnRef idx="1">
              <a:schemeClr val="accent1"/>
            </a:lnRef>
            <a:fillRef idx="0">
              <a:schemeClr val="accent1"/>
            </a:fillRef>
            <a:effectRef idx="0">
              <a:schemeClr val="accent1"/>
            </a:effectRef>
            <a:fontRef idx="minor">
              <a:schemeClr val="tx1"/>
            </a:fontRef>
          </p:style>
        </p:cxnSp>
      </p:grpSp>
      <p:sp>
        <p:nvSpPr>
          <p:cNvPr id="14" name="TextBox 13"/>
          <p:cNvSpPr txBox="1"/>
          <p:nvPr/>
        </p:nvSpPr>
        <p:spPr>
          <a:xfrm>
            <a:off x="447675" y="5495925"/>
            <a:ext cx="3967753" cy="923330"/>
          </a:xfrm>
          <a:prstGeom prst="rect">
            <a:avLst/>
          </a:prstGeom>
          <a:noFill/>
        </p:spPr>
        <p:txBody>
          <a:bodyPr wrap="none" rtlCol="0">
            <a:spAutoFit/>
          </a:bodyPr>
          <a:lstStyle/>
          <a:p>
            <a:pPr marL="342900" indent="-342900">
              <a:buAutoNum type="arabicPeriod"/>
            </a:pPr>
            <a:r>
              <a:rPr lang="en-US" sz="1800" strike="sngStrike" dirty="0" smtClean="0">
                <a:solidFill>
                  <a:srgbClr val="FF0000"/>
                </a:solidFill>
              </a:rPr>
              <a:t>Tax advantages make it cheap</a:t>
            </a:r>
          </a:p>
          <a:p>
            <a:pPr marL="342900" indent="-342900">
              <a:buAutoNum type="arabicPeriod"/>
            </a:pPr>
            <a:r>
              <a:rPr lang="en-US" sz="1800" strike="sngStrike" dirty="0" smtClean="0">
                <a:solidFill>
                  <a:srgbClr val="FF0000"/>
                </a:solidFill>
              </a:rPr>
              <a:t>Implicit guarantees make it cheap</a:t>
            </a:r>
          </a:p>
          <a:p>
            <a:pPr marL="342900" indent="-342900">
              <a:buAutoNum type="arabicPeriod"/>
            </a:pPr>
            <a:r>
              <a:rPr lang="en-US" sz="1800" strike="sngStrike" dirty="0" smtClean="0">
                <a:solidFill>
                  <a:srgbClr val="FF0000"/>
                </a:solidFill>
              </a:rPr>
              <a:t>ROE fixation</a:t>
            </a:r>
            <a:endParaRPr lang="en-US" sz="1800" strike="sngStrike" dirty="0">
              <a:solidFill>
                <a:srgbClr val="FF0000"/>
              </a:solidFill>
            </a:endParaRPr>
          </a:p>
        </p:txBody>
      </p:sp>
      <p:sp>
        <p:nvSpPr>
          <p:cNvPr id="24" name="TextBox 23"/>
          <p:cNvSpPr txBox="1"/>
          <p:nvPr/>
        </p:nvSpPr>
        <p:spPr>
          <a:xfrm>
            <a:off x="1524000" y="4953000"/>
            <a:ext cx="681340" cy="369332"/>
          </a:xfrm>
          <a:prstGeom prst="rect">
            <a:avLst/>
          </a:prstGeom>
          <a:noFill/>
        </p:spPr>
        <p:txBody>
          <a:bodyPr wrap="none" rtlCol="0">
            <a:spAutoFit/>
          </a:bodyPr>
          <a:lstStyle/>
          <a:p>
            <a:r>
              <a:rPr lang="en-US" b="1" dirty="0" smtClean="0">
                <a:solidFill>
                  <a:srgbClr val="FF0000"/>
                </a:solidFill>
              </a:rPr>
              <a:t>DEBT</a:t>
            </a:r>
            <a:endParaRPr lang="en-US" b="1" dirty="0">
              <a:solidFill>
                <a:srgbClr val="FF0000"/>
              </a:solidFill>
            </a:endParaRPr>
          </a:p>
        </p:txBody>
      </p:sp>
      <p:sp>
        <p:nvSpPr>
          <p:cNvPr id="25" name="TextBox 24"/>
          <p:cNvSpPr txBox="1"/>
          <p:nvPr/>
        </p:nvSpPr>
        <p:spPr>
          <a:xfrm>
            <a:off x="6553200" y="4953000"/>
            <a:ext cx="897233" cy="369332"/>
          </a:xfrm>
          <a:prstGeom prst="rect">
            <a:avLst/>
          </a:prstGeom>
          <a:noFill/>
        </p:spPr>
        <p:txBody>
          <a:bodyPr wrap="none" rtlCol="0">
            <a:spAutoFit/>
          </a:bodyPr>
          <a:lstStyle/>
          <a:p>
            <a:r>
              <a:rPr lang="en-US" b="1" dirty="0" smtClean="0">
                <a:solidFill>
                  <a:srgbClr val="00B050"/>
                </a:solidFill>
              </a:rPr>
              <a:t>EQUITY</a:t>
            </a:r>
            <a:endParaRPr lang="en-US" b="1" dirty="0">
              <a:solidFill>
                <a:srgbClr val="00B050"/>
              </a:solidFill>
            </a:endParaRPr>
          </a:p>
        </p:txBody>
      </p:sp>
      <p:sp>
        <p:nvSpPr>
          <p:cNvPr id="26" name="Flowchart: Magnetic Disk 25"/>
          <p:cNvSpPr/>
          <p:nvPr/>
        </p:nvSpPr>
        <p:spPr>
          <a:xfrm>
            <a:off x="6553200" y="3810000"/>
            <a:ext cx="762000" cy="993648"/>
          </a:xfrm>
          <a:prstGeom prst="flowChartMagneticDisk">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a:t>
            </a:r>
            <a:endParaRPr lang="en-US" dirty="0"/>
          </a:p>
        </p:txBody>
      </p:sp>
      <p:sp>
        <p:nvSpPr>
          <p:cNvPr id="27" name="TextBox 26"/>
          <p:cNvSpPr txBox="1"/>
          <p:nvPr/>
        </p:nvSpPr>
        <p:spPr>
          <a:xfrm>
            <a:off x="4876800" y="5257800"/>
            <a:ext cx="3429000" cy="1846659"/>
          </a:xfrm>
          <a:prstGeom prst="rect">
            <a:avLst/>
          </a:prstGeom>
          <a:noFill/>
        </p:spPr>
        <p:txBody>
          <a:bodyPr wrap="square" rtlCol="0">
            <a:spAutoFit/>
          </a:bodyPr>
          <a:lstStyle/>
          <a:p>
            <a:pPr marL="342900" indent="-342900">
              <a:buAutoNum type="arabicPeriod"/>
            </a:pPr>
            <a:r>
              <a:rPr lang="en-US" sz="1800" dirty="0" smtClean="0">
                <a:solidFill>
                  <a:srgbClr val="00B050"/>
                </a:solidFill>
              </a:rPr>
              <a:t>Reduces systemic risk</a:t>
            </a:r>
          </a:p>
          <a:p>
            <a:pPr marL="342900" indent="-342900">
              <a:buAutoNum type="arabicPeriod"/>
            </a:pPr>
            <a:r>
              <a:rPr lang="en-US" sz="1800" dirty="0" smtClean="0">
                <a:solidFill>
                  <a:srgbClr val="00B050"/>
                </a:solidFill>
              </a:rPr>
              <a:t>Reduces incentives for </a:t>
            </a:r>
          </a:p>
          <a:p>
            <a:pPr marL="800100" lvl="1" indent="-342900"/>
            <a:r>
              <a:rPr lang="en-US" sz="1800" dirty="0" smtClean="0">
                <a:solidFill>
                  <a:srgbClr val="00B050"/>
                </a:solidFill>
              </a:rPr>
              <a:t>excessive risk-taking</a:t>
            </a:r>
          </a:p>
          <a:p>
            <a:pPr marL="342900" indent="-342900">
              <a:buAutoNum type="arabicPeriod"/>
            </a:pPr>
            <a:r>
              <a:rPr lang="en-US" sz="1800" dirty="0" smtClean="0">
                <a:solidFill>
                  <a:srgbClr val="00B050"/>
                </a:solidFill>
              </a:rPr>
              <a:t>Reduces deadweight costs</a:t>
            </a:r>
          </a:p>
          <a:p>
            <a:pPr marL="800100" lvl="1" indent="-342900"/>
            <a:r>
              <a:rPr lang="en-US" sz="1800" dirty="0">
                <a:solidFill>
                  <a:srgbClr val="00B050"/>
                </a:solidFill>
              </a:rPr>
              <a:t>a</a:t>
            </a:r>
            <a:r>
              <a:rPr lang="en-US" sz="1800" dirty="0" smtClean="0">
                <a:solidFill>
                  <a:srgbClr val="00B050"/>
                </a:solidFill>
              </a:rPr>
              <a:t>ssociated with bailouts</a:t>
            </a:r>
          </a:p>
          <a:p>
            <a:pPr marL="800100" lvl="1" indent="-342900"/>
            <a:endParaRPr lang="en-US" dirty="0" smtClean="0">
              <a:solidFill>
                <a:srgbClr val="00B050"/>
              </a:solidFill>
            </a:endParaRPr>
          </a:p>
        </p:txBody>
      </p:sp>
      <p:sp>
        <p:nvSpPr>
          <p:cNvPr id="22" name="Flowchart: Magnetic Disk 21"/>
          <p:cNvSpPr/>
          <p:nvPr/>
        </p:nvSpPr>
        <p:spPr>
          <a:xfrm>
            <a:off x="5943600" y="3886200"/>
            <a:ext cx="533400" cy="841248"/>
          </a:xfrm>
          <a:prstGeom prst="flowChartMagneticDisk">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2</a:t>
            </a:r>
            <a:endParaRPr lang="en-US" dirty="0"/>
          </a:p>
        </p:txBody>
      </p:sp>
      <p:sp>
        <p:nvSpPr>
          <p:cNvPr id="23" name="Flowchart: Magnetic Disk 22"/>
          <p:cNvSpPr/>
          <p:nvPr/>
        </p:nvSpPr>
        <p:spPr>
          <a:xfrm>
            <a:off x="7391400" y="4038600"/>
            <a:ext cx="381000" cy="688848"/>
          </a:xfrm>
          <a:prstGeom prst="flowChartMagneticDisk">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3</a:t>
            </a:r>
            <a:endParaRPr lang="en-US" dirty="0"/>
          </a:p>
        </p:txBody>
      </p:sp>
      <p:sp>
        <p:nvSpPr>
          <p:cNvPr id="29" name="Title 20"/>
          <p:cNvSpPr>
            <a:spLocks noGrp="1"/>
          </p:cNvSpPr>
          <p:nvPr>
            <p:ph type="title"/>
          </p:nvPr>
        </p:nvSpPr>
        <p:spPr>
          <a:xfrm>
            <a:off x="0" y="-152400"/>
            <a:ext cx="9144000" cy="1143000"/>
          </a:xfrm>
        </p:spPr>
        <p:txBody>
          <a:bodyPr>
            <a:noAutofit/>
          </a:bodyPr>
          <a:lstStyle/>
          <a:p>
            <a:r>
              <a:rPr lang="en-US" sz="2800" b="1" u="sng" dirty="0" smtClean="0">
                <a:solidFill>
                  <a:srgbClr val="C00000"/>
                </a:solidFill>
              </a:rPr>
              <a:t>SOCIAL</a:t>
            </a:r>
            <a:r>
              <a:rPr lang="en-US" sz="2800" b="1" dirty="0" smtClean="0">
                <a:solidFill>
                  <a:srgbClr val="C00000"/>
                </a:solidFill>
              </a:rPr>
              <a:t> Benefits of Equity and (non-demand-deposit) Debt</a:t>
            </a:r>
            <a:endParaRPr lang="en-US" sz="2800" b="1" dirty="0">
              <a:solidFill>
                <a:srgbClr val="C00000"/>
              </a:solidFill>
            </a:endParaRPr>
          </a:p>
        </p:txBody>
      </p:sp>
    </p:spTree>
    <p:custDataLst>
      <p:tags r:id="rId1"/>
    </p:custData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32" y="349583"/>
            <a:ext cx="8839200" cy="1143000"/>
          </a:xfrm>
        </p:spPr>
        <p:txBody>
          <a:bodyPr>
            <a:noAutofit/>
          </a:bodyPr>
          <a:lstStyle/>
          <a:p>
            <a:r>
              <a:rPr lang="en-US" sz="2800" b="1" dirty="0" smtClean="0">
                <a:solidFill>
                  <a:srgbClr val="C00000"/>
                </a:solidFill>
                <a:latin typeface="Calibri" pitchFamily="34" charset="0"/>
              </a:rPr>
              <a:t>Equity as a Percent of Assets for US Commercial Bank</a:t>
            </a:r>
            <a:br>
              <a:rPr lang="en-US" sz="2800" b="1" dirty="0" smtClean="0">
                <a:solidFill>
                  <a:srgbClr val="C00000"/>
                </a:solidFill>
                <a:latin typeface="Calibri" pitchFamily="34" charset="0"/>
              </a:rPr>
            </a:br>
            <a:r>
              <a:rPr lang="en-US" sz="1800" b="1" dirty="0" smtClean="0">
                <a:solidFill>
                  <a:srgbClr val="C00000"/>
                </a:solidFill>
                <a:latin typeface="Calibri" pitchFamily="34" charset="0"/>
              </a:rPr>
              <a:t>(From: Berger, Herring and Szegö, “The Role of Capital in Financial Institutions,” </a:t>
            </a:r>
            <a:r>
              <a:rPr lang="en-US" sz="1800" b="1" i="1" dirty="0" smtClean="0">
                <a:solidFill>
                  <a:srgbClr val="C00000"/>
                </a:solidFill>
                <a:latin typeface="Calibri" pitchFamily="34" charset="0"/>
              </a:rPr>
              <a:t>Journal of Banking and Finance</a:t>
            </a:r>
            <a:r>
              <a:rPr lang="en-US" sz="1800" b="1" dirty="0" smtClean="0">
                <a:solidFill>
                  <a:srgbClr val="C00000"/>
                </a:solidFill>
                <a:latin typeface="Calibri" pitchFamily="34" charset="0"/>
              </a:rPr>
              <a:t>, 1995)</a:t>
            </a:r>
            <a:endParaRPr lang="en-US" sz="2800" b="1" dirty="0">
              <a:solidFill>
                <a:srgbClr val="C00000"/>
              </a:solidFill>
              <a:latin typeface="Calibri" pitchFamily="34" charset="0"/>
            </a:endParaRPr>
          </a:p>
        </p:txBody>
      </p:sp>
      <p:grpSp>
        <p:nvGrpSpPr>
          <p:cNvPr id="3" name="Group 7"/>
          <p:cNvGrpSpPr>
            <a:grpSpLocks noChangeAspect="1"/>
          </p:cNvGrpSpPr>
          <p:nvPr/>
        </p:nvGrpSpPr>
        <p:grpSpPr bwMode="auto">
          <a:xfrm>
            <a:off x="533400" y="1600200"/>
            <a:ext cx="8077200" cy="4914900"/>
            <a:chOff x="336" y="744"/>
            <a:chExt cx="5088" cy="3096"/>
          </a:xfrm>
        </p:grpSpPr>
        <p:sp>
          <p:nvSpPr>
            <p:cNvPr id="19462" name="AutoShape 6"/>
            <p:cNvSpPr>
              <a:spLocks noChangeAspect="1" noChangeArrowheads="1" noTextEdit="1"/>
            </p:cNvSpPr>
            <p:nvPr/>
          </p:nvSpPr>
          <p:spPr bwMode="auto">
            <a:xfrm>
              <a:off x="336" y="744"/>
              <a:ext cx="5088" cy="309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19464" name="Rectangle 8"/>
            <p:cNvSpPr>
              <a:spLocks noChangeArrowheads="1"/>
            </p:cNvSpPr>
            <p:nvPr/>
          </p:nvSpPr>
          <p:spPr bwMode="auto">
            <a:xfrm>
              <a:off x="339" y="747"/>
              <a:ext cx="5082" cy="309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19465" name="Rectangle 9"/>
            <p:cNvSpPr>
              <a:spLocks noChangeArrowheads="1"/>
            </p:cNvSpPr>
            <p:nvPr/>
          </p:nvSpPr>
          <p:spPr bwMode="auto">
            <a:xfrm>
              <a:off x="726" y="852"/>
              <a:ext cx="4484" cy="266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19466" name="Rectangle 10"/>
            <p:cNvSpPr>
              <a:spLocks noChangeArrowheads="1"/>
            </p:cNvSpPr>
            <p:nvPr/>
          </p:nvSpPr>
          <p:spPr bwMode="auto">
            <a:xfrm>
              <a:off x="719" y="852"/>
              <a:ext cx="14" cy="2663"/>
            </a:xfrm>
            <a:prstGeom prst="rect">
              <a:avLst/>
            </a:prstGeom>
            <a:solidFill>
              <a:srgbClr val="868686"/>
            </a:solidFill>
            <a:ln w="11113" cap="flat">
              <a:solidFill>
                <a:srgbClr val="868686"/>
              </a:solidFill>
              <a:prstDash val="solid"/>
              <a:bevel/>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19467" name="Freeform 11"/>
            <p:cNvSpPr>
              <a:spLocks noEditPoints="1"/>
            </p:cNvSpPr>
            <p:nvPr/>
          </p:nvSpPr>
          <p:spPr bwMode="auto">
            <a:xfrm>
              <a:off x="692" y="846"/>
              <a:ext cx="34" cy="2676"/>
            </a:xfrm>
            <a:custGeom>
              <a:avLst/>
              <a:gdLst/>
              <a:ahLst/>
              <a:cxnLst>
                <a:cxn ang="0">
                  <a:pos x="0" y="2663"/>
                </a:cxn>
                <a:cxn ang="0">
                  <a:pos x="34" y="2663"/>
                </a:cxn>
                <a:cxn ang="0">
                  <a:pos x="34" y="2676"/>
                </a:cxn>
                <a:cxn ang="0">
                  <a:pos x="0" y="2676"/>
                </a:cxn>
                <a:cxn ang="0">
                  <a:pos x="0" y="2663"/>
                </a:cxn>
                <a:cxn ang="0">
                  <a:pos x="0" y="2217"/>
                </a:cxn>
                <a:cxn ang="0">
                  <a:pos x="34" y="2217"/>
                </a:cxn>
                <a:cxn ang="0">
                  <a:pos x="34" y="2230"/>
                </a:cxn>
                <a:cxn ang="0">
                  <a:pos x="0" y="2230"/>
                </a:cxn>
                <a:cxn ang="0">
                  <a:pos x="0" y="2217"/>
                </a:cxn>
                <a:cxn ang="0">
                  <a:pos x="0" y="1777"/>
                </a:cxn>
                <a:cxn ang="0">
                  <a:pos x="34" y="1777"/>
                </a:cxn>
                <a:cxn ang="0">
                  <a:pos x="34" y="1790"/>
                </a:cxn>
                <a:cxn ang="0">
                  <a:pos x="0" y="1790"/>
                </a:cxn>
                <a:cxn ang="0">
                  <a:pos x="0" y="1777"/>
                </a:cxn>
                <a:cxn ang="0">
                  <a:pos x="0" y="1331"/>
                </a:cxn>
                <a:cxn ang="0">
                  <a:pos x="34" y="1331"/>
                </a:cxn>
                <a:cxn ang="0">
                  <a:pos x="34" y="1344"/>
                </a:cxn>
                <a:cxn ang="0">
                  <a:pos x="0" y="1344"/>
                </a:cxn>
                <a:cxn ang="0">
                  <a:pos x="0" y="1331"/>
                </a:cxn>
                <a:cxn ang="0">
                  <a:pos x="0" y="892"/>
                </a:cxn>
                <a:cxn ang="0">
                  <a:pos x="34" y="892"/>
                </a:cxn>
                <a:cxn ang="0">
                  <a:pos x="34" y="905"/>
                </a:cxn>
                <a:cxn ang="0">
                  <a:pos x="0" y="905"/>
                </a:cxn>
                <a:cxn ang="0">
                  <a:pos x="0" y="892"/>
                </a:cxn>
                <a:cxn ang="0">
                  <a:pos x="0" y="446"/>
                </a:cxn>
                <a:cxn ang="0">
                  <a:pos x="34" y="446"/>
                </a:cxn>
                <a:cxn ang="0">
                  <a:pos x="34" y="459"/>
                </a:cxn>
                <a:cxn ang="0">
                  <a:pos x="0" y="459"/>
                </a:cxn>
                <a:cxn ang="0">
                  <a:pos x="0" y="446"/>
                </a:cxn>
                <a:cxn ang="0">
                  <a:pos x="0" y="0"/>
                </a:cxn>
                <a:cxn ang="0">
                  <a:pos x="34" y="0"/>
                </a:cxn>
                <a:cxn ang="0">
                  <a:pos x="34" y="13"/>
                </a:cxn>
                <a:cxn ang="0">
                  <a:pos x="0" y="13"/>
                </a:cxn>
                <a:cxn ang="0">
                  <a:pos x="0" y="0"/>
                </a:cxn>
              </a:cxnLst>
              <a:rect l="0" t="0" r="r" b="b"/>
              <a:pathLst>
                <a:path w="34" h="2676">
                  <a:moveTo>
                    <a:pt x="0" y="2663"/>
                  </a:moveTo>
                  <a:lnTo>
                    <a:pt x="34" y="2663"/>
                  </a:lnTo>
                  <a:lnTo>
                    <a:pt x="34" y="2676"/>
                  </a:lnTo>
                  <a:lnTo>
                    <a:pt x="0" y="2676"/>
                  </a:lnTo>
                  <a:lnTo>
                    <a:pt x="0" y="2663"/>
                  </a:lnTo>
                  <a:close/>
                  <a:moveTo>
                    <a:pt x="0" y="2217"/>
                  </a:moveTo>
                  <a:lnTo>
                    <a:pt x="34" y="2217"/>
                  </a:lnTo>
                  <a:lnTo>
                    <a:pt x="34" y="2230"/>
                  </a:lnTo>
                  <a:lnTo>
                    <a:pt x="0" y="2230"/>
                  </a:lnTo>
                  <a:lnTo>
                    <a:pt x="0" y="2217"/>
                  </a:lnTo>
                  <a:close/>
                  <a:moveTo>
                    <a:pt x="0" y="1777"/>
                  </a:moveTo>
                  <a:lnTo>
                    <a:pt x="34" y="1777"/>
                  </a:lnTo>
                  <a:lnTo>
                    <a:pt x="34" y="1790"/>
                  </a:lnTo>
                  <a:lnTo>
                    <a:pt x="0" y="1790"/>
                  </a:lnTo>
                  <a:lnTo>
                    <a:pt x="0" y="1777"/>
                  </a:lnTo>
                  <a:close/>
                  <a:moveTo>
                    <a:pt x="0" y="1331"/>
                  </a:moveTo>
                  <a:lnTo>
                    <a:pt x="34" y="1331"/>
                  </a:lnTo>
                  <a:lnTo>
                    <a:pt x="34" y="1344"/>
                  </a:lnTo>
                  <a:lnTo>
                    <a:pt x="0" y="1344"/>
                  </a:lnTo>
                  <a:lnTo>
                    <a:pt x="0" y="1331"/>
                  </a:lnTo>
                  <a:close/>
                  <a:moveTo>
                    <a:pt x="0" y="892"/>
                  </a:moveTo>
                  <a:lnTo>
                    <a:pt x="34" y="892"/>
                  </a:lnTo>
                  <a:lnTo>
                    <a:pt x="34" y="905"/>
                  </a:lnTo>
                  <a:lnTo>
                    <a:pt x="0" y="905"/>
                  </a:lnTo>
                  <a:lnTo>
                    <a:pt x="0" y="892"/>
                  </a:lnTo>
                  <a:close/>
                  <a:moveTo>
                    <a:pt x="0" y="446"/>
                  </a:moveTo>
                  <a:lnTo>
                    <a:pt x="34" y="446"/>
                  </a:lnTo>
                  <a:lnTo>
                    <a:pt x="34" y="459"/>
                  </a:lnTo>
                  <a:lnTo>
                    <a:pt x="0" y="459"/>
                  </a:lnTo>
                  <a:lnTo>
                    <a:pt x="0" y="446"/>
                  </a:lnTo>
                  <a:close/>
                  <a:moveTo>
                    <a:pt x="0" y="0"/>
                  </a:moveTo>
                  <a:lnTo>
                    <a:pt x="34" y="0"/>
                  </a:lnTo>
                  <a:lnTo>
                    <a:pt x="34" y="13"/>
                  </a:lnTo>
                  <a:lnTo>
                    <a:pt x="0" y="13"/>
                  </a:lnTo>
                  <a:lnTo>
                    <a:pt x="0" y="0"/>
                  </a:lnTo>
                  <a:close/>
                </a:path>
              </a:pathLst>
            </a:custGeom>
            <a:solidFill>
              <a:srgbClr val="868686"/>
            </a:solidFill>
            <a:ln w="11113" cap="flat">
              <a:solidFill>
                <a:srgbClr val="868686"/>
              </a:solidFill>
              <a:prstDash val="solid"/>
              <a:bevel/>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19468" name="Rectangle 12"/>
            <p:cNvSpPr>
              <a:spLocks noChangeArrowheads="1"/>
            </p:cNvSpPr>
            <p:nvPr/>
          </p:nvSpPr>
          <p:spPr bwMode="auto">
            <a:xfrm>
              <a:off x="726" y="3509"/>
              <a:ext cx="4484" cy="13"/>
            </a:xfrm>
            <a:prstGeom prst="rect">
              <a:avLst/>
            </a:prstGeom>
            <a:solidFill>
              <a:srgbClr val="868686"/>
            </a:solidFill>
            <a:ln w="11113" cap="flat">
              <a:solidFill>
                <a:srgbClr val="868686"/>
              </a:solidFill>
              <a:prstDash val="solid"/>
              <a:bevel/>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19469" name="Freeform 13"/>
            <p:cNvSpPr>
              <a:spLocks noEditPoints="1"/>
            </p:cNvSpPr>
            <p:nvPr/>
          </p:nvSpPr>
          <p:spPr bwMode="auto">
            <a:xfrm>
              <a:off x="719" y="3515"/>
              <a:ext cx="4498" cy="33"/>
            </a:xfrm>
            <a:custGeom>
              <a:avLst/>
              <a:gdLst/>
              <a:ahLst/>
              <a:cxnLst>
                <a:cxn ang="0">
                  <a:pos x="14" y="33"/>
                </a:cxn>
                <a:cxn ang="0">
                  <a:pos x="0" y="0"/>
                </a:cxn>
                <a:cxn ang="0">
                  <a:pos x="312" y="0"/>
                </a:cxn>
                <a:cxn ang="0">
                  <a:pos x="299" y="33"/>
                </a:cxn>
                <a:cxn ang="0">
                  <a:pos x="312" y="0"/>
                </a:cxn>
                <a:cxn ang="0">
                  <a:pos x="611" y="33"/>
                </a:cxn>
                <a:cxn ang="0">
                  <a:pos x="597" y="0"/>
                </a:cxn>
                <a:cxn ang="0">
                  <a:pos x="909" y="0"/>
                </a:cxn>
                <a:cxn ang="0">
                  <a:pos x="896" y="33"/>
                </a:cxn>
                <a:cxn ang="0">
                  <a:pos x="909" y="0"/>
                </a:cxn>
                <a:cxn ang="0">
                  <a:pos x="1208" y="33"/>
                </a:cxn>
                <a:cxn ang="0">
                  <a:pos x="1194" y="0"/>
                </a:cxn>
                <a:cxn ang="0">
                  <a:pos x="1506" y="0"/>
                </a:cxn>
                <a:cxn ang="0">
                  <a:pos x="1493" y="33"/>
                </a:cxn>
                <a:cxn ang="0">
                  <a:pos x="1506" y="0"/>
                </a:cxn>
                <a:cxn ang="0">
                  <a:pos x="1812" y="33"/>
                </a:cxn>
                <a:cxn ang="0">
                  <a:pos x="1798" y="0"/>
                </a:cxn>
                <a:cxn ang="0">
                  <a:pos x="2110" y="0"/>
                </a:cxn>
                <a:cxn ang="0">
                  <a:pos x="2097" y="33"/>
                </a:cxn>
                <a:cxn ang="0">
                  <a:pos x="2110" y="0"/>
                </a:cxn>
                <a:cxn ang="0">
                  <a:pos x="2409" y="33"/>
                </a:cxn>
                <a:cxn ang="0">
                  <a:pos x="2395" y="0"/>
                </a:cxn>
                <a:cxn ang="0">
                  <a:pos x="2707" y="0"/>
                </a:cxn>
                <a:cxn ang="0">
                  <a:pos x="2693" y="33"/>
                </a:cxn>
                <a:cxn ang="0">
                  <a:pos x="2707" y="0"/>
                </a:cxn>
                <a:cxn ang="0">
                  <a:pos x="3006" y="33"/>
                </a:cxn>
                <a:cxn ang="0">
                  <a:pos x="2992" y="0"/>
                </a:cxn>
                <a:cxn ang="0">
                  <a:pos x="3304" y="0"/>
                </a:cxn>
                <a:cxn ang="0">
                  <a:pos x="3290" y="33"/>
                </a:cxn>
                <a:cxn ang="0">
                  <a:pos x="3304" y="0"/>
                </a:cxn>
                <a:cxn ang="0">
                  <a:pos x="3603" y="33"/>
                </a:cxn>
                <a:cxn ang="0">
                  <a:pos x="3589" y="0"/>
                </a:cxn>
                <a:cxn ang="0">
                  <a:pos x="3901" y="0"/>
                </a:cxn>
                <a:cxn ang="0">
                  <a:pos x="3887" y="33"/>
                </a:cxn>
                <a:cxn ang="0">
                  <a:pos x="3901" y="0"/>
                </a:cxn>
                <a:cxn ang="0">
                  <a:pos x="4200" y="33"/>
                </a:cxn>
                <a:cxn ang="0">
                  <a:pos x="4186" y="0"/>
                </a:cxn>
                <a:cxn ang="0">
                  <a:pos x="4498" y="0"/>
                </a:cxn>
                <a:cxn ang="0">
                  <a:pos x="4484" y="33"/>
                </a:cxn>
                <a:cxn ang="0">
                  <a:pos x="4498" y="0"/>
                </a:cxn>
              </a:cxnLst>
              <a:rect l="0" t="0" r="r" b="b"/>
              <a:pathLst>
                <a:path w="4498" h="33">
                  <a:moveTo>
                    <a:pt x="14" y="0"/>
                  </a:moveTo>
                  <a:lnTo>
                    <a:pt x="14" y="33"/>
                  </a:lnTo>
                  <a:lnTo>
                    <a:pt x="0" y="33"/>
                  </a:lnTo>
                  <a:lnTo>
                    <a:pt x="0" y="0"/>
                  </a:lnTo>
                  <a:lnTo>
                    <a:pt x="14" y="0"/>
                  </a:lnTo>
                  <a:close/>
                  <a:moveTo>
                    <a:pt x="312" y="0"/>
                  </a:moveTo>
                  <a:lnTo>
                    <a:pt x="312" y="33"/>
                  </a:lnTo>
                  <a:lnTo>
                    <a:pt x="299" y="33"/>
                  </a:lnTo>
                  <a:lnTo>
                    <a:pt x="299" y="0"/>
                  </a:lnTo>
                  <a:lnTo>
                    <a:pt x="312" y="0"/>
                  </a:lnTo>
                  <a:close/>
                  <a:moveTo>
                    <a:pt x="611" y="0"/>
                  </a:moveTo>
                  <a:lnTo>
                    <a:pt x="611" y="33"/>
                  </a:lnTo>
                  <a:lnTo>
                    <a:pt x="597" y="33"/>
                  </a:lnTo>
                  <a:lnTo>
                    <a:pt x="597" y="0"/>
                  </a:lnTo>
                  <a:lnTo>
                    <a:pt x="611" y="0"/>
                  </a:lnTo>
                  <a:close/>
                  <a:moveTo>
                    <a:pt x="909" y="0"/>
                  </a:moveTo>
                  <a:lnTo>
                    <a:pt x="909" y="33"/>
                  </a:lnTo>
                  <a:lnTo>
                    <a:pt x="896" y="33"/>
                  </a:lnTo>
                  <a:lnTo>
                    <a:pt x="896" y="0"/>
                  </a:lnTo>
                  <a:lnTo>
                    <a:pt x="909" y="0"/>
                  </a:lnTo>
                  <a:close/>
                  <a:moveTo>
                    <a:pt x="1208" y="0"/>
                  </a:moveTo>
                  <a:lnTo>
                    <a:pt x="1208" y="33"/>
                  </a:lnTo>
                  <a:lnTo>
                    <a:pt x="1194" y="33"/>
                  </a:lnTo>
                  <a:lnTo>
                    <a:pt x="1194" y="0"/>
                  </a:lnTo>
                  <a:lnTo>
                    <a:pt x="1208" y="0"/>
                  </a:lnTo>
                  <a:close/>
                  <a:moveTo>
                    <a:pt x="1506" y="0"/>
                  </a:moveTo>
                  <a:lnTo>
                    <a:pt x="1506" y="33"/>
                  </a:lnTo>
                  <a:lnTo>
                    <a:pt x="1493" y="33"/>
                  </a:lnTo>
                  <a:lnTo>
                    <a:pt x="1493" y="0"/>
                  </a:lnTo>
                  <a:lnTo>
                    <a:pt x="1506" y="0"/>
                  </a:lnTo>
                  <a:close/>
                  <a:moveTo>
                    <a:pt x="1812" y="0"/>
                  </a:moveTo>
                  <a:lnTo>
                    <a:pt x="1812" y="33"/>
                  </a:lnTo>
                  <a:lnTo>
                    <a:pt x="1798" y="33"/>
                  </a:lnTo>
                  <a:lnTo>
                    <a:pt x="1798" y="0"/>
                  </a:lnTo>
                  <a:lnTo>
                    <a:pt x="1812" y="0"/>
                  </a:lnTo>
                  <a:close/>
                  <a:moveTo>
                    <a:pt x="2110" y="0"/>
                  </a:moveTo>
                  <a:lnTo>
                    <a:pt x="2110" y="33"/>
                  </a:lnTo>
                  <a:lnTo>
                    <a:pt x="2097" y="33"/>
                  </a:lnTo>
                  <a:lnTo>
                    <a:pt x="2097" y="0"/>
                  </a:lnTo>
                  <a:lnTo>
                    <a:pt x="2110" y="0"/>
                  </a:lnTo>
                  <a:close/>
                  <a:moveTo>
                    <a:pt x="2409" y="0"/>
                  </a:moveTo>
                  <a:lnTo>
                    <a:pt x="2409" y="33"/>
                  </a:lnTo>
                  <a:lnTo>
                    <a:pt x="2395" y="33"/>
                  </a:lnTo>
                  <a:lnTo>
                    <a:pt x="2395" y="0"/>
                  </a:lnTo>
                  <a:lnTo>
                    <a:pt x="2409" y="0"/>
                  </a:lnTo>
                  <a:close/>
                  <a:moveTo>
                    <a:pt x="2707" y="0"/>
                  </a:moveTo>
                  <a:lnTo>
                    <a:pt x="2707" y="33"/>
                  </a:lnTo>
                  <a:lnTo>
                    <a:pt x="2693" y="33"/>
                  </a:lnTo>
                  <a:lnTo>
                    <a:pt x="2693" y="0"/>
                  </a:lnTo>
                  <a:lnTo>
                    <a:pt x="2707" y="0"/>
                  </a:lnTo>
                  <a:close/>
                  <a:moveTo>
                    <a:pt x="3006" y="0"/>
                  </a:moveTo>
                  <a:lnTo>
                    <a:pt x="3006" y="33"/>
                  </a:lnTo>
                  <a:lnTo>
                    <a:pt x="2992" y="33"/>
                  </a:lnTo>
                  <a:lnTo>
                    <a:pt x="2992" y="0"/>
                  </a:lnTo>
                  <a:lnTo>
                    <a:pt x="3006" y="0"/>
                  </a:lnTo>
                  <a:close/>
                  <a:moveTo>
                    <a:pt x="3304" y="0"/>
                  </a:moveTo>
                  <a:lnTo>
                    <a:pt x="3304" y="33"/>
                  </a:lnTo>
                  <a:lnTo>
                    <a:pt x="3290" y="33"/>
                  </a:lnTo>
                  <a:lnTo>
                    <a:pt x="3290" y="0"/>
                  </a:lnTo>
                  <a:lnTo>
                    <a:pt x="3304" y="0"/>
                  </a:lnTo>
                  <a:close/>
                  <a:moveTo>
                    <a:pt x="3603" y="0"/>
                  </a:moveTo>
                  <a:lnTo>
                    <a:pt x="3603" y="33"/>
                  </a:lnTo>
                  <a:lnTo>
                    <a:pt x="3589" y="33"/>
                  </a:lnTo>
                  <a:lnTo>
                    <a:pt x="3589" y="0"/>
                  </a:lnTo>
                  <a:lnTo>
                    <a:pt x="3603" y="0"/>
                  </a:lnTo>
                  <a:close/>
                  <a:moveTo>
                    <a:pt x="3901" y="0"/>
                  </a:moveTo>
                  <a:lnTo>
                    <a:pt x="3901" y="33"/>
                  </a:lnTo>
                  <a:lnTo>
                    <a:pt x="3887" y="33"/>
                  </a:lnTo>
                  <a:lnTo>
                    <a:pt x="3887" y="0"/>
                  </a:lnTo>
                  <a:lnTo>
                    <a:pt x="3901" y="0"/>
                  </a:lnTo>
                  <a:close/>
                  <a:moveTo>
                    <a:pt x="4200" y="0"/>
                  </a:moveTo>
                  <a:lnTo>
                    <a:pt x="4200" y="33"/>
                  </a:lnTo>
                  <a:lnTo>
                    <a:pt x="4186" y="33"/>
                  </a:lnTo>
                  <a:lnTo>
                    <a:pt x="4186" y="0"/>
                  </a:lnTo>
                  <a:lnTo>
                    <a:pt x="4200" y="0"/>
                  </a:lnTo>
                  <a:close/>
                  <a:moveTo>
                    <a:pt x="4498" y="0"/>
                  </a:moveTo>
                  <a:lnTo>
                    <a:pt x="4498" y="33"/>
                  </a:lnTo>
                  <a:lnTo>
                    <a:pt x="4484" y="33"/>
                  </a:lnTo>
                  <a:lnTo>
                    <a:pt x="4484" y="0"/>
                  </a:lnTo>
                  <a:lnTo>
                    <a:pt x="4498" y="0"/>
                  </a:lnTo>
                  <a:close/>
                </a:path>
              </a:pathLst>
            </a:custGeom>
            <a:solidFill>
              <a:srgbClr val="868686"/>
            </a:solidFill>
            <a:ln w="11113" cap="flat">
              <a:solidFill>
                <a:srgbClr val="868686"/>
              </a:solidFill>
              <a:prstDash val="solid"/>
              <a:bevel/>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19470" name="Freeform 14"/>
            <p:cNvSpPr>
              <a:spLocks/>
            </p:cNvSpPr>
            <p:nvPr/>
          </p:nvSpPr>
          <p:spPr bwMode="auto">
            <a:xfrm>
              <a:off x="718" y="1107"/>
              <a:ext cx="4507" cy="2152"/>
            </a:xfrm>
            <a:custGeom>
              <a:avLst/>
              <a:gdLst/>
              <a:ahLst/>
              <a:cxnLst>
                <a:cxn ang="0">
                  <a:pos x="402" y="995"/>
                </a:cxn>
                <a:cxn ang="0">
                  <a:pos x="750" y="1420"/>
                </a:cxn>
                <a:cxn ang="0">
                  <a:pos x="1083" y="1411"/>
                </a:cxn>
                <a:cxn ang="0">
                  <a:pos x="1423" y="1207"/>
                </a:cxn>
                <a:cxn ang="0">
                  <a:pos x="1458" y="1219"/>
                </a:cxn>
                <a:cxn ang="0">
                  <a:pos x="1775" y="2183"/>
                </a:cxn>
                <a:cxn ang="0">
                  <a:pos x="2148" y="1957"/>
                </a:cxn>
                <a:cxn ang="0">
                  <a:pos x="2514" y="3060"/>
                </a:cxn>
                <a:cxn ang="0">
                  <a:pos x="2856" y="3255"/>
                </a:cxn>
                <a:cxn ang="0">
                  <a:pos x="3203" y="3365"/>
                </a:cxn>
                <a:cxn ang="0">
                  <a:pos x="3535" y="3143"/>
                </a:cxn>
                <a:cxn ang="0">
                  <a:pos x="3912" y="3367"/>
                </a:cxn>
                <a:cxn ang="0">
                  <a:pos x="4273" y="4032"/>
                </a:cxn>
                <a:cxn ang="0">
                  <a:pos x="4610" y="4116"/>
                </a:cxn>
                <a:cxn ang="0">
                  <a:pos x="4955" y="4115"/>
                </a:cxn>
                <a:cxn ang="0">
                  <a:pos x="5315" y="4229"/>
                </a:cxn>
                <a:cxn ang="0">
                  <a:pos x="5678" y="4668"/>
                </a:cxn>
                <a:cxn ang="0">
                  <a:pos x="6004" y="4549"/>
                </a:cxn>
                <a:cxn ang="0">
                  <a:pos x="6373" y="4390"/>
                </a:cxn>
                <a:cxn ang="0">
                  <a:pos x="7075" y="4661"/>
                </a:cxn>
                <a:cxn ang="0">
                  <a:pos x="7439" y="5166"/>
                </a:cxn>
                <a:cxn ang="0">
                  <a:pos x="7764" y="5045"/>
                </a:cxn>
                <a:cxn ang="0">
                  <a:pos x="8127" y="4932"/>
                </a:cxn>
                <a:cxn ang="0">
                  <a:pos x="8469" y="4980"/>
                </a:cxn>
                <a:cxn ang="0">
                  <a:pos x="8834" y="4884"/>
                </a:cxn>
                <a:cxn ang="0">
                  <a:pos x="9190" y="4982"/>
                </a:cxn>
                <a:cxn ang="0">
                  <a:pos x="9551" y="5156"/>
                </a:cxn>
                <a:cxn ang="0">
                  <a:pos x="10251" y="5203"/>
                </a:cxn>
                <a:cxn ang="0">
                  <a:pos x="10596" y="5093"/>
                </a:cxn>
                <a:cxn ang="0">
                  <a:pos x="10611" y="5138"/>
                </a:cxn>
                <a:cxn ang="0">
                  <a:pos x="10251" y="5251"/>
                </a:cxn>
                <a:cxn ang="0">
                  <a:pos x="9544" y="5203"/>
                </a:cxn>
                <a:cxn ang="0">
                  <a:pos x="9169" y="5025"/>
                </a:cxn>
                <a:cxn ang="0">
                  <a:pos x="8821" y="4931"/>
                </a:cxn>
                <a:cxn ang="0">
                  <a:pos x="8482" y="5027"/>
                </a:cxn>
                <a:cxn ang="0">
                  <a:pos x="8120" y="4979"/>
                </a:cxn>
                <a:cxn ang="0">
                  <a:pos x="7779" y="5090"/>
                </a:cxn>
                <a:cxn ang="0">
                  <a:pos x="7400" y="5193"/>
                </a:cxn>
                <a:cxn ang="0">
                  <a:pos x="7060" y="4706"/>
                </a:cxn>
                <a:cxn ang="0">
                  <a:pos x="6354" y="4433"/>
                </a:cxn>
                <a:cxn ang="0">
                  <a:pos x="6019" y="4594"/>
                </a:cxn>
                <a:cxn ang="0">
                  <a:pos x="5641" y="4699"/>
                </a:cxn>
                <a:cxn ang="0">
                  <a:pos x="5300" y="4274"/>
                </a:cxn>
                <a:cxn ang="0">
                  <a:pos x="4955" y="4163"/>
                </a:cxn>
                <a:cxn ang="0">
                  <a:pos x="4597" y="4163"/>
                </a:cxn>
                <a:cxn ang="0">
                  <a:pos x="4230" y="4055"/>
                </a:cxn>
                <a:cxn ang="0">
                  <a:pos x="3887" y="3408"/>
                </a:cxn>
                <a:cxn ang="0">
                  <a:pos x="3560" y="3184"/>
                </a:cxn>
                <a:cxn ang="0">
                  <a:pos x="3188" y="3410"/>
                </a:cxn>
                <a:cxn ang="0">
                  <a:pos x="2831" y="3296"/>
                </a:cxn>
                <a:cxn ang="0">
                  <a:pos x="2469" y="3075"/>
                </a:cxn>
                <a:cxn ang="0">
                  <a:pos x="2152" y="2000"/>
                </a:cxn>
                <a:cxn ang="0">
                  <a:pos x="1780" y="2226"/>
                </a:cxn>
                <a:cxn ang="0">
                  <a:pos x="1413" y="1236"/>
                </a:cxn>
                <a:cxn ang="0">
                  <a:pos x="1096" y="1456"/>
                </a:cxn>
                <a:cxn ang="0">
                  <a:pos x="731" y="1459"/>
                </a:cxn>
                <a:cxn ang="0">
                  <a:pos x="361" y="1019"/>
                </a:cxn>
                <a:cxn ang="0">
                  <a:pos x="5" y="36"/>
                </a:cxn>
                <a:cxn ang="0">
                  <a:pos x="50" y="19"/>
                </a:cxn>
              </a:cxnLst>
              <a:rect l="0" t="0" r="r" b="b"/>
              <a:pathLst>
                <a:path w="10630" h="5251">
                  <a:moveTo>
                    <a:pt x="50" y="19"/>
                  </a:moveTo>
                  <a:lnTo>
                    <a:pt x="402" y="995"/>
                  </a:lnTo>
                  <a:lnTo>
                    <a:pt x="398" y="988"/>
                  </a:lnTo>
                  <a:lnTo>
                    <a:pt x="750" y="1420"/>
                  </a:lnTo>
                  <a:lnTo>
                    <a:pt x="731" y="1411"/>
                  </a:lnTo>
                  <a:lnTo>
                    <a:pt x="1083" y="1411"/>
                  </a:lnTo>
                  <a:lnTo>
                    <a:pt x="1071" y="1415"/>
                  </a:lnTo>
                  <a:lnTo>
                    <a:pt x="1423" y="1207"/>
                  </a:lnTo>
                  <a:cubicBezTo>
                    <a:pt x="1429" y="1203"/>
                    <a:pt x="1437" y="1202"/>
                    <a:pt x="1444" y="1205"/>
                  </a:cubicBezTo>
                  <a:cubicBezTo>
                    <a:pt x="1450" y="1207"/>
                    <a:pt x="1456" y="1213"/>
                    <a:pt x="1458" y="1219"/>
                  </a:cubicBezTo>
                  <a:lnTo>
                    <a:pt x="1810" y="2195"/>
                  </a:lnTo>
                  <a:lnTo>
                    <a:pt x="1775" y="2183"/>
                  </a:lnTo>
                  <a:lnTo>
                    <a:pt x="2127" y="1959"/>
                  </a:lnTo>
                  <a:cubicBezTo>
                    <a:pt x="2133" y="1955"/>
                    <a:pt x="2141" y="1954"/>
                    <a:pt x="2148" y="1957"/>
                  </a:cubicBezTo>
                  <a:cubicBezTo>
                    <a:pt x="2155" y="1959"/>
                    <a:pt x="2160" y="1965"/>
                    <a:pt x="2162" y="1972"/>
                  </a:cubicBezTo>
                  <a:lnTo>
                    <a:pt x="2514" y="3060"/>
                  </a:lnTo>
                  <a:lnTo>
                    <a:pt x="2504" y="3047"/>
                  </a:lnTo>
                  <a:lnTo>
                    <a:pt x="2856" y="3255"/>
                  </a:lnTo>
                  <a:lnTo>
                    <a:pt x="2851" y="3253"/>
                  </a:lnTo>
                  <a:lnTo>
                    <a:pt x="3203" y="3365"/>
                  </a:lnTo>
                  <a:lnTo>
                    <a:pt x="3183" y="3367"/>
                  </a:lnTo>
                  <a:lnTo>
                    <a:pt x="3535" y="3143"/>
                  </a:lnTo>
                  <a:cubicBezTo>
                    <a:pt x="3542" y="3138"/>
                    <a:pt x="3552" y="3138"/>
                    <a:pt x="3560" y="3143"/>
                  </a:cubicBezTo>
                  <a:lnTo>
                    <a:pt x="3912" y="3367"/>
                  </a:lnTo>
                  <a:cubicBezTo>
                    <a:pt x="3916" y="3369"/>
                    <a:pt x="3919" y="3372"/>
                    <a:pt x="3921" y="3376"/>
                  </a:cubicBezTo>
                  <a:lnTo>
                    <a:pt x="4273" y="4032"/>
                  </a:lnTo>
                  <a:lnTo>
                    <a:pt x="4258" y="4020"/>
                  </a:lnTo>
                  <a:lnTo>
                    <a:pt x="4610" y="4116"/>
                  </a:lnTo>
                  <a:lnTo>
                    <a:pt x="4603" y="4115"/>
                  </a:lnTo>
                  <a:lnTo>
                    <a:pt x="4955" y="4115"/>
                  </a:lnTo>
                  <a:cubicBezTo>
                    <a:pt x="4958" y="4115"/>
                    <a:pt x="4960" y="4116"/>
                    <a:pt x="4963" y="4117"/>
                  </a:cubicBezTo>
                  <a:lnTo>
                    <a:pt x="5315" y="4229"/>
                  </a:lnTo>
                  <a:cubicBezTo>
                    <a:pt x="5319" y="4230"/>
                    <a:pt x="5323" y="4233"/>
                    <a:pt x="5326" y="4236"/>
                  </a:cubicBezTo>
                  <a:lnTo>
                    <a:pt x="5678" y="4668"/>
                  </a:lnTo>
                  <a:lnTo>
                    <a:pt x="5652" y="4661"/>
                  </a:lnTo>
                  <a:lnTo>
                    <a:pt x="6004" y="4549"/>
                  </a:lnTo>
                  <a:lnTo>
                    <a:pt x="6354" y="4390"/>
                  </a:lnTo>
                  <a:cubicBezTo>
                    <a:pt x="6360" y="4387"/>
                    <a:pt x="6367" y="4387"/>
                    <a:pt x="6373" y="4390"/>
                  </a:cubicBezTo>
                  <a:lnTo>
                    <a:pt x="6725" y="4550"/>
                  </a:lnTo>
                  <a:lnTo>
                    <a:pt x="7075" y="4661"/>
                  </a:lnTo>
                  <a:cubicBezTo>
                    <a:pt x="7080" y="4662"/>
                    <a:pt x="7084" y="4665"/>
                    <a:pt x="7087" y="4670"/>
                  </a:cubicBezTo>
                  <a:lnTo>
                    <a:pt x="7439" y="5166"/>
                  </a:lnTo>
                  <a:lnTo>
                    <a:pt x="7412" y="5157"/>
                  </a:lnTo>
                  <a:lnTo>
                    <a:pt x="7764" y="5045"/>
                  </a:lnTo>
                  <a:lnTo>
                    <a:pt x="8116" y="4933"/>
                  </a:lnTo>
                  <a:cubicBezTo>
                    <a:pt x="8120" y="4932"/>
                    <a:pt x="8123" y="4931"/>
                    <a:pt x="8127" y="4932"/>
                  </a:cubicBezTo>
                  <a:lnTo>
                    <a:pt x="8479" y="4980"/>
                  </a:lnTo>
                  <a:lnTo>
                    <a:pt x="8469" y="4980"/>
                  </a:lnTo>
                  <a:lnTo>
                    <a:pt x="8821" y="4884"/>
                  </a:lnTo>
                  <a:cubicBezTo>
                    <a:pt x="8825" y="4883"/>
                    <a:pt x="8830" y="4883"/>
                    <a:pt x="8834" y="4884"/>
                  </a:cubicBezTo>
                  <a:lnTo>
                    <a:pt x="9186" y="4980"/>
                  </a:lnTo>
                  <a:cubicBezTo>
                    <a:pt x="9187" y="4981"/>
                    <a:pt x="9189" y="4981"/>
                    <a:pt x="9190" y="4982"/>
                  </a:cubicBezTo>
                  <a:lnTo>
                    <a:pt x="9558" y="5158"/>
                  </a:lnTo>
                  <a:lnTo>
                    <a:pt x="9551" y="5156"/>
                  </a:lnTo>
                  <a:lnTo>
                    <a:pt x="9903" y="5204"/>
                  </a:lnTo>
                  <a:lnTo>
                    <a:pt x="10251" y="5203"/>
                  </a:lnTo>
                  <a:lnTo>
                    <a:pt x="10244" y="5205"/>
                  </a:lnTo>
                  <a:lnTo>
                    <a:pt x="10596" y="5093"/>
                  </a:lnTo>
                  <a:cubicBezTo>
                    <a:pt x="10609" y="5089"/>
                    <a:pt x="10622" y="5096"/>
                    <a:pt x="10626" y="5108"/>
                  </a:cubicBezTo>
                  <a:cubicBezTo>
                    <a:pt x="10630" y="5121"/>
                    <a:pt x="10623" y="5134"/>
                    <a:pt x="10611" y="5138"/>
                  </a:cubicBezTo>
                  <a:lnTo>
                    <a:pt x="10259" y="5250"/>
                  </a:lnTo>
                  <a:cubicBezTo>
                    <a:pt x="10256" y="5251"/>
                    <a:pt x="10254" y="5251"/>
                    <a:pt x="10251" y="5251"/>
                  </a:cubicBezTo>
                  <a:lnTo>
                    <a:pt x="9896" y="5251"/>
                  </a:lnTo>
                  <a:lnTo>
                    <a:pt x="9544" y="5203"/>
                  </a:lnTo>
                  <a:cubicBezTo>
                    <a:pt x="9542" y="5203"/>
                    <a:pt x="9539" y="5202"/>
                    <a:pt x="9537" y="5201"/>
                  </a:cubicBezTo>
                  <a:lnTo>
                    <a:pt x="9169" y="5025"/>
                  </a:lnTo>
                  <a:lnTo>
                    <a:pt x="9173" y="5027"/>
                  </a:lnTo>
                  <a:lnTo>
                    <a:pt x="8821" y="4931"/>
                  </a:lnTo>
                  <a:lnTo>
                    <a:pt x="8834" y="4931"/>
                  </a:lnTo>
                  <a:lnTo>
                    <a:pt x="8482" y="5027"/>
                  </a:lnTo>
                  <a:cubicBezTo>
                    <a:pt x="8479" y="5027"/>
                    <a:pt x="8475" y="5028"/>
                    <a:pt x="8472" y="5027"/>
                  </a:cubicBezTo>
                  <a:lnTo>
                    <a:pt x="8120" y="4979"/>
                  </a:lnTo>
                  <a:lnTo>
                    <a:pt x="8131" y="4978"/>
                  </a:lnTo>
                  <a:lnTo>
                    <a:pt x="7779" y="5090"/>
                  </a:lnTo>
                  <a:lnTo>
                    <a:pt x="7427" y="5202"/>
                  </a:lnTo>
                  <a:cubicBezTo>
                    <a:pt x="7417" y="5206"/>
                    <a:pt x="7406" y="5202"/>
                    <a:pt x="7400" y="5193"/>
                  </a:cubicBezTo>
                  <a:lnTo>
                    <a:pt x="7048" y="4697"/>
                  </a:lnTo>
                  <a:lnTo>
                    <a:pt x="7060" y="4706"/>
                  </a:lnTo>
                  <a:lnTo>
                    <a:pt x="6706" y="4593"/>
                  </a:lnTo>
                  <a:lnTo>
                    <a:pt x="6354" y="4433"/>
                  </a:lnTo>
                  <a:lnTo>
                    <a:pt x="6373" y="4433"/>
                  </a:lnTo>
                  <a:lnTo>
                    <a:pt x="6019" y="4594"/>
                  </a:lnTo>
                  <a:lnTo>
                    <a:pt x="5667" y="4706"/>
                  </a:lnTo>
                  <a:cubicBezTo>
                    <a:pt x="5657" y="4709"/>
                    <a:pt x="5647" y="4706"/>
                    <a:pt x="5641" y="4699"/>
                  </a:cubicBezTo>
                  <a:lnTo>
                    <a:pt x="5289" y="4267"/>
                  </a:lnTo>
                  <a:lnTo>
                    <a:pt x="5300" y="4274"/>
                  </a:lnTo>
                  <a:lnTo>
                    <a:pt x="4948" y="4162"/>
                  </a:lnTo>
                  <a:lnTo>
                    <a:pt x="4955" y="4163"/>
                  </a:lnTo>
                  <a:lnTo>
                    <a:pt x="4603" y="4163"/>
                  </a:lnTo>
                  <a:cubicBezTo>
                    <a:pt x="4601" y="4163"/>
                    <a:pt x="4599" y="4163"/>
                    <a:pt x="4597" y="4163"/>
                  </a:cubicBezTo>
                  <a:lnTo>
                    <a:pt x="4245" y="4067"/>
                  </a:lnTo>
                  <a:cubicBezTo>
                    <a:pt x="4239" y="4065"/>
                    <a:pt x="4233" y="4061"/>
                    <a:pt x="4230" y="4055"/>
                  </a:cubicBezTo>
                  <a:lnTo>
                    <a:pt x="3878" y="3399"/>
                  </a:lnTo>
                  <a:lnTo>
                    <a:pt x="3887" y="3408"/>
                  </a:lnTo>
                  <a:lnTo>
                    <a:pt x="3535" y="3184"/>
                  </a:lnTo>
                  <a:lnTo>
                    <a:pt x="3560" y="3184"/>
                  </a:lnTo>
                  <a:lnTo>
                    <a:pt x="3208" y="3408"/>
                  </a:lnTo>
                  <a:cubicBezTo>
                    <a:pt x="3202" y="3412"/>
                    <a:pt x="3195" y="3412"/>
                    <a:pt x="3188" y="3410"/>
                  </a:cubicBezTo>
                  <a:lnTo>
                    <a:pt x="2836" y="3298"/>
                  </a:lnTo>
                  <a:cubicBezTo>
                    <a:pt x="2834" y="3298"/>
                    <a:pt x="2833" y="3297"/>
                    <a:pt x="2831" y="3296"/>
                  </a:cubicBezTo>
                  <a:lnTo>
                    <a:pt x="2479" y="3088"/>
                  </a:lnTo>
                  <a:cubicBezTo>
                    <a:pt x="2474" y="3085"/>
                    <a:pt x="2470" y="3080"/>
                    <a:pt x="2469" y="3075"/>
                  </a:cubicBezTo>
                  <a:lnTo>
                    <a:pt x="2117" y="1987"/>
                  </a:lnTo>
                  <a:lnTo>
                    <a:pt x="2152" y="2000"/>
                  </a:lnTo>
                  <a:lnTo>
                    <a:pt x="1800" y="2224"/>
                  </a:lnTo>
                  <a:cubicBezTo>
                    <a:pt x="1794" y="2228"/>
                    <a:pt x="1787" y="2229"/>
                    <a:pt x="1780" y="2226"/>
                  </a:cubicBezTo>
                  <a:cubicBezTo>
                    <a:pt x="1773" y="2224"/>
                    <a:pt x="1767" y="2218"/>
                    <a:pt x="1765" y="2212"/>
                  </a:cubicBezTo>
                  <a:lnTo>
                    <a:pt x="1413" y="1236"/>
                  </a:lnTo>
                  <a:lnTo>
                    <a:pt x="1448" y="1248"/>
                  </a:lnTo>
                  <a:lnTo>
                    <a:pt x="1096" y="1456"/>
                  </a:lnTo>
                  <a:cubicBezTo>
                    <a:pt x="1092" y="1458"/>
                    <a:pt x="1088" y="1459"/>
                    <a:pt x="1083" y="1459"/>
                  </a:cubicBezTo>
                  <a:lnTo>
                    <a:pt x="731" y="1459"/>
                  </a:lnTo>
                  <a:cubicBezTo>
                    <a:pt x="724" y="1459"/>
                    <a:pt x="717" y="1456"/>
                    <a:pt x="713" y="1451"/>
                  </a:cubicBezTo>
                  <a:lnTo>
                    <a:pt x="361" y="1019"/>
                  </a:lnTo>
                  <a:cubicBezTo>
                    <a:pt x="359" y="1017"/>
                    <a:pt x="358" y="1014"/>
                    <a:pt x="357" y="1012"/>
                  </a:cubicBezTo>
                  <a:lnTo>
                    <a:pt x="5" y="36"/>
                  </a:lnTo>
                  <a:cubicBezTo>
                    <a:pt x="0" y="23"/>
                    <a:pt x="7" y="9"/>
                    <a:pt x="19" y="5"/>
                  </a:cubicBezTo>
                  <a:cubicBezTo>
                    <a:pt x="32" y="0"/>
                    <a:pt x="46" y="7"/>
                    <a:pt x="50" y="19"/>
                  </a:cubicBezTo>
                  <a:close/>
                </a:path>
              </a:pathLst>
            </a:custGeom>
            <a:solidFill>
              <a:srgbClr val="4A7EBB"/>
            </a:solidFill>
            <a:ln w="11113" cap="flat">
              <a:solidFill>
                <a:srgbClr val="4A7EBB"/>
              </a:solidFill>
              <a:prstDash val="solid"/>
              <a:bevel/>
              <a:headEnd/>
              <a:tailEnd/>
            </a:ln>
          </p:spPr>
          <p:txBody>
            <a:bodyPr vert="horz" wrap="square" lIns="91440" tIns="45720" rIns="91440" bIns="45720" numCol="1" anchor="t" anchorCtr="0" compatLnSpc="1">
              <a:prstTxWarp prst="textNoShape">
                <a:avLst/>
              </a:prstTxWarp>
            </a:bodyPr>
            <a:lstStyle/>
            <a:p>
              <a:endParaRPr lang="en-US" dirty="0">
                <a:latin typeface="Calibri" pitchFamily="34" charset="0"/>
              </a:endParaRPr>
            </a:p>
          </p:txBody>
        </p:sp>
        <p:sp>
          <p:nvSpPr>
            <p:cNvPr id="19471" name="Rectangle 15"/>
            <p:cNvSpPr>
              <a:spLocks noChangeArrowheads="1"/>
            </p:cNvSpPr>
            <p:nvPr/>
          </p:nvSpPr>
          <p:spPr bwMode="auto">
            <a:xfrm>
              <a:off x="499" y="3448"/>
              <a:ext cx="128"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rgbClr val="000000"/>
                  </a:solidFill>
                  <a:effectLst/>
                  <a:latin typeface="Calibri" pitchFamily="34" charset="0"/>
                  <a:cs typeface="Arial" pitchFamily="34" charset="0"/>
                </a:rPr>
                <a:t>0%</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19472" name="Rectangle 16"/>
            <p:cNvSpPr>
              <a:spLocks noChangeArrowheads="1"/>
            </p:cNvSpPr>
            <p:nvPr/>
          </p:nvSpPr>
          <p:spPr bwMode="auto">
            <a:xfrm>
              <a:off x="444" y="3005"/>
              <a:ext cx="182"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rgbClr val="000000"/>
                  </a:solidFill>
                  <a:effectLst/>
                  <a:latin typeface="Calibri" pitchFamily="34" charset="0"/>
                  <a:cs typeface="Arial" pitchFamily="34" charset="0"/>
                </a:rPr>
                <a:t>10%</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19473" name="Rectangle 17"/>
            <p:cNvSpPr>
              <a:spLocks noChangeArrowheads="1"/>
            </p:cNvSpPr>
            <p:nvPr/>
          </p:nvSpPr>
          <p:spPr bwMode="auto">
            <a:xfrm>
              <a:off x="444" y="2562"/>
              <a:ext cx="182"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rgbClr val="000000"/>
                  </a:solidFill>
                  <a:effectLst/>
                  <a:latin typeface="Calibri" pitchFamily="34" charset="0"/>
                  <a:cs typeface="Arial" pitchFamily="34" charset="0"/>
                </a:rPr>
                <a:t>20%</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19474" name="Rectangle 18"/>
            <p:cNvSpPr>
              <a:spLocks noChangeArrowheads="1"/>
            </p:cNvSpPr>
            <p:nvPr/>
          </p:nvSpPr>
          <p:spPr bwMode="auto">
            <a:xfrm>
              <a:off x="444" y="2119"/>
              <a:ext cx="182"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rgbClr val="000000"/>
                  </a:solidFill>
                  <a:effectLst/>
                  <a:latin typeface="Calibri" pitchFamily="34" charset="0"/>
                  <a:cs typeface="Arial" pitchFamily="34" charset="0"/>
                </a:rPr>
                <a:t>30%</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19475" name="Rectangle 19"/>
            <p:cNvSpPr>
              <a:spLocks noChangeArrowheads="1"/>
            </p:cNvSpPr>
            <p:nvPr/>
          </p:nvSpPr>
          <p:spPr bwMode="auto">
            <a:xfrm>
              <a:off x="444" y="1675"/>
              <a:ext cx="182"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rgbClr val="000000"/>
                  </a:solidFill>
                  <a:effectLst/>
                  <a:latin typeface="Calibri" pitchFamily="34" charset="0"/>
                  <a:cs typeface="Arial" pitchFamily="34" charset="0"/>
                </a:rPr>
                <a:t>40%</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19476" name="Rectangle 20"/>
            <p:cNvSpPr>
              <a:spLocks noChangeArrowheads="1"/>
            </p:cNvSpPr>
            <p:nvPr/>
          </p:nvSpPr>
          <p:spPr bwMode="auto">
            <a:xfrm>
              <a:off x="444" y="1232"/>
              <a:ext cx="182"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rgbClr val="000000"/>
                  </a:solidFill>
                  <a:effectLst/>
                  <a:latin typeface="Calibri" pitchFamily="34" charset="0"/>
                  <a:cs typeface="Arial" pitchFamily="34" charset="0"/>
                </a:rPr>
                <a:t>50%</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19477" name="Rectangle 21"/>
            <p:cNvSpPr>
              <a:spLocks noChangeArrowheads="1"/>
            </p:cNvSpPr>
            <p:nvPr/>
          </p:nvSpPr>
          <p:spPr bwMode="auto">
            <a:xfrm>
              <a:off x="444" y="789"/>
              <a:ext cx="182"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rgbClr val="000000"/>
                  </a:solidFill>
                  <a:effectLst/>
                  <a:latin typeface="Calibri" pitchFamily="34" charset="0"/>
                  <a:cs typeface="Arial" pitchFamily="34" charset="0"/>
                </a:rPr>
                <a:t>60%</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19478" name="Rectangle 22"/>
            <p:cNvSpPr>
              <a:spLocks noChangeArrowheads="1"/>
            </p:cNvSpPr>
            <p:nvPr/>
          </p:nvSpPr>
          <p:spPr bwMode="auto">
            <a:xfrm>
              <a:off x="619" y="3616"/>
              <a:ext cx="214"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rgbClr val="000000"/>
                  </a:solidFill>
                  <a:effectLst/>
                  <a:latin typeface="Calibri" pitchFamily="34" charset="0"/>
                  <a:cs typeface="Arial" pitchFamily="34" charset="0"/>
                </a:rPr>
                <a:t>1840</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19479" name="Rectangle 23"/>
            <p:cNvSpPr>
              <a:spLocks noChangeArrowheads="1"/>
            </p:cNvSpPr>
            <p:nvPr/>
          </p:nvSpPr>
          <p:spPr bwMode="auto">
            <a:xfrm>
              <a:off x="918" y="3616"/>
              <a:ext cx="214"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rgbClr val="000000"/>
                  </a:solidFill>
                  <a:effectLst/>
                  <a:latin typeface="Calibri" pitchFamily="34" charset="0"/>
                  <a:cs typeface="Arial" pitchFamily="34" charset="0"/>
                </a:rPr>
                <a:t>1850</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19480" name="Rectangle 24"/>
            <p:cNvSpPr>
              <a:spLocks noChangeArrowheads="1"/>
            </p:cNvSpPr>
            <p:nvPr/>
          </p:nvSpPr>
          <p:spPr bwMode="auto">
            <a:xfrm>
              <a:off x="1217" y="3616"/>
              <a:ext cx="214"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rgbClr val="000000"/>
                  </a:solidFill>
                  <a:effectLst/>
                  <a:latin typeface="Calibri" pitchFamily="34" charset="0"/>
                  <a:cs typeface="Arial" pitchFamily="34" charset="0"/>
                </a:rPr>
                <a:t>1860</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19481" name="Rectangle 25"/>
            <p:cNvSpPr>
              <a:spLocks noChangeArrowheads="1"/>
            </p:cNvSpPr>
            <p:nvPr/>
          </p:nvSpPr>
          <p:spPr bwMode="auto">
            <a:xfrm>
              <a:off x="1515" y="3616"/>
              <a:ext cx="214"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rgbClr val="000000"/>
                  </a:solidFill>
                  <a:effectLst/>
                  <a:latin typeface="Calibri" pitchFamily="34" charset="0"/>
                  <a:cs typeface="Arial" pitchFamily="34" charset="0"/>
                </a:rPr>
                <a:t>1870</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19482" name="Rectangle 26"/>
            <p:cNvSpPr>
              <a:spLocks noChangeArrowheads="1"/>
            </p:cNvSpPr>
            <p:nvPr/>
          </p:nvSpPr>
          <p:spPr bwMode="auto">
            <a:xfrm>
              <a:off x="1814" y="3616"/>
              <a:ext cx="214"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rgbClr val="000000"/>
                  </a:solidFill>
                  <a:effectLst/>
                  <a:latin typeface="Calibri" pitchFamily="34" charset="0"/>
                  <a:cs typeface="Arial" pitchFamily="34" charset="0"/>
                </a:rPr>
                <a:t>1880</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19483" name="Rectangle 27"/>
            <p:cNvSpPr>
              <a:spLocks noChangeArrowheads="1"/>
            </p:cNvSpPr>
            <p:nvPr/>
          </p:nvSpPr>
          <p:spPr bwMode="auto">
            <a:xfrm>
              <a:off x="2113" y="3616"/>
              <a:ext cx="214"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rgbClr val="000000"/>
                  </a:solidFill>
                  <a:effectLst/>
                  <a:latin typeface="Calibri" pitchFamily="34" charset="0"/>
                  <a:cs typeface="Arial" pitchFamily="34" charset="0"/>
                </a:rPr>
                <a:t>1890</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19484" name="Rectangle 28"/>
            <p:cNvSpPr>
              <a:spLocks noChangeArrowheads="1"/>
            </p:cNvSpPr>
            <p:nvPr/>
          </p:nvSpPr>
          <p:spPr bwMode="auto">
            <a:xfrm>
              <a:off x="2412" y="3616"/>
              <a:ext cx="214"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rgbClr val="000000"/>
                  </a:solidFill>
                  <a:effectLst/>
                  <a:latin typeface="Calibri" pitchFamily="34" charset="0"/>
                  <a:cs typeface="Arial" pitchFamily="34" charset="0"/>
                </a:rPr>
                <a:t>1900</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19485" name="Rectangle 29"/>
            <p:cNvSpPr>
              <a:spLocks noChangeArrowheads="1"/>
            </p:cNvSpPr>
            <p:nvPr/>
          </p:nvSpPr>
          <p:spPr bwMode="auto">
            <a:xfrm>
              <a:off x="2711" y="3616"/>
              <a:ext cx="214"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rgbClr val="000000"/>
                  </a:solidFill>
                  <a:effectLst/>
                  <a:latin typeface="Calibri" pitchFamily="34" charset="0"/>
                  <a:cs typeface="Arial" pitchFamily="34" charset="0"/>
                </a:rPr>
                <a:t>1910</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19486" name="Rectangle 30"/>
            <p:cNvSpPr>
              <a:spLocks noChangeArrowheads="1"/>
            </p:cNvSpPr>
            <p:nvPr/>
          </p:nvSpPr>
          <p:spPr bwMode="auto">
            <a:xfrm>
              <a:off x="3010" y="3616"/>
              <a:ext cx="214"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rgbClr val="000000"/>
                  </a:solidFill>
                  <a:effectLst/>
                  <a:latin typeface="Calibri" pitchFamily="34" charset="0"/>
                  <a:cs typeface="Arial" pitchFamily="34" charset="0"/>
                </a:rPr>
                <a:t>1920</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19487" name="Rectangle 31"/>
            <p:cNvSpPr>
              <a:spLocks noChangeArrowheads="1"/>
            </p:cNvSpPr>
            <p:nvPr/>
          </p:nvSpPr>
          <p:spPr bwMode="auto">
            <a:xfrm>
              <a:off x="3309" y="3616"/>
              <a:ext cx="214"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rgbClr val="000000"/>
                  </a:solidFill>
                  <a:effectLst/>
                  <a:latin typeface="Calibri" pitchFamily="34" charset="0"/>
                  <a:cs typeface="Arial" pitchFamily="34" charset="0"/>
                </a:rPr>
                <a:t>1930</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19488" name="Rectangle 32"/>
            <p:cNvSpPr>
              <a:spLocks noChangeArrowheads="1"/>
            </p:cNvSpPr>
            <p:nvPr/>
          </p:nvSpPr>
          <p:spPr bwMode="auto">
            <a:xfrm>
              <a:off x="3608" y="3616"/>
              <a:ext cx="214"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rgbClr val="000000"/>
                  </a:solidFill>
                  <a:effectLst/>
                  <a:latin typeface="Calibri" pitchFamily="34" charset="0"/>
                  <a:cs typeface="Arial" pitchFamily="34" charset="0"/>
                </a:rPr>
                <a:t>1940</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19489" name="Rectangle 33"/>
            <p:cNvSpPr>
              <a:spLocks noChangeArrowheads="1"/>
            </p:cNvSpPr>
            <p:nvPr/>
          </p:nvSpPr>
          <p:spPr bwMode="auto">
            <a:xfrm>
              <a:off x="3907" y="3616"/>
              <a:ext cx="214"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rgbClr val="000000"/>
                  </a:solidFill>
                  <a:effectLst/>
                  <a:latin typeface="Calibri" pitchFamily="34" charset="0"/>
                  <a:cs typeface="Arial" pitchFamily="34" charset="0"/>
                </a:rPr>
                <a:t>1950</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19490" name="Rectangle 34"/>
            <p:cNvSpPr>
              <a:spLocks noChangeArrowheads="1"/>
            </p:cNvSpPr>
            <p:nvPr/>
          </p:nvSpPr>
          <p:spPr bwMode="auto">
            <a:xfrm>
              <a:off x="4206" y="3616"/>
              <a:ext cx="214"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rgbClr val="000000"/>
                  </a:solidFill>
                  <a:effectLst/>
                  <a:latin typeface="Calibri" pitchFamily="34" charset="0"/>
                  <a:cs typeface="Arial" pitchFamily="34" charset="0"/>
                </a:rPr>
                <a:t>1960</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19491" name="Rectangle 35"/>
            <p:cNvSpPr>
              <a:spLocks noChangeArrowheads="1"/>
            </p:cNvSpPr>
            <p:nvPr/>
          </p:nvSpPr>
          <p:spPr bwMode="auto">
            <a:xfrm>
              <a:off x="4505" y="3616"/>
              <a:ext cx="214"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rgbClr val="000000"/>
                  </a:solidFill>
                  <a:effectLst/>
                  <a:latin typeface="Calibri" pitchFamily="34" charset="0"/>
                  <a:cs typeface="Arial" pitchFamily="34" charset="0"/>
                </a:rPr>
                <a:t>1970</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19492" name="Rectangle 36"/>
            <p:cNvSpPr>
              <a:spLocks noChangeArrowheads="1"/>
            </p:cNvSpPr>
            <p:nvPr/>
          </p:nvSpPr>
          <p:spPr bwMode="auto">
            <a:xfrm>
              <a:off x="4804" y="3616"/>
              <a:ext cx="214"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rgbClr val="000000"/>
                  </a:solidFill>
                  <a:effectLst/>
                  <a:latin typeface="Calibri" pitchFamily="34" charset="0"/>
                  <a:cs typeface="Arial" pitchFamily="34" charset="0"/>
                </a:rPr>
                <a:t>1980</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sp>
          <p:nvSpPr>
            <p:cNvPr id="19493" name="Rectangle 37"/>
            <p:cNvSpPr>
              <a:spLocks noChangeArrowheads="1"/>
            </p:cNvSpPr>
            <p:nvPr/>
          </p:nvSpPr>
          <p:spPr bwMode="auto">
            <a:xfrm>
              <a:off x="5102" y="3616"/>
              <a:ext cx="214"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rgbClr val="000000"/>
                  </a:solidFill>
                  <a:effectLst/>
                  <a:latin typeface="Calibri" pitchFamily="34" charset="0"/>
                  <a:cs typeface="Arial" pitchFamily="34" charset="0"/>
                </a:rPr>
                <a:t>1990</a:t>
              </a:r>
              <a:endParaRPr kumimoji="0" lang="en-US" sz="1800" b="0" i="0" u="none" strike="noStrike" cap="none" normalizeH="0" baseline="0" dirty="0" smtClean="0">
                <a:ln>
                  <a:noFill/>
                </a:ln>
                <a:solidFill>
                  <a:schemeClr val="tx1"/>
                </a:solidFill>
                <a:effectLst/>
                <a:latin typeface="Calibri" pitchFamily="34" charset="0"/>
                <a:cs typeface="Arial" pitchFamily="34" charset="0"/>
              </a:endParaRPr>
            </a:p>
          </p:txBody>
        </p:sp>
      </p:grpSp>
    </p:spTree>
    <p:extLst>
      <p:ext uri="{BB962C8B-B14F-4D97-AF65-F5344CB8AC3E}">
        <p14:creationId xmlns="" xmlns:p14="http://schemas.microsoft.com/office/powerpoint/2010/main" val="14788107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780"/>
            <a:ext cx="9144000" cy="1470849"/>
          </a:xfrm>
        </p:spPr>
        <p:txBody>
          <a:bodyPr>
            <a:normAutofit fontScale="90000"/>
          </a:bodyPr>
          <a:lstStyle/>
          <a:p>
            <a:r>
              <a:rPr lang="en-US" sz="4000" b="1" dirty="0" smtClean="0">
                <a:solidFill>
                  <a:srgbClr val="C00000"/>
                </a:solidFill>
                <a:latin typeface="Calibri" pitchFamily="34" charset="0"/>
              </a:rPr>
              <a:t>Benefits of Requiring </a:t>
            </a:r>
            <a:r>
              <a:rPr lang="en-US" sz="4000" b="1" u="sng" dirty="0" smtClean="0">
                <a:solidFill>
                  <a:srgbClr val="C00000"/>
                </a:solidFill>
                <a:latin typeface="Calibri" pitchFamily="34" charset="0"/>
              </a:rPr>
              <a:t>Much</a:t>
            </a:r>
            <a:r>
              <a:rPr lang="en-US" sz="4000" b="1" dirty="0" smtClean="0">
                <a:solidFill>
                  <a:srgbClr val="C00000"/>
                </a:solidFill>
                <a:latin typeface="Calibri" pitchFamily="34" charset="0"/>
              </a:rPr>
              <a:t> </a:t>
            </a:r>
            <a:r>
              <a:rPr lang="en-US" sz="4000" b="1" u="sng" dirty="0" smtClean="0">
                <a:solidFill>
                  <a:srgbClr val="C00000"/>
                </a:solidFill>
                <a:latin typeface="Calibri" pitchFamily="34" charset="0"/>
              </a:rPr>
              <a:t>More </a:t>
            </a:r>
            <a:r>
              <a:rPr lang="en-US" sz="4000" b="1" dirty="0" smtClean="0">
                <a:solidFill>
                  <a:srgbClr val="C00000"/>
                </a:solidFill>
                <a:latin typeface="Calibri" pitchFamily="34" charset="0"/>
              </a:rPr>
              <a:t>Equity </a:t>
            </a:r>
            <a:r>
              <a:rPr lang="en-US" sz="4000" b="1" u="sng" dirty="0" smtClean="0">
                <a:solidFill>
                  <a:srgbClr val="C00000"/>
                </a:solidFill>
                <a:latin typeface="Calibri" pitchFamily="34" charset="0"/>
              </a:rPr>
              <a:t/>
            </a:r>
            <a:br>
              <a:rPr lang="en-US" sz="4000" b="1" u="sng" dirty="0" smtClean="0">
                <a:solidFill>
                  <a:srgbClr val="C00000"/>
                </a:solidFill>
                <a:latin typeface="Calibri" pitchFamily="34" charset="0"/>
              </a:rPr>
            </a:br>
            <a:r>
              <a:rPr lang="en-US" sz="4000" b="1" dirty="0" smtClean="0">
                <a:solidFill>
                  <a:srgbClr val="C00000"/>
                </a:solidFill>
                <a:latin typeface="Calibri" pitchFamily="34" charset="0"/>
              </a:rPr>
              <a:t>(e.g. 15% to 25%) </a:t>
            </a:r>
            <a:r>
              <a:rPr lang="en-US" b="1" dirty="0" smtClean="0">
                <a:solidFill>
                  <a:srgbClr val="C00000"/>
                </a:solidFill>
                <a:latin typeface="Calibri" pitchFamily="34" charset="0"/>
              </a:rPr>
              <a:t/>
            </a:r>
            <a:br>
              <a:rPr lang="en-US" b="1" dirty="0" smtClean="0">
                <a:solidFill>
                  <a:srgbClr val="C00000"/>
                </a:solidFill>
                <a:latin typeface="Calibri" pitchFamily="34" charset="0"/>
              </a:rPr>
            </a:br>
            <a:endParaRPr lang="en-US" b="1" dirty="0">
              <a:solidFill>
                <a:srgbClr val="C00000"/>
              </a:solidFill>
              <a:latin typeface="Calibri" pitchFamily="34" charset="0"/>
            </a:endParaRPr>
          </a:p>
        </p:txBody>
      </p:sp>
      <p:sp>
        <p:nvSpPr>
          <p:cNvPr id="3" name="Content Placeholder 2"/>
          <p:cNvSpPr>
            <a:spLocks noGrp="1"/>
          </p:cNvSpPr>
          <p:nvPr>
            <p:ph idx="1"/>
          </p:nvPr>
        </p:nvSpPr>
        <p:spPr>
          <a:xfrm>
            <a:off x="380999" y="1866900"/>
            <a:ext cx="8486775" cy="4792663"/>
          </a:xfrm>
        </p:spPr>
        <p:txBody>
          <a:bodyPr>
            <a:normAutofit fontScale="92500"/>
          </a:bodyPr>
          <a:lstStyle/>
          <a:p>
            <a:pPr marL="514350" indent="-514350">
              <a:buFont typeface="+mj-lt"/>
              <a:buAutoNum type="arabicPeriod"/>
            </a:pPr>
            <a:r>
              <a:rPr lang="en-US" sz="2800" dirty="0" smtClean="0">
                <a:latin typeface="Calibri" pitchFamily="34" charset="0"/>
              </a:rPr>
              <a:t>Systemic Risk is greatly reduced.</a:t>
            </a:r>
          </a:p>
          <a:p>
            <a:pPr marL="971550" lvl="1" indent="-514350"/>
            <a:r>
              <a:rPr lang="en-US" dirty="0" smtClean="0">
                <a:latin typeface="Calibri" pitchFamily="34" charset="0"/>
              </a:rPr>
              <a:t>Less chance of financial crisis and deadweight losses.</a:t>
            </a:r>
          </a:p>
          <a:p>
            <a:pPr marL="514350" indent="-514350">
              <a:buFont typeface="+mj-lt"/>
              <a:buAutoNum type="arabicPeriod"/>
            </a:pPr>
            <a:r>
              <a:rPr lang="en-US" sz="2800" dirty="0" smtClean="0">
                <a:latin typeface="Calibri" pitchFamily="34" charset="0"/>
              </a:rPr>
              <a:t>Risk is privatized; not borne by the government and citizens. </a:t>
            </a:r>
          </a:p>
          <a:p>
            <a:pPr marL="914400" lvl="1" indent="-514350"/>
            <a:r>
              <a:rPr lang="en-US" dirty="0" smtClean="0">
                <a:latin typeface="Calibri" pitchFamily="34" charset="0"/>
              </a:rPr>
              <a:t>Pricing is not distorted.</a:t>
            </a:r>
          </a:p>
          <a:p>
            <a:pPr marL="514350" indent="-514350">
              <a:buFont typeface="+mj-lt"/>
              <a:buAutoNum type="arabicPeriod"/>
            </a:pPr>
            <a:r>
              <a:rPr lang="en-US" sz="2800" dirty="0" smtClean="0">
                <a:latin typeface="Calibri" pitchFamily="34" charset="0"/>
              </a:rPr>
              <a:t>Incentives to take socially unproductive risks are reduced.</a:t>
            </a:r>
          </a:p>
          <a:p>
            <a:pPr marL="514350" indent="-514350">
              <a:buFont typeface="+mj-lt"/>
              <a:buAutoNum type="arabicPeriod"/>
            </a:pPr>
            <a:r>
              <a:rPr lang="en-US" sz="2800" dirty="0" smtClean="0">
                <a:latin typeface="Calibri" pitchFamily="34" charset="0"/>
                <a:cs typeface="Arial" pitchFamily="34" charset="0"/>
              </a:rPr>
              <a:t>Debt overhang: With too much debt good opportunities may not get funded by shareholders because new funding would benefit existing creditors at the expense of shareholders.</a:t>
            </a:r>
            <a:endParaRPr lang="en-US" sz="2800" dirty="0" smtClean="0">
              <a:latin typeface="Calibri" pitchFamily="34" charset="0"/>
            </a:endParaRPr>
          </a:p>
          <a:p>
            <a:endParaRPr lang="en-US" sz="2800" dirty="0" smtClean="0">
              <a:latin typeface="Calibri" pitchFamily="34" charset="0"/>
            </a:endParaRPr>
          </a:p>
          <a:p>
            <a:pPr>
              <a:buNone/>
            </a:pPr>
            <a:endParaRPr lang="en-US" dirty="0">
              <a:latin typeface="Calibri" pitchFamily="34" charset="0"/>
            </a:endParaRPr>
          </a:p>
        </p:txBody>
      </p:sp>
    </p:spTree>
    <p:extLst>
      <p:ext uri="{BB962C8B-B14F-4D97-AF65-F5344CB8AC3E}">
        <p14:creationId xmlns="" xmlns:p14="http://schemas.microsoft.com/office/powerpoint/2010/main" val="22916455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Autofit/>
          </a:bodyPr>
          <a:lstStyle/>
          <a:p>
            <a:r>
              <a:rPr lang="en-US" sz="3600" b="1" dirty="0" smtClean="0">
                <a:solidFill>
                  <a:srgbClr val="C00000"/>
                </a:solidFill>
                <a:latin typeface="+mn-lt"/>
                <a:cs typeface="Arial" pitchFamily="34" charset="0"/>
              </a:rPr>
              <a:t>Benefits</a:t>
            </a:r>
            <a:endParaRPr lang="en-US" sz="3600" dirty="0">
              <a:solidFill>
                <a:srgbClr val="C00000"/>
              </a:solidFill>
              <a:latin typeface="+mn-lt"/>
            </a:endParaRPr>
          </a:p>
        </p:txBody>
      </p:sp>
      <p:sp>
        <p:nvSpPr>
          <p:cNvPr id="3" name="Content Placeholder 2"/>
          <p:cNvSpPr>
            <a:spLocks noGrp="1"/>
          </p:cNvSpPr>
          <p:nvPr>
            <p:ph idx="1"/>
          </p:nvPr>
        </p:nvSpPr>
        <p:spPr>
          <a:xfrm>
            <a:off x="114300" y="1000125"/>
            <a:ext cx="8686800" cy="5562600"/>
          </a:xfrm>
        </p:spPr>
        <p:txBody>
          <a:bodyPr>
            <a:normAutofit fontScale="47500" lnSpcReduction="20000"/>
          </a:bodyPr>
          <a:lstStyle/>
          <a:p>
            <a:pPr>
              <a:buNone/>
            </a:pPr>
            <a:endParaRPr lang="en-US" sz="5100" dirty="0" smtClean="0">
              <a:solidFill>
                <a:srgbClr val="C00000"/>
              </a:solidFill>
              <a:cs typeface="Arial" pitchFamily="34" charset="0"/>
            </a:endParaRPr>
          </a:p>
          <a:p>
            <a:r>
              <a:rPr lang="en-US" sz="5100" dirty="0" smtClean="0">
                <a:cs typeface="Arial" pitchFamily="34" charset="0"/>
              </a:rPr>
              <a:t>“Had the share of financial assets funded by equity been significantly higher in September 2008, it seems unlikely that the deflation of asset prices would have fostered a default contagion much, if any, beyond that of the dotcom boom.”</a:t>
            </a:r>
          </a:p>
          <a:p>
            <a:endParaRPr lang="en-US" sz="5100" dirty="0" smtClean="0">
              <a:cs typeface="Arial" pitchFamily="34" charset="0"/>
            </a:endParaRPr>
          </a:p>
          <a:p>
            <a:pPr marL="742950" indent="0">
              <a:buNone/>
            </a:pPr>
            <a:r>
              <a:rPr lang="en-US" sz="5100" dirty="0" smtClean="0">
                <a:cs typeface="Arial" pitchFamily="34" charset="0"/>
              </a:rPr>
              <a:t>Alan Greenspan, “The Crisis,” </a:t>
            </a:r>
            <a:r>
              <a:rPr lang="en-US" sz="5100" i="1" dirty="0" smtClean="0">
                <a:cs typeface="Arial" pitchFamily="34" charset="0"/>
              </a:rPr>
              <a:t>Brookings Papers</a:t>
            </a:r>
            <a:r>
              <a:rPr lang="en-US" sz="5100" dirty="0" smtClean="0">
                <a:cs typeface="Arial" pitchFamily="34" charset="0"/>
              </a:rPr>
              <a:t>, April 15, 2010.</a:t>
            </a:r>
          </a:p>
          <a:p>
            <a:pPr>
              <a:buNone/>
            </a:pPr>
            <a:endParaRPr lang="en-US" sz="5100" dirty="0" smtClean="0">
              <a:cs typeface="Arial" pitchFamily="34" charset="0"/>
            </a:endParaRPr>
          </a:p>
          <a:p>
            <a:r>
              <a:rPr lang="en-US" sz="5100" dirty="0" smtClean="0">
                <a:cs typeface="Arial" pitchFamily="34" charset="0"/>
              </a:rPr>
              <a:t>“.. if capital and collateral are adequate...losses will be restricted to equity shareholders who seek abnormal returns; Taxpayers will not be at risk. Financial institutions will no longer be capable of privatizing profit and socializing losses.”</a:t>
            </a:r>
          </a:p>
          <a:p>
            <a:endParaRPr lang="en-US" sz="5100" dirty="0" smtClean="0">
              <a:cs typeface="Arial" pitchFamily="34" charset="0"/>
            </a:endParaRPr>
          </a:p>
          <a:p>
            <a:pPr marL="800100" indent="-457200">
              <a:buNone/>
            </a:pPr>
            <a:r>
              <a:rPr lang="en-US" sz="5100" dirty="0" smtClean="0">
                <a:cs typeface="Arial" pitchFamily="34" charset="0"/>
              </a:rPr>
              <a:t> 	Alan Greenspan, (quoted in “Greenspan Defends Legacy, Urges Higher Capital, Collateral Standards,” </a:t>
            </a:r>
            <a:r>
              <a:rPr lang="en-US" sz="5100" i="1" dirty="0" smtClean="0">
                <a:cs typeface="Arial" pitchFamily="34" charset="0"/>
              </a:rPr>
              <a:t>WSJ</a:t>
            </a:r>
            <a:r>
              <a:rPr lang="en-US" sz="5100" dirty="0" smtClean="0">
                <a:cs typeface="Arial" pitchFamily="34" charset="0"/>
              </a:rPr>
              <a:t>, April 7, 2010).</a:t>
            </a:r>
            <a:endParaRPr lang="en-US" sz="5100" dirty="0" smtClean="0"/>
          </a:p>
          <a:p>
            <a:endParaRPr lang="en-US" sz="3100" dirty="0" smtClean="0">
              <a:ea typeface="Times New Roman"/>
              <a:cs typeface="Arial" pitchFamily="34" charset="0"/>
            </a:endParaRPr>
          </a:p>
          <a:p>
            <a:endParaRPr lang="en-US" sz="1600" dirty="0" smtClean="0"/>
          </a:p>
          <a:p>
            <a:endParaRPr lang="en-US" sz="1600" dirty="0" smtClean="0"/>
          </a:p>
          <a:p>
            <a:pPr lvl="1">
              <a:buNone/>
            </a:pPr>
            <a:endParaRPr lang="en-US" sz="1000" dirty="0" smtClean="0"/>
          </a:p>
          <a:p>
            <a:pPr lvl="1"/>
            <a:endParaRPr lang="en-US" sz="1600" dirty="0" smtClean="0"/>
          </a:p>
        </p:txBody>
      </p:sp>
    </p:spTree>
    <p:custDataLst>
      <p:tags r:id="rId1"/>
    </p:custData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952750" y="1569303"/>
            <a:ext cx="990600" cy="3505200"/>
          </a:xfrm>
          <a:prstGeom prst="rect">
            <a:avLst/>
          </a:prstGeom>
          <a:solidFill>
            <a:schemeClr val="tx1">
              <a:lumMod val="50000"/>
              <a:lumOff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a:latin typeface="Calibri" pitchFamily="34" charset="0"/>
            </a:endParaRPr>
          </a:p>
        </p:txBody>
      </p:sp>
      <p:sp>
        <p:nvSpPr>
          <p:cNvPr id="4" name="TextBox 3"/>
          <p:cNvSpPr txBox="1"/>
          <p:nvPr/>
        </p:nvSpPr>
        <p:spPr>
          <a:xfrm>
            <a:off x="2952750" y="2407503"/>
            <a:ext cx="990600" cy="307777"/>
          </a:xfrm>
          <a:prstGeom prst="rect">
            <a:avLst/>
          </a:prstGeom>
          <a:noFill/>
        </p:spPr>
        <p:txBody>
          <a:bodyPr wrap="square" rtlCol="0">
            <a:spAutoFit/>
          </a:bodyPr>
          <a:lstStyle/>
          <a:p>
            <a:pPr algn="ctr"/>
            <a:r>
              <a:rPr lang="en-US" sz="1400" b="1" dirty="0" smtClean="0">
                <a:solidFill>
                  <a:schemeClr val="bg1"/>
                </a:solidFill>
                <a:latin typeface="Calibri" pitchFamily="34" charset="0"/>
                <a:cs typeface="Times New Roman" pitchFamily="18" charset="0"/>
              </a:rPr>
              <a:t>Debt</a:t>
            </a:r>
            <a:endParaRPr lang="en-US" sz="1400" b="1" dirty="0">
              <a:solidFill>
                <a:schemeClr val="bg1"/>
              </a:solidFill>
              <a:latin typeface="Calibri" pitchFamily="34" charset="0"/>
              <a:cs typeface="Times New Roman" pitchFamily="18" charset="0"/>
            </a:endParaRPr>
          </a:p>
        </p:txBody>
      </p:sp>
      <p:grpSp>
        <p:nvGrpSpPr>
          <p:cNvPr id="5" name="Group 23"/>
          <p:cNvGrpSpPr/>
          <p:nvPr/>
        </p:nvGrpSpPr>
        <p:grpSpPr>
          <a:xfrm>
            <a:off x="1962150" y="1950303"/>
            <a:ext cx="990600" cy="3124200"/>
            <a:chOff x="990600" y="2133600"/>
            <a:chExt cx="990600" cy="3962400"/>
          </a:xfrm>
          <a:solidFill>
            <a:srgbClr val="FFFF99"/>
          </a:solidFill>
        </p:grpSpPr>
        <p:sp>
          <p:nvSpPr>
            <p:cNvPr id="6" name="Rectangle 5"/>
            <p:cNvSpPr/>
            <p:nvPr/>
          </p:nvSpPr>
          <p:spPr>
            <a:xfrm>
              <a:off x="990600" y="2133600"/>
              <a:ext cx="990600" cy="3962400"/>
            </a:xfrm>
            <a:prstGeom prst="rect">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a:solidFill>
                  <a:srgbClr val="00B0F0"/>
                </a:solidFill>
                <a:latin typeface="Calibri" pitchFamily="34" charset="0"/>
              </a:endParaRPr>
            </a:p>
          </p:txBody>
        </p:sp>
        <p:sp>
          <p:nvSpPr>
            <p:cNvPr id="7" name="TextBox 2"/>
            <p:cNvSpPr txBox="1"/>
            <p:nvPr/>
          </p:nvSpPr>
          <p:spPr>
            <a:xfrm>
              <a:off x="1066800" y="3581400"/>
              <a:ext cx="838200" cy="663596"/>
            </a:xfrm>
            <a:prstGeom prst="rect">
              <a:avLst/>
            </a:prstGeom>
            <a:grpFill/>
          </p:spPr>
          <p:txBody>
            <a:bodyPr wrap="square" rtlCol="0">
              <a:spAutoFit/>
            </a:bodyPr>
            <a:lstStyle/>
            <a:p>
              <a:pPr algn="ctr"/>
              <a:r>
                <a:rPr lang="en-US" sz="1400" b="1" dirty="0" smtClean="0">
                  <a:latin typeface="Calibri" pitchFamily="34" charset="0"/>
                  <a:cs typeface="Times New Roman" pitchFamily="18" charset="0"/>
                </a:rPr>
                <a:t>Assets</a:t>
              </a:r>
            </a:p>
            <a:p>
              <a:pPr algn="ctr"/>
              <a:r>
                <a:rPr lang="en-US" sz="1400" b="1" dirty="0" smtClean="0">
                  <a:latin typeface="Calibri" pitchFamily="34" charset="0"/>
                  <a:cs typeface="Times New Roman" pitchFamily="18" charset="0"/>
                </a:rPr>
                <a:t>After</a:t>
              </a:r>
              <a:endParaRPr lang="en-US" sz="1400" b="1" dirty="0">
                <a:latin typeface="Calibri" pitchFamily="34" charset="0"/>
                <a:cs typeface="Times New Roman" pitchFamily="18" charset="0"/>
              </a:endParaRPr>
            </a:p>
          </p:txBody>
        </p:sp>
      </p:grpSp>
      <p:grpSp>
        <p:nvGrpSpPr>
          <p:cNvPr id="8" name="Group 51"/>
          <p:cNvGrpSpPr/>
          <p:nvPr/>
        </p:nvGrpSpPr>
        <p:grpSpPr>
          <a:xfrm>
            <a:off x="1962150" y="1340703"/>
            <a:ext cx="990600" cy="609600"/>
            <a:chOff x="1981200" y="2133600"/>
            <a:chExt cx="990600" cy="457200"/>
          </a:xfrm>
          <a:blipFill>
            <a:blip r:embed="rId2"/>
            <a:stretch>
              <a:fillRect/>
            </a:stretch>
          </a:blipFill>
        </p:grpSpPr>
        <p:sp>
          <p:nvSpPr>
            <p:cNvPr id="9" name="Rectangle 9"/>
            <p:cNvSpPr/>
            <p:nvPr/>
          </p:nvSpPr>
          <p:spPr>
            <a:xfrm>
              <a:off x="1981200" y="2133600"/>
              <a:ext cx="990600" cy="457200"/>
            </a:xfrm>
            <a:prstGeom prst="rect">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a:solidFill>
                  <a:schemeClr val="bg1"/>
                </a:solidFill>
                <a:latin typeface="Calibri" pitchFamily="34" charset="0"/>
              </a:endParaRPr>
            </a:p>
          </p:txBody>
        </p:sp>
        <p:sp>
          <p:nvSpPr>
            <p:cNvPr id="10" name="TextBox 10"/>
            <p:cNvSpPr txBox="1"/>
            <p:nvPr/>
          </p:nvSpPr>
          <p:spPr>
            <a:xfrm>
              <a:off x="1981200" y="2209800"/>
              <a:ext cx="990600" cy="230833"/>
            </a:xfrm>
            <a:prstGeom prst="rect">
              <a:avLst/>
            </a:prstGeom>
            <a:grpFill/>
          </p:spPr>
          <p:txBody>
            <a:bodyPr wrap="square" rtlCol="0">
              <a:spAutoFit/>
            </a:bodyPr>
            <a:lstStyle/>
            <a:p>
              <a:pPr algn="ctr"/>
              <a:r>
                <a:rPr lang="en-US" sz="1400" b="1" dirty="0" smtClean="0">
                  <a:latin typeface="Calibri" pitchFamily="34" charset="0"/>
                  <a:cs typeface="Times New Roman" pitchFamily="18" charset="0"/>
                </a:rPr>
                <a:t>Bailout</a:t>
              </a:r>
              <a:endParaRPr lang="en-US" sz="1400" b="1" dirty="0">
                <a:latin typeface="Calibri" pitchFamily="34" charset="0"/>
                <a:cs typeface="Times New Roman" pitchFamily="18" charset="0"/>
              </a:endParaRPr>
            </a:p>
          </p:txBody>
        </p:sp>
      </p:grpSp>
      <p:grpSp>
        <p:nvGrpSpPr>
          <p:cNvPr id="11" name="Group 54"/>
          <p:cNvGrpSpPr/>
          <p:nvPr/>
        </p:nvGrpSpPr>
        <p:grpSpPr>
          <a:xfrm>
            <a:off x="1962150" y="1112103"/>
            <a:ext cx="990600" cy="3962400"/>
            <a:chOff x="990600" y="2133600"/>
            <a:chExt cx="990600" cy="3962400"/>
          </a:xfrm>
          <a:solidFill>
            <a:srgbClr val="FFFF99"/>
          </a:solidFill>
        </p:grpSpPr>
        <p:sp>
          <p:nvSpPr>
            <p:cNvPr id="12" name="Rectangle 11"/>
            <p:cNvSpPr/>
            <p:nvPr/>
          </p:nvSpPr>
          <p:spPr>
            <a:xfrm>
              <a:off x="990600" y="2133600"/>
              <a:ext cx="990600" cy="3962400"/>
            </a:xfrm>
            <a:prstGeom prst="rect">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a:solidFill>
                  <a:srgbClr val="00B0F0"/>
                </a:solidFill>
                <a:latin typeface="Calibri" pitchFamily="34" charset="0"/>
              </a:endParaRPr>
            </a:p>
          </p:txBody>
        </p:sp>
        <p:sp>
          <p:nvSpPr>
            <p:cNvPr id="13" name="TextBox 2"/>
            <p:cNvSpPr txBox="1"/>
            <p:nvPr/>
          </p:nvSpPr>
          <p:spPr>
            <a:xfrm>
              <a:off x="1066800" y="3581400"/>
              <a:ext cx="838200" cy="523220"/>
            </a:xfrm>
            <a:prstGeom prst="rect">
              <a:avLst/>
            </a:prstGeom>
            <a:grpFill/>
          </p:spPr>
          <p:txBody>
            <a:bodyPr wrap="square" rtlCol="0">
              <a:spAutoFit/>
            </a:bodyPr>
            <a:lstStyle/>
            <a:p>
              <a:pPr algn="ctr"/>
              <a:r>
                <a:rPr lang="en-US" sz="1400" b="1" dirty="0" smtClean="0">
                  <a:latin typeface="Calibri" pitchFamily="34" charset="0"/>
                  <a:cs typeface="Times New Roman" pitchFamily="18" charset="0"/>
                </a:rPr>
                <a:t>Assets</a:t>
              </a:r>
            </a:p>
            <a:p>
              <a:pPr algn="ctr"/>
              <a:r>
                <a:rPr lang="en-US" sz="1400" b="1" dirty="0" smtClean="0">
                  <a:latin typeface="Calibri" pitchFamily="34" charset="0"/>
                  <a:cs typeface="Times New Roman" pitchFamily="18" charset="0"/>
                </a:rPr>
                <a:t>Before</a:t>
              </a:r>
              <a:endParaRPr lang="en-US" sz="1400" b="1" dirty="0">
                <a:latin typeface="Calibri" pitchFamily="34" charset="0"/>
                <a:cs typeface="Times New Roman" pitchFamily="18" charset="0"/>
              </a:endParaRPr>
            </a:p>
          </p:txBody>
        </p:sp>
      </p:grpSp>
      <p:sp>
        <p:nvSpPr>
          <p:cNvPr id="30" name="Rectangle 29"/>
          <p:cNvSpPr/>
          <p:nvPr/>
        </p:nvSpPr>
        <p:spPr>
          <a:xfrm>
            <a:off x="6515100" y="2162175"/>
            <a:ext cx="990600" cy="2895600"/>
          </a:xfrm>
          <a:prstGeom prst="rect">
            <a:avLst/>
          </a:prstGeom>
          <a:solidFill>
            <a:schemeClr val="tx1">
              <a:lumMod val="50000"/>
              <a:lumOff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a:latin typeface="Calibri" pitchFamily="34" charset="0"/>
            </a:endParaRPr>
          </a:p>
        </p:txBody>
      </p:sp>
      <p:sp>
        <p:nvSpPr>
          <p:cNvPr id="31" name="TextBox 30"/>
          <p:cNvSpPr txBox="1"/>
          <p:nvPr/>
        </p:nvSpPr>
        <p:spPr>
          <a:xfrm>
            <a:off x="6515100" y="2771775"/>
            <a:ext cx="990600" cy="523220"/>
          </a:xfrm>
          <a:prstGeom prst="rect">
            <a:avLst/>
          </a:prstGeom>
          <a:noFill/>
        </p:spPr>
        <p:txBody>
          <a:bodyPr wrap="square" rtlCol="0">
            <a:spAutoFit/>
          </a:bodyPr>
          <a:lstStyle/>
          <a:p>
            <a:pPr algn="ctr"/>
            <a:endParaRPr lang="en-US" sz="1400" b="1" dirty="0" smtClean="0">
              <a:solidFill>
                <a:schemeClr val="bg1"/>
              </a:solidFill>
              <a:latin typeface="Calibri" pitchFamily="34" charset="0"/>
              <a:cs typeface="Times New Roman" pitchFamily="18" charset="0"/>
            </a:endParaRPr>
          </a:p>
          <a:p>
            <a:pPr algn="ctr"/>
            <a:r>
              <a:rPr lang="en-US" sz="1400" b="1" dirty="0" smtClean="0">
                <a:solidFill>
                  <a:schemeClr val="bg1"/>
                </a:solidFill>
                <a:latin typeface="Calibri" pitchFamily="34" charset="0"/>
                <a:cs typeface="Times New Roman" pitchFamily="18" charset="0"/>
              </a:rPr>
              <a:t>Debt</a:t>
            </a:r>
            <a:endParaRPr lang="en-US" sz="1400" b="1" dirty="0">
              <a:solidFill>
                <a:schemeClr val="bg1"/>
              </a:solidFill>
              <a:latin typeface="Calibri" pitchFamily="34" charset="0"/>
              <a:cs typeface="Times New Roman" pitchFamily="18" charset="0"/>
            </a:endParaRPr>
          </a:p>
        </p:txBody>
      </p:sp>
      <p:grpSp>
        <p:nvGrpSpPr>
          <p:cNvPr id="14" name="Group 57"/>
          <p:cNvGrpSpPr/>
          <p:nvPr/>
        </p:nvGrpSpPr>
        <p:grpSpPr>
          <a:xfrm>
            <a:off x="5524500" y="1933575"/>
            <a:ext cx="990600" cy="3124200"/>
            <a:chOff x="990600" y="2133600"/>
            <a:chExt cx="990600" cy="3962400"/>
          </a:xfrm>
          <a:solidFill>
            <a:srgbClr val="FFFF99"/>
          </a:solidFill>
        </p:grpSpPr>
        <p:sp>
          <p:nvSpPr>
            <p:cNvPr id="33" name="Rectangle 32"/>
            <p:cNvSpPr/>
            <p:nvPr/>
          </p:nvSpPr>
          <p:spPr>
            <a:xfrm>
              <a:off x="990600" y="2133600"/>
              <a:ext cx="990600" cy="3962400"/>
            </a:xfrm>
            <a:prstGeom prst="rect">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a:solidFill>
                  <a:srgbClr val="00B0F0"/>
                </a:solidFill>
                <a:latin typeface="Calibri" pitchFamily="34" charset="0"/>
              </a:endParaRPr>
            </a:p>
          </p:txBody>
        </p:sp>
        <p:sp>
          <p:nvSpPr>
            <p:cNvPr id="34" name="TextBox 2"/>
            <p:cNvSpPr txBox="1"/>
            <p:nvPr/>
          </p:nvSpPr>
          <p:spPr>
            <a:xfrm>
              <a:off x="1143000" y="3583259"/>
              <a:ext cx="762000" cy="663596"/>
            </a:xfrm>
            <a:prstGeom prst="rect">
              <a:avLst/>
            </a:prstGeom>
            <a:grpFill/>
          </p:spPr>
          <p:txBody>
            <a:bodyPr wrap="square" rtlCol="0">
              <a:spAutoFit/>
            </a:bodyPr>
            <a:lstStyle/>
            <a:p>
              <a:pPr algn="ctr"/>
              <a:r>
                <a:rPr lang="en-US" sz="1400" b="1" dirty="0" smtClean="0">
                  <a:latin typeface="Calibri" pitchFamily="34" charset="0"/>
                  <a:cs typeface="Times New Roman" pitchFamily="18" charset="0"/>
                </a:rPr>
                <a:t>Assets</a:t>
              </a:r>
            </a:p>
            <a:p>
              <a:pPr algn="ctr"/>
              <a:r>
                <a:rPr lang="en-US" sz="1400" b="1" dirty="0" smtClean="0">
                  <a:latin typeface="Calibri" pitchFamily="34" charset="0"/>
                  <a:cs typeface="Times New Roman" pitchFamily="18" charset="0"/>
                </a:rPr>
                <a:t>After</a:t>
              </a:r>
              <a:endParaRPr lang="en-US" sz="1400" b="1" dirty="0">
                <a:latin typeface="Calibri" pitchFamily="34" charset="0"/>
                <a:cs typeface="Times New Roman" pitchFamily="18" charset="0"/>
              </a:endParaRPr>
            </a:p>
          </p:txBody>
        </p:sp>
      </p:grpSp>
      <p:grpSp>
        <p:nvGrpSpPr>
          <p:cNvPr id="15" name="Group 45"/>
          <p:cNvGrpSpPr/>
          <p:nvPr/>
        </p:nvGrpSpPr>
        <p:grpSpPr>
          <a:xfrm>
            <a:off x="5524500" y="1095375"/>
            <a:ext cx="990600" cy="3962400"/>
            <a:chOff x="6172200" y="2133600"/>
            <a:chExt cx="990600" cy="3962400"/>
          </a:xfrm>
          <a:solidFill>
            <a:srgbClr val="FFFF99"/>
          </a:solidFill>
        </p:grpSpPr>
        <p:sp>
          <p:nvSpPr>
            <p:cNvPr id="36" name="Rectangle 35"/>
            <p:cNvSpPr/>
            <p:nvPr/>
          </p:nvSpPr>
          <p:spPr>
            <a:xfrm>
              <a:off x="6172200" y="2133600"/>
              <a:ext cx="990600" cy="3962400"/>
            </a:xfrm>
            <a:prstGeom prst="rect">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a:latin typeface="Calibri" pitchFamily="34" charset="0"/>
              </a:endParaRPr>
            </a:p>
          </p:txBody>
        </p:sp>
        <p:sp>
          <p:nvSpPr>
            <p:cNvPr id="37" name="TextBox 2"/>
            <p:cNvSpPr txBox="1"/>
            <p:nvPr/>
          </p:nvSpPr>
          <p:spPr>
            <a:xfrm>
              <a:off x="6248400" y="3581400"/>
              <a:ext cx="838200" cy="523220"/>
            </a:xfrm>
            <a:prstGeom prst="rect">
              <a:avLst/>
            </a:prstGeom>
            <a:grpFill/>
          </p:spPr>
          <p:txBody>
            <a:bodyPr wrap="square" rtlCol="0">
              <a:spAutoFit/>
            </a:bodyPr>
            <a:lstStyle/>
            <a:p>
              <a:pPr algn="ctr"/>
              <a:r>
                <a:rPr lang="en-US" sz="1400" b="1" dirty="0" smtClean="0">
                  <a:latin typeface="Calibri" pitchFamily="34" charset="0"/>
                  <a:cs typeface="Times New Roman" pitchFamily="18" charset="0"/>
                </a:rPr>
                <a:t>Assets</a:t>
              </a:r>
            </a:p>
            <a:p>
              <a:pPr algn="ctr"/>
              <a:r>
                <a:rPr lang="en-US" sz="1400" b="1" dirty="0" smtClean="0">
                  <a:latin typeface="Calibri" pitchFamily="34" charset="0"/>
                  <a:cs typeface="Times New Roman" pitchFamily="18" charset="0"/>
                </a:rPr>
                <a:t>Before</a:t>
              </a:r>
              <a:endParaRPr lang="en-US" sz="1400" b="1" dirty="0">
                <a:latin typeface="Calibri" pitchFamily="34" charset="0"/>
                <a:cs typeface="Times New Roman" pitchFamily="18" charset="0"/>
              </a:endParaRPr>
            </a:p>
          </p:txBody>
        </p:sp>
      </p:grpSp>
      <p:sp>
        <p:nvSpPr>
          <p:cNvPr id="38" name="Rectangle 9"/>
          <p:cNvSpPr/>
          <p:nvPr/>
        </p:nvSpPr>
        <p:spPr>
          <a:xfrm>
            <a:off x="6515100" y="1933575"/>
            <a:ext cx="990600" cy="228600"/>
          </a:xfrm>
          <a:prstGeom prst="rect">
            <a:avLst/>
          </a:prstGeom>
          <a:solidFill>
            <a:srgbClr val="92D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latin typeface="Calibri" pitchFamily="34" charset="0"/>
              </a:rPr>
              <a:t>Equity</a:t>
            </a:r>
            <a:endParaRPr lang="en-US" sz="1200" b="1" dirty="0">
              <a:solidFill>
                <a:schemeClr val="tx1"/>
              </a:solidFill>
              <a:latin typeface="Calibri" pitchFamily="34" charset="0"/>
            </a:endParaRPr>
          </a:p>
        </p:txBody>
      </p:sp>
      <p:sp>
        <p:nvSpPr>
          <p:cNvPr id="39" name="Rectangle 9"/>
          <p:cNvSpPr/>
          <p:nvPr/>
        </p:nvSpPr>
        <p:spPr>
          <a:xfrm>
            <a:off x="6515100" y="1095375"/>
            <a:ext cx="990600" cy="1066800"/>
          </a:xfrm>
          <a:prstGeom prst="rect">
            <a:avLst/>
          </a:prstGeom>
          <a:solidFill>
            <a:srgbClr val="92D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latin typeface="Calibri" pitchFamily="34" charset="0"/>
              </a:rPr>
              <a:t>Equity</a:t>
            </a:r>
            <a:endParaRPr lang="en-US" sz="1400" b="1" dirty="0">
              <a:solidFill>
                <a:schemeClr val="tx1"/>
              </a:solidFill>
              <a:latin typeface="Calibri" pitchFamily="34" charset="0"/>
            </a:endParaRPr>
          </a:p>
        </p:txBody>
      </p:sp>
      <p:sp>
        <p:nvSpPr>
          <p:cNvPr id="40" name="TextBox 39"/>
          <p:cNvSpPr txBox="1"/>
          <p:nvPr/>
        </p:nvSpPr>
        <p:spPr>
          <a:xfrm>
            <a:off x="1962150" y="5379303"/>
            <a:ext cx="2000250" cy="830997"/>
          </a:xfrm>
          <a:prstGeom prst="rect">
            <a:avLst/>
          </a:prstGeom>
          <a:noFill/>
        </p:spPr>
        <p:txBody>
          <a:bodyPr wrap="square" rtlCol="0">
            <a:spAutoFit/>
          </a:bodyPr>
          <a:lstStyle/>
          <a:p>
            <a:pPr algn="ctr"/>
            <a:r>
              <a:rPr lang="en-US" dirty="0" smtClean="0">
                <a:latin typeface="Calibri" pitchFamily="34" charset="0"/>
              </a:rPr>
              <a:t>Too Much</a:t>
            </a:r>
          </a:p>
          <a:p>
            <a:pPr algn="ctr"/>
            <a:r>
              <a:rPr lang="en-US" dirty="0" smtClean="0">
                <a:latin typeface="Calibri" pitchFamily="34" charset="0"/>
              </a:rPr>
              <a:t>Leverage</a:t>
            </a:r>
            <a:endParaRPr lang="en-US" dirty="0">
              <a:latin typeface="Calibri" pitchFamily="34" charset="0"/>
            </a:endParaRPr>
          </a:p>
        </p:txBody>
      </p:sp>
      <p:sp>
        <p:nvSpPr>
          <p:cNvPr id="42" name="TextBox 41"/>
          <p:cNvSpPr txBox="1"/>
          <p:nvPr/>
        </p:nvSpPr>
        <p:spPr>
          <a:xfrm>
            <a:off x="5569422" y="5514975"/>
            <a:ext cx="1955327" cy="461665"/>
          </a:xfrm>
          <a:prstGeom prst="rect">
            <a:avLst/>
          </a:prstGeom>
          <a:noFill/>
        </p:spPr>
        <p:txBody>
          <a:bodyPr wrap="square" rtlCol="0">
            <a:spAutoFit/>
          </a:bodyPr>
          <a:lstStyle/>
          <a:p>
            <a:pPr algn="ctr"/>
            <a:r>
              <a:rPr lang="en-US" dirty="0" smtClean="0">
                <a:latin typeface="Calibri" pitchFamily="34" charset="0"/>
              </a:rPr>
              <a:t>More Equity</a:t>
            </a:r>
            <a:endParaRPr lang="en-US" dirty="0">
              <a:latin typeface="Calibri" pitchFamily="34" charset="0"/>
            </a:endParaRPr>
          </a:p>
        </p:txBody>
      </p:sp>
      <p:sp>
        <p:nvSpPr>
          <p:cNvPr id="43" name="Rectangle 9"/>
          <p:cNvSpPr/>
          <p:nvPr/>
        </p:nvSpPr>
        <p:spPr>
          <a:xfrm>
            <a:off x="2952750" y="1340703"/>
            <a:ext cx="990600" cy="264857"/>
          </a:xfrm>
          <a:prstGeom prst="rect">
            <a:avLst/>
          </a:prstGeom>
          <a:solidFill>
            <a:srgbClr val="92D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latin typeface="Calibri" pitchFamily="34" charset="0"/>
              </a:rPr>
              <a:t>Equity</a:t>
            </a:r>
            <a:endParaRPr lang="en-US" sz="1200" b="1" dirty="0">
              <a:solidFill>
                <a:schemeClr val="tx1"/>
              </a:solidFill>
              <a:latin typeface="Calibri" pitchFamily="34" charset="0"/>
            </a:endParaRPr>
          </a:p>
        </p:txBody>
      </p:sp>
      <p:sp>
        <p:nvSpPr>
          <p:cNvPr id="44" name="Rectangle 9"/>
          <p:cNvSpPr/>
          <p:nvPr/>
        </p:nvSpPr>
        <p:spPr>
          <a:xfrm>
            <a:off x="2952750" y="1112103"/>
            <a:ext cx="990600" cy="533400"/>
          </a:xfrm>
          <a:prstGeom prst="rect">
            <a:avLst/>
          </a:prstGeom>
          <a:solidFill>
            <a:srgbClr val="92D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latin typeface="Calibri" pitchFamily="34" charset="0"/>
              </a:rPr>
              <a:t>Equity</a:t>
            </a:r>
            <a:endParaRPr lang="en-US" sz="1400" b="1" dirty="0">
              <a:solidFill>
                <a:schemeClr val="tx1"/>
              </a:solidFill>
              <a:latin typeface="Calibri" pitchFamily="34" charset="0"/>
            </a:endParaRPr>
          </a:p>
        </p:txBody>
      </p:sp>
    </p:spTree>
    <p:extLst>
      <p:ext uri="{BB962C8B-B14F-4D97-AF65-F5344CB8AC3E}">
        <p14:creationId xmlns:mc="http://schemas.openxmlformats.org/markup-compatibility/2006" xmlns:mv="urn:schemas-microsoft-com:mac:vml" xmlns:p14="http://schemas.microsoft.com/office/powerpoint/2010/main" xmlns="" val="294762505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xit" presetSubtype="0" fill="hold" nodeType="clickEffect">
                                  <p:stCondLst>
                                    <p:cond delay="0"/>
                                  </p:stCondLst>
                                  <p:childTnLst>
                                    <p:anim calcmode="lin" valueType="num">
                                      <p:cBhvr>
                                        <p:cTn id="6" dur="500"/>
                                        <p:tgtEl>
                                          <p:spTgt spid="11"/>
                                        </p:tgtEl>
                                        <p:attrNameLst>
                                          <p:attrName>ppt_w</p:attrName>
                                        </p:attrNameLst>
                                      </p:cBhvr>
                                      <p:tavLst>
                                        <p:tav tm="0">
                                          <p:val>
                                            <p:strVal val="ppt_w"/>
                                          </p:val>
                                        </p:tav>
                                        <p:tav tm="100000">
                                          <p:val>
                                            <p:fltVal val="0"/>
                                          </p:val>
                                        </p:tav>
                                      </p:tavLst>
                                    </p:anim>
                                    <p:anim calcmode="lin" valueType="num">
                                      <p:cBhvr>
                                        <p:cTn id="7" dur="500"/>
                                        <p:tgtEl>
                                          <p:spTgt spid="11"/>
                                        </p:tgtEl>
                                        <p:attrNameLst>
                                          <p:attrName>ppt_h</p:attrName>
                                        </p:attrNameLst>
                                      </p:cBhvr>
                                      <p:tavLst>
                                        <p:tav tm="0">
                                          <p:val>
                                            <p:strVal val="ppt_h"/>
                                          </p:val>
                                        </p:tav>
                                        <p:tav tm="100000">
                                          <p:val>
                                            <p:fltVal val="0"/>
                                          </p:val>
                                        </p:tav>
                                      </p:tavLst>
                                    </p:anim>
                                    <p:animEffect transition="out" filter="fade">
                                      <p:cBhvr>
                                        <p:cTn id="8" dur="500"/>
                                        <p:tgtEl>
                                          <p:spTgt spid="11"/>
                                        </p:tgtEl>
                                      </p:cBhvr>
                                    </p:animEffect>
                                    <p:set>
                                      <p:cBhvr>
                                        <p:cTn id="9" dur="1" fill="hold">
                                          <p:stCondLst>
                                            <p:cond delay="499"/>
                                          </p:stCondLst>
                                        </p:cTn>
                                        <p:tgtEl>
                                          <p:spTgt spid="11"/>
                                        </p:tgtEl>
                                        <p:attrNameLst>
                                          <p:attrName>style.visibility</p:attrName>
                                        </p:attrNameLst>
                                      </p:cBhvr>
                                      <p:to>
                                        <p:strVal val="hidden"/>
                                      </p:to>
                                    </p:set>
                                  </p:childTnLst>
                                </p:cTn>
                              </p:par>
                              <p:par>
                                <p:cTn id="10" presetID="53" presetClass="exit" presetSubtype="0" fill="hold" nodeType="withEffect">
                                  <p:stCondLst>
                                    <p:cond delay="0"/>
                                  </p:stCondLst>
                                  <p:childTnLst>
                                    <p:anim calcmode="lin" valueType="num">
                                      <p:cBhvr>
                                        <p:cTn id="11" dur="500"/>
                                        <p:tgtEl>
                                          <p:spTgt spid="15"/>
                                        </p:tgtEl>
                                        <p:attrNameLst>
                                          <p:attrName>ppt_w</p:attrName>
                                        </p:attrNameLst>
                                      </p:cBhvr>
                                      <p:tavLst>
                                        <p:tav tm="0">
                                          <p:val>
                                            <p:strVal val="ppt_w"/>
                                          </p:val>
                                        </p:tav>
                                        <p:tav tm="100000">
                                          <p:val>
                                            <p:fltVal val="0"/>
                                          </p:val>
                                        </p:tav>
                                      </p:tavLst>
                                    </p:anim>
                                    <p:anim calcmode="lin" valueType="num">
                                      <p:cBhvr>
                                        <p:cTn id="12" dur="500"/>
                                        <p:tgtEl>
                                          <p:spTgt spid="15"/>
                                        </p:tgtEl>
                                        <p:attrNameLst>
                                          <p:attrName>ppt_h</p:attrName>
                                        </p:attrNameLst>
                                      </p:cBhvr>
                                      <p:tavLst>
                                        <p:tav tm="0">
                                          <p:val>
                                            <p:strVal val="ppt_h"/>
                                          </p:val>
                                        </p:tav>
                                        <p:tav tm="100000">
                                          <p:val>
                                            <p:fltVal val="0"/>
                                          </p:val>
                                        </p:tav>
                                      </p:tavLst>
                                    </p:anim>
                                    <p:animEffect transition="out" filter="fade">
                                      <p:cBhvr>
                                        <p:cTn id="13" dur="500"/>
                                        <p:tgtEl>
                                          <p:spTgt spid="15"/>
                                        </p:tgtEl>
                                      </p:cBhvr>
                                    </p:animEffect>
                                    <p:set>
                                      <p:cBhvr>
                                        <p:cTn id="14" dur="1" fill="hold">
                                          <p:stCondLst>
                                            <p:cond delay="499"/>
                                          </p:stCondLst>
                                        </p:cTn>
                                        <p:tgtEl>
                                          <p:spTgt spid="15"/>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0-#ppt_w/2"/>
                                          </p:val>
                                        </p:tav>
                                        <p:tav tm="100000">
                                          <p:val>
                                            <p:strVal val="#ppt_x"/>
                                          </p:val>
                                        </p:tav>
                                      </p:tavLst>
                                    </p:anim>
                                    <p:anim calcmode="lin" valueType="num">
                                      <p:cBhvr additive="base">
                                        <p:cTn id="20"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0" nodeType="clickEffect">
                                  <p:stCondLst>
                                    <p:cond delay="0"/>
                                  </p:stCondLst>
                                  <p:childTnLst>
                                    <p:set>
                                      <p:cBhvr>
                                        <p:cTn id="24" dur="1" fill="hold">
                                          <p:stCondLst>
                                            <p:cond delay="0"/>
                                          </p:stCondLst>
                                        </p:cTn>
                                        <p:tgtEl>
                                          <p:spTgt spid="44"/>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0" presetClass="exit" presetSubtype="0" fill="hold" grpId="0" nodeType="clickEffect">
                                  <p:stCondLst>
                                    <p:cond delay="0"/>
                                  </p:stCondLst>
                                  <p:childTnLst>
                                    <p:animEffect transition="out" filter="fade">
                                      <p:cBhvr>
                                        <p:cTn id="28" dur="2000"/>
                                        <p:tgtEl>
                                          <p:spTgt spid="39"/>
                                        </p:tgtEl>
                                      </p:cBhvr>
                                    </p:animEffect>
                                    <p:set>
                                      <p:cBhvr>
                                        <p:cTn id="29" dur="1" fill="hold">
                                          <p:stCondLst>
                                            <p:cond delay="1999"/>
                                          </p:stCondLst>
                                        </p:cTn>
                                        <p:tgtEl>
                                          <p:spTgt spid="3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600" b="1" dirty="0" smtClean="0">
                <a:solidFill>
                  <a:srgbClr val="C00000"/>
                </a:solidFill>
                <a:latin typeface="Calibri" pitchFamily="34" charset="0"/>
              </a:rPr>
              <a:t>Private Versus Social Costs of Equity</a:t>
            </a:r>
            <a:endParaRPr lang="en-US" sz="3600" b="1" dirty="0">
              <a:solidFill>
                <a:srgbClr val="C00000"/>
              </a:solidFill>
              <a:latin typeface="Calibri" pitchFamily="34" charset="0"/>
            </a:endParaRPr>
          </a:p>
        </p:txBody>
      </p:sp>
      <p:sp>
        <p:nvSpPr>
          <p:cNvPr id="3" name="Content Placeholder 2"/>
          <p:cNvSpPr>
            <a:spLocks noGrp="1"/>
          </p:cNvSpPr>
          <p:nvPr>
            <p:ph idx="1"/>
          </p:nvPr>
        </p:nvSpPr>
        <p:spPr>
          <a:xfrm>
            <a:off x="381000" y="1905000"/>
            <a:ext cx="3733800" cy="4525963"/>
          </a:xfrm>
        </p:spPr>
        <p:txBody>
          <a:bodyPr>
            <a:normAutofit lnSpcReduction="10000"/>
          </a:bodyPr>
          <a:lstStyle/>
          <a:p>
            <a:r>
              <a:rPr lang="en-US" sz="2400" dirty="0" smtClean="0">
                <a:latin typeface="Calibri" pitchFamily="34" charset="0"/>
              </a:rPr>
              <a:t>Equity does not produce tax shield; debt does.</a:t>
            </a:r>
          </a:p>
          <a:p>
            <a:r>
              <a:rPr lang="en-US" sz="2400" dirty="0" smtClean="0">
                <a:latin typeface="Calibri" pitchFamily="34" charset="0"/>
              </a:rPr>
              <a:t>The government makes debt cheap through implicit guarantees. </a:t>
            </a:r>
          </a:p>
          <a:p>
            <a:r>
              <a:rPr lang="en-US" sz="2400" dirty="0" smtClean="0">
                <a:latin typeface="Calibri" pitchFamily="34" charset="0"/>
              </a:rPr>
              <a:t>Increasing equity mechanically reduces ROE (but reduces risk as well). If compensation is for some reason rigidly tied to ROE, this will reduce some people’s pay.</a:t>
            </a:r>
            <a:endParaRPr lang="en-US" sz="2400" dirty="0">
              <a:latin typeface="Calibri" pitchFamily="34" charset="0"/>
            </a:endParaRPr>
          </a:p>
        </p:txBody>
      </p:sp>
      <p:cxnSp>
        <p:nvCxnSpPr>
          <p:cNvPr id="5" name="Straight Connector 4"/>
          <p:cNvCxnSpPr/>
          <p:nvPr/>
        </p:nvCxnSpPr>
        <p:spPr>
          <a:xfrm rot="5400000">
            <a:off x="2247900" y="3924300"/>
            <a:ext cx="4648200" cy="0"/>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631110" y="1922477"/>
            <a:ext cx="1967205" cy="4708981"/>
          </a:xfrm>
          <a:prstGeom prst="rect">
            <a:avLst/>
          </a:prstGeom>
          <a:noFill/>
        </p:spPr>
        <p:txBody>
          <a:bodyPr wrap="none" rtlCol="0">
            <a:spAutoFit/>
          </a:bodyPr>
          <a:lstStyle/>
          <a:p>
            <a:r>
              <a:rPr lang="en-US" sz="30000" dirty="0" smtClean="0">
                <a:latin typeface="Calibri" pitchFamily="34" charset="0"/>
              </a:rPr>
              <a:t>?</a:t>
            </a:r>
            <a:endParaRPr lang="en-US" sz="30000" dirty="0">
              <a:latin typeface="Calibri" pitchFamily="34" charset="0"/>
            </a:endParaRPr>
          </a:p>
        </p:txBody>
      </p:sp>
      <p:sp>
        <p:nvSpPr>
          <p:cNvPr id="9" name="Rectangle 8"/>
          <p:cNvSpPr/>
          <p:nvPr/>
        </p:nvSpPr>
        <p:spPr>
          <a:xfrm>
            <a:off x="1066800" y="1143000"/>
            <a:ext cx="22860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latin typeface="Calibri" pitchFamily="34" charset="0"/>
              </a:rPr>
              <a:t>Private Costs</a:t>
            </a:r>
            <a:endParaRPr lang="en-US" sz="2400" b="1" dirty="0">
              <a:latin typeface="Calibri" pitchFamily="34" charset="0"/>
            </a:endParaRPr>
          </a:p>
        </p:txBody>
      </p:sp>
      <p:sp>
        <p:nvSpPr>
          <p:cNvPr id="10" name="Rectangle 9"/>
          <p:cNvSpPr/>
          <p:nvPr/>
        </p:nvSpPr>
        <p:spPr>
          <a:xfrm>
            <a:off x="5410200" y="1143000"/>
            <a:ext cx="22860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latin typeface="Calibri" pitchFamily="34" charset="0"/>
              </a:rPr>
              <a:t>Social Costs</a:t>
            </a:r>
            <a:endParaRPr lang="en-US" sz="2400" b="1" dirty="0">
              <a:latin typeface="Calibri" pitchFamily="34" charset="0"/>
            </a:endParaRPr>
          </a:p>
        </p:txBody>
      </p:sp>
    </p:spTree>
    <p:extLst>
      <p:ext uri="{BB962C8B-B14F-4D97-AF65-F5344CB8AC3E}">
        <p14:creationId xmlns="" xmlns:p14="http://schemas.microsoft.com/office/powerpoint/2010/main" val="2942446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checkerboard(across)">
                                      <p:cBhvr>
                                        <p:cTn id="1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1288"/>
            <a:ext cx="8229600" cy="1143000"/>
          </a:xfrm>
        </p:spPr>
        <p:txBody>
          <a:bodyPr>
            <a:normAutofit/>
          </a:bodyPr>
          <a:lstStyle/>
          <a:p>
            <a:r>
              <a:rPr lang="en-US" sz="3600" b="1" dirty="0" smtClean="0">
                <a:solidFill>
                  <a:srgbClr val="C00000"/>
                </a:solidFill>
                <a:latin typeface="Calibri" pitchFamily="34" charset="0"/>
              </a:rPr>
              <a:t>The Too-Big-To-Fail Subsidy</a:t>
            </a:r>
            <a:endParaRPr lang="en-US" sz="3600" b="1" dirty="0">
              <a:solidFill>
                <a:srgbClr val="C00000"/>
              </a:solidFill>
              <a:latin typeface="Calibri" pitchFamily="34" charset="0"/>
            </a:endParaRPr>
          </a:p>
        </p:txBody>
      </p:sp>
      <p:sp>
        <p:nvSpPr>
          <p:cNvPr id="3" name="Content Placeholder 2"/>
          <p:cNvSpPr>
            <a:spLocks noGrp="1"/>
          </p:cNvSpPr>
          <p:nvPr>
            <p:ph idx="1"/>
          </p:nvPr>
        </p:nvSpPr>
        <p:spPr/>
        <p:txBody>
          <a:bodyPr>
            <a:normAutofit/>
          </a:bodyPr>
          <a:lstStyle/>
          <a:p>
            <a:r>
              <a:rPr lang="en-US" sz="2800" dirty="0" smtClean="0">
                <a:latin typeface="Calibri" pitchFamily="34" charset="0"/>
              </a:rPr>
              <a:t>If creditors of a bank believe that there is a chance they will be bailed-out by the government in situations of systemic distress, they will accept lower yields.</a:t>
            </a:r>
            <a:endParaRPr lang="en-US" sz="2800" dirty="0">
              <a:latin typeface="Calibri" pitchFamily="34" charset="0"/>
            </a:endParaRPr>
          </a:p>
        </p:txBody>
      </p:sp>
      <p:grpSp>
        <p:nvGrpSpPr>
          <p:cNvPr id="17413" name="Group 5"/>
          <p:cNvGrpSpPr>
            <a:grpSpLocks noChangeAspect="1"/>
          </p:cNvGrpSpPr>
          <p:nvPr/>
        </p:nvGrpSpPr>
        <p:grpSpPr bwMode="auto">
          <a:xfrm>
            <a:off x="1981200" y="3733801"/>
            <a:ext cx="5275263" cy="2490788"/>
            <a:chOff x="1392" y="2352"/>
            <a:chExt cx="3323" cy="1569"/>
          </a:xfrm>
        </p:grpSpPr>
        <p:sp>
          <p:nvSpPr>
            <p:cNvPr id="17412" name="AutoShape 4"/>
            <p:cNvSpPr>
              <a:spLocks noChangeAspect="1" noChangeArrowheads="1" noTextEdit="1"/>
            </p:cNvSpPr>
            <p:nvPr/>
          </p:nvSpPr>
          <p:spPr bwMode="auto">
            <a:xfrm>
              <a:off x="1392" y="2352"/>
              <a:ext cx="3312" cy="153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sz="2000" dirty="0">
                <a:latin typeface="Calibri" pitchFamily="34" charset="0"/>
              </a:endParaRPr>
            </a:p>
          </p:txBody>
        </p:sp>
        <p:sp>
          <p:nvSpPr>
            <p:cNvPr id="17414" name="Rectangle 6"/>
            <p:cNvSpPr>
              <a:spLocks noChangeArrowheads="1"/>
            </p:cNvSpPr>
            <p:nvPr/>
          </p:nvSpPr>
          <p:spPr bwMode="auto">
            <a:xfrm>
              <a:off x="1392" y="2352"/>
              <a:ext cx="3312" cy="153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000" dirty="0">
                <a:latin typeface="Calibri" pitchFamily="34" charset="0"/>
              </a:endParaRPr>
            </a:p>
          </p:txBody>
        </p:sp>
        <p:sp>
          <p:nvSpPr>
            <p:cNvPr id="17415" name="Rectangle 7"/>
            <p:cNvSpPr>
              <a:spLocks noChangeArrowheads="1"/>
            </p:cNvSpPr>
            <p:nvPr/>
          </p:nvSpPr>
          <p:spPr bwMode="auto">
            <a:xfrm>
              <a:off x="3320" y="2374"/>
              <a:ext cx="978" cy="23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Calibri" pitchFamily="34" charset="0"/>
                  <a:cs typeface="Arial" pitchFamily="34" charset="0"/>
                </a:rPr>
                <a:t>Extra Return</a:t>
              </a:r>
              <a:endParaRPr kumimoji="0" lang="en-US" sz="2000" b="0" i="0" u="none" strike="noStrike" cap="none" normalizeH="0" baseline="0" dirty="0" smtClean="0">
                <a:ln>
                  <a:noFill/>
                </a:ln>
                <a:solidFill>
                  <a:schemeClr val="tx1"/>
                </a:solidFill>
                <a:effectLst/>
                <a:latin typeface="Calibri" pitchFamily="34" charset="0"/>
                <a:cs typeface="Arial" pitchFamily="34" charset="0"/>
              </a:endParaRPr>
            </a:p>
          </p:txBody>
        </p:sp>
        <p:sp>
          <p:nvSpPr>
            <p:cNvPr id="17416" name="Rectangle 8"/>
            <p:cNvSpPr>
              <a:spLocks noChangeArrowheads="1"/>
            </p:cNvSpPr>
            <p:nvPr/>
          </p:nvSpPr>
          <p:spPr bwMode="auto">
            <a:xfrm>
              <a:off x="1545" y="2592"/>
              <a:ext cx="1260" cy="23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Calibri" pitchFamily="34" charset="0"/>
                  <a:cs typeface="Arial" pitchFamily="34" charset="0"/>
                </a:rPr>
                <a:t>Reduced Cost in</a:t>
              </a:r>
              <a:endParaRPr kumimoji="0" lang="en-US" sz="2000" b="0" i="0" u="none" strike="noStrike" cap="none" normalizeH="0" baseline="0" dirty="0" smtClean="0">
                <a:ln>
                  <a:noFill/>
                </a:ln>
                <a:solidFill>
                  <a:schemeClr val="tx1"/>
                </a:solidFill>
                <a:effectLst/>
                <a:latin typeface="Calibri" pitchFamily="34" charset="0"/>
                <a:cs typeface="Arial" pitchFamily="34" charset="0"/>
              </a:endParaRPr>
            </a:p>
          </p:txBody>
        </p:sp>
        <p:sp>
          <p:nvSpPr>
            <p:cNvPr id="17417" name="Rectangle 9"/>
            <p:cNvSpPr>
              <a:spLocks noChangeArrowheads="1"/>
            </p:cNvSpPr>
            <p:nvPr/>
          </p:nvSpPr>
          <p:spPr bwMode="auto">
            <a:xfrm>
              <a:off x="3408" y="2592"/>
              <a:ext cx="784" cy="23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Calibri" pitchFamily="34" charset="0"/>
                  <a:cs typeface="Arial" pitchFamily="34" charset="0"/>
                </a:rPr>
                <a:t>on Equity </a:t>
              </a:r>
              <a:endParaRPr kumimoji="0" lang="en-US" sz="2000" b="0" i="0" u="none" strike="noStrike" cap="none" normalizeH="0" baseline="0" dirty="0" smtClean="0">
                <a:ln>
                  <a:noFill/>
                </a:ln>
                <a:solidFill>
                  <a:schemeClr val="tx1"/>
                </a:solidFill>
                <a:effectLst/>
                <a:latin typeface="Calibri" pitchFamily="34" charset="0"/>
                <a:cs typeface="Arial" pitchFamily="34" charset="0"/>
              </a:endParaRPr>
            </a:p>
          </p:txBody>
        </p:sp>
        <p:sp>
          <p:nvSpPr>
            <p:cNvPr id="17418" name="Rectangle 10"/>
            <p:cNvSpPr>
              <a:spLocks noChangeArrowheads="1"/>
            </p:cNvSpPr>
            <p:nvPr/>
          </p:nvSpPr>
          <p:spPr bwMode="auto">
            <a:xfrm>
              <a:off x="1686" y="2810"/>
              <a:ext cx="920" cy="23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Calibri" pitchFamily="34" charset="0"/>
                  <a:cs typeface="Arial" pitchFamily="34" charset="0"/>
                </a:rPr>
                <a:t>Basis Points</a:t>
              </a:r>
              <a:endParaRPr kumimoji="0" lang="en-US" sz="2000" b="0" i="0" u="none" strike="noStrike" cap="none" normalizeH="0" baseline="0" dirty="0" smtClean="0">
                <a:ln>
                  <a:noFill/>
                </a:ln>
                <a:solidFill>
                  <a:schemeClr val="tx1"/>
                </a:solidFill>
                <a:effectLst/>
                <a:latin typeface="Calibri" pitchFamily="34" charset="0"/>
                <a:cs typeface="Arial" pitchFamily="34" charset="0"/>
              </a:endParaRPr>
            </a:p>
          </p:txBody>
        </p:sp>
        <p:sp>
          <p:nvSpPr>
            <p:cNvPr id="17419" name="Rectangle 11"/>
            <p:cNvSpPr>
              <a:spLocks noChangeArrowheads="1"/>
            </p:cNvSpPr>
            <p:nvPr/>
          </p:nvSpPr>
          <p:spPr bwMode="auto">
            <a:xfrm>
              <a:off x="3216" y="2784"/>
              <a:ext cx="1287" cy="23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Calibri" pitchFamily="34" charset="0"/>
                  <a:cs typeface="Arial" pitchFamily="34" charset="0"/>
                </a:rPr>
                <a:t>(with 3% equity)</a:t>
              </a:r>
              <a:endParaRPr kumimoji="0" lang="en-US" sz="2000" b="0" i="0" u="none" strike="noStrike" cap="none" normalizeH="0" baseline="0" dirty="0" smtClean="0">
                <a:ln>
                  <a:noFill/>
                </a:ln>
                <a:solidFill>
                  <a:schemeClr val="tx1"/>
                </a:solidFill>
                <a:effectLst/>
                <a:latin typeface="Calibri" pitchFamily="34" charset="0"/>
                <a:cs typeface="Arial" pitchFamily="34" charset="0"/>
              </a:endParaRPr>
            </a:p>
          </p:txBody>
        </p:sp>
        <p:sp>
          <p:nvSpPr>
            <p:cNvPr id="17420" name="Rectangle 12"/>
            <p:cNvSpPr>
              <a:spLocks noChangeArrowheads="1"/>
            </p:cNvSpPr>
            <p:nvPr/>
          </p:nvSpPr>
          <p:spPr bwMode="auto">
            <a:xfrm>
              <a:off x="1948" y="3027"/>
              <a:ext cx="342" cy="23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Calibri" pitchFamily="34" charset="0"/>
                  <a:cs typeface="Arial" pitchFamily="34" charset="0"/>
                </a:rPr>
                <a:t>2.50</a:t>
              </a:r>
              <a:endParaRPr kumimoji="0" lang="en-US" sz="2000" b="0" i="0" u="none" strike="noStrike" cap="none" normalizeH="0" baseline="0" dirty="0" smtClean="0">
                <a:ln>
                  <a:noFill/>
                </a:ln>
                <a:solidFill>
                  <a:schemeClr val="tx1"/>
                </a:solidFill>
                <a:effectLst/>
                <a:latin typeface="Calibri" pitchFamily="34" charset="0"/>
                <a:cs typeface="Arial" pitchFamily="34" charset="0"/>
              </a:endParaRPr>
            </a:p>
          </p:txBody>
        </p:sp>
        <p:sp>
          <p:nvSpPr>
            <p:cNvPr id="17421" name="Rectangle 13"/>
            <p:cNvSpPr>
              <a:spLocks noChangeArrowheads="1"/>
            </p:cNvSpPr>
            <p:nvPr/>
          </p:nvSpPr>
          <p:spPr bwMode="auto">
            <a:xfrm>
              <a:off x="3538" y="3027"/>
              <a:ext cx="490" cy="24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Calibri" pitchFamily="34" charset="0"/>
                  <a:cs typeface="Arial" pitchFamily="34" charset="0"/>
                </a:rPr>
                <a:t>0.81%</a:t>
              </a:r>
              <a:endParaRPr kumimoji="0" lang="en-US" sz="2000" b="0" i="0" u="none" strike="noStrike" cap="none" normalizeH="0" baseline="0" dirty="0" smtClean="0">
                <a:ln>
                  <a:noFill/>
                </a:ln>
                <a:solidFill>
                  <a:schemeClr val="tx1"/>
                </a:solidFill>
                <a:effectLst/>
                <a:latin typeface="Calibri" pitchFamily="34" charset="0"/>
                <a:cs typeface="Arial" pitchFamily="34" charset="0"/>
              </a:endParaRPr>
            </a:p>
          </p:txBody>
        </p:sp>
        <p:sp>
          <p:nvSpPr>
            <p:cNvPr id="17422" name="Rectangle 14"/>
            <p:cNvSpPr>
              <a:spLocks noChangeArrowheads="1"/>
            </p:cNvSpPr>
            <p:nvPr/>
          </p:nvSpPr>
          <p:spPr bwMode="auto">
            <a:xfrm>
              <a:off x="1948" y="3245"/>
              <a:ext cx="342" cy="23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Calibri" pitchFamily="34" charset="0"/>
                  <a:cs typeface="Arial" pitchFamily="34" charset="0"/>
                </a:rPr>
                <a:t>5.00</a:t>
              </a:r>
              <a:endParaRPr kumimoji="0" lang="en-US" sz="2000" b="0" i="0" u="none" strike="noStrike" cap="none" normalizeH="0" baseline="0" dirty="0" smtClean="0">
                <a:ln>
                  <a:noFill/>
                </a:ln>
                <a:solidFill>
                  <a:schemeClr val="tx1"/>
                </a:solidFill>
                <a:effectLst/>
                <a:latin typeface="Calibri" pitchFamily="34" charset="0"/>
                <a:cs typeface="Arial" pitchFamily="34" charset="0"/>
              </a:endParaRPr>
            </a:p>
          </p:txBody>
        </p:sp>
        <p:sp>
          <p:nvSpPr>
            <p:cNvPr id="17423" name="Rectangle 15"/>
            <p:cNvSpPr>
              <a:spLocks noChangeArrowheads="1"/>
            </p:cNvSpPr>
            <p:nvPr/>
          </p:nvSpPr>
          <p:spPr bwMode="auto">
            <a:xfrm>
              <a:off x="3538" y="3245"/>
              <a:ext cx="490" cy="24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Calibri" pitchFamily="34" charset="0"/>
                  <a:cs typeface="Arial" pitchFamily="34" charset="0"/>
                </a:rPr>
                <a:t>1.62%</a:t>
              </a:r>
              <a:endParaRPr kumimoji="0" lang="en-US" sz="2000" b="0" i="0" u="none" strike="noStrike" cap="none" normalizeH="0" baseline="0" dirty="0" smtClean="0">
                <a:ln>
                  <a:noFill/>
                </a:ln>
                <a:solidFill>
                  <a:schemeClr val="tx1"/>
                </a:solidFill>
                <a:effectLst/>
                <a:latin typeface="Calibri" pitchFamily="34" charset="0"/>
                <a:cs typeface="Arial" pitchFamily="34" charset="0"/>
              </a:endParaRPr>
            </a:p>
          </p:txBody>
        </p:sp>
        <p:sp>
          <p:nvSpPr>
            <p:cNvPr id="17424" name="Rectangle 16"/>
            <p:cNvSpPr>
              <a:spLocks noChangeArrowheads="1"/>
            </p:cNvSpPr>
            <p:nvPr/>
          </p:nvSpPr>
          <p:spPr bwMode="auto">
            <a:xfrm>
              <a:off x="1948" y="3463"/>
              <a:ext cx="342" cy="23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Calibri" pitchFamily="34" charset="0"/>
                  <a:cs typeface="Arial" pitchFamily="34" charset="0"/>
                </a:rPr>
                <a:t>7.50</a:t>
              </a:r>
              <a:endParaRPr kumimoji="0" lang="en-US" sz="2000" b="0" i="0" u="none" strike="noStrike" cap="none" normalizeH="0" baseline="0" dirty="0" smtClean="0">
                <a:ln>
                  <a:noFill/>
                </a:ln>
                <a:solidFill>
                  <a:schemeClr val="tx1"/>
                </a:solidFill>
                <a:effectLst/>
                <a:latin typeface="Calibri" pitchFamily="34" charset="0"/>
                <a:cs typeface="Arial" pitchFamily="34" charset="0"/>
              </a:endParaRPr>
            </a:p>
          </p:txBody>
        </p:sp>
        <p:sp>
          <p:nvSpPr>
            <p:cNvPr id="17425" name="Rectangle 17"/>
            <p:cNvSpPr>
              <a:spLocks noChangeArrowheads="1"/>
            </p:cNvSpPr>
            <p:nvPr/>
          </p:nvSpPr>
          <p:spPr bwMode="auto">
            <a:xfrm>
              <a:off x="3538" y="3463"/>
              <a:ext cx="490" cy="24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Calibri" pitchFamily="34" charset="0"/>
                  <a:cs typeface="Arial" pitchFamily="34" charset="0"/>
                </a:rPr>
                <a:t>2.43%</a:t>
              </a:r>
              <a:endParaRPr kumimoji="0" lang="en-US" sz="2000" b="0" i="0" u="none" strike="noStrike" cap="none" normalizeH="0" baseline="0" dirty="0" smtClean="0">
                <a:ln>
                  <a:noFill/>
                </a:ln>
                <a:solidFill>
                  <a:schemeClr val="tx1"/>
                </a:solidFill>
                <a:effectLst/>
                <a:latin typeface="Calibri" pitchFamily="34" charset="0"/>
                <a:cs typeface="Arial" pitchFamily="34" charset="0"/>
              </a:endParaRPr>
            </a:p>
          </p:txBody>
        </p:sp>
        <p:sp>
          <p:nvSpPr>
            <p:cNvPr id="17426" name="Rectangle 18"/>
            <p:cNvSpPr>
              <a:spLocks noChangeArrowheads="1"/>
            </p:cNvSpPr>
            <p:nvPr/>
          </p:nvSpPr>
          <p:spPr bwMode="auto">
            <a:xfrm>
              <a:off x="1915" y="3681"/>
              <a:ext cx="440" cy="23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Calibri" pitchFamily="34" charset="0"/>
                  <a:cs typeface="Arial" pitchFamily="34" charset="0"/>
                </a:rPr>
                <a:t>10.00</a:t>
              </a:r>
              <a:endParaRPr kumimoji="0" lang="en-US" sz="2000" b="0" i="0" u="none" strike="noStrike" cap="none" normalizeH="0" baseline="0" dirty="0" smtClean="0">
                <a:ln>
                  <a:noFill/>
                </a:ln>
                <a:solidFill>
                  <a:schemeClr val="tx1"/>
                </a:solidFill>
                <a:effectLst/>
                <a:latin typeface="Calibri" pitchFamily="34" charset="0"/>
                <a:cs typeface="Arial" pitchFamily="34" charset="0"/>
              </a:endParaRPr>
            </a:p>
          </p:txBody>
        </p:sp>
        <p:sp>
          <p:nvSpPr>
            <p:cNvPr id="17427" name="Rectangle 19"/>
            <p:cNvSpPr>
              <a:spLocks noChangeArrowheads="1"/>
            </p:cNvSpPr>
            <p:nvPr/>
          </p:nvSpPr>
          <p:spPr bwMode="auto">
            <a:xfrm>
              <a:off x="3538" y="3681"/>
              <a:ext cx="490" cy="24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Calibri" pitchFamily="34" charset="0"/>
                  <a:cs typeface="Arial" pitchFamily="34" charset="0"/>
                </a:rPr>
                <a:t>3.23%</a:t>
              </a:r>
              <a:endParaRPr kumimoji="0" lang="en-US" sz="2000" b="0" i="0" u="none" strike="noStrike" cap="none" normalizeH="0" baseline="0" dirty="0" smtClean="0">
                <a:ln>
                  <a:noFill/>
                </a:ln>
                <a:solidFill>
                  <a:schemeClr val="tx1"/>
                </a:solidFill>
                <a:effectLst/>
                <a:latin typeface="Calibri" pitchFamily="34" charset="0"/>
                <a:cs typeface="Arial" pitchFamily="34" charset="0"/>
              </a:endParaRPr>
            </a:p>
          </p:txBody>
        </p:sp>
        <p:sp>
          <p:nvSpPr>
            <p:cNvPr id="17428" name="Rectangle 20"/>
            <p:cNvSpPr>
              <a:spLocks noChangeArrowheads="1"/>
            </p:cNvSpPr>
            <p:nvPr/>
          </p:nvSpPr>
          <p:spPr bwMode="auto">
            <a:xfrm>
              <a:off x="1392" y="2352"/>
              <a:ext cx="11" cy="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000" dirty="0">
                <a:latin typeface="Calibri" pitchFamily="34" charset="0"/>
              </a:endParaRPr>
            </a:p>
          </p:txBody>
        </p:sp>
        <p:sp>
          <p:nvSpPr>
            <p:cNvPr id="17429" name="Rectangle 21"/>
            <p:cNvSpPr>
              <a:spLocks noChangeArrowheads="1"/>
            </p:cNvSpPr>
            <p:nvPr/>
          </p:nvSpPr>
          <p:spPr bwMode="auto">
            <a:xfrm>
              <a:off x="2765" y="2352"/>
              <a:ext cx="11" cy="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000" dirty="0">
                <a:latin typeface="Calibri" pitchFamily="34" charset="0"/>
              </a:endParaRPr>
            </a:p>
          </p:txBody>
        </p:sp>
        <p:sp>
          <p:nvSpPr>
            <p:cNvPr id="17430" name="Rectangle 22"/>
            <p:cNvSpPr>
              <a:spLocks noChangeArrowheads="1"/>
            </p:cNvSpPr>
            <p:nvPr/>
          </p:nvSpPr>
          <p:spPr bwMode="auto">
            <a:xfrm>
              <a:off x="4693" y="2352"/>
              <a:ext cx="11" cy="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000" dirty="0">
                <a:latin typeface="Calibri" pitchFamily="34" charset="0"/>
              </a:endParaRPr>
            </a:p>
          </p:txBody>
        </p:sp>
        <p:sp>
          <p:nvSpPr>
            <p:cNvPr id="17431" name="Line 23"/>
            <p:cNvSpPr>
              <a:spLocks noChangeShapeType="1"/>
            </p:cNvSpPr>
            <p:nvPr/>
          </p:nvSpPr>
          <p:spPr bwMode="auto">
            <a:xfrm>
              <a:off x="1392" y="3006"/>
              <a:ext cx="3312"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2000" dirty="0">
                <a:latin typeface="Calibri" pitchFamily="34" charset="0"/>
              </a:endParaRPr>
            </a:p>
          </p:txBody>
        </p:sp>
        <p:sp>
          <p:nvSpPr>
            <p:cNvPr id="17432" name="Rectangle 24"/>
            <p:cNvSpPr>
              <a:spLocks noChangeArrowheads="1"/>
            </p:cNvSpPr>
            <p:nvPr/>
          </p:nvSpPr>
          <p:spPr bwMode="auto">
            <a:xfrm>
              <a:off x="1392" y="3006"/>
              <a:ext cx="3312" cy="11"/>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000" dirty="0">
                <a:latin typeface="Calibri" pitchFamily="34" charset="0"/>
              </a:endParaRPr>
            </a:p>
          </p:txBody>
        </p:sp>
        <p:sp>
          <p:nvSpPr>
            <p:cNvPr id="17433" name="Line 25"/>
            <p:cNvSpPr>
              <a:spLocks noChangeShapeType="1"/>
            </p:cNvSpPr>
            <p:nvPr/>
          </p:nvSpPr>
          <p:spPr bwMode="auto">
            <a:xfrm>
              <a:off x="1392" y="3888"/>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sz="2000" dirty="0">
                <a:latin typeface="Calibri" pitchFamily="34" charset="0"/>
              </a:endParaRPr>
            </a:p>
          </p:txBody>
        </p:sp>
        <p:sp>
          <p:nvSpPr>
            <p:cNvPr id="17434" name="Rectangle 26"/>
            <p:cNvSpPr>
              <a:spLocks noChangeArrowheads="1"/>
            </p:cNvSpPr>
            <p:nvPr/>
          </p:nvSpPr>
          <p:spPr bwMode="auto">
            <a:xfrm>
              <a:off x="1392" y="3888"/>
              <a:ext cx="11" cy="1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000" dirty="0">
                <a:latin typeface="Calibri" pitchFamily="34" charset="0"/>
              </a:endParaRPr>
            </a:p>
          </p:txBody>
        </p:sp>
        <p:sp>
          <p:nvSpPr>
            <p:cNvPr id="17435" name="Line 27"/>
            <p:cNvSpPr>
              <a:spLocks noChangeShapeType="1"/>
            </p:cNvSpPr>
            <p:nvPr/>
          </p:nvSpPr>
          <p:spPr bwMode="auto">
            <a:xfrm>
              <a:off x="2765" y="3888"/>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sz="2000" dirty="0">
                <a:latin typeface="Calibri" pitchFamily="34" charset="0"/>
              </a:endParaRPr>
            </a:p>
          </p:txBody>
        </p:sp>
        <p:sp>
          <p:nvSpPr>
            <p:cNvPr id="17436" name="Rectangle 28"/>
            <p:cNvSpPr>
              <a:spLocks noChangeArrowheads="1"/>
            </p:cNvSpPr>
            <p:nvPr/>
          </p:nvSpPr>
          <p:spPr bwMode="auto">
            <a:xfrm>
              <a:off x="2765" y="3888"/>
              <a:ext cx="11" cy="1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000" dirty="0">
                <a:latin typeface="Calibri" pitchFamily="34" charset="0"/>
              </a:endParaRPr>
            </a:p>
          </p:txBody>
        </p:sp>
        <p:sp>
          <p:nvSpPr>
            <p:cNvPr id="17437" name="Line 29"/>
            <p:cNvSpPr>
              <a:spLocks noChangeShapeType="1"/>
            </p:cNvSpPr>
            <p:nvPr/>
          </p:nvSpPr>
          <p:spPr bwMode="auto">
            <a:xfrm>
              <a:off x="4693" y="3888"/>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sz="2000" dirty="0">
                <a:latin typeface="Calibri" pitchFamily="34" charset="0"/>
              </a:endParaRPr>
            </a:p>
          </p:txBody>
        </p:sp>
        <p:sp>
          <p:nvSpPr>
            <p:cNvPr id="17438" name="Rectangle 30"/>
            <p:cNvSpPr>
              <a:spLocks noChangeArrowheads="1"/>
            </p:cNvSpPr>
            <p:nvPr/>
          </p:nvSpPr>
          <p:spPr bwMode="auto">
            <a:xfrm>
              <a:off x="4693" y="3888"/>
              <a:ext cx="11" cy="1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000" dirty="0">
                <a:latin typeface="Calibri" pitchFamily="34" charset="0"/>
              </a:endParaRPr>
            </a:p>
          </p:txBody>
        </p:sp>
        <p:sp>
          <p:nvSpPr>
            <p:cNvPr id="17439" name="Line 31"/>
            <p:cNvSpPr>
              <a:spLocks noChangeShapeType="1"/>
            </p:cNvSpPr>
            <p:nvPr/>
          </p:nvSpPr>
          <p:spPr bwMode="auto">
            <a:xfrm>
              <a:off x="4704" y="2352"/>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sz="2000" dirty="0">
                <a:latin typeface="Calibri" pitchFamily="34" charset="0"/>
              </a:endParaRPr>
            </a:p>
          </p:txBody>
        </p:sp>
        <p:sp>
          <p:nvSpPr>
            <p:cNvPr id="17440" name="Rectangle 32"/>
            <p:cNvSpPr>
              <a:spLocks noChangeArrowheads="1"/>
            </p:cNvSpPr>
            <p:nvPr/>
          </p:nvSpPr>
          <p:spPr bwMode="auto">
            <a:xfrm>
              <a:off x="4704" y="2352"/>
              <a:ext cx="11" cy="1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000" dirty="0">
                <a:latin typeface="Calibri" pitchFamily="34" charset="0"/>
              </a:endParaRPr>
            </a:p>
          </p:txBody>
        </p:sp>
        <p:sp>
          <p:nvSpPr>
            <p:cNvPr id="17441" name="Line 33"/>
            <p:cNvSpPr>
              <a:spLocks noChangeShapeType="1"/>
            </p:cNvSpPr>
            <p:nvPr/>
          </p:nvSpPr>
          <p:spPr bwMode="auto">
            <a:xfrm>
              <a:off x="4704" y="2570"/>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sz="2000" dirty="0">
                <a:latin typeface="Calibri" pitchFamily="34" charset="0"/>
              </a:endParaRPr>
            </a:p>
          </p:txBody>
        </p:sp>
        <p:sp>
          <p:nvSpPr>
            <p:cNvPr id="17442" name="Rectangle 34"/>
            <p:cNvSpPr>
              <a:spLocks noChangeArrowheads="1"/>
            </p:cNvSpPr>
            <p:nvPr/>
          </p:nvSpPr>
          <p:spPr bwMode="auto">
            <a:xfrm>
              <a:off x="4704" y="2570"/>
              <a:ext cx="11" cy="1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000" dirty="0">
                <a:latin typeface="Calibri" pitchFamily="34" charset="0"/>
              </a:endParaRPr>
            </a:p>
          </p:txBody>
        </p:sp>
        <p:sp>
          <p:nvSpPr>
            <p:cNvPr id="17443" name="Line 35"/>
            <p:cNvSpPr>
              <a:spLocks noChangeShapeType="1"/>
            </p:cNvSpPr>
            <p:nvPr/>
          </p:nvSpPr>
          <p:spPr bwMode="auto">
            <a:xfrm>
              <a:off x="4704" y="2788"/>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sz="2000" dirty="0">
                <a:latin typeface="Calibri" pitchFamily="34" charset="0"/>
              </a:endParaRPr>
            </a:p>
          </p:txBody>
        </p:sp>
        <p:sp>
          <p:nvSpPr>
            <p:cNvPr id="17444" name="Rectangle 36"/>
            <p:cNvSpPr>
              <a:spLocks noChangeArrowheads="1"/>
            </p:cNvSpPr>
            <p:nvPr/>
          </p:nvSpPr>
          <p:spPr bwMode="auto">
            <a:xfrm>
              <a:off x="4704" y="2788"/>
              <a:ext cx="11" cy="1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000" dirty="0">
                <a:latin typeface="Calibri" pitchFamily="34" charset="0"/>
              </a:endParaRPr>
            </a:p>
          </p:txBody>
        </p:sp>
        <p:sp>
          <p:nvSpPr>
            <p:cNvPr id="17445" name="Line 37"/>
            <p:cNvSpPr>
              <a:spLocks noChangeShapeType="1"/>
            </p:cNvSpPr>
            <p:nvPr/>
          </p:nvSpPr>
          <p:spPr bwMode="auto">
            <a:xfrm>
              <a:off x="4704" y="3006"/>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sz="2000" dirty="0">
                <a:latin typeface="Calibri" pitchFamily="34" charset="0"/>
              </a:endParaRPr>
            </a:p>
          </p:txBody>
        </p:sp>
        <p:sp>
          <p:nvSpPr>
            <p:cNvPr id="17446" name="Rectangle 38"/>
            <p:cNvSpPr>
              <a:spLocks noChangeArrowheads="1"/>
            </p:cNvSpPr>
            <p:nvPr/>
          </p:nvSpPr>
          <p:spPr bwMode="auto">
            <a:xfrm>
              <a:off x="4704" y="3006"/>
              <a:ext cx="11" cy="1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000" dirty="0">
                <a:latin typeface="Calibri" pitchFamily="34" charset="0"/>
              </a:endParaRPr>
            </a:p>
          </p:txBody>
        </p:sp>
        <p:sp>
          <p:nvSpPr>
            <p:cNvPr id="17447" name="Line 39"/>
            <p:cNvSpPr>
              <a:spLocks noChangeShapeType="1"/>
            </p:cNvSpPr>
            <p:nvPr/>
          </p:nvSpPr>
          <p:spPr bwMode="auto">
            <a:xfrm>
              <a:off x="4704" y="3224"/>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sz="2000" dirty="0">
                <a:latin typeface="Calibri" pitchFamily="34" charset="0"/>
              </a:endParaRPr>
            </a:p>
          </p:txBody>
        </p:sp>
        <p:sp>
          <p:nvSpPr>
            <p:cNvPr id="17448" name="Rectangle 40"/>
            <p:cNvSpPr>
              <a:spLocks noChangeArrowheads="1"/>
            </p:cNvSpPr>
            <p:nvPr/>
          </p:nvSpPr>
          <p:spPr bwMode="auto">
            <a:xfrm>
              <a:off x="4704" y="3224"/>
              <a:ext cx="11" cy="10"/>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000" dirty="0">
                <a:latin typeface="Calibri" pitchFamily="34" charset="0"/>
              </a:endParaRPr>
            </a:p>
          </p:txBody>
        </p:sp>
        <p:sp>
          <p:nvSpPr>
            <p:cNvPr id="17449" name="Line 41"/>
            <p:cNvSpPr>
              <a:spLocks noChangeShapeType="1"/>
            </p:cNvSpPr>
            <p:nvPr/>
          </p:nvSpPr>
          <p:spPr bwMode="auto">
            <a:xfrm>
              <a:off x="4704" y="3441"/>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sz="2000" dirty="0">
                <a:latin typeface="Calibri" pitchFamily="34" charset="0"/>
              </a:endParaRPr>
            </a:p>
          </p:txBody>
        </p:sp>
        <p:sp>
          <p:nvSpPr>
            <p:cNvPr id="17450" name="Rectangle 42"/>
            <p:cNvSpPr>
              <a:spLocks noChangeArrowheads="1"/>
            </p:cNvSpPr>
            <p:nvPr/>
          </p:nvSpPr>
          <p:spPr bwMode="auto">
            <a:xfrm>
              <a:off x="4704" y="3441"/>
              <a:ext cx="11" cy="1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000" dirty="0">
                <a:latin typeface="Calibri" pitchFamily="34" charset="0"/>
              </a:endParaRPr>
            </a:p>
          </p:txBody>
        </p:sp>
        <p:sp>
          <p:nvSpPr>
            <p:cNvPr id="17451" name="Line 43"/>
            <p:cNvSpPr>
              <a:spLocks noChangeShapeType="1"/>
            </p:cNvSpPr>
            <p:nvPr/>
          </p:nvSpPr>
          <p:spPr bwMode="auto">
            <a:xfrm>
              <a:off x="4704" y="3659"/>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sz="2000" dirty="0">
                <a:latin typeface="Calibri" pitchFamily="34" charset="0"/>
              </a:endParaRPr>
            </a:p>
          </p:txBody>
        </p:sp>
        <p:sp>
          <p:nvSpPr>
            <p:cNvPr id="17452" name="Rectangle 44"/>
            <p:cNvSpPr>
              <a:spLocks noChangeArrowheads="1"/>
            </p:cNvSpPr>
            <p:nvPr/>
          </p:nvSpPr>
          <p:spPr bwMode="auto">
            <a:xfrm>
              <a:off x="4704" y="3659"/>
              <a:ext cx="11" cy="1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000" dirty="0">
                <a:latin typeface="Calibri" pitchFamily="34" charset="0"/>
              </a:endParaRPr>
            </a:p>
          </p:txBody>
        </p:sp>
        <p:sp>
          <p:nvSpPr>
            <p:cNvPr id="17453" name="Line 45"/>
            <p:cNvSpPr>
              <a:spLocks noChangeShapeType="1"/>
            </p:cNvSpPr>
            <p:nvPr/>
          </p:nvSpPr>
          <p:spPr bwMode="auto">
            <a:xfrm>
              <a:off x="4704" y="3877"/>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sz="2000" dirty="0">
                <a:latin typeface="Calibri" pitchFamily="34" charset="0"/>
              </a:endParaRPr>
            </a:p>
          </p:txBody>
        </p:sp>
        <p:sp>
          <p:nvSpPr>
            <p:cNvPr id="17454" name="Rectangle 46"/>
            <p:cNvSpPr>
              <a:spLocks noChangeArrowheads="1"/>
            </p:cNvSpPr>
            <p:nvPr/>
          </p:nvSpPr>
          <p:spPr bwMode="auto">
            <a:xfrm>
              <a:off x="4704" y="3877"/>
              <a:ext cx="11" cy="1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000" dirty="0">
                <a:latin typeface="Calibri" pitchFamily="34" charset="0"/>
              </a:endParaRPr>
            </a:p>
          </p:txBody>
        </p:sp>
      </p:grpSp>
    </p:spTree>
    <p:extLst>
      <p:ext uri="{BB962C8B-B14F-4D97-AF65-F5344CB8AC3E}">
        <p14:creationId xmlns="" xmlns:p14="http://schemas.microsoft.com/office/powerpoint/2010/main" val="30365659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450" y="0"/>
            <a:ext cx="8839200" cy="1143000"/>
          </a:xfrm>
        </p:spPr>
        <p:txBody>
          <a:bodyPr>
            <a:normAutofit/>
          </a:bodyPr>
          <a:lstStyle/>
          <a:p>
            <a:r>
              <a:rPr lang="en-US" sz="3600" b="1" dirty="0" smtClean="0">
                <a:solidFill>
                  <a:srgbClr val="C00000"/>
                </a:solidFill>
                <a:latin typeface="Calibri" pitchFamily="34" charset="0"/>
              </a:rPr>
              <a:t>Moody’s Announcement: June 2, 2011</a:t>
            </a:r>
            <a:endParaRPr lang="en-US" sz="3600" b="1" dirty="0">
              <a:solidFill>
                <a:srgbClr val="C00000"/>
              </a:solidFill>
              <a:latin typeface="Calibri" pitchFamily="34" charset="0"/>
            </a:endParaRPr>
          </a:p>
        </p:txBody>
      </p:sp>
      <p:sp>
        <p:nvSpPr>
          <p:cNvPr id="3" name="Content Placeholder 2"/>
          <p:cNvSpPr>
            <a:spLocks noGrp="1"/>
          </p:cNvSpPr>
          <p:nvPr>
            <p:ph idx="1"/>
          </p:nvPr>
        </p:nvSpPr>
        <p:spPr>
          <a:xfrm>
            <a:off x="457200" y="1219200"/>
            <a:ext cx="8229600" cy="5353050"/>
          </a:xfrm>
        </p:spPr>
        <p:txBody>
          <a:bodyPr>
            <a:normAutofit fontScale="47500" lnSpcReduction="20000"/>
          </a:bodyPr>
          <a:lstStyle/>
          <a:p>
            <a:pPr>
              <a:lnSpc>
                <a:spcPct val="120000"/>
              </a:lnSpc>
            </a:pPr>
            <a:r>
              <a:rPr lang="en-US" sz="4200" dirty="0" smtClean="0">
                <a:latin typeface="Calibri" pitchFamily="34" charset="0"/>
                <a:cs typeface="Calibri" pitchFamily="34" charset="0"/>
              </a:rPr>
              <a:t>SUPPORT FOR BOFA, CITI, AND WELLS FARGO EXCEEDS PRE-CRISIS LEVELS </a:t>
            </a:r>
          </a:p>
          <a:p>
            <a:pPr>
              <a:lnSpc>
                <a:spcPct val="120000"/>
              </a:lnSpc>
            </a:pPr>
            <a:r>
              <a:rPr lang="en-US" sz="4200" b="1" dirty="0" smtClean="0">
                <a:solidFill>
                  <a:srgbClr val="C00000"/>
                </a:solidFill>
                <a:latin typeface="Calibri" pitchFamily="34" charset="0"/>
                <a:cs typeface="Calibri" pitchFamily="34" charset="0"/>
              </a:rPr>
              <a:t>Moody's government support assumptions for Bank of America, Citigroup, and Wells Fargo are higher than what similarly rated institutions would have received prior to the crisis. </a:t>
            </a:r>
            <a:r>
              <a:rPr lang="en-US" sz="4200" dirty="0" smtClean="0">
                <a:latin typeface="Calibri" pitchFamily="34" charset="0"/>
                <a:cs typeface="Calibri" pitchFamily="34" charset="0"/>
              </a:rPr>
              <a:t>For example, Bank of America N.A.'s and Citibank N.A.'s C- (C minus) unsupported BFSRs translate to a Baa2 rating on Moody's long-term debt scale; prior to the crisis a similarly rated, systemically important bank would typically have benefited from no more than three notches of uplift, meaning its ratings would be no higher than A2. </a:t>
            </a:r>
            <a:r>
              <a:rPr lang="en-US" sz="4200" b="1" dirty="0" smtClean="0">
                <a:solidFill>
                  <a:srgbClr val="C00000"/>
                </a:solidFill>
                <a:latin typeface="Calibri" pitchFamily="34" charset="0"/>
                <a:cs typeface="Calibri" pitchFamily="34" charset="0"/>
              </a:rPr>
              <a:t>Currently, Bank of America receives five and Citibank four notches of uplift from government support assumptions</a:t>
            </a:r>
            <a:r>
              <a:rPr lang="en-US" sz="4200" dirty="0" smtClean="0">
                <a:solidFill>
                  <a:srgbClr val="C00000"/>
                </a:solidFill>
                <a:latin typeface="Calibri" pitchFamily="34" charset="0"/>
                <a:cs typeface="Calibri" pitchFamily="34" charset="0"/>
              </a:rPr>
              <a:t>, </a:t>
            </a:r>
            <a:r>
              <a:rPr lang="en-US" sz="4200" dirty="0" smtClean="0">
                <a:latin typeface="Calibri" pitchFamily="34" charset="0"/>
                <a:cs typeface="Calibri" pitchFamily="34" charset="0"/>
              </a:rPr>
              <a:t>bringing their senior ratings to Aa3 and A1, respectively. Wells Fargo's unsupported BFSR of C+ (C plus) translates to an A2 rating on Moody's long-term debt scale; prior to the crisis a similarly rated, systemically important bank would typically have received no more than two notches of uplift, to Aa3. Currently, Wells Fargo's Aa2 senior rating benefits from three notches of uplift.</a:t>
            </a:r>
          </a:p>
          <a:p>
            <a:endParaRPr lang="en-US" dirty="0">
              <a:latin typeface="Calibri" pitchFamily="34" charset="0"/>
            </a:endParaRPr>
          </a:p>
        </p:txBody>
      </p:sp>
    </p:spTree>
    <p:extLst>
      <p:ext uri="{BB962C8B-B14F-4D97-AF65-F5344CB8AC3E}">
        <p14:creationId xmlns="" xmlns:p14="http://schemas.microsoft.com/office/powerpoint/2010/main" val="34787053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5102"/>
            <a:ext cx="8229600" cy="1143000"/>
          </a:xfrm>
        </p:spPr>
        <p:txBody>
          <a:bodyPr>
            <a:normAutofit/>
          </a:bodyPr>
          <a:lstStyle/>
          <a:p>
            <a:r>
              <a:rPr lang="en-US" sz="3600" b="1" dirty="0" smtClean="0">
                <a:solidFill>
                  <a:srgbClr val="C00000"/>
                </a:solidFill>
                <a:latin typeface="Calibri" pitchFamily="34" charset="0"/>
              </a:rPr>
              <a:t>Subsidizing Banks</a:t>
            </a:r>
            <a:endParaRPr lang="en-US" sz="3600" b="1" dirty="0">
              <a:solidFill>
                <a:srgbClr val="C00000"/>
              </a:solidFill>
              <a:latin typeface="Calibri" pitchFamily="34" charset="0"/>
            </a:endParaRPr>
          </a:p>
        </p:txBody>
      </p:sp>
      <p:sp>
        <p:nvSpPr>
          <p:cNvPr id="3" name="Content Placeholder 2"/>
          <p:cNvSpPr>
            <a:spLocks noGrp="1"/>
          </p:cNvSpPr>
          <p:nvPr>
            <p:ph idx="1"/>
          </p:nvPr>
        </p:nvSpPr>
        <p:spPr>
          <a:xfrm>
            <a:off x="381000" y="1828800"/>
            <a:ext cx="8229600" cy="4114800"/>
          </a:xfrm>
        </p:spPr>
        <p:txBody>
          <a:bodyPr>
            <a:normAutofit/>
          </a:bodyPr>
          <a:lstStyle/>
          <a:p>
            <a:pPr>
              <a:spcBef>
                <a:spcPts val="3600"/>
              </a:spcBef>
            </a:pPr>
            <a:r>
              <a:rPr lang="en-US" sz="2800" dirty="0" smtClean="0">
                <a:latin typeface="Calibri" pitchFamily="34" charset="0"/>
              </a:rPr>
              <a:t>It might be asserted that, although the tax code and implicit guarantees create subsidies, this is good because:</a:t>
            </a:r>
          </a:p>
          <a:p>
            <a:pPr lvl="1">
              <a:spcBef>
                <a:spcPts val="3600"/>
              </a:spcBef>
            </a:pPr>
            <a:r>
              <a:rPr lang="en-US" dirty="0" smtClean="0">
                <a:latin typeface="Calibri" pitchFamily="34" charset="0"/>
              </a:rPr>
              <a:t>Banks pass these on to borrowers in the form of lower borrowing costs.</a:t>
            </a:r>
          </a:p>
          <a:p>
            <a:pPr lvl="1">
              <a:spcBef>
                <a:spcPts val="3600"/>
              </a:spcBef>
            </a:pPr>
            <a:r>
              <a:rPr lang="en-US" dirty="0" smtClean="0">
                <a:latin typeface="Calibri" pitchFamily="34" charset="0"/>
              </a:rPr>
              <a:t>Lower borrowing costs stimulate growth.</a:t>
            </a:r>
          </a:p>
          <a:p>
            <a:pPr lvl="1"/>
            <a:endParaRPr lang="en-US" dirty="0">
              <a:latin typeface="Calibri" pitchFamily="34" charset="0"/>
            </a:endParaRPr>
          </a:p>
        </p:txBody>
      </p:sp>
    </p:spTree>
    <p:extLst>
      <p:ext uri="{BB962C8B-B14F-4D97-AF65-F5344CB8AC3E}">
        <p14:creationId xmlns:p14="http://schemas.microsoft.com/office/powerpoint/2010/main" xmlns="" val="161474964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USESECONDARYMONITOR" val="True"/>
  <p:tag name="BULLETTYPE" val="3"/>
  <p:tag name="RESPCOUNTERSTYLE" val="-1"/>
  <p:tag name="INPUTSOURCE" val="1"/>
  <p:tag name="BACKUPSESSIONS" val="True"/>
  <p:tag name="REVIEWONLY" val="False"/>
  <p:tag name="PARTICIPANTSINLEADERBOARD" val="5"/>
  <p:tag name="BUBBLESIZEVISIBLE" val="True"/>
  <p:tag name="CUSTOMGRIDBACKCOLOR" val="-2830136"/>
  <p:tag name="CUSTOMCELLBACKCOLOR3" val="-268652"/>
  <p:tag name="DISPLAYDEVICENUMBER" val="True"/>
  <p:tag name="AUTOSIZEGRID" val="True"/>
  <p:tag name="CHARTCOLORS" val="0"/>
  <p:tag name="MULTIRESPDIVISOR" val="1"/>
  <p:tag name="CORRECTPOINTVALUE" val="100"/>
  <p:tag name="ADDINALWAYSLOADED" val="False"/>
  <p:tag name="TPVERSION" val="2006"/>
  <p:tag name="DEFAULTPORT" val="1001"/>
  <p:tag name="COUNTDOWNSTYLE" val="-1"/>
  <p:tag name="USEENTERPRISEMANAGER" val="False"/>
  <p:tag name="CHARTVALUEFORMAT" val="0%"/>
  <p:tag name="STDCHART" val="1"/>
  <p:tag name="BUBBLEVALUEFORMAT" val="0.0"/>
  <p:tag name="CUSTOMCELLBACKCOLOR1" val="-657956"/>
  <p:tag name="DISPLAYNAME" val="True"/>
  <p:tag name="GRIDSIZE" val="{Width=800, Height=600}"/>
  <p:tag name="RESETCHARTS" val="True"/>
  <p:tag name="ALLOWUSERFEEDBACK" val="True"/>
  <p:tag name="ZEROBASED" val="False"/>
  <p:tag name="EXPANDSHOWBAR" val="True"/>
  <p:tag name="ANSWERNOWTEXT" val="Answer Now"/>
  <p:tag name="NUMRESPONSES" val="1"/>
  <p:tag name="ROTATIONINTERVAL" val="2"/>
  <p:tag name="BUBBLENAMEVISIBLE" val="True"/>
  <p:tag name="CUSTOMCELLBACKCOLOR2" val="-13395457"/>
  <p:tag name="GRIDOPACITY" val="90"/>
  <p:tag name="CHARTLABELS" val="0"/>
  <p:tag name="INCORRECTPOINTVALUE" val="0"/>
  <p:tag name="CHARTSCALE" val="True"/>
  <p:tag name="ANSWERNOWSTYLE" val="-1"/>
  <p:tag name="ALLOWDUPLICATES" val="False"/>
  <p:tag name="TEAMSINLEADERBOARD" val="5"/>
  <p:tag name="CUSTOMCELLFORECOLOR" val="-16777216"/>
  <p:tag name="GRIDROTATIONINTERVAL" val="2"/>
  <p:tag name="PARTLISTDEFAULT" val="0"/>
  <p:tag name="AUTOADJUSTPARTRANGE" val="True"/>
  <p:tag name="RESPCOUNTERFORMAT" val="0"/>
  <p:tag name="AUTOADVANCE" val="False"/>
  <p:tag name="DEFAULTNUMTEAMS" val="5"/>
  <p:tag name="GRIDPOSITION" val="1"/>
  <p:tag name="REALTIMEBACKUP" val="False"/>
  <p:tag name="REQUIREPASSWORD" val="False"/>
  <p:tag name="AUTOUPDATEALIASES" val="True"/>
  <p:tag name="USESCHEMECOLORS" val="True"/>
  <p:tag name="INCLUDEPPT" val="True"/>
  <p:tag name="RESPTABLESTYLE" val="-1"/>
  <p:tag name="BUBBLEGROUPING" val="3"/>
  <p:tag name="INCLUDENONRESPONDERS" val="False"/>
  <p:tag name="COUNTDOWNSECONDS" val="10"/>
  <p:tag name="DISPLAYDEVICEID" val="True"/>
  <p:tag name="ENABLEPRESENTERVPAD" val="False"/>
  <p:tag name="POLLINGCYCLE" val="2"/>
  <p:tag name="MAXRESPONDERS" val="5"/>
  <p:tag name="BACKUPMAINTENANCE" val="7"/>
  <p:tag name="CUSTOMCELLBACKCOLOR4" val="-8355712"/>
  <p:tag name="SHOWBARVISIBLE" val="True"/>
  <p:tag name="REALTIMEBACKUPPATH" val="(None)"/>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5900</TotalTime>
  <Words>1847</Words>
  <Application>Microsoft Office PowerPoint</Application>
  <PresentationFormat>On-screen Show (4:3)</PresentationFormat>
  <Paragraphs>396</Paragraphs>
  <Slides>26</Slides>
  <Notes>5</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Higher Capital Requirements:  A Case of Huge Benefits with  Negligible Costs  Paul Pfleiderer Stanford University</vt:lpstr>
      <vt:lpstr>Higher Capital Requirements</vt:lpstr>
      <vt:lpstr>Benefits of Requiring Much More Equity  (e.g. 15% to 25%)  </vt:lpstr>
      <vt:lpstr>Benefits</vt:lpstr>
      <vt:lpstr>Slide 5</vt:lpstr>
      <vt:lpstr>Private Versus Social Costs of Equity</vt:lpstr>
      <vt:lpstr>The Too-Big-To-Fail Subsidy</vt:lpstr>
      <vt:lpstr>Moody’s Announcement: June 2, 2011</vt:lpstr>
      <vt:lpstr>Subsidizing Banks</vt:lpstr>
      <vt:lpstr>Slide 10</vt:lpstr>
      <vt:lpstr>Slide 11</vt:lpstr>
      <vt:lpstr>Slide 12</vt:lpstr>
      <vt:lpstr>Balance Sheet Fallacy</vt:lpstr>
      <vt:lpstr>Confusing Language</vt:lpstr>
      <vt:lpstr>Three Ways to Increase Capital</vt:lpstr>
      <vt:lpstr>Risk Fallacies</vt:lpstr>
      <vt:lpstr>Risk</vt:lpstr>
      <vt:lpstr>“Target” ROE</vt:lpstr>
      <vt:lpstr>ROE and Capital</vt:lpstr>
      <vt:lpstr>Fixation on ROE is Silly and Misleading</vt:lpstr>
      <vt:lpstr>Where Will All This Equity Come From?</vt:lpstr>
      <vt:lpstr>What about “Issuance Costs?”</vt:lpstr>
      <vt:lpstr>Slide 23</vt:lpstr>
      <vt:lpstr>Private “Benefits” of Equity and (non-demand-deposit) Debt</vt:lpstr>
      <vt:lpstr>SOCIAL Benefits of Equity and (non-demand-deposit) Debt</vt:lpstr>
      <vt:lpstr>Equity as a Percent of Assets for US Commercial Bank (From: Berger, Herring and Szegö, “The Role of Capital in Financial Institutions,” Journal of Banking and Finance, 1995)</vt:lpstr>
    </vt:vector>
  </TitlesOfParts>
  <Company>Stanford University GSB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4</dc:title>
  <dc:creator>pdemarzo</dc:creator>
  <cp:lastModifiedBy>pfleider</cp:lastModifiedBy>
  <cp:revision>359</cp:revision>
  <cp:lastPrinted>2011-01-04T20:28:08Z</cp:lastPrinted>
  <dcterms:created xsi:type="dcterms:W3CDTF">2010-08-14T19:40:10Z</dcterms:created>
  <dcterms:modified xsi:type="dcterms:W3CDTF">2011-07-10T00:55:11Z</dcterms:modified>
</cp:coreProperties>
</file>