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59" r:id="rId5"/>
    <p:sldId id="260" r:id="rId6"/>
    <p:sldId id="263" r:id="rId7"/>
    <p:sldId id="262" r:id="rId8"/>
    <p:sldId id="267" r:id="rId9"/>
    <p:sldId id="268" r:id="rId10"/>
    <p:sldId id="269" r:id="rId11"/>
    <p:sldId id="265" r:id="rId12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2.xlsx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Office_Excel_Worksheet3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Share of Employment in Finance</a:t>
            </a:r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strRef>
              <c:f>'Organized Data'!$G$2</c:f>
              <c:strCache>
                <c:ptCount val="1"/>
                <c:pt idx="0">
                  <c:v>Percentage in  Finance, Insurance, Real Estate, Rental, and Leasing</c:v>
                </c:pt>
              </c:strCache>
            </c:strRef>
          </c:tx>
          <c:spPr>
            <a:ln w="25400"/>
          </c:spPr>
          <c:marker>
            <c:symbol val="diamond"/>
            <c:size val="5"/>
          </c:marker>
          <c:cat>
            <c:numRef>
              <c:f>'Organized Data'!$A$3:$A$63</c:f>
              <c:numCache>
                <c:formatCode>General</c:formatCode>
                <c:ptCount val="61"/>
                <c:pt idx="0">
                  <c:v>1948</c:v>
                </c:pt>
                <c:pt idx="1">
                  <c:v>1949</c:v>
                </c:pt>
                <c:pt idx="2">
                  <c:v>1950</c:v>
                </c:pt>
                <c:pt idx="3">
                  <c:v>1951</c:v>
                </c:pt>
                <c:pt idx="4">
                  <c:v>1952</c:v>
                </c:pt>
                <c:pt idx="5">
                  <c:v>1953</c:v>
                </c:pt>
                <c:pt idx="6">
                  <c:v>1954</c:v>
                </c:pt>
                <c:pt idx="7">
                  <c:v>1955</c:v>
                </c:pt>
                <c:pt idx="8">
                  <c:v>1956</c:v>
                </c:pt>
                <c:pt idx="9">
                  <c:v>1957</c:v>
                </c:pt>
                <c:pt idx="10">
                  <c:v>1958</c:v>
                </c:pt>
                <c:pt idx="11">
                  <c:v>1959</c:v>
                </c:pt>
                <c:pt idx="12">
                  <c:v>1960</c:v>
                </c:pt>
                <c:pt idx="13">
                  <c:v>1961</c:v>
                </c:pt>
                <c:pt idx="14">
                  <c:v>1962</c:v>
                </c:pt>
                <c:pt idx="15">
                  <c:v>1963</c:v>
                </c:pt>
                <c:pt idx="16">
                  <c:v>1964</c:v>
                </c:pt>
                <c:pt idx="17">
                  <c:v>1965</c:v>
                </c:pt>
                <c:pt idx="18">
                  <c:v>1966</c:v>
                </c:pt>
                <c:pt idx="19">
                  <c:v>1967</c:v>
                </c:pt>
                <c:pt idx="20">
                  <c:v>1968</c:v>
                </c:pt>
                <c:pt idx="21">
                  <c:v>1969</c:v>
                </c:pt>
                <c:pt idx="22">
                  <c:v>1970</c:v>
                </c:pt>
                <c:pt idx="23">
                  <c:v>1971</c:v>
                </c:pt>
                <c:pt idx="24">
                  <c:v>1972</c:v>
                </c:pt>
                <c:pt idx="25">
                  <c:v>1973</c:v>
                </c:pt>
                <c:pt idx="26">
                  <c:v>1974</c:v>
                </c:pt>
                <c:pt idx="27">
                  <c:v>1975</c:v>
                </c:pt>
                <c:pt idx="28">
                  <c:v>1976</c:v>
                </c:pt>
                <c:pt idx="29">
                  <c:v>1977</c:v>
                </c:pt>
                <c:pt idx="30">
                  <c:v>1978</c:v>
                </c:pt>
                <c:pt idx="31">
                  <c:v>1979</c:v>
                </c:pt>
                <c:pt idx="32">
                  <c:v>1980</c:v>
                </c:pt>
                <c:pt idx="33">
                  <c:v>1981</c:v>
                </c:pt>
                <c:pt idx="34">
                  <c:v>1982</c:v>
                </c:pt>
                <c:pt idx="35">
                  <c:v>1983</c:v>
                </c:pt>
                <c:pt idx="36">
                  <c:v>1984</c:v>
                </c:pt>
                <c:pt idx="37">
                  <c:v>1985</c:v>
                </c:pt>
                <c:pt idx="38">
                  <c:v>1986</c:v>
                </c:pt>
                <c:pt idx="39">
                  <c:v>1987</c:v>
                </c:pt>
                <c:pt idx="40">
                  <c:v>1988</c:v>
                </c:pt>
                <c:pt idx="41">
                  <c:v>1989</c:v>
                </c:pt>
                <c:pt idx="42">
                  <c:v>1990</c:v>
                </c:pt>
                <c:pt idx="43">
                  <c:v>1991</c:v>
                </c:pt>
                <c:pt idx="44">
                  <c:v>1992</c:v>
                </c:pt>
                <c:pt idx="45">
                  <c:v>1993</c:v>
                </c:pt>
                <c:pt idx="46">
                  <c:v>1994</c:v>
                </c:pt>
                <c:pt idx="47">
                  <c:v>1995</c:v>
                </c:pt>
                <c:pt idx="48">
                  <c:v>1996</c:v>
                </c:pt>
                <c:pt idx="49">
                  <c:v>1997</c:v>
                </c:pt>
                <c:pt idx="50">
                  <c:v>1998</c:v>
                </c:pt>
                <c:pt idx="51">
                  <c:v>1999</c:v>
                </c:pt>
                <c:pt idx="52">
                  <c:v>2000</c:v>
                </c:pt>
                <c:pt idx="53">
                  <c:v>2001</c:v>
                </c:pt>
                <c:pt idx="54">
                  <c:v>2002</c:v>
                </c:pt>
                <c:pt idx="55">
                  <c:v>2003</c:v>
                </c:pt>
                <c:pt idx="56">
                  <c:v>2004</c:v>
                </c:pt>
                <c:pt idx="57">
                  <c:v>2005</c:v>
                </c:pt>
                <c:pt idx="58">
                  <c:v>2006</c:v>
                </c:pt>
                <c:pt idx="59">
                  <c:v>2007</c:v>
                </c:pt>
                <c:pt idx="60">
                  <c:v>2008</c:v>
                </c:pt>
              </c:numCache>
            </c:numRef>
          </c:cat>
          <c:val>
            <c:numRef>
              <c:f>'Organized Data'!$G$3:$G$63</c:f>
              <c:numCache>
                <c:formatCode>General</c:formatCode>
                <c:ptCount val="61"/>
                <c:pt idx="0">
                  <c:v>3.4875791524598153E-2</c:v>
                </c:pt>
                <c:pt idx="1">
                  <c:v>3.6051059099120569E-2</c:v>
                </c:pt>
                <c:pt idx="2">
                  <c:v>3.6049439230945293E-2</c:v>
                </c:pt>
                <c:pt idx="3">
                  <c:v>3.4956614131397196E-2</c:v>
                </c:pt>
                <c:pt idx="4">
                  <c:v>3.5416306041197845E-2</c:v>
                </c:pt>
                <c:pt idx="5">
                  <c:v>3.600244084344701E-2</c:v>
                </c:pt>
                <c:pt idx="6">
                  <c:v>3.8129846646034006E-2</c:v>
                </c:pt>
                <c:pt idx="7">
                  <c:v>3.8771995001519816E-2</c:v>
                </c:pt>
                <c:pt idx="8">
                  <c:v>3.9369045862232936E-2</c:v>
                </c:pt>
                <c:pt idx="9">
                  <c:v>3.9908204619065454E-2</c:v>
                </c:pt>
                <c:pt idx="10">
                  <c:v>4.1839678489836087E-2</c:v>
                </c:pt>
                <c:pt idx="11">
                  <c:v>4.178480581973721E-2</c:v>
                </c:pt>
                <c:pt idx="12">
                  <c:v>4.2341180777740635E-2</c:v>
                </c:pt>
                <c:pt idx="13">
                  <c:v>4.3202234707805619E-2</c:v>
                </c:pt>
                <c:pt idx="14">
                  <c:v>4.3053321786465412E-2</c:v>
                </c:pt>
                <c:pt idx="15">
                  <c:v>4.3506720859782931E-2</c:v>
                </c:pt>
                <c:pt idx="16">
                  <c:v>4.3690041284267421E-2</c:v>
                </c:pt>
                <c:pt idx="17">
                  <c:v>4.3736462352789308E-2</c:v>
                </c:pt>
                <c:pt idx="18">
                  <c:v>4.2743876732262577E-2</c:v>
                </c:pt>
                <c:pt idx="19">
                  <c:v>4.316365612202977E-2</c:v>
                </c:pt>
                <c:pt idx="20">
                  <c:v>4.4152129660645724E-2</c:v>
                </c:pt>
                <c:pt idx="21">
                  <c:v>4.4884314903846173E-2</c:v>
                </c:pt>
                <c:pt idx="22">
                  <c:v>4.6433496301867876E-2</c:v>
                </c:pt>
                <c:pt idx="23">
                  <c:v>4.7490983122415911E-2</c:v>
                </c:pt>
                <c:pt idx="24">
                  <c:v>4.798784373315032E-2</c:v>
                </c:pt>
                <c:pt idx="25">
                  <c:v>4.8377255767019449E-2</c:v>
                </c:pt>
                <c:pt idx="26">
                  <c:v>4.8929487031434057E-2</c:v>
                </c:pt>
                <c:pt idx="27">
                  <c:v>5.0359120243566993E-2</c:v>
                </c:pt>
                <c:pt idx="28">
                  <c:v>5.0373454424834443E-2</c:v>
                </c:pt>
                <c:pt idx="29">
                  <c:v>5.0871257352615981E-2</c:v>
                </c:pt>
                <c:pt idx="30">
                  <c:v>5.1891618238005345E-2</c:v>
                </c:pt>
                <c:pt idx="31">
                  <c:v>5.2801207584117819E-2</c:v>
                </c:pt>
                <c:pt idx="32">
                  <c:v>5.4419072589250328E-2</c:v>
                </c:pt>
                <c:pt idx="33">
                  <c:v>5.5318891809420248E-2</c:v>
                </c:pt>
                <c:pt idx="34">
                  <c:v>5.6089383190562829E-2</c:v>
                </c:pt>
                <c:pt idx="35">
                  <c:v>5.7263405580291492E-2</c:v>
                </c:pt>
                <c:pt idx="36">
                  <c:v>5.7310644235987307E-2</c:v>
                </c:pt>
                <c:pt idx="37">
                  <c:v>5.8409052269679039E-2</c:v>
                </c:pt>
                <c:pt idx="38">
                  <c:v>6.0414327992652318E-2</c:v>
                </c:pt>
                <c:pt idx="39">
                  <c:v>6.1367800633625479E-2</c:v>
                </c:pt>
                <c:pt idx="40">
                  <c:v>6.0503685503685511E-2</c:v>
                </c:pt>
                <c:pt idx="41">
                  <c:v>5.9636762575745891E-2</c:v>
                </c:pt>
                <c:pt idx="42">
                  <c:v>5.9352731088881006E-2</c:v>
                </c:pt>
                <c:pt idx="43">
                  <c:v>5.8911778069250485E-2</c:v>
                </c:pt>
                <c:pt idx="44">
                  <c:v>5.8277806253203487E-2</c:v>
                </c:pt>
                <c:pt idx="45">
                  <c:v>5.8117949450235629E-2</c:v>
                </c:pt>
                <c:pt idx="46">
                  <c:v>5.7680790844579367E-2</c:v>
                </c:pt>
                <c:pt idx="47">
                  <c:v>5.6169510269828415E-2</c:v>
                </c:pt>
                <c:pt idx="48">
                  <c:v>5.6380709501208229E-2</c:v>
                </c:pt>
                <c:pt idx="49">
                  <c:v>5.6502525252525276E-2</c:v>
                </c:pt>
                <c:pt idx="50">
                  <c:v>5.7766736599737953E-2</c:v>
                </c:pt>
                <c:pt idx="51">
                  <c:v>5.7880531498398398E-2</c:v>
                </c:pt>
                <c:pt idx="52">
                  <c:v>5.7113391579696582E-2</c:v>
                </c:pt>
                <c:pt idx="53">
                  <c:v>5.7867104899579719E-2</c:v>
                </c:pt>
                <c:pt idx="54">
                  <c:v>5.8311001771881282E-2</c:v>
                </c:pt>
                <c:pt idx="55">
                  <c:v>5.9284042467331405E-2</c:v>
                </c:pt>
                <c:pt idx="56">
                  <c:v>5.9044205149043641E-2</c:v>
                </c:pt>
                <c:pt idx="57">
                  <c:v>5.9147170351291418E-2</c:v>
                </c:pt>
                <c:pt idx="58">
                  <c:v>5.925155194353246E-2</c:v>
                </c:pt>
                <c:pt idx="59">
                  <c:v>5.8290975085701573E-2</c:v>
                </c:pt>
                <c:pt idx="60">
                  <c:v>5.7309908879058929E-2</c:v>
                </c:pt>
              </c:numCache>
            </c:numRef>
          </c:val>
        </c:ser>
        <c:ser>
          <c:idx val="1"/>
          <c:order val="1"/>
          <c:tx>
            <c:strRef>
              <c:f>'Organized Data'!$H$2</c:f>
              <c:strCache>
                <c:ptCount val="1"/>
                <c:pt idx="0">
                  <c:v>   Percentage in Finance and Insurance</c:v>
                </c:pt>
              </c:strCache>
            </c:strRef>
          </c:tx>
          <c:spPr>
            <a:ln w="25400"/>
          </c:spPr>
          <c:marker>
            <c:symbol val="square"/>
            <c:size val="4"/>
          </c:marker>
          <c:cat>
            <c:numRef>
              <c:f>'Organized Data'!$A$3:$A$63</c:f>
              <c:numCache>
                <c:formatCode>General</c:formatCode>
                <c:ptCount val="61"/>
                <c:pt idx="0">
                  <c:v>1948</c:v>
                </c:pt>
                <c:pt idx="1">
                  <c:v>1949</c:v>
                </c:pt>
                <c:pt idx="2">
                  <c:v>1950</c:v>
                </c:pt>
                <c:pt idx="3">
                  <c:v>1951</c:v>
                </c:pt>
                <c:pt idx="4">
                  <c:v>1952</c:v>
                </c:pt>
                <c:pt idx="5">
                  <c:v>1953</c:v>
                </c:pt>
                <c:pt idx="6">
                  <c:v>1954</c:v>
                </c:pt>
                <c:pt idx="7">
                  <c:v>1955</c:v>
                </c:pt>
                <c:pt idx="8">
                  <c:v>1956</c:v>
                </c:pt>
                <c:pt idx="9">
                  <c:v>1957</c:v>
                </c:pt>
                <c:pt idx="10">
                  <c:v>1958</c:v>
                </c:pt>
                <c:pt idx="11">
                  <c:v>1959</c:v>
                </c:pt>
                <c:pt idx="12">
                  <c:v>1960</c:v>
                </c:pt>
                <c:pt idx="13">
                  <c:v>1961</c:v>
                </c:pt>
                <c:pt idx="14">
                  <c:v>1962</c:v>
                </c:pt>
                <c:pt idx="15">
                  <c:v>1963</c:v>
                </c:pt>
                <c:pt idx="16">
                  <c:v>1964</c:v>
                </c:pt>
                <c:pt idx="17">
                  <c:v>1965</c:v>
                </c:pt>
                <c:pt idx="18">
                  <c:v>1966</c:v>
                </c:pt>
                <c:pt idx="19">
                  <c:v>1967</c:v>
                </c:pt>
                <c:pt idx="20">
                  <c:v>1968</c:v>
                </c:pt>
                <c:pt idx="21">
                  <c:v>1969</c:v>
                </c:pt>
                <c:pt idx="22">
                  <c:v>1970</c:v>
                </c:pt>
                <c:pt idx="23">
                  <c:v>1971</c:v>
                </c:pt>
                <c:pt idx="24">
                  <c:v>1972</c:v>
                </c:pt>
                <c:pt idx="25">
                  <c:v>1973</c:v>
                </c:pt>
                <c:pt idx="26">
                  <c:v>1974</c:v>
                </c:pt>
                <c:pt idx="27">
                  <c:v>1975</c:v>
                </c:pt>
                <c:pt idx="28">
                  <c:v>1976</c:v>
                </c:pt>
                <c:pt idx="29">
                  <c:v>1977</c:v>
                </c:pt>
                <c:pt idx="30">
                  <c:v>1978</c:v>
                </c:pt>
                <c:pt idx="31">
                  <c:v>1979</c:v>
                </c:pt>
                <c:pt idx="32">
                  <c:v>1980</c:v>
                </c:pt>
                <c:pt idx="33">
                  <c:v>1981</c:v>
                </c:pt>
                <c:pt idx="34">
                  <c:v>1982</c:v>
                </c:pt>
                <c:pt idx="35">
                  <c:v>1983</c:v>
                </c:pt>
                <c:pt idx="36">
                  <c:v>1984</c:v>
                </c:pt>
                <c:pt idx="37">
                  <c:v>1985</c:v>
                </c:pt>
                <c:pt idx="38">
                  <c:v>1986</c:v>
                </c:pt>
                <c:pt idx="39">
                  <c:v>1987</c:v>
                </c:pt>
                <c:pt idx="40">
                  <c:v>1988</c:v>
                </c:pt>
                <c:pt idx="41">
                  <c:v>1989</c:v>
                </c:pt>
                <c:pt idx="42">
                  <c:v>1990</c:v>
                </c:pt>
                <c:pt idx="43">
                  <c:v>1991</c:v>
                </c:pt>
                <c:pt idx="44">
                  <c:v>1992</c:v>
                </c:pt>
                <c:pt idx="45">
                  <c:v>1993</c:v>
                </c:pt>
                <c:pt idx="46">
                  <c:v>1994</c:v>
                </c:pt>
                <c:pt idx="47">
                  <c:v>1995</c:v>
                </c:pt>
                <c:pt idx="48">
                  <c:v>1996</c:v>
                </c:pt>
                <c:pt idx="49">
                  <c:v>1997</c:v>
                </c:pt>
                <c:pt idx="50">
                  <c:v>1998</c:v>
                </c:pt>
                <c:pt idx="51">
                  <c:v>1999</c:v>
                </c:pt>
                <c:pt idx="52">
                  <c:v>2000</c:v>
                </c:pt>
                <c:pt idx="53">
                  <c:v>2001</c:v>
                </c:pt>
                <c:pt idx="54">
                  <c:v>2002</c:v>
                </c:pt>
                <c:pt idx="55">
                  <c:v>2003</c:v>
                </c:pt>
                <c:pt idx="56">
                  <c:v>2004</c:v>
                </c:pt>
                <c:pt idx="57">
                  <c:v>2005</c:v>
                </c:pt>
                <c:pt idx="58">
                  <c:v>2006</c:v>
                </c:pt>
                <c:pt idx="59">
                  <c:v>2007</c:v>
                </c:pt>
                <c:pt idx="60">
                  <c:v>2008</c:v>
                </c:pt>
              </c:numCache>
            </c:numRef>
          </c:cat>
          <c:val>
            <c:numRef>
              <c:f>'Organized Data'!$H$3:$H$63</c:f>
              <c:numCache>
                <c:formatCode>General</c:formatCode>
                <c:ptCount val="61"/>
                <c:pt idx="0">
                  <c:v>2.3886994641987333E-2</c:v>
                </c:pt>
                <c:pt idx="1">
                  <c:v>2.5112659559684749E-2</c:v>
                </c:pt>
                <c:pt idx="2">
                  <c:v>2.5177386129549104E-2</c:v>
                </c:pt>
                <c:pt idx="3">
                  <c:v>2.4738799362493364E-2</c:v>
                </c:pt>
                <c:pt idx="4">
                  <c:v>2.5463043101956035E-2</c:v>
                </c:pt>
                <c:pt idx="5">
                  <c:v>2.625601735710896E-2</c:v>
                </c:pt>
                <c:pt idx="6">
                  <c:v>2.7975797197204166E-2</c:v>
                </c:pt>
                <c:pt idx="7">
                  <c:v>2.8420412712350979E-2</c:v>
                </c:pt>
                <c:pt idx="8">
                  <c:v>2.9022578582320831E-2</c:v>
                </c:pt>
                <c:pt idx="9">
                  <c:v>3.0061359678390652E-2</c:v>
                </c:pt>
                <c:pt idx="10">
                  <c:v>3.1834175463171417E-2</c:v>
                </c:pt>
                <c:pt idx="11">
                  <c:v>3.1755804345360572E-2</c:v>
                </c:pt>
                <c:pt idx="12">
                  <c:v>3.2456266017222998E-2</c:v>
                </c:pt>
                <c:pt idx="13">
                  <c:v>3.3425388058280166E-2</c:v>
                </c:pt>
                <c:pt idx="14">
                  <c:v>3.3295187430409511E-2</c:v>
                </c:pt>
                <c:pt idx="15">
                  <c:v>3.3611910307348045E-2</c:v>
                </c:pt>
                <c:pt idx="16">
                  <c:v>3.3844189016602813E-2</c:v>
                </c:pt>
                <c:pt idx="17">
                  <c:v>3.3810049775508152E-2</c:v>
                </c:pt>
                <c:pt idx="18">
                  <c:v>3.3006487059879512E-2</c:v>
                </c:pt>
                <c:pt idx="19">
                  <c:v>3.3555534940429649E-2</c:v>
                </c:pt>
                <c:pt idx="20">
                  <c:v>3.4386353680847234E-2</c:v>
                </c:pt>
                <c:pt idx="21">
                  <c:v>3.4943409455128208E-2</c:v>
                </c:pt>
                <c:pt idx="22">
                  <c:v>3.6041118214867753E-2</c:v>
                </c:pt>
                <c:pt idx="23">
                  <c:v>3.6532492176994717E-2</c:v>
                </c:pt>
                <c:pt idx="24">
                  <c:v>3.6738395176707031E-2</c:v>
                </c:pt>
                <c:pt idx="25">
                  <c:v>3.651467861920072E-2</c:v>
                </c:pt>
                <c:pt idx="26">
                  <c:v>3.719657251079752E-2</c:v>
                </c:pt>
                <c:pt idx="27">
                  <c:v>3.849816031691921E-2</c:v>
                </c:pt>
                <c:pt idx="28">
                  <c:v>3.8294805952394574E-2</c:v>
                </c:pt>
                <c:pt idx="29">
                  <c:v>3.8565300075184654E-2</c:v>
                </c:pt>
                <c:pt idx="30">
                  <c:v>3.9245673061710951E-2</c:v>
                </c:pt>
                <c:pt idx="31">
                  <c:v>3.9787040908951826E-2</c:v>
                </c:pt>
                <c:pt idx="32">
                  <c:v>4.1126794914789183E-2</c:v>
                </c:pt>
                <c:pt idx="33">
                  <c:v>4.1965014048762801E-2</c:v>
                </c:pt>
                <c:pt idx="34">
                  <c:v>4.3342260748676233E-2</c:v>
                </c:pt>
                <c:pt idx="35">
                  <c:v>4.4149416310841107E-2</c:v>
                </c:pt>
                <c:pt idx="36">
                  <c:v>4.3753391735793484E-2</c:v>
                </c:pt>
                <c:pt idx="37">
                  <c:v>4.4231822732682252E-2</c:v>
                </c:pt>
                <c:pt idx="38">
                  <c:v>4.5756060451437534E-2</c:v>
                </c:pt>
                <c:pt idx="39">
                  <c:v>4.6447816158352216E-2</c:v>
                </c:pt>
                <c:pt idx="40">
                  <c:v>4.5507195507195501E-2</c:v>
                </c:pt>
                <c:pt idx="41">
                  <c:v>4.458615103751512E-2</c:v>
                </c:pt>
                <c:pt idx="42">
                  <c:v>4.4237377071379001E-2</c:v>
                </c:pt>
                <c:pt idx="43">
                  <c:v>4.3943797203576544E-2</c:v>
                </c:pt>
                <c:pt idx="44">
                  <c:v>4.3413634033828835E-2</c:v>
                </c:pt>
                <c:pt idx="45">
                  <c:v>4.3183173597869808E-2</c:v>
                </c:pt>
                <c:pt idx="46">
                  <c:v>4.2749907707453121E-2</c:v>
                </c:pt>
                <c:pt idx="47">
                  <c:v>4.143993973538062E-2</c:v>
                </c:pt>
                <c:pt idx="48">
                  <c:v>4.1543680685100788E-2</c:v>
                </c:pt>
                <c:pt idx="49">
                  <c:v>4.1635870904163583E-2</c:v>
                </c:pt>
                <c:pt idx="50">
                  <c:v>4.2490021282880534E-2</c:v>
                </c:pt>
                <c:pt idx="51">
                  <c:v>4.2509491042828348E-2</c:v>
                </c:pt>
                <c:pt idx="52">
                  <c:v>4.1803748974152267E-2</c:v>
                </c:pt>
                <c:pt idx="53">
                  <c:v>4.2487747414959059E-2</c:v>
                </c:pt>
                <c:pt idx="54">
                  <c:v>4.285463251768222E-2</c:v>
                </c:pt>
                <c:pt idx="55">
                  <c:v>4.3655947113938359E-2</c:v>
                </c:pt>
                <c:pt idx="56">
                  <c:v>4.3341653847270192E-2</c:v>
                </c:pt>
                <c:pt idx="57">
                  <c:v>4.3407025828146269E-2</c:v>
                </c:pt>
                <c:pt idx="58">
                  <c:v>4.3538782770087381E-2</c:v>
                </c:pt>
                <c:pt idx="59">
                  <c:v>4.2833401709163998E-2</c:v>
                </c:pt>
                <c:pt idx="60">
                  <c:v>4.2078897059849581E-2</c:v>
                </c:pt>
              </c:numCache>
            </c:numRef>
          </c:val>
        </c:ser>
        <c:dLbls/>
        <c:marker val="1"/>
        <c:axId val="109072768"/>
        <c:axId val="109074688"/>
      </c:lineChart>
      <c:catAx>
        <c:axId val="1090727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109074688"/>
        <c:crosses val="autoZero"/>
        <c:auto val="1"/>
        <c:lblAlgn val="ctr"/>
        <c:lblOffset val="100"/>
      </c:catAx>
      <c:valAx>
        <c:axId val="109074688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Sector</a:t>
                </a:r>
                <a:r>
                  <a:rPr lang="en-US" baseline="0"/>
                  <a:t> Employees compared to Total Number of Employees</a:t>
                </a:r>
                <a:endParaRPr lang="en-US"/>
              </a:p>
            </c:rich>
          </c:tx>
          <c:layout/>
        </c:title>
        <c:numFmt formatCode="General" sourceLinked="1"/>
        <c:majorTickMark val="none"/>
        <c:tickLblPos val="nextTo"/>
        <c:crossAx val="109072768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layout/>
    </c:title>
    <c:plotArea>
      <c:layout/>
      <c:lineChart>
        <c:grouping val="standard"/>
        <c:ser>
          <c:idx val="0"/>
          <c:order val="0"/>
          <c:tx>
            <c:v>Ratio of Assets in Shadow Banking to Assets in Depository Institutions</c:v>
          </c:tx>
          <c:cat>
            <c:numRef>
              <c:f>Data!$A$7:$A$71</c:f>
              <c:numCache>
                <c:formatCode>General</c:formatCode>
                <c:ptCount val="65"/>
                <c:pt idx="0">
                  <c:v>1945</c:v>
                </c:pt>
                <c:pt idx="1">
                  <c:v>1946</c:v>
                </c:pt>
                <c:pt idx="2">
                  <c:v>1947</c:v>
                </c:pt>
                <c:pt idx="3">
                  <c:v>1948</c:v>
                </c:pt>
                <c:pt idx="4">
                  <c:v>1949</c:v>
                </c:pt>
                <c:pt idx="5">
                  <c:v>1950</c:v>
                </c:pt>
                <c:pt idx="6">
                  <c:v>1951</c:v>
                </c:pt>
                <c:pt idx="7">
                  <c:v>1952</c:v>
                </c:pt>
                <c:pt idx="8">
                  <c:v>1953</c:v>
                </c:pt>
                <c:pt idx="9">
                  <c:v>1954</c:v>
                </c:pt>
                <c:pt idx="10">
                  <c:v>1955</c:v>
                </c:pt>
                <c:pt idx="11">
                  <c:v>1956</c:v>
                </c:pt>
                <c:pt idx="12">
                  <c:v>1957</c:v>
                </c:pt>
                <c:pt idx="13">
                  <c:v>1958</c:v>
                </c:pt>
                <c:pt idx="14">
                  <c:v>1959</c:v>
                </c:pt>
                <c:pt idx="15">
                  <c:v>1960</c:v>
                </c:pt>
                <c:pt idx="16">
                  <c:v>1961</c:v>
                </c:pt>
                <c:pt idx="17">
                  <c:v>1962</c:v>
                </c:pt>
                <c:pt idx="18">
                  <c:v>1963</c:v>
                </c:pt>
                <c:pt idx="19">
                  <c:v>1964</c:v>
                </c:pt>
                <c:pt idx="20">
                  <c:v>1965</c:v>
                </c:pt>
                <c:pt idx="21">
                  <c:v>1966</c:v>
                </c:pt>
                <c:pt idx="22">
                  <c:v>1967</c:v>
                </c:pt>
                <c:pt idx="23">
                  <c:v>1968</c:v>
                </c:pt>
                <c:pt idx="24">
                  <c:v>1969</c:v>
                </c:pt>
                <c:pt idx="25">
                  <c:v>1970</c:v>
                </c:pt>
                <c:pt idx="26">
                  <c:v>1971</c:v>
                </c:pt>
                <c:pt idx="27">
                  <c:v>1972</c:v>
                </c:pt>
                <c:pt idx="28">
                  <c:v>1973</c:v>
                </c:pt>
                <c:pt idx="29">
                  <c:v>1974</c:v>
                </c:pt>
                <c:pt idx="30">
                  <c:v>1975</c:v>
                </c:pt>
                <c:pt idx="31">
                  <c:v>1976</c:v>
                </c:pt>
                <c:pt idx="32">
                  <c:v>1977</c:v>
                </c:pt>
                <c:pt idx="33">
                  <c:v>1978</c:v>
                </c:pt>
                <c:pt idx="34">
                  <c:v>1979</c:v>
                </c:pt>
                <c:pt idx="35">
                  <c:v>1980</c:v>
                </c:pt>
                <c:pt idx="36">
                  <c:v>1981</c:v>
                </c:pt>
                <c:pt idx="37">
                  <c:v>1982</c:v>
                </c:pt>
                <c:pt idx="38">
                  <c:v>1983</c:v>
                </c:pt>
                <c:pt idx="39">
                  <c:v>1984</c:v>
                </c:pt>
                <c:pt idx="40">
                  <c:v>1985</c:v>
                </c:pt>
                <c:pt idx="41">
                  <c:v>1986</c:v>
                </c:pt>
                <c:pt idx="42">
                  <c:v>1987</c:v>
                </c:pt>
                <c:pt idx="43">
                  <c:v>1988</c:v>
                </c:pt>
                <c:pt idx="44">
                  <c:v>1989</c:v>
                </c:pt>
                <c:pt idx="45">
                  <c:v>1990</c:v>
                </c:pt>
                <c:pt idx="46">
                  <c:v>1991</c:v>
                </c:pt>
                <c:pt idx="47">
                  <c:v>1992</c:v>
                </c:pt>
                <c:pt idx="48">
                  <c:v>1993</c:v>
                </c:pt>
                <c:pt idx="49">
                  <c:v>1994</c:v>
                </c:pt>
                <c:pt idx="50">
                  <c:v>1995</c:v>
                </c:pt>
                <c:pt idx="51">
                  <c:v>1996</c:v>
                </c:pt>
                <c:pt idx="52">
                  <c:v>1997</c:v>
                </c:pt>
                <c:pt idx="53">
                  <c:v>1998</c:v>
                </c:pt>
                <c:pt idx="54">
                  <c:v>1999</c:v>
                </c:pt>
                <c:pt idx="55">
                  <c:v>2000</c:v>
                </c:pt>
                <c:pt idx="56">
                  <c:v>2001</c:v>
                </c:pt>
                <c:pt idx="57">
                  <c:v>2002</c:v>
                </c:pt>
                <c:pt idx="58">
                  <c:v>2003</c:v>
                </c:pt>
                <c:pt idx="59">
                  <c:v>2004</c:v>
                </c:pt>
                <c:pt idx="60">
                  <c:v>2005</c:v>
                </c:pt>
                <c:pt idx="61">
                  <c:v>2006</c:v>
                </c:pt>
                <c:pt idx="62">
                  <c:v>2007</c:v>
                </c:pt>
                <c:pt idx="63">
                  <c:v>2008</c:v>
                </c:pt>
                <c:pt idx="64">
                  <c:v>2009</c:v>
                </c:pt>
              </c:numCache>
            </c:numRef>
          </c:cat>
          <c:val>
            <c:numRef>
              <c:f>Data!$F$7:$F$71</c:f>
              <c:numCache>
                <c:formatCode>General</c:formatCode>
                <c:ptCount val="65"/>
                <c:pt idx="0">
                  <c:v>6.8738090883885022E-2</c:v>
                </c:pt>
                <c:pt idx="1">
                  <c:v>6.6318621053083116E-2</c:v>
                </c:pt>
                <c:pt idx="2">
                  <c:v>6.4006351820267024E-2</c:v>
                </c:pt>
                <c:pt idx="3">
                  <c:v>7.3925088012927798E-2</c:v>
                </c:pt>
                <c:pt idx="4">
                  <c:v>8.0836158825342563E-2</c:v>
                </c:pt>
                <c:pt idx="5">
                  <c:v>8.9639642009670603E-2</c:v>
                </c:pt>
                <c:pt idx="6">
                  <c:v>8.6700651485031588E-2</c:v>
                </c:pt>
                <c:pt idx="7">
                  <c:v>9.4093690090718149E-2</c:v>
                </c:pt>
                <c:pt idx="8">
                  <c:v>0.10030610460031486</c:v>
                </c:pt>
                <c:pt idx="9">
                  <c:v>0.10271416420103294</c:v>
                </c:pt>
                <c:pt idx="10">
                  <c:v>0.11964197070039674</c:v>
                </c:pt>
                <c:pt idx="11">
                  <c:v>0.11850417435466488</c:v>
                </c:pt>
                <c:pt idx="12">
                  <c:v>0.1216354177918236</c:v>
                </c:pt>
                <c:pt idx="13">
                  <c:v>0.11534426397302953</c:v>
                </c:pt>
                <c:pt idx="14">
                  <c:v>0.12937744379276639</c:v>
                </c:pt>
                <c:pt idx="15">
                  <c:v>0.13708256056399681</c:v>
                </c:pt>
                <c:pt idx="16">
                  <c:v>0.13631874950492437</c:v>
                </c:pt>
                <c:pt idx="17">
                  <c:v>0.13716488193829204</c:v>
                </c:pt>
                <c:pt idx="18">
                  <c:v>0.14257283713393268</c:v>
                </c:pt>
                <c:pt idx="19">
                  <c:v>0.14268948813568241</c:v>
                </c:pt>
                <c:pt idx="20">
                  <c:v>0.14639308230881279</c:v>
                </c:pt>
                <c:pt idx="21">
                  <c:v>0.15350228266319507</c:v>
                </c:pt>
                <c:pt idx="22">
                  <c:v>0.14771538360630571</c:v>
                </c:pt>
                <c:pt idx="23">
                  <c:v>0.15451676989599164</c:v>
                </c:pt>
                <c:pt idx="24">
                  <c:v>0.16906385066855925</c:v>
                </c:pt>
                <c:pt idx="25">
                  <c:v>0.17570155409884364</c:v>
                </c:pt>
                <c:pt idx="26">
                  <c:v>0.17188719356314419</c:v>
                </c:pt>
                <c:pt idx="27">
                  <c:v>0.17421351954502917</c:v>
                </c:pt>
                <c:pt idx="28">
                  <c:v>0.18279976046008187</c:v>
                </c:pt>
                <c:pt idx="29">
                  <c:v>0.18596373404969782</c:v>
                </c:pt>
                <c:pt idx="30">
                  <c:v>0.18178319640855264</c:v>
                </c:pt>
                <c:pt idx="31">
                  <c:v>0.19062746491407237</c:v>
                </c:pt>
                <c:pt idx="32">
                  <c:v>0.19398515249450676</c:v>
                </c:pt>
                <c:pt idx="33">
                  <c:v>0.20807761265634114</c:v>
                </c:pt>
                <c:pt idx="34">
                  <c:v>0.22951065892599321</c:v>
                </c:pt>
                <c:pt idx="35">
                  <c:v>0.24234639300109881</c:v>
                </c:pt>
                <c:pt idx="36">
                  <c:v>0.26172654106101034</c:v>
                </c:pt>
                <c:pt idx="37">
                  <c:v>0.28593948846332479</c:v>
                </c:pt>
                <c:pt idx="38">
                  <c:v>0.29092217284237382</c:v>
                </c:pt>
                <c:pt idx="39">
                  <c:v>0.30291872358576521</c:v>
                </c:pt>
                <c:pt idx="40">
                  <c:v>0.32956075710991961</c:v>
                </c:pt>
                <c:pt idx="41">
                  <c:v>0.37522006613821157</c:v>
                </c:pt>
                <c:pt idx="42">
                  <c:v>0.39714320902518568</c:v>
                </c:pt>
                <c:pt idx="43">
                  <c:v>0.41317611189393472</c:v>
                </c:pt>
                <c:pt idx="44">
                  <c:v>0.47280232448363518</c:v>
                </c:pt>
                <c:pt idx="45">
                  <c:v>0.53780397179770656</c:v>
                </c:pt>
                <c:pt idx="46">
                  <c:v>0.60619177489787179</c:v>
                </c:pt>
                <c:pt idx="47">
                  <c:v>0.64361530012348933</c:v>
                </c:pt>
                <c:pt idx="48">
                  <c:v>0.68341620518939417</c:v>
                </c:pt>
                <c:pt idx="49">
                  <c:v>0.71023684271677034</c:v>
                </c:pt>
                <c:pt idx="50">
                  <c:v>0.75654776586498651</c:v>
                </c:pt>
                <c:pt idx="51">
                  <c:v>0.80078913654813078</c:v>
                </c:pt>
                <c:pt idx="52">
                  <c:v>0.82454360906458901</c:v>
                </c:pt>
                <c:pt idx="53">
                  <c:v>0.89471429808611957</c:v>
                </c:pt>
                <c:pt idx="54">
                  <c:v>0.9724685630826958</c:v>
                </c:pt>
                <c:pt idx="55">
                  <c:v>1.0026484533041067</c:v>
                </c:pt>
                <c:pt idx="56">
                  <c:v>1.0831975315773625</c:v>
                </c:pt>
                <c:pt idx="57">
                  <c:v>1.0910317693565463</c:v>
                </c:pt>
                <c:pt idx="58">
                  <c:v>1.1294197294419719</c:v>
                </c:pt>
                <c:pt idx="59">
                  <c:v>1.1113451355399699</c:v>
                </c:pt>
                <c:pt idx="60">
                  <c:v>1.1153219001785093</c:v>
                </c:pt>
                <c:pt idx="61">
                  <c:v>1.1728708591678436</c:v>
                </c:pt>
                <c:pt idx="62">
                  <c:v>1.1940511786506647</c:v>
                </c:pt>
                <c:pt idx="63">
                  <c:v>1.0139649457393107</c:v>
                </c:pt>
                <c:pt idx="64">
                  <c:v>0.95175177432738034</c:v>
                </c:pt>
              </c:numCache>
            </c:numRef>
          </c:val>
        </c:ser>
        <c:dLbls/>
        <c:marker val="1"/>
        <c:axId val="109199360"/>
        <c:axId val="109201280"/>
      </c:lineChart>
      <c:catAx>
        <c:axId val="1091993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109201280"/>
        <c:crosses val="autoZero"/>
        <c:auto val="1"/>
        <c:lblAlgn val="ctr"/>
        <c:lblOffset val="100"/>
      </c:catAx>
      <c:valAx>
        <c:axId val="10920128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Shadow Banking Assets Compared to Assets in Depository Institutions</a:t>
                </a:r>
              </a:p>
            </c:rich>
          </c:tx>
          <c:layout/>
        </c:title>
        <c:numFmt formatCode="General" sourceLinked="1"/>
        <c:majorTickMark val="none"/>
        <c:tickLblPos val="nextTo"/>
        <c:spPr>
          <a:ln w="9525">
            <a:noFill/>
          </a:ln>
        </c:spPr>
        <c:crossAx val="109199360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/>
              <a:t>Depository</a:t>
            </a:r>
            <a:r>
              <a:rPr lang="en-US" baseline="0"/>
              <a:t> Instiutions vs. Shadow Banking Institutions Leverage Ratios</a:t>
            </a:r>
            <a:endParaRPr lang="en-US"/>
          </a:p>
        </c:rich>
      </c:tx>
      <c:layout/>
    </c:title>
    <c:plotArea>
      <c:layout/>
      <c:lineChart>
        <c:grouping val="standard"/>
        <c:ser>
          <c:idx val="0"/>
          <c:order val="0"/>
          <c:tx>
            <c:v>Depository Institutions Leverage Ratio</c:v>
          </c:tx>
          <c:cat>
            <c:numRef>
              <c:f>'Leverage Ratios'!$A$22:$A$71</c:f>
              <c:numCache>
                <c:formatCode>General</c:formatCode>
                <c:ptCount val="50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</c:numCache>
            </c:numRef>
          </c:cat>
          <c:val>
            <c:numRef>
              <c:f>'Leverage Ratios'!$D$22:$D$71</c:f>
              <c:numCache>
                <c:formatCode>General</c:formatCode>
                <c:ptCount val="50"/>
                <c:pt idx="0">
                  <c:v>0.92259443145295983</c:v>
                </c:pt>
                <c:pt idx="1">
                  <c:v>0.92341509782694786</c:v>
                </c:pt>
                <c:pt idx="2">
                  <c:v>0.92620421016139609</c:v>
                </c:pt>
                <c:pt idx="3">
                  <c:v>0.93040929588003363</c:v>
                </c:pt>
                <c:pt idx="4">
                  <c:v>0.93145870302885603</c:v>
                </c:pt>
                <c:pt idx="5">
                  <c:v>0.93359920830538079</c:v>
                </c:pt>
                <c:pt idx="6">
                  <c:v>0.9349682890141886</c:v>
                </c:pt>
                <c:pt idx="7">
                  <c:v>0.93664472863281378</c:v>
                </c:pt>
                <c:pt idx="8">
                  <c:v>0.93901922402711235</c:v>
                </c:pt>
                <c:pt idx="9">
                  <c:v>0.93951777233775347</c:v>
                </c:pt>
                <c:pt idx="10">
                  <c:v>0.94244703898327054</c:v>
                </c:pt>
                <c:pt idx="11">
                  <c:v>0.94827238233632039</c:v>
                </c:pt>
                <c:pt idx="12">
                  <c:v>0.9496640834917417</c:v>
                </c:pt>
                <c:pt idx="13">
                  <c:v>0.9458798101577317</c:v>
                </c:pt>
                <c:pt idx="14">
                  <c:v>0.94956425552087864</c:v>
                </c:pt>
                <c:pt idx="15">
                  <c:v>0.95119085638793577</c:v>
                </c:pt>
                <c:pt idx="16">
                  <c:v>0.95144550278172013</c:v>
                </c:pt>
                <c:pt idx="17">
                  <c:v>0.95397378152357049</c:v>
                </c:pt>
                <c:pt idx="18">
                  <c:v>0.95566990018564624</c:v>
                </c:pt>
                <c:pt idx="19">
                  <c:v>0.95476681492365889</c:v>
                </c:pt>
                <c:pt idx="20">
                  <c:v>0.95628078107765191</c:v>
                </c:pt>
                <c:pt idx="21">
                  <c:v>0.96852420037873099</c:v>
                </c:pt>
                <c:pt idx="22">
                  <c:v>0.98124512145026088</c:v>
                </c:pt>
                <c:pt idx="23">
                  <c:v>0.98302285433767878</c:v>
                </c:pt>
                <c:pt idx="24">
                  <c:v>0.9723618531492878</c:v>
                </c:pt>
                <c:pt idx="25">
                  <c:v>0.97019151657511393</c:v>
                </c:pt>
                <c:pt idx="26">
                  <c:v>0.97053078570551299</c:v>
                </c:pt>
                <c:pt idx="27">
                  <c:v>0.97229599662064781</c:v>
                </c:pt>
                <c:pt idx="28">
                  <c:v>0.97768249205693014</c:v>
                </c:pt>
                <c:pt idx="29">
                  <c:v>0.97560448521998855</c:v>
                </c:pt>
                <c:pt idx="30">
                  <c:v>0.97925418041620371</c:v>
                </c:pt>
                <c:pt idx="31">
                  <c:v>0.97543496144768149</c:v>
                </c:pt>
                <c:pt idx="32">
                  <c:v>0.9617171730148204</c:v>
                </c:pt>
                <c:pt idx="33">
                  <c:v>0.95419842480285977</c:v>
                </c:pt>
                <c:pt idx="34">
                  <c:v>0.95754476788981957</c:v>
                </c:pt>
                <c:pt idx="35">
                  <c:v>0.94731618670065287</c:v>
                </c:pt>
                <c:pt idx="36">
                  <c:v>0.94704414350814869</c:v>
                </c:pt>
                <c:pt idx="37">
                  <c:v>0.95222295558018821</c:v>
                </c:pt>
                <c:pt idx="38">
                  <c:v>0.94759207942962098</c:v>
                </c:pt>
                <c:pt idx="39">
                  <c:v>0.9413817179792755</c:v>
                </c:pt>
                <c:pt idx="40">
                  <c:v>0.90101527529100811</c:v>
                </c:pt>
                <c:pt idx="41">
                  <c:v>0.90051426181598027</c:v>
                </c:pt>
                <c:pt idx="42">
                  <c:v>0.90606915280562683</c:v>
                </c:pt>
                <c:pt idx="43">
                  <c:v>0.89895522866959776</c:v>
                </c:pt>
                <c:pt idx="44">
                  <c:v>0.89658613629954154</c:v>
                </c:pt>
                <c:pt idx="45">
                  <c:v>0.88703668287959148</c:v>
                </c:pt>
                <c:pt idx="46">
                  <c:v>0.87897114930900599</c:v>
                </c:pt>
                <c:pt idx="47">
                  <c:v>0.88563708752677595</c:v>
                </c:pt>
                <c:pt idx="48">
                  <c:v>0.89414312479231162</c:v>
                </c:pt>
                <c:pt idx="49">
                  <c:v>0.88796252585724955</c:v>
                </c:pt>
              </c:numCache>
            </c:numRef>
          </c:val>
        </c:ser>
        <c:ser>
          <c:idx val="1"/>
          <c:order val="1"/>
          <c:tx>
            <c:v>Shadow Banking Institutions Leverage Ratio</c:v>
          </c:tx>
          <c:cat>
            <c:numRef>
              <c:f>'Leverage Ratios'!$A$22:$A$71</c:f>
              <c:numCache>
                <c:formatCode>General</c:formatCode>
                <c:ptCount val="50"/>
                <c:pt idx="0">
                  <c:v>1960</c:v>
                </c:pt>
                <c:pt idx="1">
                  <c:v>1961</c:v>
                </c:pt>
                <c:pt idx="2">
                  <c:v>1962</c:v>
                </c:pt>
                <c:pt idx="3">
                  <c:v>1963</c:v>
                </c:pt>
                <c:pt idx="4">
                  <c:v>1964</c:v>
                </c:pt>
                <c:pt idx="5">
                  <c:v>1965</c:v>
                </c:pt>
                <c:pt idx="6">
                  <c:v>1966</c:v>
                </c:pt>
                <c:pt idx="7">
                  <c:v>1967</c:v>
                </c:pt>
                <c:pt idx="8">
                  <c:v>1968</c:v>
                </c:pt>
                <c:pt idx="9">
                  <c:v>1969</c:v>
                </c:pt>
                <c:pt idx="10">
                  <c:v>1970</c:v>
                </c:pt>
                <c:pt idx="11">
                  <c:v>1971</c:v>
                </c:pt>
                <c:pt idx="12">
                  <c:v>1972</c:v>
                </c:pt>
                <c:pt idx="13">
                  <c:v>1973</c:v>
                </c:pt>
                <c:pt idx="14">
                  <c:v>1974</c:v>
                </c:pt>
                <c:pt idx="15">
                  <c:v>1975</c:v>
                </c:pt>
                <c:pt idx="16">
                  <c:v>1976</c:v>
                </c:pt>
                <c:pt idx="17">
                  <c:v>1977</c:v>
                </c:pt>
                <c:pt idx="18">
                  <c:v>1978</c:v>
                </c:pt>
                <c:pt idx="19">
                  <c:v>1979</c:v>
                </c:pt>
                <c:pt idx="20">
                  <c:v>1980</c:v>
                </c:pt>
                <c:pt idx="21">
                  <c:v>1981</c:v>
                </c:pt>
                <c:pt idx="22">
                  <c:v>1982</c:v>
                </c:pt>
                <c:pt idx="23">
                  <c:v>1983</c:v>
                </c:pt>
                <c:pt idx="24">
                  <c:v>1984</c:v>
                </c:pt>
                <c:pt idx="25">
                  <c:v>1985</c:v>
                </c:pt>
                <c:pt idx="26">
                  <c:v>1986</c:v>
                </c:pt>
                <c:pt idx="27">
                  <c:v>1987</c:v>
                </c:pt>
                <c:pt idx="28">
                  <c:v>1988</c:v>
                </c:pt>
                <c:pt idx="29">
                  <c:v>1989</c:v>
                </c:pt>
                <c:pt idx="30">
                  <c:v>1990</c:v>
                </c:pt>
                <c:pt idx="31">
                  <c:v>1991</c:v>
                </c:pt>
                <c:pt idx="32">
                  <c:v>1992</c:v>
                </c:pt>
                <c:pt idx="33">
                  <c:v>1993</c:v>
                </c:pt>
                <c:pt idx="34">
                  <c:v>1994</c:v>
                </c:pt>
                <c:pt idx="35">
                  <c:v>1995</c:v>
                </c:pt>
                <c:pt idx="36">
                  <c:v>1996</c:v>
                </c:pt>
                <c:pt idx="37">
                  <c:v>1997</c:v>
                </c:pt>
                <c:pt idx="38">
                  <c:v>1998</c:v>
                </c:pt>
                <c:pt idx="39">
                  <c:v>1999</c:v>
                </c:pt>
                <c:pt idx="40">
                  <c:v>2000</c:v>
                </c:pt>
                <c:pt idx="41">
                  <c:v>2001</c:v>
                </c:pt>
                <c:pt idx="42">
                  <c:v>2002</c:v>
                </c:pt>
                <c:pt idx="43">
                  <c:v>2003</c:v>
                </c:pt>
                <c:pt idx="44">
                  <c:v>2004</c:v>
                </c:pt>
                <c:pt idx="45">
                  <c:v>2005</c:v>
                </c:pt>
                <c:pt idx="46">
                  <c:v>2006</c:v>
                </c:pt>
                <c:pt idx="47">
                  <c:v>2007</c:v>
                </c:pt>
                <c:pt idx="48">
                  <c:v>2008</c:v>
                </c:pt>
                <c:pt idx="49">
                  <c:v>2009</c:v>
                </c:pt>
              </c:numCache>
            </c:numRef>
          </c:cat>
          <c:val>
            <c:numRef>
              <c:f>'Leverage Ratios'!$H$22:$H$71</c:f>
              <c:numCache>
                <c:formatCode>General</c:formatCode>
                <c:ptCount val="50"/>
                <c:pt idx="0">
                  <c:v>0.88774024768455051</c:v>
                </c:pt>
                <c:pt idx="1">
                  <c:v>0.87671899957146759</c:v>
                </c:pt>
                <c:pt idx="2">
                  <c:v>0.89464658251122653</c:v>
                </c:pt>
                <c:pt idx="3">
                  <c:v>0.91012695878144612</c:v>
                </c:pt>
                <c:pt idx="4">
                  <c:v>0.9182344945990415</c:v>
                </c:pt>
                <c:pt idx="5">
                  <c:v>0.91564800000000013</c:v>
                </c:pt>
                <c:pt idx="6">
                  <c:v>0.91304297234084653</c:v>
                </c:pt>
                <c:pt idx="7">
                  <c:v>0.90643954487094336</c:v>
                </c:pt>
                <c:pt idx="8">
                  <c:v>0.90849394673123463</c:v>
                </c:pt>
                <c:pt idx="9">
                  <c:v>0.91420439714042723</c:v>
                </c:pt>
                <c:pt idx="10">
                  <c:v>0.91703092721774782</c:v>
                </c:pt>
                <c:pt idx="11">
                  <c:v>0.91777249207144063</c:v>
                </c:pt>
                <c:pt idx="12">
                  <c:v>0.92358327868056067</c:v>
                </c:pt>
                <c:pt idx="13">
                  <c:v>0.92726384281048269</c:v>
                </c:pt>
                <c:pt idx="14">
                  <c:v>0.92616417415044849</c:v>
                </c:pt>
                <c:pt idx="15">
                  <c:v>0.92363846626432011</c:v>
                </c:pt>
                <c:pt idx="16">
                  <c:v>0.92979644173745779</c:v>
                </c:pt>
                <c:pt idx="17">
                  <c:v>0.93346536230729671</c:v>
                </c:pt>
                <c:pt idx="18">
                  <c:v>0.93856185387281443</c:v>
                </c:pt>
                <c:pt idx="19">
                  <c:v>0.94203538158703082</c:v>
                </c:pt>
                <c:pt idx="20">
                  <c:v>0.93866648440204337</c:v>
                </c:pt>
                <c:pt idx="21">
                  <c:v>0.94446278310437259</c:v>
                </c:pt>
                <c:pt idx="22">
                  <c:v>0.9449843686285172</c:v>
                </c:pt>
                <c:pt idx="23">
                  <c:v>0.94307119808722029</c:v>
                </c:pt>
                <c:pt idx="24">
                  <c:v>0.9513136512283118</c:v>
                </c:pt>
                <c:pt idx="25">
                  <c:v>0.95783646478382034</c:v>
                </c:pt>
                <c:pt idx="26">
                  <c:v>0.95986907282581269</c:v>
                </c:pt>
                <c:pt idx="27">
                  <c:v>0.95439149450240035</c:v>
                </c:pt>
                <c:pt idx="28">
                  <c:v>0.95076346228481712</c:v>
                </c:pt>
                <c:pt idx="29">
                  <c:v>0.95447134683612067</c:v>
                </c:pt>
                <c:pt idx="30">
                  <c:v>0.9585631409020583</c:v>
                </c:pt>
                <c:pt idx="31">
                  <c:v>0.96457688311095569</c:v>
                </c:pt>
                <c:pt idx="32">
                  <c:v>0.97401533909127402</c:v>
                </c:pt>
                <c:pt idx="33">
                  <c:v>0.98265363327832334</c:v>
                </c:pt>
                <c:pt idx="34">
                  <c:v>0.98887271032924229</c:v>
                </c:pt>
                <c:pt idx="35">
                  <c:v>0.9896516206410324</c:v>
                </c:pt>
                <c:pt idx="36">
                  <c:v>0.9940442114030531</c:v>
                </c:pt>
                <c:pt idx="37">
                  <c:v>0.99042681176328207</c:v>
                </c:pt>
                <c:pt idx="38">
                  <c:v>0.9878570543398123</c:v>
                </c:pt>
                <c:pt idx="39">
                  <c:v>0.985465163719767</c:v>
                </c:pt>
                <c:pt idx="40">
                  <c:v>0.99147746882638843</c:v>
                </c:pt>
                <c:pt idx="41">
                  <c:v>0.98987789113704261</c:v>
                </c:pt>
                <c:pt idx="42">
                  <c:v>0.98932780138375331</c:v>
                </c:pt>
                <c:pt idx="43">
                  <c:v>0.98632783100492483</c:v>
                </c:pt>
                <c:pt idx="44">
                  <c:v>0.98713653369834586</c:v>
                </c:pt>
                <c:pt idx="45">
                  <c:v>0.98191512400633052</c:v>
                </c:pt>
                <c:pt idx="46">
                  <c:v>0.9850324081614934</c:v>
                </c:pt>
                <c:pt idx="47">
                  <c:v>0.99032599357547291</c:v>
                </c:pt>
                <c:pt idx="48">
                  <c:v>0.99609432345567461</c:v>
                </c:pt>
                <c:pt idx="49">
                  <c:v>0.98497317032169562</c:v>
                </c:pt>
              </c:numCache>
            </c:numRef>
          </c:val>
        </c:ser>
        <c:dLbls/>
        <c:marker val="1"/>
        <c:axId val="109404160"/>
        <c:axId val="109406080"/>
      </c:lineChart>
      <c:catAx>
        <c:axId val="1094041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Year</a:t>
                </a:r>
              </a:p>
            </c:rich>
          </c:tx>
          <c:layout/>
        </c:title>
        <c:numFmt formatCode="General" sourceLinked="1"/>
        <c:majorTickMark val="none"/>
        <c:tickLblPos val="nextTo"/>
        <c:crossAx val="109406080"/>
        <c:crosses val="autoZero"/>
        <c:auto val="1"/>
        <c:lblAlgn val="ctr"/>
        <c:lblOffset val="100"/>
      </c:catAx>
      <c:valAx>
        <c:axId val="109406080"/>
        <c:scaling>
          <c:orientation val="minMax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Liabilities to Assets</a:t>
                </a:r>
              </a:p>
            </c:rich>
          </c:tx>
          <c:layout/>
        </c:title>
        <c:numFmt formatCode="General" sourceLinked="1"/>
        <c:majorTickMark val="none"/>
        <c:tickLblPos val="nextTo"/>
        <c:spPr>
          <a:ln w="9525">
            <a:noFill/>
          </a:ln>
        </c:spPr>
        <c:crossAx val="109404160"/>
        <c:crosses val="autoZero"/>
        <c:crossBetween val="between"/>
      </c:valAx>
    </c:plotArea>
    <c:legend>
      <c:legendPos val="b"/>
      <c:layout/>
    </c:legend>
    <c:plotVisOnly val="1"/>
    <c:dispBlanksAs val="gap"/>
  </c:chart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E147-CE76-4464-B5C3-34930EB46CB0}" type="datetimeFigureOut">
              <a:rPr lang="en-US" smtClean="0"/>
              <a:pPr/>
              <a:t>6/29/2011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36F5-5587-4809-ACA7-3A9528A36E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12523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E147-CE76-4464-B5C3-34930EB46CB0}" type="datetimeFigureOut">
              <a:rPr lang="en-US" smtClean="0"/>
              <a:pPr/>
              <a:t>6/29/2011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36F5-5587-4809-ACA7-3A9528A36E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68163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E147-CE76-4464-B5C3-34930EB46CB0}" type="datetimeFigureOut">
              <a:rPr lang="en-US" smtClean="0"/>
              <a:pPr/>
              <a:t>6/29/2011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36F5-5587-4809-ACA7-3A9528A36E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296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E147-CE76-4464-B5C3-34930EB46CB0}" type="datetimeFigureOut">
              <a:rPr lang="en-US" smtClean="0"/>
              <a:pPr/>
              <a:t>6/29/2011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36F5-5587-4809-ACA7-3A9528A36E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2603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E147-CE76-4464-B5C3-34930EB46CB0}" type="datetimeFigureOut">
              <a:rPr lang="en-US" smtClean="0"/>
              <a:pPr/>
              <a:t>6/29/2011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36F5-5587-4809-ACA7-3A9528A36E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687729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E147-CE76-4464-B5C3-34930EB46CB0}" type="datetimeFigureOut">
              <a:rPr lang="en-US" smtClean="0"/>
              <a:pPr/>
              <a:t>6/29/2011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36F5-5587-4809-ACA7-3A9528A36E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3586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E147-CE76-4464-B5C3-34930EB46CB0}" type="datetimeFigureOut">
              <a:rPr lang="en-US" smtClean="0"/>
              <a:pPr/>
              <a:t>6/29/2011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36F5-5587-4809-ACA7-3A9528A36E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072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E147-CE76-4464-B5C3-34930EB46CB0}" type="datetimeFigureOut">
              <a:rPr lang="en-US" smtClean="0"/>
              <a:pPr/>
              <a:t>6/29/2011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36F5-5587-4809-ACA7-3A9528A36E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57331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E147-CE76-4464-B5C3-34930EB46CB0}" type="datetimeFigureOut">
              <a:rPr lang="en-US" smtClean="0"/>
              <a:pPr/>
              <a:t>6/29/2011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36F5-5587-4809-ACA7-3A9528A36E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28368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E147-CE76-4464-B5C3-34930EB46CB0}" type="datetimeFigureOut">
              <a:rPr lang="en-US" smtClean="0"/>
              <a:pPr/>
              <a:t>6/29/2011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36F5-5587-4809-ACA7-3A9528A36E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07800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CE147-CE76-4464-B5C3-34930EB46CB0}" type="datetimeFigureOut">
              <a:rPr lang="en-US" smtClean="0"/>
              <a:pPr/>
              <a:t>6/29/2011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636F5-5587-4809-ACA7-3A9528A36E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09459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2CE147-CE76-4464-B5C3-34930EB46CB0}" type="datetimeFigureOut">
              <a:rPr lang="en-US" smtClean="0"/>
              <a:pPr/>
              <a:t>6/29/2011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636F5-5587-4809-ACA7-3A9528A36EB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52577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Financial Innovation, Leverage, Bubbles, and the Distribution of Income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743200"/>
            <a:ext cx="6400800" cy="34290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Margaret M. Blair  </a:t>
            </a:r>
          </a:p>
          <a:p>
            <a:r>
              <a:rPr lang="en-US" sz="2400" dirty="0" smtClean="0"/>
              <a:t>Vanderbilt University Law School</a:t>
            </a:r>
          </a:p>
          <a:p>
            <a:r>
              <a:rPr lang="en-US" sz="2400" dirty="0" smtClean="0"/>
              <a:t>for</a:t>
            </a:r>
          </a:p>
          <a:p>
            <a:r>
              <a:rPr lang="en-US" dirty="0" smtClean="0"/>
              <a:t>Restoring the Balance:  Financial Regulation and the Real Economy</a:t>
            </a:r>
          </a:p>
          <a:p>
            <a:r>
              <a:rPr lang="en-US" sz="2600" dirty="0" smtClean="0"/>
              <a:t>Conference of Americans for Financial Reform</a:t>
            </a:r>
          </a:p>
          <a:p>
            <a:r>
              <a:rPr lang="en-US" sz="2600" dirty="0" smtClean="0"/>
              <a:t>June 28, 2011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xmlns="" val="27652528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/>
        </p:nvSpPr>
        <p:spPr>
          <a:xfrm>
            <a:off x="457200" y="29332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95% Leverage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95600" y="1687879"/>
            <a:ext cx="3200400" cy="4876800"/>
          </a:xfrm>
          <a:prstGeom prst="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381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0" dist="38100" dir="2700000" algn="br">
              <a:srgbClr val="000000">
                <a:alpha val="43000"/>
              </a:srgbClr>
            </a:outerShdw>
          </a:effectLst>
        </p:spPr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6"/>
          <p:cNvSpPr txBox="1"/>
          <p:nvPr/>
        </p:nvSpPr>
        <p:spPr>
          <a:xfrm>
            <a:off x="2895600" y="1687879"/>
            <a:ext cx="1219200" cy="892552"/>
          </a:xfrm>
          <a:prstGeom prst="rect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$ 1 MILLION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7"/>
          <p:cNvSpPr txBox="1"/>
          <p:nvPr/>
        </p:nvSpPr>
        <p:spPr>
          <a:xfrm>
            <a:off x="3581400" y="3904883"/>
            <a:ext cx="1981200" cy="830997"/>
          </a:xfrm>
          <a:prstGeom prst="rect">
            <a:avLst/>
          </a:prstGeom>
          <a:noFill/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$ 19 MILLION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DEBT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9415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032370685"/>
              </p:ext>
            </p:extLst>
          </p:nvPr>
        </p:nvGraphicFramePr>
        <p:xfrm>
          <a:off x="457200" y="3305016"/>
          <a:ext cx="8229600" cy="1116330"/>
        </p:xfrm>
        <a:graphic>
          <a:graphicData uri="http://schemas.openxmlformats.org/drawingml/2006/table">
            <a:tbl>
              <a:tblPr/>
              <a:tblGrid>
                <a:gridCol w="8229600"/>
              </a:tblGrid>
              <a:tr h="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0" marR="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effectLst/>
                        </a:rPr>
                        <a:t>Click here to view more charts, including </a:t>
                      </a:r>
                      <a:r>
                        <a:rPr lang="en-US" b="1" dirty="0" smtClean="0">
                          <a:effectLst/>
                        </a:rPr>
                        <a:t>Mo</a:t>
                      </a:r>
                      <a:endParaRPr lang="en-US" dirty="0"/>
                    </a:p>
                    <a:p>
                      <a:r>
                        <a:rPr lang="en-US" dirty="0"/>
                        <a:t> </a:t>
                      </a:r>
                    </a:p>
                    <a:p>
                      <a:r>
                        <a:rPr lang="en-US" dirty="0"/>
                        <a:t> 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5121" name="Picture 1" descr="http://www.shadowstats.com/imgs/sgs-m3.gif?hl=ad&amp;t=130245279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219200"/>
            <a:ext cx="5562600" cy="3657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6357720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8423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Share of Income Going to Top </a:t>
            </a:r>
            <a:r>
              <a:rPr lang="en-US" dirty="0" err="1" smtClean="0"/>
              <a:t>Decile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33400" y="1066800"/>
            <a:ext cx="8001000" cy="5059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075743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98513" y="1346200"/>
            <a:ext cx="7546975" cy="417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3977542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/>
        </p:nvGraphicFramePr>
        <p:xfrm>
          <a:off x="295275" y="1319212"/>
          <a:ext cx="8553450" cy="4219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673136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P:\Financial bubbles\Table 11 Jake image 201210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61606"/>
            <a:ext cx="9144000" cy="3934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058747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876051833"/>
              </p:ext>
            </p:extLst>
          </p:nvPr>
        </p:nvGraphicFramePr>
        <p:xfrm>
          <a:off x="381000" y="1223962"/>
          <a:ext cx="8382000" cy="44100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2989312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hart 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67960927"/>
              </p:ext>
            </p:extLst>
          </p:nvPr>
        </p:nvGraphicFramePr>
        <p:xfrm>
          <a:off x="609601" y="1123949"/>
          <a:ext cx="8001000" cy="46101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1787072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4"/>
          <p:cNvSpPr>
            <a:spLocks noGrp="1"/>
          </p:cNvSpPr>
          <p:nvPr/>
        </p:nvSpPr>
        <p:spPr>
          <a:xfrm>
            <a:off x="457200" y="112791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90% Leverage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95600" y="3063081"/>
            <a:ext cx="3200400" cy="2667000"/>
          </a:xfrm>
          <a:prstGeom prst="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381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0" dist="38100" dir="2700000" algn="br">
              <a:srgbClr val="000000">
                <a:alpha val="43000"/>
              </a:srgbClr>
            </a:outerShdw>
          </a:effectLst>
        </p:spPr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9"/>
          <p:cNvSpPr txBox="1"/>
          <p:nvPr/>
        </p:nvSpPr>
        <p:spPr>
          <a:xfrm>
            <a:off x="2895600" y="3063081"/>
            <a:ext cx="1219200" cy="892552"/>
          </a:xfrm>
          <a:prstGeom prst="rect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$ 1 MILLION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TextBox 10"/>
          <p:cNvSpPr txBox="1"/>
          <p:nvPr/>
        </p:nvSpPr>
        <p:spPr>
          <a:xfrm>
            <a:off x="3886200" y="4206081"/>
            <a:ext cx="1752600" cy="830997"/>
          </a:xfrm>
          <a:prstGeom prst="rect">
            <a:avLst/>
          </a:prstGeom>
          <a:noFill/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$ 9 MILLION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DEBT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534455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/>
        </p:nvSpPr>
        <p:spPr>
          <a:xfrm>
            <a:off x="457200" y="1127919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j-ea"/>
                <a:cs typeface="+mj-cs"/>
              </a:rPr>
              <a:t>95% Leverage</a:t>
            </a:r>
            <a:endParaRPr kumimoji="0" lang="en-US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895600" y="3063081"/>
            <a:ext cx="3200400" cy="2667000"/>
          </a:xfrm>
          <a:prstGeom prst="rect">
            <a:avLst/>
          </a:prstGeom>
          <a:gradFill rotWithShape="1">
            <a:gsLst>
              <a:gs pos="0">
                <a:srgbClr val="4F81BD">
                  <a:tint val="100000"/>
                  <a:shade val="100000"/>
                  <a:satMod val="130000"/>
                </a:srgbClr>
              </a:gs>
              <a:gs pos="100000">
                <a:srgbClr val="4F81BD">
                  <a:tint val="50000"/>
                  <a:shade val="100000"/>
                  <a:satMod val="350000"/>
                </a:srgbClr>
              </a:gs>
            </a:gsLst>
            <a:lin ang="16200000" scaled="0"/>
          </a:gradFill>
          <a:ln w="381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0" dist="38100" dir="2700000" algn="br">
              <a:srgbClr val="000000">
                <a:alpha val="43000"/>
              </a:srgbClr>
            </a:outerShdw>
          </a:effectLst>
        </p:spPr>
        <p:txBody>
          <a:bodyPr rtlCol="0" anchor="ctr"/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TextBox 12"/>
          <p:cNvSpPr txBox="1"/>
          <p:nvPr/>
        </p:nvSpPr>
        <p:spPr>
          <a:xfrm>
            <a:off x="3810000" y="3901281"/>
            <a:ext cx="1752600" cy="1200328"/>
          </a:xfrm>
          <a:prstGeom prst="rect">
            <a:avLst/>
          </a:prstGeom>
          <a:noFill/>
          <a:ln w="57150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$ 9.5 MILLION</a:t>
            </a:r>
          </a:p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DEBT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362200" y="3063081"/>
            <a:ext cx="762000" cy="304800"/>
          </a:xfrm>
          <a:prstGeom prst="straightConnector1">
            <a:avLst/>
          </a:prstGeom>
          <a:noFill/>
          <a:ln w="25400" cap="flat" cmpd="sng" algn="ctr">
            <a:solidFill>
              <a:srgbClr val="000000"/>
            </a:solidFill>
            <a:prstDash val="solid"/>
            <a:tailEnd type="arrow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</p:cxnSp>
      <p:sp>
        <p:nvSpPr>
          <p:cNvPr id="6" name="TextBox 21"/>
          <p:cNvSpPr txBox="1"/>
          <p:nvPr/>
        </p:nvSpPr>
        <p:spPr>
          <a:xfrm>
            <a:off x="2895600" y="3063081"/>
            <a:ext cx="685800" cy="861774"/>
          </a:xfrm>
          <a:prstGeom prst="rect">
            <a:avLst/>
          </a:prstGeom>
          <a:noFill/>
          <a:ln w="38100" cap="flat" cmpd="sng" algn="ctr">
            <a:solidFill>
              <a:sysClr val="windowText" lastClr="000000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600" b="0" i="0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TextBox 23"/>
          <p:cNvSpPr txBox="1"/>
          <p:nvPr/>
        </p:nvSpPr>
        <p:spPr>
          <a:xfrm>
            <a:off x="1295400" y="269374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$500,000</a:t>
            </a:r>
          </a:p>
        </p:txBody>
      </p:sp>
    </p:spTree>
    <p:extLst>
      <p:ext uri="{BB962C8B-B14F-4D97-AF65-F5344CB8AC3E}">
        <p14:creationId xmlns:p14="http://schemas.microsoft.com/office/powerpoint/2010/main" xmlns="" val="575614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529</TotalTime>
  <Words>134</Words>
  <Application>Microsoft Office PowerPoint</Application>
  <PresentationFormat>On-screen Show (4:3)</PresentationFormat>
  <Paragraphs>35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Financial Innovation, Leverage, Bubbles, and the Distribution of Income</vt:lpstr>
      <vt:lpstr>Share of Income Going to Top Decile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Vanderbilt University Law School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Blair, Margaret</dc:creator>
  <cp:lastModifiedBy>Rebecca Goetz</cp:lastModifiedBy>
  <cp:revision>18</cp:revision>
  <cp:lastPrinted>2011-06-24T16:20:01Z</cp:lastPrinted>
  <dcterms:created xsi:type="dcterms:W3CDTF">2011-04-14T17:04:07Z</dcterms:created>
  <dcterms:modified xsi:type="dcterms:W3CDTF">2011-06-29T17:32:21Z</dcterms:modified>
</cp:coreProperties>
</file>