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drawings/drawing5.xml" ContentType="application/vnd.openxmlformats-officedocument.drawingml.chartshapes+xml"/>
  <Override PartName="/ppt/notesSlides/notesSlide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16.xml" ContentType="application/vnd.openxmlformats-officedocument.drawingml.chart+xml"/>
  <Override PartName="/ppt/theme/themeOverride5.xml" ContentType="application/vnd.openxmlformats-officedocument.themeOverride+xml"/>
  <Override PartName="/ppt/charts/chart17.xml" ContentType="application/vnd.openxmlformats-officedocument.drawingml.chart+xml"/>
  <Override PartName="/ppt/drawings/drawing6.xml" ContentType="application/vnd.openxmlformats-officedocument.drawingml.chartshapes+xml"/>
  <Override PartName="/ppt/charts/chart18.xml" ContentType="application/vnd.openxmlformats-officedocument.drawingml.chart+xml"/>
  <Override PartName="/ppt/theme/themeOverride6.xml" ContentType="application/vnd.openxmlformats-officedocument.themeOverride+xml"/>
  <Override PartName="/ppt/charts/chart19.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20.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charts/chart21.xml" ContentType="application/vnd.openxmlformats-officedocument.drawingml.chart+xml"/>
  <Override PartName="/ppt/notesSlides/notesSlide11.xml" ContentType="application/vnd.openxmlformats-officedocument.presentationml.notesSlide+xml"/>
  <Override PartName="/ppt/charts/chart22.xml" ContentType="application/vnd.openxmlformats-officedocument.drawingml.chart+xml"/>
  <Override PartName="/ppt/notesSlides/notesSlide12.xml" ContentType="application/vnd.openxmlformats-officedocument.presentationml.notesSlide+xml"/>
  <Override PartName="/ppt/charts/chart23.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16" r:id="rId3"/>
    <p:sldMasterId id="2147483730" r:id="rId4"/>
    <p:sldMasterId id="2147483744" r:id="rId5"/>
    <p:sldMasterId id="2147483758" r:id="rId6"/>
    <p:sldMasterId id="2147483798" r:id="rId7"/>
    <p:sldMasterId id="2147483838" r:id="rId8"/>
    <p:sldMasterId id="2147483852" r:id="rId9"/>
    <p:sldMasterId id="2147483888" r:id="rId10"/>
    <p:sldMasterId id="2147483957" r:id="rId11"/>
  </p:sldMasterIdLst>
  <p:notesMasterIdLst>
    <p:notesMasterId r:id="rId62"/>
  </p:notesMasterIdLst>
  <p:handoutMasterIdLst>
    <p:handoutMasterId r:id="rId63"/>
  </p:handoutMasterIdLst>
  <p:sldIdLst>
    <p:sldId id="264" r:id="rId12"/>
    <p:sldId id="282" r:id="rId13"/>
    <p:sldId id="401" r:id="rId14"/>
    <p:sldId id="457" r:id="rId15"/>
    <p:sldId id="402" r:id="rId16"/>
    <p:sldId id="404" r:id="rId17"/>
    <p:sldId id="403" r:id="rId18"/>
    <p:sldId id="405" r:id="rId19"/>
    <p:sldId id="458" r:id="rId20"/>
    <p:sldId id="285" r:id="rId21"/>
    <p:sldId id="412" r:id="rId22"/>
    <p:sldId id="284" r:id="rId23"/>
    <p:sldId id="286" r:id="rId24"/>
    <p:sldId id="413" r:id="rId25"/>
    <p:sldId id="388" r:id="rId26"/>
    <p:sldId id="414" r:id="rId27"/>
    <p:sldId id="279" r:id="rId28"/>
    <p:sldId id="415" r:id="rId29"/>
    <p:sldId id="444" r:id="rId30"/>
    <p:sldId id="358" r:id="rId31"/>
    <p:sldId id="390" r:id="rId32"/>
    <p:sldId id="417" r:id="rId33"/>
    <p:sldId id="445" r:id="rId34"/>
    <p:sldId id="447" r:id="rId35"/>
    <p:sldId id="427" r:id="rId36"/>
    <p:sldId id="450" r:id="rId37"/>
    <p:sldId id="451" r:id="rId38"/>
    <p:sldId id="418" r:id="rId39"/>
    <p:sldId id="428" r:id="rId40"/>
    <p:sldId id="429" r:id="rId41"/>
    <p:sldId id="430" r:id="rId42"/>
    <p:sldId id="354" r:id="rId43"/>
    <p:sldId id="433" r:id="rId44"/>
    <p:sldId id="434" r:id="rId45"/>
    <p:sldId id="435" r:id="rId46"/>
    <p:sldId id="452" r:id="rId47"/>
    <p:sldId id="454" r:id="rId48"/>
    <p:sldId id="436" r:id="rId49"/>
    <p:sldId id="437" r:id="rId50"/>
    <p:sldId id="455" r:id="rId51"/>
    <p:sldId id="372" r:id="rId52"/>
    <p:sldId id="408" r:id="rId53"/>
    <p:sldId id="409" r:id="rId54"/>
    <p:sldId id="379" r:id="rId55"/>
    <p:sldId id="375" r:id="rId56"/>
    <p:sldId id="376" r:id="rId57"/>
    <p:sldId id="377" r:id="rId58"/>
    <p:sldId id="456" r:id="rId59"/>
    <p:sldId id="410" r:id="rId60"/>
    <p:sldId id="280"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S. Muscio" initials="MSM" lastIdx="14" clrIdx="0"/>
  <p:cmAuthor id="1" name="NDI User" initials="NU" lastIdx="12" clrIdx="1"/>
  <p:cmAuthor id="2" name="Lisel Brunson" initials="LB" lastIdx="59" clrIdx="2">
    <p:extLst/>
  </p:cmAuthor>
  <p:cmAuthor id="3" name="Jonathan Green" initials="JG" lastIdx="16" clrIdx="3"/>
  <p:cmAuthor id="4" name="Maya Khuzam" initials="MK" lastIdx="3" clrIdx="4">
    <p:extLst/>
  </p:cmAuthor>
  <p:cmAuthor id="5" name="Bob Carpenter" initials="BC" lastIdx="6" clrIdx="5"/>
  <p:cmAuthor id="6" name="Lisa Donner" initials="LD" lastIdx="12" clrIdx="6">
    <p:extLst>
      <p:ext uri="{19B8F6BF-5375-455C-9EA6-DF929625EA0E}">
        <p15:presenceInfo xmlns:p15="http://schemas.microsoft.com/office/powerpoint/2012/main" userId="b6b18b53b7a379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49D"/>
    <a:srgbClr val="33CC33"/>
    <a:srgbClr val="0085B4"/>
    <a:srgbClr val="AFDFFF"/>
    <a:srgbClr val="3366CC"/>
    <a:srgbClr val="C00000"/>
    <a:srgbClr val="6AAEC6"/>
    <a:srgbClr val="54A5C2"/>
    <a:srgbClr val="FFC979"/>
    <a:srgbClr val="DE8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8" autoAdjust="0"/>
    <p:restoredTop sz="96866" autoAdjust="0"/>
  </p:normalViewPr>
  <p:slideViewPr>
    <p:cSldViewPr>
      <p:cViewPr varScale="1">
        <p:scale>
          <a:sx n="84" d="100"/>
          <a:sy n="84" d="100"/>
        </p:scale>
        <p:origin x="103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47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38670261538111"/>
          <c:y val="0.12471655328798202"/>
          <c:w val="0.65029922964718156"/>
          <c:h val="0.8571428571428571"/>
        </c:manualLayout>
      </c:layout>
      <c:barChart>
        <c:barDir val="bar"/>
        <c:grouping val="clustered"/>
        <c:varyColors val="0"/>
        <c:ser>
          <c:idx val="1"/>
          <c:order val="1"/>
          <c:tx>
            <c:strRef>
              <c:f>Sheet2!$C$1</c:f>
              <c:strCache>
                <c:ptCount val="1"/>
                <c:pt idx="0">
                  <c:v>Total fav</c:v>
                </c:pt>
              </c:strCache>
            </c:strRef>
          </c:tx>
          <c:spPr>
            <a:solidFill>
              <a:srgbClr val="AFDFFF"/>
            </a:solidFill>
            <a:ln w="3319">
              <a:solidFill>
                <a:srgbClr val="FFFFFF"/>
              </a:solidFill>
              <a:prstDash val="solid"/>
            </a:ln>
          </c:spPr>
          <c:invertIfNegative val="0"/>
          <c:dLbls>
            <c:dLbl>
              <c:idx val="2"/>
              <c:layout>
                <c:manualLayout>
                  <c:x val="-3.3215692243795804E-3"/>
                  <c:y val="2.8935367124447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73-46D4-A07A-04409809C93E}"/>
                </c:ext>
              </c:extLst>
            </c:dLbl>
            <c:spPr>
              <a:noFill/>
              <a:ln w="26555">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Sheet2!$A$2:$A$9</c:f>
              <c:strCache>
                <c:ptCount val="8"/>
                <c:pt idx="0">
                  <c:v>The financial industry</c:v>
                </c:pt>
                <c:pt idx="1">
                  <c:v>Wall Street*</c:v>
                </c:pt>
                <c:pt idx="2">
                  <c:v>The Dodd-Frank Wall Street Reform Act</c:v>
                </c:pt>
                <c:pt idx="3">
                  <c:v>Wall Street Banks*</c:v>
                </c:pt>
                <c:pt idx="4">
                  <c:v>Big Banks*</c:v>
                </c:pt>
                <c:pt idx="5">
                  <c:v>Wall Street Banks like Goldman Sachs and Wells Fargo*</c:v>
                </c:pt>
                <c:pt idx="6">
                  <c:v>Private equity managers*</c:v>
                </c:pt>
                <c:pt idx="7">
                  <c:v>Hedge fund managers*</c:v>
                </c:pt>
              </c:strCache>
            </c:strRef>
          </c:cat>
          <c:val>
            <c:numRef>
              <c:f>Sheet2!$C$2:$C$9</c:f>
              <c:numCache>
                <c:formatCode>General</c:formatCode>
                <c:ptCount val="8"/>
                <c:pt idx="0">
                  <c:v>44</c:v>
                </c:pt>
                <c:pt idx="1">
                  <c:v>38</c:v>
                </c:pt>
                <c:pt idx="2">
                  <c:v>22</c:v>
                </c:pt>
                <c:pt idx="3">
                  <c:v>25</c:v>
                </c:pt>
                <c:pt idx="4">
                  <c:v>32</c:v>
                </c:pt>
                <c:pt idx="5">
                  <c:v>27</c:v>
                </c:pt>
                <c:pt idx="6">
                  <c:v>27</c:v>
                </c:pt>
                <c:pt idx="7">
                  <c:v>14</c:v>
                </c:pt>
              </c:numCache>
            </c:numRef>
          </c:val>
          <c:extLst>
            <c:ext xmlns:c16="http://schemas.microsoft.com/office/drawing/2014/chart" uri="{C3380CC4-5D6E-409C-BE32-E72D297353CC}">
              <c16:uniqueId val="{00000001-3273-46D4-A07A-04409809C93E}"/>
            </c:ext>
          </c:extLst>
        </c:ser>
        <c:ser>
          <c:idx val="3"/>
          <c:order val="3"/>
          <c:tx>
            <c:strRef>
              <c:f>Sheet2!$E$1</c:f>
              <c:strCache>
                <c:ptCount val="1"/>
                <c:pt idx="0">
                  <c:v>Total unfav</c:v>
                </c:pt>
              </c:strCache>
            </c:strRef>
          </c:tx>
          <c:spPr>
            <a:solidFill>
              <a:srgbClr val="FFC979"/>
            </a:solidFill>
            <a:ln w="13277">
              <a:solidFill>
                <a:srgbClr val="FFFFFF"/>
              </a:solidFill>
              <a:prstDash val="solid"/>
            </a:ln>
          </c:spPr>
          <c:invertIfNegative val="0"/>
          <c:dLbls>
            <c:numFmt formatCode="#,##0_);#,##0" sourceLinked="0"/>
            <c:spPr>
              <a:noFill/>
              <a:ln w="26555">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Sheet2!$A$2:$A$9</c:f>
              <c:strCache>
                <c:ptCount val="8"/>
                <c:pt idx="0">
                  <c:v>The financial industry</c:v>
                </c:pt>
                <c:pt idx="1">
                  <c:v>Wall Street*</c:v>
                </c:pt>
                <c:pt idx="2">
                  <c:v>The Dodd-Frank Wall Street Reform Act</c:v>
                </c:pt>
                <c:pt idx="3">
                  <c:v>Wall Street Banks*</c:v>
                </c:pt>
                <c:pt idx="4">
                  <c:v>Big Banks*</c:v>
                </c:pt>
                <c:pt idx="5">
                  <c:v>Wall Street Banks like Goldman Sachs and Wells Fargo*</c:v>
                </c:pt>
                <c:pt idx="6">
                  <c:v>Private equity managers*</c:v>
                </c:pt>
                <c:pt idx="7">
                  <c:v>Hedge fund managers*</c:v>
                </c:pt>
              </c:strCache>
            </c:strRef>
          </c:cat>
          <c:val>
            <c:numRef>
              <c:f>Sheet2!$E$2:$E$9</c:f>
              <c:numCache>
                <c:formatCode>General</c:formatCode>
                <c:ptCount val="8"/>
                <c:pt idx="0">
                  <c:v>-34</c:v>
                </c:pt>
                <c:pt idx="1">
                  <c:v>-39</c:v>
                </c:pt>
                <c:pt idx="2">
                  <c:v>-16</c:v>
                </c:pt>
                <c:pt idx="3">
                  <c:v>-43</c:v>
                </c:pt>
                <c:pt idx="4">
                  <c:v>-48</c:v>
                </c:pt>
                <c:pt idx="5">
                  <c:v>-56</c:v>
                </c:pt>
                <c:pt idx="6">
                  <c:v>-21</c:v>
                </c:pt>
                <c:pt idx="7">
                  <c:v>-42</c:v>
                </c:pt>
              </c:numCache>
            </c:numRef>
          </c:val>
          <c:extLst>
            <c:ext xmlns:c16="http://schemas.microsoft.com/office/drawing/2014/chart" uri="{C3380CC4-5D6E-409C-BE32-E72D297353CC}">
              <c16:uniqueId val="{00000002-3273-46D4-A07A-04409809C93E}"/>
            </c:ext>
          </c:extLst>
        </c:ser>
        <c:dLbls>
          <c:showLegendKey val="0"/>
          <c:showVal val="1"/>
          <c:showCatName val="0"/>
          <c:showSerName val="0"/>
          <c:showPercent val="0"/>
          <c:showBubbleSize val="0"/>
        </c:dLbls>
        <c:gapWidth val="40"/>
        <c:overlap val="100"/>
        <c:axId val="428969616"/>
        <c:axId val="428970008"/>
      </c:barChart>
      <c:barChart>
        <c:barDir val="bar"/>
        <c:grouping val="clustered"/>
        <c:varyColors val="0"/>
        <c:ser>
          <c:idx val="0"/>
          <c:order val="0"/>
          <c:tx>
            <c:strRef>
              <c:f>Sheet2!$B$1</c:f>
              <c:strCache>
                <c:ptCount val="1"/>
                <c:pt idx="0">
                  <c:v>Very fav</c:v>
                </c:pt>
              </c:strCache>
            </c:strRef>
          </c:tx>
          <c:spPr>
            <a:solidFill>
              <a:srgbClr val="0085B4"/>
            </a:solidFill>
            <a:ln w="13277">
              <a:solidFill>
                <a:srgbClr val="FFFFFF"/>
              </a:solidFill>
              <a:prstDash val="solid"/>
            </a:ln>
          </c:spPr>
          <c:invertIfNegative val="0"/>
          <c:dLbls>
            <c:dLbl>
              <c:idx val="2"/>
              <c:layout>
                <c:manualLayout>
                  <c:x val="-4.89634722898985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F1-405C-B7DD-36B13186B485}"/>
                </c:ext>
              </c:extLst>
            </c:dLbl>
            <c:dLbl>
              <c:idx val="3"/>
              <c:layout>
                <c:manualLayout>
                  <c:x val="-4.3696887764505143E-2"/>
                  <c:y val="2.70163101931900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F1-405C-B7DD-36B13186B485}"/>
                </c:ext>
              </c:extLst>
            </c:dLbl>
            <c:dLbl>
              <c:idx val="7"/>
              <c:layout>
                <c:manualLayout>
                  <c:x val="-3.559227303278067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F1-405C-B7DD-36B13186B485}"/>
                </c:ext>
              </c:extLst>
            </c:dLbl>
            <c:spPr>
              <a:noFill/>
              <a:ln w="26555">
                <a:noFill/>
              </a:ln>
            </c:spPr>
            <c:txPr>
              <a:bodyPr/>
              <a:lstStyle/>
              <a:p>
                <a:pPr>
                  <a:defRPr sz="18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Sheet2!$A$2:$A$9</c:f>
              <c:strCache>
                <c:ptCount val="8"/>
                <c:pt idx="0">
                  <c:v>The financial industry</c:v>
                </c:pt>
                <c:pt idx="1">
                  <c:v>Wall Street*</c:v>
                </c:pt>
                <c:pt idx="2">
                  <c:v>The Dodd-Frank Wall Street Reform Act</c:v>
                </c:pt>
                <c:pt idx="3">
                  <c:v>Wall Street Banks*</c:v>
                </c:pt>
                <c:pt idx="4">
                  <c:v>Big Banks*</c:v>
                </c:pt>
                <c:pt idx="5">
                  <c:v>Wall Street Banks like Goldman Sachs and Wells Fargo*</c:v>
                </c:pt>
                <c:pt idx="6">
                  <c:v>Private equity managers*</c:v>
                </c:pt>
                <c:pt idx="7">
                  <c:v>Hedge fund managers*</c:v>
                </c:pt>
              </c:strCache>
            </c:strRef>
          </c:cat>
          <c:val>
            <c:numRef>
              <c:f>Sheet2!$B$2:$B$9</c:f>
              <c:numCache>
                <c:formatCode>General</c:formatCode>
                <c:ptCount val="8"/>
                <c:pt idx="0">
                  <c:v>14</c:v>
                </c:pt>
                <c:pt idx="1">
                  <c:v>13</c:v>
                </c:pt>
                <c:pt idx="2">
                  <c:v>12</c:v>
                </c:pt>
                <c:pt idx="3">
                  <c:v>10</c:v>
                </c:pt>
                <c:pt idx="4">
                  <c:v>9</c:v>
                </c:pt>
                <c:pt idx="5">
                  <c:v>9</c:v>
                </c:pt>
                <c:pt idx="6">
                  <c:v>9</c:v>
                </c:pt>
                <c:pt idx="7">
                  <c:v>3</c:v>
                </c:pt>
              </c:numCache>
            </c:numRef>
          </c:val>
          <c:extLst>
            <c:ext xmlns:c16="http://schemas.microsoft.com/office/drawing/2014/chart" uri="{C3380CC4-5D6E-409C-BE32-E72D297353CC}">
              <c16:uniqueId val="{00000003-3273-46D4-A07A-04409809C93E}"/>
            </c:ext>
          </c:extLst>
        </c:ser>
        <c:ser>
          <c:idx val="2"/>
          <c:order val="2"/>
          <c:tx>
            <c:strRef>
              <c:f>Sheet2!$D$1</c:f>
              <c:strCache>
                <c:ptCount val="1"/>
                <c:pt idx="0">
                  <c:v>Very unfav</c:v>
                </c:pt>
              </c:strCache>
            </c:strRef>
          </c:tx>
          <c:spPr>
            <a:solidFill>
              <a:srgbClr val="DE8400"/>
            </a:solidFill>
            <a:ln w="13277">
              <a:solidFill>
                <a:srgbClr val="FFFFFF"/>
              </a:solidFill>
              <a:prstDash val="solid"/>
            </a:ln>
          </c:spPr>
          <c:invertIfNegative val="0"/>
          <c:dLbls>
            <c:numFmt formatCode="#,##0_);#,##0" sourceLinked="0"/>
            <c:spPr>
              <a:noFill/>
              <a:ln w="26555">
                <a:noFill/>
              </a:ln>
            </c:spPr>
            <c:txPr>
              <a:bodyPr/>
              <a:lstStyle/>
              <a:p>
                <a:pPr>
                  <a:defRPr sz="18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Sheet2!$A$2:$A$9</c:f>
              <c:strCache>
                <c:ptCount val="8"/>
                <c:pt idx="0">
                  <c:v>The financial industry</c:v>
                </c:pt>
                <c:pt idx="1">
                  <c:v>Wall Street*</c:v>
                </c:pt>
                <c:pt idx="2">
                  <c:v>The Dodd-Frank Wall Street Reform Act</c:v>
                </c:pt>
                <c:pt idx="3">
                  <c:v>Wall Street Banks*</c:v>
                </c:pt>
                <c:pt idx="4">
                  <c:v>Big Banks*</c:v>
                </c:pt>
                <c:pt idx="5">
                  <c:v>Wall Street Banks like Goldman Sachs and Wells Fargo*</c:v>
                </c:pt>
                <c:pt idx="6">
                  <c:v>Private equity managers*</c:v>
                </c:pt>
                <c:pt idx="7">
                  <c:v>Hedge fund managers*</c:v>
                </c:pt>
              </c:strCache>
            </c:strRef>
          </c:cat>
          <c:val>
            <c:numRef>
              <c:f>Sheet2!$D$2:$D$9</c:f>
              <c:numCache>
                <c:formatCode>General</c:formatCode>
                <c:ptCount val="8"/>
                <c:pt idx="0">
                  <c:v>-15</c:v>
                </c:pt>
                <c:pt idx="1">
                  <c:v>-17</c:v>
                </c:pt>
                <c:pt idx="2">
                  <c:v>-11</c:v>
                </c:pt>
                <c:pt idx="3">
                  <c:v>-22</c:v>
                </c:pt>
                <c:pt idx="4">
                  <c:v>-24</c:v>
                </c:pt>
                <c:pt idx="5">
                  <c:v>-33</c:v>
                </c:pt>
                <c:pt idx="6">
                  <c:v>-8</c:v>
                </c:pt>
                <c:pt idx="7">
                  <c:v>-26</c:v>
                </c:pt>
              </c:numCache>
            </c:numRef>
          </c:val>
          <c:extLst>
            <c:ext xmlns:c16="http://schemas.microsoft.com/office/drawing/2014/chart" uri="{C3380CC4-5D6E-409C-BE32-E72D297353CC}">
              <c16:uniqueId val="{00000004-3273-46D4-A07A-04409809C93E}"/>
            </c:ext>
          </c:extLst>
        </c:ser>
        <c:dLbls>
          <c:showLegendKey val="0"/>
          <c:showVal val="1"/>
          <c:showCatName val="0"/>
          <c:showSerName val="0"/>
          <c:showPercent val="0"/>
          <c:showBubbleSize val="0"/>
        </c:dLbls>
        <c:gapWidth val="40"/>
        <c:overlap val="100"/>
        <c:axId val="433214848"/>
        <c:axId val="428987896"/>
      </c:barChart>
      <c:catAx>
        <c:axId val="428969616"/>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400" b="1" i="0" u="none" strike="noStrike" baseline="0">
                <a:solidFill>
                  <a:srgbClr val="000000"/>
                </a:solidFill>
                <a:latin typeface="Calibri"/>
                <a:ea typeface="Calibri"/>
                <a:cs typeface="Calibri"/>
              </a:defRPr>
            </a:pPr>
            <a:endParaRPr lang="en-US"/>
          </a:p>
        </c:txPr>
        <c:crossAx val="428970008"/>
        <c:crosses val="autoZero"/>
        <c:auto val="1"/>
        <c:lblAlgn val="ctr"/>
        <c:lblOffset val="100"/>
        <c:tickLblSkip val="1"/>
        <c:tickMarkSkip val="1"/>
        <c:noMultiLvlLbl val="0"/>
      </c:catAx>
      <c:valAx>
        <c:axId val="428970008"/>
        <c:scaling>
          <c:orientation val="minMax"/>
        </c:scaling>
        <c:delete val="1"/>
        <c:axPos val="t"/>
        <c:numFmt formatCode="General" sourceLinked="1"/>
        <c:majorTickMark val="out"/>
        <c:minorTickMark val="none"/>
        <c:tickLblPos val="nextTo"/>
        <c:crossAx val="428969616"/>
        <c:crosses val="autoZero"/>
        <c:crossBetween val="between"/>
      </c:valAx>
      <c:catAx>
        <c:axId val="433214848"/>
        <c:scaling>
          <c:orientation val="maxMin"/>
        </c:scaling>
        <c:delete val="1"/>
        <c:axPos val="l"/>
        <c:numFmt formatCode="General" sourceLinked="1"/>
        <c:majorTickMark val="out"/>
        <c:minorTickMark val="none"/>
        <c:tickLblPos val="nextTo"/>
        <c:crossAx val="428987896"/>
        <c:crosses val="autoZero"/>
        <c:auto val="1"/>
        <c:lblAlgn val="ctr"/>
        <c:lblOffset val="100"/>
        <c:noMultiLvlLbl val="0"/>
      </c:catAx>
      <c:valAx>
        <c:axId val="428987896"/>
        <c:scaling>
          <c:orientation val="minMax"/>
        </c:scaling>
        <c:delete val="1"/>
        <c:axPos val="b"/>
        <c:numFmt formatCode="General" sourceLinked="1"/>
        <c:majorTickMark val="out"/>
        <c:minorTickMark val="none"/>
        <c:tickLblPos val="nextTo"/>
        <c:crossAx val="433214848"/>
        <c:crosses val="max"/>
        <c:crossBetween val="between"/>
      </c:valAx>
      <c:spPr>
        <a:noFill/>
        <a:ln w="26555">
          <a:noFill/>
        </a:ln>
      </c:spPr>
    </c:plotArea>
    <c:plotVisOnly val="1"/>
    <c:dispBlanksAs val="gap"/>
    <c:showDLblsOverMax val="0"/>
  </c:chart>
  <c:spPr>
    <a:noFill/>
    <a:ln>
      <a:noFill/>
    </a:ln>
  </c:spPr>
  <c:txPr>
    <a:bodyPr/>
    <a:lstStyle/>
    <a:p>
      <a:pPr>
        <a:defRPr sz="1098" b="0" i="0" u="none" strike="noStrike" baseline="0">
          <a:solidFill>
            <a:srgbClr val="000000"/>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00" b="1"/>
            </a:pPr>
            <a:r>
              <a:rPr lang="en-US" sz="1900" b="1" dirty="0"/>
              <a:t>Engaged Debate</a:t>
            </a:r>
            <a:r>
              <a:rPr lang="en-US" sz="1900" b="1" baseline="0" dirty="0"/>
              <a:t> by Party</a:t>
            </a:r>
            <a:endParaRPr lang="en-US" sz="1900" b="1" i="1" dirty="0"/>
          </a:p>
        </c:rich>
      </c:tx>
      <c:layout>
        <c:manualLayout>
          <c:xMode val="edge"/>
          <c:yMode val="edge"/>
          <c:x val="0.29599992300961536"/>
          <c:y val="2.055868016497938E-2"/>
        </c:manualLayout>
      </c:layout>
      <c:overlay val="1"/>
      <c:spPr>
        <a:solidFill>
          <a:schemeClr val="bg1">
            <a:lumMod val="85000"/>
          </a:schemeClr>
        </a:solidFill>
        <a:ln>
          <a:solidFill>
            <a:schemeClr val="bg1"/>
          </a:solidFill>
        </a:ln>
        <a:effectLst>
          <a:outerShdw blurRad="63500" dist="50800" dir="5400000" algn="ctr" rotWithShape="0">
            <a:srgbClr val="000000">
              <a:alpha val="43137"/>
            </a:srgbClr>
          </a:outerShdw>
        </a:effectLst>
      </c:spPr>
    </c:title>
    <c:autoTitleDeleted val="0"/>
    <c:plotArea>
      <c:layout>
        <c:manualLayout>
          <c:layoutTarget val="inner"/>
          <c:xMode val="edge"/>
          <c:yMode val="edge"/>
          <c:x val="0"/>
          <c:y val="0.5004571303587052"/>
          <c:w val="1"/>
          <c:h val="0.36963801399825036"/>
        </c:manualLayout>
      </c:layout>
      <c:barChart>
        <c:barDir val="col"/>
        <c:grouping val="clustered"/>
        <c:varyColors val="0"/>
        <c:ser>
          <c:idx val="1"/>
          <c:order val="1"/>
          <c:tx>
            <c:strRef>
              <c:f>Sheet2!$A$3</c:f>
              <c:strCache>
                <c:ptCount val="1"/>
                <c:pt idx="0">
                  <c:v>Dem</c:v>
                </c:pt>
              </c:strCache>
            </c:strRef>
          </c:tx>
          <c:spPr>
            <a:solidFill>
              <a:srgbClr val="002060"/>
            </a:solidFill>
            <a:ln w="3047">
              <a:solidFill>
                <a:srgbClr val="FFFFFF"/>
              </a:solidFill>
              <a:prstDash val="solid"/>
            </a:ln>
          </c:spPr>
          <c:invertIfNegative val="0"/>
          <c:dPt>
            <c:idx val="1"/>
            <c:invertIfNegative val="0"/>
            <c:bubble3D val="0"/>
            <c:extLst>
              <c:ext xmlns:c16="http://schemas.microsoft.com/office/drawing/2014/chart" uri="{C3380CC4-5D6E-409C-BE32-E72D297353CC}">
                <c16:uniqueId val="{00000001-0593-4708-91B5-596FD0C3DFB4}"/>
              </c:ext>
            </c:extLst>
          </c:dPt>
          <c:dPt>
            <c:idx val="2"/>
            <c:invertIfNegative val="0"/>
            <c:bubble3D val="0"/>
            <c:extLst>
              <c:ext xmlns:c16="http://schemas.microsoft.com/office/drawing/2014/chart" uri="{C3380CC4-5D6E-409C-BE32-E72D297353CC}">
                <c16:uniqueId val="{00000003-0593-4708-91B5-596FD0C3DFB4}"/>
              </c:ext>
            </c:extLst>
          </c:dPt>
          <c:dPt>
            <c:idx val="4"/>
            <c:invertIfNegative val="0"/>
            <c:bubble3D val="0"/>
            <c:extLst>
              <c:ext xmlns:c16="http://schemas.microsoft.com/office/drawing/2014/chart" uri="{C3380CC4-5D6E-409C-BE32-E72D297353CC}">
                <c16:uniqueId val="{00000006-0593-4708-91B5-596FD0C3DFB4}"/>
              </c:ext>
            </c:extLst>
          </c:dPt>
          <c:dPt>
            <c:idx val="5"/>
            <c:invertIfNegative val="0"/>
            <c:bubble3D val="0"/>
            <c:extLst>
              <c:ext xmlns:c16="http://schemas.microsoft.com/office/drawing/2014/chart" uri="{C3380CC4-5D6E-409C-BE32-E72D297353CC}">
                <c16:uniqueId val="{00000008-0593-4708-91B5-596FD0C3DFB4}"/>
              </c:ext>
            </c:extLst>
          </c:dPt>
          <c:dLbls>
            <c:spPr>
              <a:noFill/>
              <a:ln w="24374">
                <a:noFill/>
              </a:ln>
            </c:spPr>
            <c:txPr>
              <a:bodyPr/>
              <a:lstStyle/>
              <a:p>
                <a:pPr>
                  <a:defRPr sz="2351"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Sheet2!$B$1:$G$1</c:f>
              <c:strCache>
                <c:ptCount val="6"/>
                <c:pt idx="0">
                  <c:v>Moderate</c:v>
                </c:pt>
                <c:pt idx="1">
                  <c:v>Conservative</c:v>
                </c:pt>
                <c:pt idx="2">
                  <c:v>Neither/Both/DK</c:v>
                </c:pt>
                <c:pt idx="3">
                  <c:v>TOWS/CWA</c:v>
                </c:pt>
                <c:pt idx="4">
                  <c:v>Conservative</c:v>
                </c:pt>
                <c:pt idx="5">
                  <c:v>Neither/Both/DK</c:v>
                </c:pt>
              </c:strCache>
            </c:strRef>
          </c:cat>
          <c:val>
            <c:numRef>
              <c:f>Sheet2!$B$3:$G$3</c:f>
              <c:numCache>
                <c:formatCode>General</c:formatCode>
                <c:ptCount val="6"/>
                <c:pt idx="0">
                  <c:v>64</c:v>
                </c:pt>
                <c:pt idx="1">
                  <c:v>25</c:v>
                </c:pt>
                <c:pt idx="2">
                  <c:v>11</c:v>
                </c:pt>
                <c:pt idx="3">
                  <c:v>76</c:v>
                </c:pt>
                <c:pt idx="4">
                  <c:v>16</c:v>
                </c:pt>
                <c:pt idx="5">
                  <c:v>8</c:v>
                </c:pt>
              </c:numCache>
            </c:numRef>
          </c:val>
          <c:extLst>
            <c:ext xmlns:c16="http://schemas.microsoft.com/office/drawing/2014/chart" uri="{C3380CC4-5D6E-409C-BE32-E72D297353CC}">
              <c16:uniqueId val="{0000000B-0593-4708-91B5-596FD0C3DFB4}"/>
            </c:ext>
          </c:extLst>
        </c:ser>
        <c:ser>
          <c:idx val="0"/>
          <c:order val="0"/>
          <c:tx>
            <c:strRef>
              <c:f>Sheet2!$A$2</c:f>
              <c:strCache>
                <c:ptCount val="1"/>
                <c:pt idx="0">
                  <c:v>Rep</c:v>
                </c:pt>
              </c:strCache>
            </c:strRef>
          </c:tx>
          <c:spPr>
            <a:solidFill>
              <a:srgbClr val="C00000"/>
            </a:solidFill>
            <a:ln w="12187">
              <a:solidFill>
                <a:srgbClr val="FFFFFF"/>
              </a:solidFill>
              <a:prstDash val="solid"/>
            </a:ln>
          </c:spPr>
          <c:invertIfNegative val="0"/>
          <c:dPt>
            <c:idx val="0"/>
            <c:invertIfNegative val="0"/>
            <c:bubble3D val="0"/>
            <c:extLst>
              <c:ext xmlns:c16="http://schemas.microsoft.com/office/drawing/2014/chart" uri="{C3380CC4-5D6E-409C-BE32-E72D297353CC}">
                <c16:uniqueId val="{0000000D-0593-4708-91B5-596FD0C3DFB4}"/>
              </c:ext>
            </c:extLst>
          </c:dPt>
          <c:dPt>
            <c:idx val="3"/>
            <c:invertIfNegative val="0"/>
            <c:bubble3D val="0"/>
            <c:extLst>
              <c:ext xmlns:c16="http://schemas.microsoft.com/office/drawing/2014/chart" uri="{C3380CC4-5D6E-409C-BE32-E72D297353CC}">
                <c16:uniqueId val="{00000010-0593-4708-91B5-596FD0C3DFB4}"/>
              </c:ext>
            </c:extLst>
          </c:dPt>
          <c:dLbls>
            <c:spPr>
              <a:noFill/>
              <a:ln w="24374">
                <a:noFill/>
              </a:ln>
            </c:spPr>
            <c:txPr>
              <a:bodyPr/>
              <a:lstStyle/>
              <a:p>
                <a:pPr>
                  <a:defRPr sz="2351" b="1"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Sheet2!$B$1:$G$1</c:f>
              <c:strCache>
                <c:ptCount val="6"/>
                <c:pt idx="0">
                  <c:v>Moderate</c:v>
                </c:pt>
                <c:pt idx="1">
                  <c:v>Conservative</c:v>
                </c:pt>
                <c:pt idx="2">
                  <c:v>Neither/Both/DK</c:v>
                </c:pt>
                <c:pt idx="3">
                  <c:v>TOWS/CWA</c:v>
                </c:pt>
                <c:pt idx="4">
                  <c:v>Conservative</c:v>
                </c:pt>
                <c:pt idx="5">
                  <c:v>Neither/Both/DK</c:v>
                </c:pt>
              </c:strCache>
            </c:strRef>
          </c:cat>
          <c:val>
            <c:numRef>
              <c:f>Sheet2!$B$2:$G$2</c:f>
              <c:numCache>
                <c:formatCode>General</c:formatCode>
                <c:ptCount val="6"/>
                <c:pt idx="0">
                  <c:v>31</c:v>
                </c:pt>
                <c:pt idx="1">
                  <c:v>60</c:v>
                </c:pt>
                <c:pt idx="2">
                  <c:v>10</c:v>
                </c:pt>
                <c:pt idx="3">
                  <c:v>26</c:v>
                </c:pt>
                <c:pt idx="4">
                  <c:v>66</c:v>
                </c:pt>
                <c:pt idx="5">
                  <c:v>8</c:v>
                </c:pt>
              </c:numCache>
            </c:numRef>
          </c:val>
          <c:extLst>
            <c:ext xmlns:c16="http://schemas.microsoft.com/office/drawing/2014/chart" uri="{C3380CC4-5D6E-409C-BE32-E72D297353CC}">
              <c16:uniqueId val="{00000014-0593-4708-91B5-596FD0C3DFB4}"/>
            </c:ext>
          </c:extLst>
        </c:ser>
        <c:ser>
          <c:idx val="2"/>
          <c:order val="2"/>
          <c:tx>
            <c:strRef>
              <c:f>Sheet2!$A$4</c:f>
              <c:strCache>
                <c:ptCount val="1"/>
                <c:pt idx="0">
                  <c:v>Ind</c:v>
                </c:pt>
              </c:strCache>
            </c:strRef>
          </c:tx>
          <c:spPr>
            <a:solidFill>
              <a:schemeClr val="accent3">
                <a:lumMod val="65000"/>
              </a:schemeClr>
            </a:solidFill>
          </c:spPr>
          <c:invertIfNegative val="0"/>
          <c:dLbls>
            <c:spPr>
              <a:noFill/>
              <a:ln>
                <a:noFill/>
              </a:ln>
              <a:effectLst/>
            </c:spPr>
            <c:txPr>
              <a:bodyPr wrap="square" lIns="38100" tIns="19050" rIns="38100" bIns="19050" anchor="ctr">
                <a:spAutoFit/>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Sheet2!$B$1:$G$1</c:f>
              <c:strCache>
                <c:ptCount val="6"/>
                <c:pt idx="0">
                  <c:v>Moderate</c:v>
                </c:pt>
                <c:pt idx="1">
                  <c:v>Conservative</c:v>
                </c:pt>
                <c:pt idx="2">
                  <c:v>Neither/Both/DK</c:v>
                </c:pt>
                <c:pt idx="3">
                  <c:v>TOWS/CWA</c:v>
                </c:pt>
                <c:pt idx="4">
                  <c:v>Conservative</c:v>
                </c:pt>
                <c:pt idx="5">
                  <c:v>Neither/Both/DK</c:v>
                </c:pt>
              </c:strCache>
            </c:strRef>
          </c:cat>
          <c:val>
            <c:numRef>
              <c:f>Sheet2!$B$4:$G$4</c:f>
              <c:numCache>
                <c:formatCode>General</c:formatCode>
                <c:ptCount val="6"/>
                <c:pt idx="0">
                  <c:v>45</c:v>
                </c:pt>
                <c:pt idx="1">
                  <c:v>36</c:v>
                </c:pt>
                <c:pt idx="2">
                  <c:v>20</c:v>
                </c:pt>
                <c:pt idx="3">
                  <c:v>45</c:v>
                </c:pt>
                <c:pt idx="4">
                  <c:v>42</c:v>
                </c:pt>
                <c:pt idx="5">
                  <c:v>13</c:v>
                </c:pt>
              </c:numCache>
            </c:numRef>
          </c:val>
          <c:extLst>
            <c:ext xmlns:c16="http://schemas.microsoft.com/office/drawing/2014/chart" uri="{C3380CC4-5D6E-409C-BE32-E72D297353CC}">
              <c16:uniqueId val="{00000000-85D6-4C1E-8494-0EBC8D288A54}"/>
            </c:ext>
          </c:extLst>
        </c:ser>
        <c:dLbls>
          <c:showLegendKey val="0"/>
          <c:showVal val="1"/>
          <c:showCatName val="0"/>
          <c:showSerName val="0"/>
          <c:showPercent val="0"/>
          <c:showBubbleSize val="0"/>
        </c:dLbls>
        <c:gapWidth val="60"/>
        <c:axId val="527320144"/>
        <c:axId val="527320536"/>
      </c:barChart>
      <c:catAx>
        <c:axId val="527320144"/>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600" b="1" i="0" u="none" strike="noStrike" baseline="0">
                <a:solidFill>
                  <a:schemeClr val="tx1"/>
                </a:solidFill>
                <a:latin typeface="Calibri"/>
                <a:ea typeface="Calibri"/>
                <a:cs typeface="Calibri"/>
              </a:defRPr>
            </a:pPr>
            <a:endParaRPr lang="en-US"/>
          </a:p>
        </c:txPr>
        <c:crossAx val="527320536"/>
        <c:crosses val="autoZero"/>
        <c:auto val="1"/>
        <c:lblAlgn val="ctr"/>
        <c:lblOffset val="100"/>
        <c:noMultiLvlLbl val="0"/>
      </c:catAx>
      <c:valAx>
        <c:axId val="527320536"/>
        <c:scaling>
          <c:orientation val="minMax"/>
        </c:scaling>
        <c:delete val="1"/>
        <c:axPos val="l"/>
        <c:numFmt formatCode="General" sourceLinked="1"/>
        <c:majorTickMark val="out"/>
        <c:minorTickMark val="none"/>
        <c:tickLblPos val="nextTo"/>
        <c:crossAx val="527320144"/>
        <c:crosses val="autoZero"/>
        <c:crossBetween val="between"/>
      </c:valAx>
      <c:spPr>
        <a:noFill/>
        <a:ln w="24374">
          <a:noFill/>
        </a:ln>
      </c:spPr>
    </c:plotArea>
    <c:legend>
      <c:legendPos val="r"/>
      <c:layout>
        <c:manualLayout>
          <c:xMode val="edge"/>
          <c:yMode val="edge"/>
          <c:x val="0.43233939548768535"/>
          <c:y val="0.11042203057951089"/>
          <c:w val="0.11039655625509147"/>
          <c:h val="0.19254343207099112"/>
        </c:manualLayout>
      </c:layout>
      <c:overlay val="0"/>
    </c:legend>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26086778215207"/>
          <c:y val="5.7690091898662664E-2"/>
          <c:w val="0.53177256488772229"/>
          <c:h val="0.88598846943810661"/>
        </c:manualLayout>
      </c:layout>
      <c:barChart>
        <c:barDir val="bar"/>
        <c:grouping val="clustered"/>
        <c:varyColors val="0"/>
        <c:ser>
          <c:idx val="1"/>
          <c:order val="1"/>
          <c:tx>
            <c:strRef>
              <c:f>Sheet2!$D$3</c:f>
              <c:strCache>
                <c:ptCount val="1"/>
                <c:pt idx="0">
                  <c:v>Conservative</c:v>
                </c:pt>
              </c:strCache>
            </c:strRef>
          </c:tx>
          <c:spPr>
            <a:solidFill>
              <a:srgbClr val="DE8400"/>
            </a:solidFill>
            <a:ln w="3693">
              <a:solidFill>
                <a:schemeClr val="bg1"/>
              </a:solidFill>
              <a:prstDash val="solid"/>
            </a:ln>
          </c:spPr>
          <c:invertIfNegative val="0"/>
          <c:dLbls>
            <c:numFmt formatCode="#,##0_);[Black]General" sourceLinked="0"/>
            <c:spPr>
              <a:noFill/>
              <a:ln w="29542">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Sheet2!$B$4:$B$29</c:f>
              <c:strCache>
                <c:ptCount val="26"/>
                <c:pt idx="0">
                  <c:v>Total</c:v>
                </c:pt>
                <c:pt idx="2">
                  <c:v>RAE</c:v>
                </c:pt>
                <c:pt idx="3">
                  <c:v>Drop off</c:v>
                </c:pt>
                <c:pt idx="5">
                  <c:v>Men &lt;50 (21%)</c:v>
                </c:pt>
                <c:pt idx="6">
                  <c:v>Women &lt;50 (18%)</c:v>
                </c:pt>
                <c:pt idx="7">
                  <c:v>Men 50+ (26%)</c:v>
                </c:pt>
                <c:pt idx="8">
                  <c:v>Women 50+ (33%)</c:v>
                </c:pt>
                <c:pt idx="10">
                  <c:v>Democrats (37%)</c:v>
                </c:pt>
                <c:pt idx="11">
                  <c:v>Independent/DK (20%)</c:v>
                </c:pt>
                <c:pt idx="12">
                  <c:v>Republicans (32%)</c:v>
                </c:pt>
                <c:pt idx="14">
                  <c:v>Non-college men (21%)</c:v>
                </c:pt>
                <c:pt idx="15">
                  <c:v>Non-college women (22%)</c:v>
                </c:pt>
                <c:pt idx="16">
                  <c:v>College men (24%)</c:v>
                </c:pt>
                <c:pt idx="17">
                  <c:v>College women (27%)</c:v>
                </c:pt>
                <c:pt idx="19">
                  <c:v>Likely/Lean D (17%)</c:v>
                </c:pt>
                <c:pt idx="20">
                  <c:v>Tossup (25%)</c:v>
                </c:pt>
                <c:pt idx="21">
                  <c:v>Lean R (29%)</c:v>
                </c:pt>
                <c:pt idx="22">
                  <c:v>Likely R (27%)</c:v>
                </c:pt>
                <c:pt idx="24">
                  <c:v>Voted Hillary</c:v>
                </c:pt>
                <c:pt idx="25">
                  <c:v>Voted Trump</c:v>
                </c:pt>
              </c:strCache>
            </c:strRef>
          </c:cat>
          <c:val>
            <c:numRef>
              <c:f>Sheet2!$D$4:$D$29</c:f>
              <c:numCache>
                <c:formatCode>General</c:formatCode>
                <c:ptCount val="26"/>
                <c:pt idx="0">
                  <c:v>-40</c:v>
                </c:pt>
                <c:pt idx="2">
                  <c:v>-35</c:v>
                </c:pt>
                <c:pt idx="3">
                  <c:v>-36</c:v>
                </c:pt>
                <c:pt idx="5">
                  <c:v>-46</c:v>
                </c:pt>
                <c:pt idx="6">
                  <c:v>-36</c:v>
                </c:pt>
                <c:pt idx="7">
                  <c:v>-38</c:v>
                </c:pt>
                <c:pt idx="8">
                  <c:v>-38</c:v>
                </c:pt>
                <c:pt idx="10">
                  <c:v>-21</c:v>
                </c:pt>
                <c:pt idx="11">
                  <c:v>-39</c:v>
                </c:pt>
                <c:pt idx="12">
                  <c:v>-63</c:v>
                </c:pt>
                <c:pt idx="14">
                  <c:v>-46</c:v>
                </c:pt>
                <c:pt idx="15">
                  <c:v>-42</c:v>
                </c:pt>
                <c:pt idx="16">
                  <c:v>-41</c:v>
                </c:pt>
                <c:pt idx="17">
                  <c:v>-35</c:v>
                </c:pt>
                <c:pt idx="19">
                  <c:v>-36</c:v>
                </c:pt>
                <c:pt idx="20">
                  <c:v>-41</c:v>
                </c:pt>
                <c:pt idx="21">
                  <c:v>-38</c:v>
                </c:pt>
                <c:pt idx="22">
                  <c:v>-42</c:v>
                </c:pt>
                <c:pt idx="24">
                  <c:v>-24</c:v>
                </c:pt>
                <c:pt idx="25">
                  <c:v>-61</c:v>
                </c:pt>
              </c:numCache>
            </c:numRef>
          </c:val>
          <c:extLst>
            <c:ext xmlns:c16="http://schemas.microsoft.com/office/drawing/2014/chart" uri="{C3380CC4-5D6E-409C-BE32-E72D297353CC}">
              <c16:uniqueId val="{00000000-F664-4D06-B9CB-3E44FFB6C704}"/>
            </c:ext>
          </c:extLst>
        </c:ser>
        <c:dLbls>
          <c:showLegendKey val="0"/>
          <c:showVal val="1"/>
          <c:showCatName val="0"/>
          <c:showSerName val="0"/>
          <c:showPercent val="0"/>
          <c:showBubbleSize val="0"/>
        </c:dLbls>
        <c:gapWidth val="40"/>
        <c:overlap val="100"/>
        <c:axId val="527321712"/>
        <c:axId val="527322104"/>
      </c:barChart>
      <c:barChart>
        <c:barDir val="bar"/>
        <c:grouping val="clustered"/>
        <c:varyColors val="0"/>
        <c:ser>
          <c:idx val="0"/>
          <c:order val="0"/>
          <c:tx>
            <c:strRef>
              <c:f>Sheet2!$C$3</c:f>
              <c:strCache>
                <c:ptCount val="1"/>
                <c:pt idx="0">
                  <c:v>Moderate or TOWS/CWA</c:v>
                </c:pt>
              </c:strCache>
            </c:strRef>
          </c:tx>
          <c:spPr>
            <a:solidFill>
              <a:srgbClr val="0085B4"/>
            </a:solidFill>
            <a:ln w="14771">
              <a:solidFill>
                <a:schemeClr val="bg1"/>
              </a:solidFill>
              <a:prstDash val="solid"/>
            </a:ln>
          </c:spPr>
          <c:invertIfNegative val="0"/>
          <c:dLbls>
            <c:dLbl>
              <c:idx val="10"/>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17-47F2-9A28-9E0A3844050D}"/>
                </c:ext>
              </c:extLst>
            </c:dLbl>
            <c:dLbl>
              <c:idx val="24"/>
              <c:layout>
                <c:manualLayout>
                  <c:x val="0"/>
                  <c:y val="1.5711298594578502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17-47F2-9A28-9E0A3844050D}"/>
                </c:ext>
              </c:extLst>
            </c:dLbl>
            <c:spPr>
              <a:noFill/>
              <a:ln w="29542">
                <a:noFill/>
              </a:ln>
            </c:spPr>
            <c:txPr>
              <a:bodyPr/>
              <a:lstStyle/>
              <a:p>
                <a:pPr>
                  <a:defRPr sz="18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Sheet2!$B$4:$B$29</c:f>
              <c:strCache>
                <c:ptCount val="26"/>
                <c:pt idx="0">
                  <c:v>Total</c:v>
                </c:pt>
                <c:pt idx="2">
                  <c:v>RAE</c:v>
                </c:pt>
                <c:pt idx="3">
                  <c:v>Drop off</c:v>
                </c:pt>
                <c:pt idx="5">
                  <c:v>Men &lt;50 (21%)</c:v>
                </c:pt>
                <c:pt idx="6">
                  <c:v>Women &lt;50 (18%)</c:v>
                </c:pt>
                <c:pt idx="7">
                  <c:v>Men 50+ (26%)</c:v>
                </c:pt>
                <c:pt idx="8">
                  <c:v>Women 50+ (33%)</c:v>
                </c:pt>
                <c:pt idx="10">
                  <c:v>Democrats (37%)</c:v>
                </c:pt>
                <c:pt idx="11">
                  <c:v>Independent/DK (20%)</c:v>
                </c:pt>
                <c:pt idx="12">
                  <c:v>Republicans (32%)</c:v>
                </c:pt>
                <c:pt idx="14">
                  <c:v>Non-college men (21%)</c:v>
                </c:pt>
                <c:pt idx="15">
                  <c:v>Non-college women (22%)</c:v>
                </c:pt>
                <c:pt idx="16">
                  <c:v>College men (24%)</c:v>
                </c:pt>
                <c:pt idx="17">
                  <c:v>College women (27%)</c:v>
                </c:pt>
                <c:pt idx="19">
                  <c:v>Likely/Lean D (17%)</c:v>
                </c:pt>
                <c:pt idx="20">
                  <c:v>Tossup (25%)</c:v>
                </c:pt>
                <c:pt idx="21">
                  <c:v>Lean R (29%)</c:v>
                </c:pt>
                <c:pt idx="22">
                  <c:v>Likely R (27%)</c:v>
                </c:pt>
                <c:pt idx="24">
                  <c:v>Voted Hillary</c:v>
                </c:pt>
                <c:pt idx="25">
                  <c:v>Voted Trump</c:v>
                </c:pt>
              </c:strCache>
            </c:strRef>
          </c:cat>
          <c:val>
            <c:numRef>
              <c:f>Sheet2!$C$4:$C$29</c:f>
              <c:numCache>
                <c:formatCode>General</c:formatCode>
                <c:ptCount val="26"/>
                <c:pt idx="0">
                  <c:v>49</c:v>
                </c:pt>
                <c:pt idx="2">
                  <c:v>53</c:v>
                </c:pt>
                <c:pt idx="3">
                  <c:v>49</c:v>
                </c:pt>
                <c:pt idx="5">
                  <c:v>48</c:v>
                </c:pt>
                <c:pt idx="6">
                  <c:v>51</c:v>
                </c:pt>
                <c:pt idx="7">
                  <c:v>50</c:v>
                </c:pt>
                <c:pt idx="8">
                  <c:v>47</c:v>
                </c:pt>
                <c:pt idx="10">
                  <c:v>70</c:v>
                </c:pt>
                <c:pt idx="11">
                  <c:v>45</c:v>
                </c:pt>
                <c:pt idx="12">
                  <c:v>29</c:v>
                </c:pt>
                <c:pt idx="14">
                  <c:v>45</c:v>
                </c:pt>
                <c:pt idx="15">
                  <c:v>45</c:v>
                </c:pt>
                <c:pt idx="16">
                  <c:v>50</c:v>
                </c:pt>
                <c:pt idx="17">
                  <c:v>54</c:v>
                </c:pt>
                <c:pt idx="19">
                  <c:v>50</c:v>
                </c:pt>
                <c:pt idx="20">
                  <c:v>49</c:v>
                </c:pt>
                <c:pt idx="21">
                  <c:v>50</c:v>
                </c:pt>
                <c:pt idx="22">
                  <c:v>46</c:v>
                </c:pt>
                <c:pt idx="24">
                  <c:v>69</c:v>
                </c:pt>
                <c:pt idx="25">
                  <c:v>28</c:v>
                </c:pt>
              </c:numCache>
            </c:numRef>
          </c:val>
          <c:extLst>
            <c:ext xmlns:c16="http://schemas.microsoft.com/office/drawing/2014/chart" uri="{C3380CC4-5D6E-409C-BE32-E72D297353CC}">
              <c16:uniqueId val="{00000001-F664-4D06-B9CB-3E44FFB6C704}"/>
            </c:ext>
          </c:extLst>
        </c:ser>
        <c:dLbls>
          <c:showLegendKey val="0"/>
          <c:showVal val="1"/>
          <c:showCatName val="0"/>
          <c:showSerName val="0"/>
          <c:showPercent val="0"/>
          <c:showBubbleSize val="0"/>
        </c:dLbls>
        <c:gapWidth val="40"/>
        <c:overlap val="100"/>
        <c:axId val="527322496"/>
        <c:axId val="527322888"/>
      </c:barChart>
      <c:catAx>
        <c:axId val="527321712"/>
        <c:scaling>
          <c:orientation val="maxMin"/>
        </c:scaling>
        <c:delete val="0"/>
        <c:axPos val="l"/>
        <c:numFmt formatCode="General" sourceLinked="1"/>
        <c:majorTickMark val="none"/>
        <c:minorTickMark val="none"/>
        <c:tickLblPos val="low"/>
        <c:spPr>
          <a:ln w="3693">
            <a:solidFill>
              <a:srgbClr val="00000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527322104"/>
        <c:crosses val="autoZero"/>
        <c:auto val="1"/>
        <c:lblAlgn val="ctr"/>
        <c:lblOffset val="100"/>
        <c:tickLblSkip val="1"/>
        <c:tickMarkSkip val="1"/>
        <c:noMultiLvlLbl val="0"/>
      </c:catAx>
      <c:valAx>
        <c:axId val="527322104"/>
        <c:scaling>
          <c:orientation val="minMax"/>
          <c:max val="85"/>
          <c:min val="-80"/>
        </c:scaling>
        <c:delete val="1"/>
        <c:axPos val="t"/>
        <c:numFmt formatCode="General" sourceLinked="1"/>
        <c:majorTickMark val="out"/>
        <c:minorTickMark val="none"/>
        <c:tickLblPos val="nextTo"/>
        <c:crossAx val="527321712"/>
        <c:crosses val="autoZero"/>
        <c:crossBetween val="between"/>
      </c:valAx>
      <c:catAx>
        <c:axId val="527322496"/>
        <c:scaling>
          <c:orientation val="maxMin"/>
        </c:scaling>
        <c:delete val="1"/>
        <c:axPos val="l"/>
        <c:numFmt formatCode="General" sourceLinked="1"/>
        <c:majorTickMark val="out"/>
        <c:minorTickMark val="none"/>
        <c:tickLblPos val="nextTo"/>
        <c:crossAx val="527322888"/>
        <c:crosses val="autoZero"/>
        <c:auto val="1"/>
        <c:lblAlgn val="ctr"/>
        <c:lblOffset val="100"/>
        <c:noMultiLvlLbl val="0"/>
      </c:catAx>
      <c:valAx>
        <c:axId val="527322888"/>
        <c:scaling>
          <c:orientation val="minMax"/>
        </c:scaling>
        <c:delete val="1"/>
        <c:axPos val="b"/>
        <c:numFmt formatCode="General" sourceLinked="1"/>
        <c:majorTickMark val="out"/>
        <c:minorTickMark val="none"/>
        <c:tickLblPos val="nextTo"/>
        <c:crossAx val="527322496"/>
        <c:crosses val="max"/>
        <c:crossBetween val="between"/>
      </c:valAx>
      <c:spPr>
        <a:noFill/>
        <a:ln w="29542">
          <a:noFill/>
        </a:ln>
      </c:spPr>
    </c:plotArea>
    <c:legend>
      <c:legendPos val="r"/>
      <c:layout>
        <c:manualLayout>
          <c:xMode val="edge"/>
          <c:yMode val="edge"/>
          <c:x val="2.6041666666666665E-3"/>
          <c:y val="1.1123660426217473E-2"/>
          <c:w val="0.96698695866141715"/>
          <c:h val="5.1069339417736156E-2"/>
        </c:manualLayout>
      </c:layout>
      <c:overlay val="0"/>
      <c:spPr>
        <a:noFill/>
        <a:ln w="29542">
          <a:noFill/>
        </a:ln>
      </c:spPr>
      <c:txPr>
        <a:bodyPr/>
        <a:lstStyle/>
        <a:p>
          <a:pPr>
            <a:defRPr sz="1500" b="0" i="0" u="none" strike="noStrike" baseline="0">
              <a:solidFill>
                <a:srgbClr val="000000"/>
              </a:solidFill>
              <a:latin typeface="+mn-lt"/>
              <a:ea typeface="Arial"/>
              <a:cs typeface="Arial"/>
            </a:defRPr>
          </a:pPr>
          <a:endParaRPr lang="en-US"/>
        </a:p>
      </c:txPr>
    </c:legend>
    <c:plotVisOnly val="1"/>
    <c:dispBlanksAs val="gap"/>
    <c:showDLblsOverMax val="0"/>
  </c:chart>
  <c:spPr>
    <a:noFill/>
    <a:ln>
      <a:noFill/>
    </a:ln>
  </c:spPr>
  <c:txPr>
    <a:bodyPr/>
    <a:lstStyle/>
    <a:p>
      <a:pPr>
        <a:defRPr sz="1076"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00" b="1"/>
            </a:pPr>
            <a:r>
              <a:rPr lang="en-US" sz="1900" b="1" baseline="0" dirty="0"/>
              <a:t>Impact on Vote If Candidate… </a:t>
            </a:r>
            <a:endParaRPr lang="en-US" sz="1900" b="1" i="1" dirty="0"/>
          </a:p>
        </c:rich>
      </c:tx>
      <c:layout>
        <c:manualLayout>
          <c:xMode val="edge"/>
          <c:yMode val="edge"/>
          <c:x val="0.29599992300961536"/>
          <c:y val="2.055868016497938E-2"/>
        </c:manualLayout>
      </c:layout>
      <c:overlay val="1"/>
      <c:spPr>
        <a:solidFill>
          <a:schemeClr val="bg1">
            <a:lumMod val="85000"/>
          </a:schemeClr>
        </a:solidFill>
        <a:ln>
          <a:solidFill>
            <a:schemeClr val="bg1"/>
          </a:solidFill>
        </a:ln>
        <a:effectLst>
          <a:outerShdw blurRad="63500" dist="50800" dir="5400000" algn="ctr" rotWithShape="0">
            <a:srgbClr val="000000">
              <a:alpha val="43137"/>
            </a:srgbClr>
          </a:outerShdw>
        </a:effectLst>
      </c:spPr>
    </c:title>
    <c:autoTitleDeleted val="0"/>
    <c:plotArea>
      <c:layout>
        <c:manualLayout>
          <c:layoutTarget val="inner"/>
          <c:xMode val="edge"/>
          <c:yMode val="edge"/>
          <c:x val="0"/>
          <c:y val="0.50045723451235258"/>
          <c:w val="1"/>
          <c:h val="0.36963801399825036"/>
        </c:manualLayout>
      </c:layout>
      <c:barChart>
        <c:barDir val="col"/>
        <c:grouping val="clustered"/>
        <c:varyColors val="0"/>
        <c:ser>
          <c:idx val="1"/>
          <c:order val="1"/>
          <c:tx>
            <c:strRef>
              <c:f>Sheet2!$A$3</c:f>
              <c:strCache>
                <c:ptCount val="1"/>
                <c:pt idx="0">
                  <c:v>Total</c:v>
                </c:pt>
              </c:strCache>
            </c:strRef>
          </c:tx>
          <c:spPr>
            <a:solidFill>
              <a:srgbClr val="AFDFFF"/>
            </a:solidFill>
            <a:ln w="3047">
              <a:solidFill>
                <a:srgbClr val="FFFFFF"/>
              </a:solidFill>
              <a:prstDash val="solid"/>
            </a:ln>
          </c:spPr>
          <c:invertIfNegative val="0"/>
          <c:dPt>
            <c:idx val="1"/>
            <c:invertIfNegative val="0"/>
            <c:bubble3D val="0"/>
            <c:spPr>
              <a:solidFill>
                <a:srgbClr val="FFC979"/>
              </a:solidFill>
              <a:ln w="3047">
                <a:solidFill>
                  <a:srgbClr val="FFFFFF"/>
                </a:solidFill>
                <a:prstDash val="solid"/>
              </a:ln>
            </c:spPr>
            <c:extLst>
              <c:ext xmlns:c16="http://schemas.microsoft.com/office/drawing/2014/chart" uri="{C3380CC4-5D6E-409C-BE32-E72D297353CC}">
                <c16:uniqueId val="{00000001-0DE2-44D1-AF5B-71B3D2FE5ECE}"/>
              </c:ext>
            </c:extLst>
          </c:dPt>
          <c:dPt>
            <c:idx val="2"/>
            <c:invertIfNegative val="0"/>
            <c:bubble3D val="0"/>
            <c:spPr>
              <a:solidFill>
                <a:schemeClr val="bg1">
                  <a:lumMod val="50000"/>
                </a:schemeClr>
              </a:solidFill>
              <a:ln w="3047">
                <a:solidFill>
                  <a:srgbClr val="FFFFFF"/>
                </a:solidFill>
                <a:prstDash val="solid"/>
              </a:ln>
            </c:spPr>
            <c:extLst>
              <c:ext xmlns:c16="http://schemas.microsoft.com/office/drawing/2014/chart" uri="{C3380CC4-5D6E-409C-BE32-E72D297353CC}">
                <c16:uniqueId val="{00000003-0DE2-44D1-AF5B-71B3D2FE5ECE}"/>
              </c:ext>
            </c:extLst>
          </c:dPt>
          <c:dPt>
            <c:idx val="4"/>
            <c:invertIfNegative val="0"/>
            <c:bubble3D val="0"/>
            <c:spPr>
              <a:solidFill>
                <a:srgbClr val="FFC979"/>
              </a:solidFill>
              <a:ln w="3047">
                <a:solidFill>
                  <a:srgbClr val="FFFFFF"/>
                </a:solidFill>
                <a:prstDash val="solid"/>
              </a:ln>
            </c:spPr>
            <c:extLst>
              <c:ext xmlns:c16="http://schemas.microsoft.com/office/drawing/2014/chart" uri="{C3380CC4-5D6E-409C-BE32-E72D297353CC}">
                <c16:uniqueId val="{00000006-0DE2-44D1-AF5B-71B3D2FE5ECE}"/>
              </c:ext>
            </c:extLst>
          </c:dPt>
          <c:dPt>
            <c:idx val="5"/>
            <c:invertIfNegative val="0"/>
            <c:bubble3D val="0"/>
            <c:spPr>
              <a:solidFill>
                <a:schemeClr val="bg1">
                  <a:lumMod val="50000"/>
                </a:schemeClr>
              </a:solidFill>
              <a:ln w="3047">
                <a:solidFill>
                  <a:srgbClr val="FFFFFF"/>
                </a:solidFill>
                <a:prstDash val="solid"/>
              </a:ln>
            </c:spPr>
            <c:extLst>
              <c:ext xmlns:c16="http://schemas.microsoft.com/office/drawing/2014/chart" uri="{C3380CC4-5D6E-409C-BE32-E72D297353CC}">
                <c16:uniqueId val="{00000008-0DE2-44D1-AF5B-71B3D2FE5ECE}"/>
              </c:ext>
            </c:extLst>
          </c:dPt>
          <c:dLbls>
            <c:spPr>
              <a:noFill/>
              <a:ln w="24374">
                <a:noFill/>
              </a:ln>
            </c:spPr>
            <c:txPr>
              <a:bodyPr/>
              <a:lstStyle/>
              <a:p>
                <a:pPr>
                  <a:defRPr sz="2351"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Sheet2!$B$1:$G$1</c:f>
              <c:strCache>
                <c:ptCount val="6"/>
                <c:pt idx="0">
                  <c:v>More Likely</c:v>
                </c:pt>
                <c:pt idx="1">
                  <c:v>Less Likely</c:v>
                </c:pt>
                <c:pt idx="2">
                  <c:v>No diff/DK</c:v>
                </c:pt>
                <c:pt idx="3">
                  <c:v>More Likely</c:v>
                </c:pt>
                <c:pt idx="4">
                  <c:v>Less Likely</c:v>
                </c:pt>
                <c:pt idx="5">
                  <c:v>No diff/DK</c:v>
                </c:pt>
              </c:strCache>
            </c:strRef>
          </c:cat>
          <c:val>
            <c:numRef>
              <c:f>Sheet2!$B$3:$G$3</c:f>
              <c:numCache>
                <c:formatCode>General</c:formatCode>
                <c:ptCount val="6"/>
                <c:pt idx="0">
                  <c:v>8</c:v>
                </c:pt>
                <c:pt idx="1">
                  <c:v>51</c:v>
                </c:pt>
                <c:pt idx="2">
                  <c:v>41</c:v>
                </c:pt>
                <c:pt idx="3">
                  <c:v>55</c:v>
                </c:pt>
                <c:pt idx="4">
                  <c:v>9</c:v>
                </c:pt>
                <c:pt idx="5">
                  <c:v>36</c:v>
                </c:pt>
              </c:numCache>
            </c:numRef>
          </c:val>
          <c:extLst>
            <c:ext xmlns:c16="http://schemas.microsoft.com/office/drawing/2014/chart" uri="{C3380CC4-5D6E-409C-BE32-E72D297353CC}">
              <c16:uniqueId val="{0000000B-0DE2-44D1-AF5B-71B3D2FE5ECE}"/>
            </c:ext>
          </c:extLst>
        </c:ser>
        <c:dLbls>
          <c:showLegendKey val="0"/>
          <c:showVal val="1"/>
          <c:showCatName val="0"/>
          <c:showSerName val="0"/>
          <c:showPercent val="0"/>
          <c:showBubbleSize val="0"/>
        </c:dLbls>
        <c:gapWidth val="60"/>
        <c:axId val="529236296"/>
        <c:axId val="529235904"/>
      </c:barChart>
      <c:barChart>
        <c:barDir val="col"/>
        <c:grouping val="clustered"/>
        <c:varyColors val="0"/>
        <c:ser>
          <c:idx val="0"/>
          <c:order val="0"/>
          <c:tx>
            <c:strRef>
              <c:f>Sheet2!$A$2</c:f>
              <c:strCache>
                <c:ptCount val="1"/>
                <c:pt idx="0">
                  <c:v>Strong</c:v>
                </c:pt>
              </c:strCache>
            </c:strRef>
          </c:tx>
          <c:spPr>
            <a:solidFill>
              <a:schemeClr val="accent1"/>
            </a:solidFill>
            <a:ln w="12187">
              <a:solidFill>
                <a:srgbClr val="FFFFFF"/>
              </a:solidFill>
              <a:prstDash val="solid"/>
            </a:ln>
          </c:spPr>
          <c:invertIfNegative val="0"/>
          <c:dPt>
            <c:idx val="0"/>
            <c:invertIfNegative val="0"/>
            <c:bubble3D val="0"/>
            <c:spPr>
              <a:solidFill>
                <a:schemeClr val="tx2"/>
              </a:solidFill>
              <a:ln w="12187">
                <a:solidFill>
                  <a:srgbClr val="FFFFFF"/>
                </a:solidFill>
                <a:prstDash val="solid"/>
              </a:ln>
            </c:spPr>
            <c:extLst>
              <c:ext xmlns:c16="http://schemas.microsoft.com/office/drawing/2014/chart" uri="{C3380CC4-5D6E-409C-BE32-E72D297353CC}">
                <c16:uniqueId val="{0000000D-0DE2-44D1-AF5B-71B3D2FE5ECE}"/>
              </c:ext>
            </c:extLst>
          </c:dPt>
          <c:dPt>
            <c:idx val="3"/>
            <c:invertIfNegative val="0"/>
            <c:bubble3D val="0"/>
            <c:spPr>
              <a:solidFill>
                <a:schemeClr val="tx2"/>
              </a:solidFill>
              <a:ln w="12187">
                <a:solidFill>
                  <a:srgbClr val="FFFFFF"/>
                </a:solidFill>
                <a:prstDash val="solid"/>
              </a:ln>
            </c:spPr>
            <c:extLst>
              <c:ext xmlns:c16="http://schemas.microsoft.com/office/drawing/2014/chart" uri="{C3380CC4-5D6E-409C-BE32-E72D297353CC}">
                <c16:uniqueId val="{00000010-0DE2-44D1-AF5B-71B3D2FE5ECE}"/>
              </c:ext>
            </c:extLst>
          </c:dPt>
          <c:dLbls>
            <c:dLbl>
              <c:idx val="0"/>
              <c:layout>
                <c:manualLayout>
                  <c:x val="2.777778081559283E-3"/>
                  <c:y val="5.9903762029746302E-2"/>
                </c:manualLayout>
              </c:layout>
              <c:spPr>
                <a:noFill/>
                <a:ln w="24374">
                  <a:noFill/>
                </a:ln>
              </c:spPr>
              <c:txPr>
                <a:bodyPr/>
                <a:lstStyle/>
                <a:p>
                  <a:pPr>
                    <a:defRPr sz="1600" b="1" i="0" u="none" strike="noStrike" baseline="0">
                      <a:solidFill>
                        <a:srgbClr val="FFFFFF"/>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DE2-44D1-AF5B-71B3D2FE5ECE}"/>
                </c:ext>
              </c:extLst>
            </c:dLbl>
            <c:dLbl>
              <c:idx val="1"/>
              <c:layout>
                <c:manualLayout>
                  <c:x val="3.3968726374532625E-3"/>
                  <c:y val="0.109474649002208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DE2-44D1-AF5B-71B3D2FE5ECE}"/>
                </c:ext>
              </c:extLst>
            </c:dLbl>
            <c:dLbl>
              <c:idx val="2"/>
              <c:layout>
                <c:manualLayout>
                  <c:x val="1.38888904077954E-3"/>
                  <c:y val="5.14367891513561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DE2-44D1-AF5B-71B3D2FE5ECE}"/>
                </c:ext>
              </c:extLst>
            </c:dLbl>
            <c:dLbl>
              <c:idx val="4"/>
              <c:layout>
                <c:manualLayout>
                  <c:x val="-1.0185068640268655E-16"/>
                  <c:y val="6.6064241969753801E-2"/>
                </c:manualLayout>
              </c:layout>
              <c:spPr>
                <a:noFill/>
                <a:ln w="24374">
                  <a:noFill/>
                </a:ln>
              </c:spPr>
              <c:txPr>
                <a:bodyPr/>
                <a:lstStyle/>
                <a:p>
                  <a:pPr>
                    <a:defRPr sz="1800" b="1" i="0" u="none" strike="noStrike" baseline="0">
                      <a:solidFill>
                        <a:srgbClr val="FFFFFF"/>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DE2-44D1-AF5B-71B3D2FE5ECE}"/>
                </c:ext>
              </c:extLst>
            </c:dLbl>
            <c:dLbl>
              <c:idx val="5"/>
              <c:layout>
                <c:manualLayout>
                  <c:x val="0"/>
                  <c:y val="8.66861329833771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DE2-44D1-AF5B-71B3D2FE5ECE}"/>
                </c:ext>
              </c:extLst>
            </c:dLbl>
            <c:spPr>
              <a:noFill/>
              <a:ln w="24374">
                <a:noFill/>
              </a:ln>
            </c:spPr>
            <c:txPr>
              <a:bodyPr/>
              <a:lstStyle/>
              <a:p>
                <a:pPr>
                  <a:defRPr sz="2351"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Sheet2!$B$1:$G$1</c:f>
              <c:strCache>
                <c:ptCount val="6"/>
                <c:pt idx="0">
                  <c:v>More Likely</c:v>
                </c:pt>
                <c:pt idx="1">
                  <c:v>Less Likely</c:v>
                </c:pt>
                <c:pt idx="2">
                  <c:v>No diff/DK</c:v>
                </c:pt>
                <c:pt idx="3">
                  <c:v>More Likely</c:v>
                </c:pt>
                <c:pt idx="4">
                  <c:v>Less Likely</c:v>
                </c:pt>
                <c:pt idx="5">
                  <c:v>No diff/DK</c:v>
                </c:pt>
              </c:strCache>
            </c:strRef>
          </c:cat>
          <c:val>
            <c:numRef>
              <c:f>Sheet2!$B$2:$G$2</c:f>
              <c:numCache>
                <c:formatCode>General</c:formatCode>
                <c:ptCount val="6"/>
                <c:pt idx="0">
                  <c:v>7</c:v>
                </c:pt>
                <c:pt idx="1">
                  <c:v>29</c:v>
                </c:pt>
                <c:pt idx="3">
                  <c:v>42</c:v>
                </c:pt>
                <c:pt idx="4">
                  <c:v>6</c:v>
                </c:pt>
              </c:numCache>
            </c:numRef>
          </c:val>
          <c:extLst>
            <c:ext xmlns:c16="http://schemas.microsoft.com/office/drawing/2014/chart" uri="{C3380CC4-5D6E-409C-BE32-E72D297353CC}">
              <c16:uniqueId val="{00000015-0DE2-44D1-AF5B-71B3D2FE5ECE}"/>
            </c:ext>
          </c:extLst>
        </c:ser>
        <c:dLbls>
          <c:showLegendKey val="0"/>
          <c:showVal val="1"/>
          <c:showCatName val="0"/>
          <c:showSerName val="0"/>
          <c:showPercent val="0"/>
          <c:showBubbleSize val="0"/>
        </c:dLbls>
        <c:gapWidth val="60"/>
        <c:axId val="529237080"/>
        <c:axId val="529237472"/>
      </c:barChart>
      <c:catAx>
        <c:axId val="52923629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600" b="1" i="0" u="none" strike="noStrike" baseline="0">
                <a:solidFill>
                  <a:schemeClr val="tx1"/>
                </a:solidFill>
                <a:latin typeface="Calibri"/>
                <a:ea typeface="Calibri"/>
                <a:cs typeface="Calibri"/>
              </a:defRPr>
            </a:pPr>
            <a:endParaRPr lang="en-US"/>
          </a:p>
        </c:txPr>
        <c:crossAx val="529235904"/>
        <c:crosses val="autoZero"/>
        <c:auto val="1"/>
        <c:lblAlgn val="ctr"/>
        <c:lblOffset val="100"/>
        <c:tickLblSkip val="1"/>
        <c:tickMarkSkip val="1"/>
        <c:noMultiLvlLbl val="0"/>
      </c:catAx>
      <c:valAx>
        <c:axId val="529235904"/>
        <c:scaling>
          <c:orientation val="minMax"/>
        </c:scaling>
        <c:delete val="1"/>
        <c:axPos val="l"/>
        <c:numFmt formatCode="General" sourceLinked="1"/>
        <c:majorTickMark val="out"/>
        <c:minorTickMark val="none"/>
        <c:tickLblPos val="nextTo"/>
        <c:crossAx val="529236296"/>
        <c:crosses val="autoZero"/>
        <c:crossBetween val="between"/>
      </c:valAx>
      <c:catAx>
        <c:axId val="529237080"/>
        <c:scaling>
          <c:orientation val="minMax"/>
        </c:scaling>
        <c:delete val="1"/>
        <c:axPos val="b"/>
        <c:numFmt formatCode="General" sourceLinked="1"/>
        <c:majorTickMark val="out"/>
        <c:minorTickMark val="none"/>
        <c:tickLblPos val="nextTo"/>
        <c:crossAx val="529237472"/>
        <c:crosses val="autoZero"/>
        <c:auto val="1"/>
        <c:lblAlgn val="ctr"/>
        <c:lblOffset val="100"/>
        <c:noMultiLvlLbl val="0"/>
      </c:catAx>
      <c:valAx>
        <c:axId val="529237472"/>
        <c:scaling>
          <c:orientation val="minMax"/>
        </c:scaling>
        <c:delete val="1"/>
        <c:axPos val="r"/>
        <c:numFmt formatCode="General" sourceLinked="1"/>
        <c:majorTickMark val="out"/>
        <c:minorTickMark val="none"/>
        <c:tickLblPos val="nextTo"/>
        <c:crossAx val="529237080"/>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00" b="1"/>
            </a:pPr>
            <a:r>
              <a:rPr lang="en-US" sz="1900" b="1" baseline="0" dirty="0"/>
              <a:t>Impact on Vote If Candidate Supports Pro-Reform Arguments </a:t>
            </a:r>
            <a:endParaRPr lang="en-US" sz="1900" b="1" i="1" dirty="0"/>
          </a:p>
        </c:rich>
      </c:tx>
      <c:layout>
        <c:manualLayout>
          <c:xMode val="edge"/>
          <c:yMode val="edge"/>
          <c:x val="0.18349991070646446"/>
          <c:y val="2.0558680164979377E-2"/>
        </c:manualLayout>
      </c:layout>
      <c:overlay val="1"/>
      <c:spPr>
        <a:solidFill>
          <a:schemeClr val="bg1">
            <a:lumMod val="85000"/>
          </a:schemeClr>
        </a:solidFill>
        <a:ln>
          <a:solidFill>
            <a:schemeClr val="bg1"/>
          </a:solidFill>
        </a:ln>
        <a:effectLst>
          <a:outerShdw blurRad="63500" dist="50800" dir="5400000" algn="ctr" rotWithShape="0">
            <a:srgbClr val="000000">
              <a:alpha val="43137"/>
            </a:srgbClr>
          </a:outerShdw>
        </a:effectLst>
      </c:spPr>
    </c:title>
    <c:autoTitleDeleted val="0"/>
    <c:plotArea>
      <c:layout>
        <c:manualLayout>
          <c:layoutTarget val="inner"/>
          <c:xMode val="edge"/>
          <c:yMode val="edge"/>
          <c:x val="0"/>
          <c:y val="0.50045723451235258"/>
          <c:w val="1"/>
          <c:h val="0.36963801399825036"/>
        </c:manualLayout>
      </c:layout>
      <c:barChart>
        <c:barDir val="col"/>
        <c:grouping val="clustered"/>
        <c:varyColors val="0"/>
        <c:ser>
          <c:idx val="1"/>
          <c:order val="1"/>
          <c:tx>
            <c:strRef>
              <c:f>Sheet2!$A$3</c:f>
              <c:strCache>
                <c:ptCount val="1"/>
                <c:pt idx="0">
                  <c:v>Base</c:v>
                </c:pt>
              </c:strCache>
            </c:strRef>
          </c:tx>
          <c:spPr>
            <a:solidFill>
              <a:srgbClr val="AFDFFF"/>
            </a:solidFill>
            <a:ln w="3047">
              <a:solidFill>
                <a:srgbClr val="FFFFFF"/>
              </a:solidFill>
              <a:prstDash val="solid"/>
            </a:ln>
          </c:spPr>
          <c:invertIfNegative val="0"/>
          <c:dPt>
            <c:idx val="1"/>
            <c:invertIfNegative val="0"/>
            <c:bubble3D val="0"/>
            <c:extLst>
              <c:ext xmlns:c16="http://schemas.microsoft.com/office/drawing/2014/chart" uri="{C3380CC4-5D6E-409C-BE32-E72D297353CC}">
                <c16:uniqueId val="{00000001-0DE2-44D1-AF5B-71B3D2FE5ECE}"/>
              </c:ext>
            </c:extLst>
          </c:dPt>
          <c:dPt>
            <c:idx val="2"/>
            <c:invertIfNegative val="0"/>
            <c:bubble3D val="0"/>
            <c:extLst>
              <c:ext xmlns:c16="http://schemas.microsoft.com/office/drawing/2014/chart" uri="{C3380CC4-5D6E-409C-BE32-E72D297353CC}">
                <c16:uniqueId val="{00000003-0DE2-44D1-AF5B-71B3D2FE5ECE}"/>
              </c:ext>
            </c:extLst>
          </c:dPt>
          <c:dPt>
            <c:idx val="4"/>
            <c:invertIfNegative val="0"/>
            <c:bubble3D val="0"/>
            <c:extLst>
              <c:ext xmlns:c16="http://schemas.microsoft.com/office/drawing/2014/chart" uri="{C3380CC4-5D6E-409C-BE32-E72D297353CC}">
                <c16:uniqueId val="{00000006-0DE2-44D1-AF5B-71B3D2FE5ECE}"/>
              </c:ext>
            </c:extLst>
          </c:dPt>
          <c:dPt>
            <c:idx val="5"/>
            <c:invertIfNegative val="0"/>
            <c:bubble3D val="0"/>
            <c:extLst>
              <c:ext xmlns:c16="http://schemas.microsoft.com/office/drawing/2014/chart" uri="{C3380CC4-5D6E-409C-BE32-E72D297353CC}">
                <c16:uniqueId val="{00000008-0DE2-44D1-AF5B-71B3D2FE5ECE}"/>
              </c:ext>
            </c:extLst>
          </c:dPt>
          <c:dLbls>
            <c:spPr>
              <a:noFill/>
              <a:ln w="24374">
                <a:noFill/>
              </a:ln>
            </c:spPr>
            <c:txPr>
              <a:bodyPr/>
              <a:lstStyle/>
              <a:p>
                <a:pPr>
                  <a:defRPr sz="2351"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More likely</c:v>
                </c:pt>
                <c:pt idx="1">
                  <c:v>Less Likely</c:v>
                </c:pt>
                <c:pt idx="2">
                  <c:v>No diff/DK</c:v>
                </c:pt>
              </c:strCache>
            </c:strRef>
          </c:cat>
          <c:val>
            <c:numRef>
              <c:f>Sheet2!$B$3:$D$3</c:f>
              <c:numCache>
                <c:formatCode>General</c:formatCode>
                <c:ptCount val="3"/>
                <c:pt idx="0">
                  <c:v>53</c:v>
                </c:pt>
                <c:pt idx="1">
                  <c:v>19</c:v>
                </c:pt>
                <c:pt idx="2">
                  <c:v>27</c:v>
                </c:pt>
              </c:numCache>
            </c:numRef>
          </c:val>
          <c:extLst>
            <c:ext xmlns:c16="http://schemas.microsoft.com/office/drawing/2014/chart" uri="{C3380CC4-5D6E-409C-BE32-E72D297353CC}">
              <c16:uniqueId val="{0000000B-0DE2-44D1-AF5B-71B3D2FE5ECE}"/>
            </c:ext>
          </c:extLst>
        </c:ser>
        <c:ser>
          <c:idx val="0"/>
          <c:order val="0"/>
          <c:tx>
            <c:strRef>
              <c:f>Sheet2!$A$2</c:f>
              <c:strCache>
                <c:ptCount val="1"/>
                <c:pt idx="0">
                  <c:v>Drop off</c:v>
                </c:pt>
              </c:strCache>
            </c:strRef>
          </c:tx>
          <c:spPr>
            <a:solidFill>
              <a:srgbClr val="0085B4"/>
            </a:solidFill>
            <a:ln w="12187">
              <a:solidFill>
                <a:srgbClr val="FFFFFF"/>
              </a:solidFill>
              <a:prstDash val="solid"/>
            </a:ln>
          </c:spPr>
          <c:invertIfNegative val="0"/>
          <c:dPt>
            <c:idx val="0"/>
            <c:invertIfNegative val="0"/>
            <c:bubble3D val="0"/>
            <c:extLst>
              <c:ext xmlns:c16="http://schemas.microsoft.com/office/drawing/2014/chart" uri="{C3380CC4-5D6E-409C-BE32-E72D297353CC}">
                <c16:uniqueId val="{0000000D-0DE2-44D1-AF5B-71B3D2FE5ECE}"/>
              </c:ext>
            </c:extLst>
          </c:dPt>
          <c:dPt>
            <c:idx val="3"/>
            <c:invertIfNegative val="0"/>
            <c:bubble3D val="0"/>
            <c:extLst>
              <c:ext xmlns:c16="http://schemas.microsoft.com/office/drawing/2014/chart" uri="{C3380CC4-5D6E-409C-BE32-E72D297353CC}">
                <c16:uniqueId val="{00000010-0DE2-44D1-AF5B-71B3D2FE5ECE}"/>
              </c:ext>
            </c:extLst>
          </c:dPt>
          <c:dLbls>
            <c:spPr>
              <a:noFill/>
              <a:ln w="24374">
                <a:noFill/>
              </a:ln>
            </c:spPr>
            <c:txPr>
              <a:bodyPr/>
              <a:lstStyle/>
              <a:p>
                <a:pPr>
                  <a:defRPr sz="2351" b="1"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More likely</c:v>
                </c:pt>
                <c:pt idx="1">
                  <c:v>Less Likely</c:v>
                </c:pt>
                <c:pt idx="2">
                  <c:v>No diff/DK</c:v>
                </c:pt>
              </c:strCache>
            </c:strRef>
          </c:cat>
          <c:val>
            <c:numRef>
              <c:f>Sheet2!$B$2:$D$2</c:f>
              <c:numCache>
                <c:formatCode>General</c:formatCode>
                <c:ptCount val="3"/>
                <c:pt idx="0">
                  <c:v>66</c:v>
                </c:pt>
                <c:pt idx="1">
                  <c:v>10</c:v>
                </c:pt>
                <c:pt idx="2">
                  <c:v>25</c:v>
                </c:pt>
              </c:numCache>
            </c:numRef>
          </c:val>
          <c:extLst>
            <c:ext xmlns:c16="http://schemas.microsoft.com/office/drawing/2014/chart" uri="{C3380CC4-5D6E-409C-BE32-E72D297353CC}">
              <c16:uniqueId val="{00000015-0DE2-44D1-AF5B-71B3D2FE5ECE}"/>
            </c:ext>
          </c:extLst>
        </c:ser>
        <c:ser>
          <c:idx val="2"/>
          <c:order val="2"/>
          <c:tx>
            <c:strRef>
              <c:f>Sheet2!$A$4</c:f>
              <c:strCache>
                <c:ptCount val="1"/>
                <c:pt idx="0">
                  <c:v>Heard Only Positive Messages</c:v>
                </c:pt>
              </c:strCache>
            </c:strRef>
          </c:tx>
          <c:spPr>
            <a:solidFill>
              <a:schemeClr val="bg2">
                <a:lumMod val="20000"/>
                <a:lumOff val="80000"/>
              </a:schemeClr>
            </a:solidFill>
          </c:spPr>
          <c:invertIfNegative val="0"/>
          <c:dLbls>
            <c:spPr>
              <a:noFill/>
              <a:ln>
                <a:noFill/>
              </a:ln>
              <a:effectLst/>
            </c:spPr>
            <c:txPr>
              <a:bodyPr wrap="square" lIns="38100" tIns="19050" rIns="38100" bIns="19050" anchor="ctr">
                <a:spAutoFit/>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More likely</c:v>
                </c:pt>
                <c:pt idx="1">
                  <c:v>Less Likely</c:v>
                </c:pt>
                <c:pt idx="2">
                  <c:v>No diff/DK</c:v>
                </c:pt>
              </c:strCache>
            </c:strRef>
          </c:cat>
          <c:val>
            <c:numRef>
              <c:f>Sheet2!$B$4:$D$4</c:f>
              <c:numCache>
                <c:formatCode>General</c:formatCode>
                <c:ptCount val="3"/>
                <c:pt idx="0">
                  <c:v>52</c:v>
                </c:pt>
                <c:pt idx="1">
                  <c:v>20</c:v>
                </c:pt>
                <c:pt idx="2">
                  <c:v>21</c:v>
                </c:pt>
              </c:numCache>
            </c:numRef>
          </c:val>
          <c:extLst>
            <c:ext xmlns:c16="http://schemas.microsoft.com/office/drawing/2014/chart" uri="{C3380CC4-5D6E-409C-BE32-E72D297353CC}">
              <c16:uniqueId val="{00000000-2731-40DA-A8AD-A39B133AA7A3}"/>
            </c:ext>
          </c:extLst>
        </c:ser>
        <c:ser>
          <c:idx val="3"/>
          <c:order val="3"/>
          <c:tx>
            <c:strRef>
              <c:f>Sheet2!$A$5</c:f>
              <c:strCache>
                <c:ptCount val="1"/>
                <c:pt idx="0">
                  <c:v>Heard Negative Messages then Positive Messages</c:v>
                </c:pt>
              </c:strCache>
            </c:strRef>
          </c:tx>
          <c:spPr>
            <a:solidFill>
              <a:srgbClr val="33CC33">
                <a:alpha val="50980"/>
              </a:srgbClr>
            </a:solidFill>
          </c:spPr>
          <c:invertIfNegative val="0"/>
          <c:dLbls>
            <c:spPr>
              <a:noFill/>
              <a:ln>
                <a:noFill/>
              </a:ln>
              <a:effectLst/>
            </c:spPr>
            <c:txPr>
              <a:bodyPr wrap="square" lIns="38100" tIns="19050" rIns="38100" bIns="19050" anchor="ctr">
                <a:spAutoFit/>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More likely</c:v>
                </c:pt>
                <c:pt idx="1">
                  <c:v>Less Likely</c:v>
                </c:pt>
                <c:pt idx="2">
                  <c:v>No diff/DK</c:v>
                </c:pt>
              </c:strCache>
            </c:strRef>
          </c:cat>
          <c:val>
            <c:numRef>
              <c:f>Sheet2!$B$5:$D$5</c:f>
              <c:numCache>
                <c:formatCode>General</c:formatCode>
                <c:ptCount val="3"/>
                <c:pt idx="0">
                  <c:v>53</c:v>
                </c:pt>
                <c:pt idx="1">
                  <c:v>19</c:v>
                </c:pt>
                <c:pt idx="2">
                  <c:v>21</c:v>
                </c:pt>
              </c:numCache>
            </c:numRef>
          </c:val>
          <c:extLst>
            <c:ext xmlns:c16="http://schemas.microsoft.com/office/drawing/2014/chart" uri="{C3380CC4-5D6E-409C-BE32-E72D297353CC}">
              <c16:uniqueId val="{00000001-2731-40DA-A8AD-A39B133AA7A3}"/>
            </c:ext>
          </c:extLst>
        </c:ser>
        <c:dLbls>
          <c:showLegendKey val="0"/>
          <c:showVal val="1"/>
          <c:showCatName val="0"/>
          <c:showSerName val="0"/>
          <c:showPercent val="0"/>
          <c:showBubbleSize val="0"/>
        </c:dLbls>
        <c:gapWidth val="60"/>
        <c:overlap val="-10"/>
        <c:axId val="529238256"/>
        <c:axId val="529238648"/>
      </c:barChart>
      <c:catAx>
        <c:axId val="52923825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600" b="1" i="0" u="none" strike="noStrike" baseline="0">
                <a:solidFill>
                  <a:schemeClr val="tx1"/>
                </a:solidFill>
                <a:latin typeface="Calibri"/>
                <a:ea typeface="Calibri"/>
                <a:cs typeface="Calibri"/>
              </a:defRPr>
            </a:pPr>
            <a:endParaRPr lang="en-US"/>
          </a:p>
        </c:txPr>
        <c:crossAx val="529238648"/>
        <c:crosses val="autoZero"/>
        <c:auto val="1"/>
        <c:lblAlgn val="ctr"/>
        <c:lblOffset val="100"/>
        <c:noMultiLvlLbl val="0"/>
      </c:catAx>
      <c:valAx>
        <c:axId val="529238648"/>
        <c:scaling>
          <c:orientation val="minMax"/>
        </c:scaling>
        <c:delete val="1"/>
        <c:axPos val="l"/>
        <c:numFmt formatCode="General" sourceLinked="1"/>
        <c:majorTickMark val="out"/>
        <c:minorTickMark val="none"/>
        <c:tickLblPos val="nextTo"/>
        <c:crossAx val="529238256"/>
        <c:crosses val="autoZero"/>
        <c:crossBetween val="between"/>
      </c:valAx>
      <c:spPr>
        <a:noFill/>
        <a:ln w="24374">
          <a:noFill/>
        </a:ln>
      </c:spPr>
    </c:plotArea>
    <c:legend>
      <c:legendPos val="t"/>
      <c:layout>
        <c:manualLayout>
          <c:xMode val="edge"/>
          <c:yMode val="edge"/>
          <c:x val="4.166667122338924E-2"/>
          <c:y val="0.13227513227513227"/>
          <c:w val="0.89999998906386591"/>
          <c:h val="6.4181144023663705E-2"/>
        </c:manualLayout>
      </c:layout>
      <c:overlay val="0"/>
    </c:legend>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a:latin typeface="+mn-lt"/>
              </a:defRPr>
            </a:pPr>
            <a:r>
              <a:rPr lang="en-US" sz="1800" b="1" dirty="0">
                <a:latin typeface="+mn-lt"/>
              </a:rPr>
              <a:t>Proposals to Reform Wall Street</a:t>
            </a:r>
            <a:r>
              <a:rPr lang="en-US" sz="1800" b="1" baseline="0" dirty="0">
                <a:latin typeface="+mn-lt"/>
              </a:rPr>
              <a:t>: Top Tier</a:t>
            </a:r>
            <a:endParaRPr lang="en-US" sz="1800" b="1" dirty="0">
              <a:latin typeface="+mn-lt"/>
            </a:endParaRPr>
          </a:p>
        </c:rich>
      </c:tx>
      <c:layout>
        <c:manualLayout>
          <c:xMode val="edge"/>
          <c:yMode val="edge"/>
          <c:x val="0.29957687148816559"/>
          <c:y val="4.7014025486676089E-2"/>
        </c:manualLayout>
      </c:layout>
      <c:overlay val="0"/>
      <c:spPr>
        <a:solidFill>
          <a:srgbClr val="FFFFFF">
            <a:lumMod val="85000"/>
          </a:srgbClr>
        </a:solidFill>
        <a:ln>
          <a:solidFill>
            <a:srgbClr val="FFFFFF"/>
          </a:solidFill>
        </a:ln>
        <a:effectLst>
          <a:outerShdw blurRad="63500" dist="50800" dir="5400000" algn="ctr" rotWithShape="0">
            <a:srgbClr val="000000">
              <a:alpha val="43137"/>
            </a:srgbClr>
          </a:outerShdw>
        </a:effectLst>
      </c:spPr>
    </c:title>
    <c:autoTitleDeleted val="0"/>
    <c:plotArea>
      <c:layout>
        <c:manualLayout>
          <c:layoutTarget val="inner"/>
          <c:xMode val="edge"/>
          <c:yMode val="edge"/>
          <c:x val="0.39451817577702153"/>
          <c:y val="0.19187975522773171"/>
          <c:w val="0.60548182422297869"/>
          <c:h val="0.77084442899123129"/>
        </c:manualLayout>
      </c:layout>
      <c:barChart>
        <c:barDir val="bar"/>
        <c:grouping val="clustered"/>
        <c:varyColors val="0"/>
        <c:ser>
          <c:idx val="1"/>
          <c:order val="1"/>
          <c:tx>
            <c:strRef>
              <c:f>Sheet2!$C$1</c:f>
              <c:strCache>
                <c:ptCount val="1"/>
                <c:pt idx="0">
                  <c:v>Support</c:v>
                </c:pt>
              </c:strCache>
            </c:strRef>
          </c:tx>
          <c:spPr>
            <a:solidFill>
              <a:srgbClr val="AFDFFF"/>
            </a:solidFill>
            <a:ln w="3319">
              <a:solidFill>
                <a:srgbClr val="FFFFFF"/>
              </a:solidFill>
              <a:prstDash val="solid"/>
            </a:ln>
          </c:spPr>
          <c:invertIfNegative val="0"/>
          <c:dLbls>
            <c:dLbl>
              <c:idx val="2"/>
              <c:layout>
                <c:manualLayout>
                  <c:x val="-3.3215692243795799E-3"/>
                  <c:y val="2.8935367124447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FA-4082-84F5-1DF4DE30953F}"/>
                </c:ext>
              </c:extLst>
            </c:dLbl>
            <c:spPr>
              <a:noFill/>
              <a:ln w="26555">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Sheet2!$A$2:$A$8</c:f>
              <c:strCache>
                <c:ptCount val="7"/>
                <c:pt idx="0">
                  <c:v>Hold financial companies accountable if they discriminate against people because of their race or ethnicity</c:v>
                </c:pt>
                <c:pt idx="1">
                  <c:v>Hold companies accountable if they illegally charge black and brown borrowers with the same qualifications more for car loans or mortgages</c:v>
                </c:pt>
                <c:pt idx="2">
                  <c:v>Separating commercial banking from investment banking so banks will not be able to take investment risks with government insured customer depositis</c:v>
                </c:pt>
                <c:pt idx="3">
                  <c:v>Separate commercial banking from investment banking so there is a firewall between banks handling your savings and Wall Street traders</c:v>
                </c:pt>
                <c:pt idx="4">
                  <c:v>Break up the biggest banks, and cap how big any bank can grow in order to prevent a government bailout in the event of another financial crisis</c:v>
                </c:pt>
                <c:pt idx="5">
                  <c:v>Eliminate the 'carried interest loophole,' which allows financial executives to pay lower tax rates than most salaried workers</c:v>
                </c:pt>
                <c:pt idx="6">
                  <c:v>Eliminate the 'carried interest loophole,' which allows financial executive to pay a lower tax rate on their salaries</c:v>
                </c:pt>
              </c:strCache>
            </c:strRef>
          </c:cat>
          <c:val>
            <c:numRef>
              <c:f>Sheet2!$C$2:$C$8</c:f>
              <c:numCache>
                <c:formatCode>0</c:formatCode>
                <c:ptCount val="7"/>
                <c:pt idx="0" formatCode="General">
                  <c:v>88</c:v>
                </c:pt>
                <c:pt idx="1">
                  <c:v>66</c:v>
                </c:pt>
                <c:pt idx="2" formatCode="General">
                  <c:v>70</c:v>
                </c:pt>
                <c:pt idx="3" formatCode="General">
                  <c:v>72</c:v>
                </c:pt>
                <c:pt idx="4" formatCode="General">
                  <c:v>57</c:v>
                </c:pt>
                <c:pt idx="5" formatCode="General">
                  <c:v>51</c:v>
                </c:pt>
                <c:pt idx="6" formatCode="General">
                  <c:v>53</c:v>
                </c:pt>
              </c:numCache>
            </c:numRef>
          </c:val>
          <c:extLst>
            <c:ext xmlns:c16="http://schemas.microsoft.com/office/drawing/2014/chart" uri="{C3380CC4-5D6E-409C-BE32-E72D297353CC}">
              <c16:uniqueId val="{00000001-9CFA-4082-84F5-1DF4DE30953F}"/>
            </c:ext>
          </c:extLst>
        </c:ser>
        <c:dLbls>
          <c:showLegendKey val="0"/>
          <c:showVal val="1"/>
          <c:showCatName val="0"/>
          <c:showSerName val="0"/>
          <c:showPercent val="0"/>
          <c:showBubbleSize val="0"/>
        </c:dLbls>
        <c:gapWidth val="40"/>
        <c:overlap val="100"/>
        <c:axId val="529239824"/>
        <c:axId val="529240216"/>
      </c:barChart>
      <c:barChart>
        <c:barDir val="bar"/>
        <c:grouping val="clustered"/>
        <c:varyColors val="0"/>
        <c:ser>
          <c:idx val="0"/>
          <c:order val="0"/>
          <c:tx>
            <c:strRef>
              <c:f>Sheet2!$B$1</c:f>
              <c:strCache>
                <c:ptCount val="1"/>
                <c:pt idx="0">
                  <c:v>Strongly Support</c:v>
                </c:pt>
              </c:strCache>
            </c:strRef>
          </c:tx>
          <c:spPr>
            <a:solidFill>
              <a:srgbClr val="0085B4"/>
            </a:solidFill>
            <a:ln w="13277">
              <a:solidFill>
                <a:srgbClr val="FFFFFF"/>
              </a:solidFill>
              <a:prstDash val="solid"/>
            </a:ln>
          </c:spPr>
          <c:invertIfNegative val="0"/>
          <c:dLbls>
            <c:spPr>
              <a:noFill/>
              <a:ln w="26555">
                <a:noFill/>
              </a:ln>
            </c:spPr>
            <c:txPr>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Sheet2!$A$2:$A$8</c:f>
              <c:strCache>
                <c:ptCount val="7"/>
                <c:pt idx="0">
                  <c:v>Hold financial companies accountable if they discriminate against people because of their race or ethnicity</c:v>
                </c:pt>
                <c:pt idx="1">
                  <c:v>Hold companies accountable if they illegally charge black and brown borrowers with the same qualifications more for car loans or mortgages</c:v>
                </c:pt>
                <c:pt idx="2">
                  <c:v>Separating commercial banking from investment banking so banks will not be able to take investment risks with government insured customer depositis</c:v>
                </c:pt>
                <c:pt idx="3">
                  <c:v>Separate commercial banking from investment banking so there is a firewall between banks handling your savings and Wall Street traders</c:v>
                </c:pt>
                <c:pt idx="4">
                  <c:v>Break up the biggest banks, and cap how big any bank can grow in order to prevent a government bailout in the event of another financial crisis</c:v>
                </c:pt>
                <c:pt idx="5">
                  <c:v>Eliminate the 'carried interest loophole,' which allows financial executives to pay lower tax rates than most salaried workers</c:v>
                </c:pt>
                <c:pt idx="6">
                  <c:v>Eliminate the 'carried interest loophole,' which allows financial executive to pay a lower tax rate on their salaries</c:v>
                </c:pt>
              </c:strCache>
            </c:strRef>
          </c:cat>
          <c:val>
            <c:numRef>
              <c:f>Sheet2!$B$2:$B$8</c:f>
              <c:numCache>
                <c:formatCode>General</c:formatCode>
                <c:ptCount val="7"/>
                <c:pt idx="0">
                  <c:v>77</c:v>
                </c:pt>
                <c:pt idx="1">
                  <c:v>62</c:v>
                </c:pt>
                <c:pt idx="2">
                  <c:v>53</c:v>
                </c:pt>
                <c:pt idx="3">
                  <c:v>53</c:v>
                </c:pt>
                <c:pt idx="4">
                  <c:v>46</c:v>
                </c:pt>
                <c:pt idx="5">
                  <c:v>42</c:v>
                </c:pt>
                <c:pt idx="6">
                  <c:v>44</c:v>
                </c:pt>
              </c:numCache>
            </c:numRef>
          </c:val>
          <c:extLst>
            <c:ext xmlns:c16="http://schemas.microsoft.com/office/drawing/2014/chart" uri="{C3380CC4-5D6E-409C-BE32-E72D297353CC}">
              <c16:uniqueId val="{00000002-9CFA-4082-84F5-1DF4DE30953F}"/>
            </c:ext>
          </c:extLst>
        </c:ser>
        <c:dLbls>
          <c:showLegendKey val="0"/>
          <c:showVal val="1"/>
          <c:showCatName val="0"/>
          <c:showSerName val="0"/>
          <c:showPercent val="0"/>
          <c:showBubbleSize val="0"/>
        </c:dLbls>
        <c:gapWidth val="40"/>
        <c:overlap val="100"/>
        <c:axId val="529240608"/>
        <c:axId val="529241000"/>
      </c:barChart>
      <c:catAx>
        <c:axId val="529239824"/>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000" b="1" i="0" u="none" strike="noStrike" baseline="0">
                <a:solidFill>
                  <a:srgbClr val="000000"/>
                </a:solidFill>
                <a:latin typeface="Calibri"/>
                <a:ea typeface="Calibri"/>
                <a:cs typeface="Calibri"/>
              </a:defRPr>
            </a:pPr>
            <a:endParaRPr lang="en-US"/>
          </a:p>
        </c:txPr>
        <c:crossAx val="529240216"/>
        <c:crosses val="autoZero"/>
        <c:auto val="1"/>
        <c:lblAlgn val="ctr"/>
        <c:lblOffset val="100"/>
        <c:tickLblSkip val="1"/>
        <c:tickMarkSkip val="1"/>
        <c:noMultiLvlLbl val="0"/>
      </c:catAx>
      <c:valAx>
        <c:axId val="529240216"/>
        <c:scaling>
          <c:orientation val="minMax"/>
          <c:max val="100"/>
          <c:min val="0"/>
        </c:scaling>
        <c:delete val="1"/>
        <c:axPos val="t"/>
        <c:numFmt formatCode="General" sourceLinked="1"/>
        <c:majorTickMark val="out"/>
        <c:minorTickMark val="none"/>
        <c:tickLblPos val="nextTo"/>
        <c:crossAx val="529239824"/>
        <c:crosses val="autoZero"/>
        <c:crossBetween val="between"/>
      </c:valAx>
      <c:catAx>
        <c:axId val="529240608"/>
        <c:scaling>
          <c:orientation val="maxMin"/>
        </c:scaling>
        <c:delete val="1"/>
        <c:axPos val="l"/>
        <c:numFmt formatCode="General" sourceLinked="1"/>
        <c:majorTickMark val="out"/>
        <c:minorTickMark val="none"/>
        <c:tickLblPos val="nextTo"/>
        <c:crossAx val="529241000"/>
        <c:crosses val="autoZero"/>
        <c:auto val="1"/>
        <c:lblAlgn val="ctr"/>
        <c:lblOffset val="100"/>
        <c:noMultiLvlLbl val="0"/>
      </c:catAx>
      <c:valAx>
        <c:axId val="529241000"/>
        <c:scaling>
          <c:orientation val="minMax"/>
        </c:scaling>
        <c:delete val="1"/>
        <c:axPos val="b"/>
        <c:numFmt formatCode="General" sourceLinked="1"/>
        <c:majorTickMark val="out"/>
        <c:minorTickMark val="none"/>
        <c:tickLblPos val="nextTo"/>
        <c:crossAx val="529240608"/>
        <c:crosses val="max"/>
        <c:crossBetween val="between"/>
      </c:valAx>
      <c:spPr>
        <a:noFill/>
        <a:ln w="26555">
          <a:noFill/>
        </a:ln>
      </c:spPr>
    </c:plotArea>
    <c:legend>
      <c:legendPos val="t"/>
      <c:layout>
        <c:manualLayout>
          <c:xMode val="edge"/>
          <c:yMode val="edge"/>
          <c:x val="0.31713973890257219"/>
          <c:y val="0.13204397230366205"/>
          <c:w val="0.30448532295342756"/>
          <c:h val="4.6595119783479973E-2"/>
        </c:manualLayout>
      </c:layout>
      <c:overlay val="0"/>
      <c:txPr>
        <a:bodyPr/>
        <a:lstStyle/>
        <a:p>
          <a:pPr>
            <a:defRPr sz="1400" b="1">
              <a:latin typeface="+mj-lt"/>
            </a:defRPr>
          </a:pPr>
          <a:endParaRPr lang="en-US"/>
        </a:p>
      </c:txPr>
    </c:legend>
    <c:plotVisOnly val="1"/>
    <c:dispBlanksAs val="gap"/>
    <c:showDLblsOverMax val="0"/>
  </c:chart>
  <c:spPr>
    <a:noFill/>
    <a:ln>
      <a:noFill/>
    </a:ln>
  </c:spPr>
  <c:txPr>
    <a:bodyPr/>
    <a:lstStyle/>
    <a:p>
      <a:pPr>
        <a:defRPr sz="1098" b="0" i="0" u="none" strike="noStrike" baseline="0">
          <a:solidFill>
            <a:srgbClr val="000000"/>
          </a:solidFill>
          <a:latin typeface="Arial"/>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Arial"/>
                <a:cs typeface="Arial"/>
              </a:defRPr>
            </a:pPr>
            <a:r>
              <a:rPr lang="en-US" sz="1800" b="1" dirty="0">
                <a:latin typeface="+mn-lt"/>
              </a:rPr>
              <a:t>Proposals to Reform Wall Street:</a:t>
            </a:r>
            <a:r>
              <a:rPr lang="en-US" sz="1800" b="1" i="0" baseline="0" dirty="0">
                <a:effectLst/>
                <a:latin typeface="+mn-lt"/>
              </a:rPr>
              <a:t> 2</a:t>
            </a:r>
            <a:r>
              <a:rPr lang="en-US" sz="1800" b="1" i="0" baseline="30000" dirty="0">
                <a:effectLst/>
                <a:latin typeface="+mn-lt"/>
              </a:rPr>
              <a:t>nd</a:t>
            </a:r>
            <a:r>
              <a:rPr lang="en-US" sz="1800" b="1" i="0" baseline="0" dirty="0">
                <a:effectLst/>
                <a:latin typeface="+mn-lt"/>
              </a:rPr>
              <a:t> </a:t>
            </a:r>
            <a:r>
              <a:rPr lang="en-US" sz="1800" b="1" i="0" baseline="0" dirty="0">
                <a:effectLst/>
              </a:rPr>
              <a:t>Tier</a:t>
            </a:r>
            <a:r>
              <a:rPr lang="en-US" sz="1800" b="1" baseline="0" dirty="0">
                <a:latin typeface="+mn-lt"/>
              </a:rPr>
              <a:t> </a:t>
            </a:r>
            <a:endParaRPr lang="en-US" sz="1800" b="1" dirty="0">
              <a:latin typeface="+mn-lt"/>
            </a:endParaRPr>
          </a:p>
        </c:rich>
      </c:tx>
      <c:layout>
        <c:manualLayout>
          <c:xMode val="edge"/>
          <c:yMode val="edge"/>
          <c:x val="0.29957682630941646"/>
          <c:y val="8.7993580626632761E-2"/>
        </c:manualLayout>
      </c:layout>
      <c:overlay val="0"/>
      <c:spPr>
        <a:solidFill>
          <a:srgbClr val="FFFFFF">
            <a:lumMod val="85000"/>
          </a:srgbClr>
        </a:solidFill>
        <a:ln>
          <a:solidFill>
            <a:srgbClr val="FFFFFF"/>
          </a:solidFill>
        </a:ln>
        <a:effectLst>
          <a:outerShdw blurRad="63500" dist="50800" dir="5400000" algn="ctr" rotWithShape="0">
            <a:srgbClr val="000000">
              <a:alpha val="43137"/>
            </a:srgbClr>
          </a:outerShdw>
        </a:effectLst>
      </c:spPr>
    </c:title>
    <c:autoTitleDeleted val="0"/>
    <c:plotArea>
      <c:layout>
        <c:manualLayout>
          <c:layoutTarget val="inner"/>
          <c:xMode val="edge"/>
          <c:yMode val="edge"/>
          <c:x val="0.39451817577702153"/>
          <c:y val="0.19187975522773171"/>
          <c:w val="0.60548182422297869"/>
          <c:h val="0.77084442899123129"/>
        </c:manualLayout>
      </c:layout>
      <c:barChart>
        <c:barDir val="bar"/>
        <c:grouping val="clustered"/>
        <c:varyColors val="0"/>
        <c:ser>
          <c:idx val="1"/>
          <c:order val="1"/>
          <c:tx>
            <c:strRef>
              <c:f>Sheet2!$C$1</c:f>
              <c:strCache>
                <c:ptCount val="1"/>
                <c:pt idx="0">
                  <c:v>Support</c:v>
                </c:pt>
              </c:strCache>
            </c:strRef>
          </c:tx>
          <c:spPr>
            <a:solidFill>
              <a:srgbClr val="AFDFFF"/>
            </a:solidFill>
            <a:ln w="3319">
              <a:solidFill>
                <a:srgbClr val="FFFFFF"/>
              </a:solidFill>
              <a:prstDash val="solid"/>
            </a:ln>
          </c:spPr>
          <c:invertIfNegative val="0"/>
          <c:dLbls>
            <c:dLbl>
              <c:idx val="2"/>
              <c:layout>
                <c:manualLayout>
                  <c:x val="-3.3215692243795799E-3"/>
                  <c:y val="2.8935367124447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FA-4082-84F5-1DF4DE30953F}"/>
                </c:ext>
              </c:extLst>
            </c:dLbl>
            <c:spPr>
              <a:noFill/>
              <a:ln w="26555">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Sheet2!$A$2:$A$4</c:f>
              <c:strCache>
                <c:ptCount val="3"/>
                <c:pt idx="0">
                  <c:v>Reverse the new large tax cut for Wall Street and financial companies</c:v>
                </c:pt>
                <c:pt idx="1">
                  <c:v>End tax provisions that allow U.S. corporations to pay a lower rate on their income earned overseas</c:v>
                </c:pt>
                <c:pt idx="2">
                  <c:v>Break up the biggest banks, and cap how big any bank can grow in order to prevent a government bailout in the event of another financial crisis</c:v>
                </c:pt>
              </c:strCache>
            </c:strRef>
          </c:cat>
          <c:val>
            <c:numRef>
              <c:f>Sheet2!$C$2:$C$4</c:f>
              <c:numCache>
                <c:formatCode>0</c:formatCode>
                <c:ptCount val="3"/>
                <c:pt idx="0" formatCode="General">
                  <c:v>52</c:v>
                </c:pt>
                <c:pt idx="1">
                  <c:v>53</c:v>
                </c:pt>
                <c:pt idx="2" formatCode="General">
                  <c:v>57</c:v>
                </c:pt>
              </c:numCache>
            </c:numRef>
          </c:val>
          <c:extLst>
            <c:ext xmlns:c16="http://schemas.microsoft.com/office/drawing/2014/chart" uri="{C3380CC4-5D6E-409C-BE32-E72D297353CC}">
              <c16:uniqueId val="{00000001-9CFA-4082-84F5-1DF4DE30953F}"/>
            </c:ext>
          </c:extLst>
        </c:ser>
        <c:dLbls>
          <c:showLegendKey val="0"/>
          <c:showVal val="1"/>
          <c:showCatName val="0"/>
          <c:showSerName val="0"/>
          <c:showPercent val="0"/>
          <c:showBubbleSize val="0"/>
        </c:dLbls>
        <c:gapWidth val="40"/>
        <c:overlap val="100"/>
        <c:axId val="529241784"/>
        <c:axId val="529242176"/>
      </c:barChart>
      <c:barChart>
        <c:barDir val="bar"/>
        <c:grouping val="clustered"/>
        <c:varyColors val="0"/>
        <c:ser>
          <c:idx val="0"/>
          <c:order val="0"/>
          <c:tx>
            <c:strRef>
              <c:f>Sheet2!$B$1</c:f>
              <c:strCache>
                <c:ptCount val="1"/>
                <c:pt idx="0">
                  <c:v>Strongly Support</c:v>
                </c:pt>
              </c:strCache>
            </c:strRef>
          </c:tx>
          <c:spPr>
            <a:solidFill>
              <a:srgbClr val="0085B4"/>
            </a:solidFill>
            <a:ln w="13277">
              <a:solidFill>
                <a:srgbClr val="FFFFFF"/>
              </a:solidFill>
              <a:prstDash val="solid"/>
            </a:ln>
          </c:spPr>
          <c:invertIfNegative val="0"/>
          <c:dLbls>
            <c:spPr>
              <a:noFill/>
              <a:ln w="26555">
                <a:noFill/>
              </a:ln>
            </c:spPr>
            <c:txPr>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Sheet2!$A$2:$A$4</c:f>
              <c:strCache>
                <c:ptCount val="3"/>
                <c:pt idx="0">
                  <c:v>Reverse the new large tax cut for Wall Street and financial companies</c:v>
                </c:pt>
                <c:pt idx="1">
                  <c:v>End tax provisions that allow U.S. corporations to pay a lower rate on their income earned overseas</c:v>
                </c:pt>
                <c:pt idx="2">
                  <c:v>Break up the biggest banks, and cap how big any bank can grow in order to prevent a government bailout in the event of another financial crisis</c:v>
                </c:pt>
              </c:strCache>
            </c:strRef>
          </c:cat>
          <c:val>
            <c:numRef>
              <c:f>Sheet2!$B$2:$B$4</c:f>
              <c:numCache>
                <c:formatCode>General</c:formatCode>
                <c:ptCount val="3"/>
                <c:pt idx="0">
                  <c:v>42</c:v>
                </c:pt>
                <c:pt idx="1">
                  <c:v>36</c:v>
                </c:pt>
                <c:pt idx="2">
                  <c:v>46</c:v>
                </c:pt>
              </c:numCache>
            </c:numRef>
          </c:val>
          <c:extLst>
            <c:ext xmlns:c16="http://schemas.microsoft.com/office/drawing/2014/chart" uri="{C3380CC4-5D6E-409C-BE32-E72D297353CC}">
              <c16:uniqueId val="{00000002-9CFA-4082-84F5-1DF4DE30953F}"/>
            </c:ext>
          </c:extLst>
        </c:ser>
        <c:dLbls>
          <c:showLegendKey val="0"/>
          <c:showVal val="1"/>
          <c:showCatName val="0"/>
          <c:showSerName val="0"/>
          <c:showPercent val="0"/>
          <c:showBubbleSize val="0"/>
        </c:dLbls>
        <c:gapWidth val="40"/>
        <c:overlap val="100"/>
        <c:axId val="529242568"/>
        <c:axId val="529242960"/>
      </c:barChart>
      <c:catAx>
        <c:axId val="529241784"/>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400" b="1" i="0" u="none" strike="noStrike" baseline="0">
                <a:solidFill>
                  <a:srgbClr val="000000"/>
                </a:solidFill>
                <a:latin typeface="Calibri"/>
                <a:ea typeface="Calibri"/>
                <a:cs typeface="Calibri"/>
              </a:defRPr>
            </a:pPr>
            <a:endParaRPr lang="en-US"/>
          </a:p>
        </c:txPr>
        <c:crossAx val="529242176"/>
        <c:crosses val="autoZero"/>
        <c:auto val="1"/>
        <c:lblAlgn val="ctr"/>
        <c:lblOffset val="100"/>
        <c:tickLblSkip val="1"/>
        <c:tickMarkSkip val="1"/>
        <c:noMultiLvlLbl val="0"/>
      </c:catAx>
      <c:valAx>
        <c:axId val="529242176"/>
        <c:scaling>
          <c:orientation val="minMax"/>
          <c:max val="100"/>
          <c:min val="0"/>
        </c:scaling>
        <c:delete val="1"/>
        <c:axPos val="t"/>
        <c:numFmt formatCode="General" sourceLinked="1"/>
        <c:majorTickMark val="out"/>
        <c:minorTickMark val="none"/>
        <c:tickLblPos val="nextTo"/>
        <c:crossAx val="529241784"/>
        <c:crosses val="autoZero"/>
        <c:crossBetween val="between"/>
      </c:valAx>
      <c:catAx>
        <c:axId val="529242568"/>
        <c:scaling>
          <c:orientation val="maxMin"/>
        </c:scaling>
        <c:delete val="1"/>
        <c:axPos val="l"/>
        <c:numFmt formatCode="General" sourceLinked="1"/>
        <c:majorTickMark val="out"/>
        <c:minorTickMark val="none"/>
        <c:tickLblPos val="nextTo"/>
        <c:crossAx val="529242960"/>
        <c:crosses val="autoZero"/>
        <c:auto val="1"/>
        <c:lblAlgn val="ctr"/>
        <c:lblOffset val="100"/>
        <c:noMultiLvlLbl val="0"/>
      </c:catAx>
      <c:valAx>
        <c:axId val="529242960"/>
        <c:scaling>
          <c:orientation val="minMax"/>
        </c:scaling>
        <c:delete val="1"/>
        <c:axPos val="b"/>
        <c:numFmt formatCode="General" sourceLinked="1"/>
        <c:majorTickMark val="out"/>
        <c:minorTickMark val="none"/>
        <c:tickLblPos val="nextTo"/>
        <c:crossAx val="529242568"/>
        <c:crosses val="max"/>
        <c:crossBetween val="between"/>
      </c:valAx>
      <c:spPr>
        <a:noFill/>
        <a:ln w="26555">
          <a:noFill/>
        </a:ln>
      </c:spPr>
    </c:plotArea>
    <c:legend>
      <c:legendPos val="t"/>
      <c:layout>
        <c:manualLayout>
          <c:xMode val="edge"/>
          <c:yMode val="edge"/>
          <c:x val="0.32925562882064929"/>
          <c:y val="0.14059326359602378"/>
          <c:w val="0.30448532295342756"/>
          <c:h val="4.6595119783479973E-2"/>
        </c:manualLayout>
      </c:layout>
      <c:overlay val="0"/>
      <c:txPr>
        <a:bodyPr/>
        <a:lstStyle/>
        <a:p>
          <a:pPr>
            <a:defRPr sz="1400" b="1">
              <a:latin typeface="+mj-lt"/>
            </a:defRPr>
          </a:pPr>
          <a:endParaRPr lang="en-US"/>
        </a:p>
      </c:txPr>
    </c:legend>
    <c:plotVisOnly val="1"/>
    <c:dispBlanksAs val="gap"/>
    <c:showDLblsOverMax val="0"/>
  </c:chart>
  <c:spPr>
    <a:noFill/>
    <a:ln>
      <a:noFill/>
    </a:ln>
  </c:spPr>
  <c:txPr>
    <a:bodyPr/>
    <a:lstStyle/>
    <a:p>
      <a:pPr>
        <a:defRPr sz="1098" b="0" i="0" u="none" strike="noStrike" baseline="0">
          <a:solidFill>
            <a:srgbClr val="000000"/>
          </a:solidFill>
          <a:latin typeface="Arial"/>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38670261538111"/>
          <c:y val="0.12471655328798202"/>
          <c:w val="0.65029922964718156"/>
          <c:h val="0.8571428571428571"/>
        </c:manualLayout>
      </c:layout>
      <c:barChart>
        <c:barDir val="bar"/>
        <c:grouping val="clustered"/>
        <c:varyColors val="0"/>
        <c:ser>
          <c:idx val="1"/>
          <c:order val="1"/>
          <c:tx>
            <c:strRef>
              <c:f>Sheet2!$C$1</c:f>
              <c:strCache>
                <c:ptCount val="1"/>
                <c:pt idx="0">
                  <c:v>Total Support</c:v>
                </c:pt>
              </c:strCache>
            </c:strRef>
          </c:tx>
          <c:spPr>
            <a:solidFill>
              <a:srgbClr val="AFDFFF"/>
            </a:solidFill>
            <a:ln w="3319">
              <a:solidFill>
                <a:srgbClr val="FFFFFF"/>
              </a:solidFill>
              <a:prstDash val="solid"/>
            </a:ln>
          </c:spPr>
          <c:invertIfNegative val="0"/>
          <c:dLbls>
            <c:dLbl>
              <c:idx val="2"/>
              <c:layout>
                <c:manualLayout>
                  <c:x val="-3.3215692243795804E-3"/>
                  <c:y val="2.8935367124447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73-46D4-A07A-04409809C93E}"/>
                </c:ext>
              </c:extLst>
            </c:dLbl>
            <c:spPr>
              <a:noFill/>
              <a:ln w="26555">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End stock buybacks that allow corporations to buy their own stock to increase executives and shareholders' wealth  </c:v>
                </c:pt>
                <c:pt idx="1">
                  <c:v>End stock buybacks that allow corporations to buy their own stock to increase executives and shareholders' wealth instead of investing in jobs and long-term growth.</c:v>
                </c:pt>
              </c:strCache>
            </c:strRef>
          </c:cat>
          <c:val>
            <c:numRef>
              <c:f>Sheet2!$C$2:$C$3</c:f>
              <c:numCache>
                <c:formatCode>General</c:formatCode>
                <c:ptCount val="2"/>
                <c:pt idx="0">
                  <c:v>41</c:v>
                </c:pt>
                <c:pt idx="1">
                  <c:v>37</c:v>
                </c:pt>
              </c:numCache>
            </c:numRef>
          </c:val>
          <c:extLst>
            <c:ext xmlns:c16="http://schemas.microsoft.com/office/drawing/2014/chart" uri="{C3380CC4-5D6E-409C-BE32-E72D297353CC}">
              <c16:uniqueId val="{00000001-3273-46D4-A07A-04409809C93E}"/>
            </c:ext>
          </c:extLst>
        </c:ser>
        <c:ser>
          <c:idx val="3"/>
          <c:order val="3"/>
          <c:tx>
            <c:strRef>
              <c:f>Sheet2!$E$1</c:f>
              <c:strCache>
                <c:ptCount val="1"/>
                <c:pt idx="0">
                  <c:v>Total Oppose</c:v>
                </c:pt>
              </c:strCache>
            </c:strRef>
          </c:tx>
          <c:spPr>
            <a:solidFill>
              <a:srgbClr val="FFC979"/>
            </a:solidFill>
            <a:ln w="13277">
              <a:solidFill>
                <a:srgbClr val="FFFFFF"/>
              </a:solidFill>
              <a:prstDash val="solid"/>
            </a:ln>
          </c:spPr>
          <c:invertIfNegative val="0"/>
          <c:dLbls>
            <c:numFmt formatCode="#,##0_);#,##0" sourceLinked="0"/>
            <c:spPr>
              <a:noFill/>
              <a:ln w="26555">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End stock buybacks that allow corporations to buy their own stock to increase executives and shareholders' wealth  </c:v>
                </c:pt>
                <c:pt idx="1">
                  <c:v>End stock buybacks that allow corporations to buy their own stock to increase executives and shareholders' wealth instead of investing in jobs and long-term growth.</c:v>
                </c:pt>
              </c:strCache>
            </c:strRef>
          </c:cat>
          <c:val>
            <c:numRef>
              <c:f>Sheet2!$E$2:$E$3</c:f>
              <c:numCache>
                <c:formatCode>General</c:formatCode>
                <c:ptCount val="2"/>
                <c:pt idx="0" formatCode="0">
                  <c:v>-44</c:v>
                </c:pt>
                <c:pt idx="1">
                  <c:v>-50</c:v>
                </c:pt>
              </c:numCache>
            </c:numRef>
          </c:val>
          <c:extLst>
            <c:ext xmlns:c16="http://schemas.microsoft.com/office/drawing/2014/chart" uri="{C3380CC4-5D6E-409C-BE32-E72D297353CC}">
              <c16:uniqueId val="{00000002-3273-46D4-A07A-04409809C93E}"/>
            </c:ext>
          </c:extLst>
        </c:ser>
        <c:dLbls>
          <c:showLegendKey val="0"/>
          <c:showVal val="1"/>
          <c:showCatName val="0"/>
          <c:showSerName val="0"/>
          <c:showPercent val="0"/>
          <c:showBubbleSize val="0"/>
        </c:dLbls>
        <c:gapWidth val="40"/>
        <c:overlap val="100"/>
        <c:axId val="433216808"/>
        <c:axId val="532995840"/>
      </c:barChart>
      <c:barChart>
        <c:barDir val="bar"/>
        <c:grouping val="clustered"/>
        <c:varyColors val="0"/>
        <c:ser>
          <c:idx val="0"/>
          <c:order val="0"/>
          <c:tx>
            <c:strRef>
              <c:f>Sheet2!$B$1</c:f>
              <c:strCache>
                <c:ptCount val="1"/>
                <c:pt idx="0">
                  <c:v>Strongly support</c:v>
                </c:pt>
              </c:strCache>
            </c:strRef>
          </c:tx>
          <c:spPr>
            <a:solidFill>
              <a:srgbClr val="0085B4"/>
            </a:solidFill>
            <a:ln w="13277">
              <a:solidFill>
                <a:srgbClr val="FFFFFF"/>
              </a:solidFill>
              <a:prstDash val="solid"/>
            </a:ln>
          </c:spPr>
          <c:invertIfNegative val="0"/>
          <c:dLbls>
            <c:dLbl>
              <c:idx val="0"/>
              <c:layout>
                <c:manualLayout>
                  <c:x val="-4.9368471798168084E-2"/>
                  <c:y val="4.3129902522107307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36-41BA-A305-43E4598FD69C}"/>
                </c:ext>
              </c:extLst>
            </c:dLbl>
            <c:dLbl>
              <c:idx val="1"/>
              <c:layout>
                <c:manualLayout>
                  <c:x val="-9.1185655364508136E-2"/>
                  <c:y val="-2.73853316064120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36-41BA-A305-43E4598FD69C}"/>
                </c:ext>
              </c:extLst>
            </c:dLbl>
            <c:dLbl>
              <c:idx val="3"/>
              <c:layout>
                <c:manualLayout>
                  <c:x val="-7.6579356151909708E-2"/>
                  <c:y val="-8.2153838324110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36-41BA-A305-43E4598FD69C}"/>
                </c:ext>
              </c:extLst>
            </c:dLbl>
            <c:dLbl>
              <c:idx val="7"/>
              <c:layout>
                <c:manualLayout>
                  <c:x val="-7.3275215598051493E-3"/>
                  <c:y val="1.00419629649508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36-41BA-A305-43E4598FD69C}"/>
                </c:ext>
              </c:extLst>
            </c:dLbl>
            <c:spPr>
              <a:noFill/>
              <a:ln w="26555">
                <a:noFill/>
              </a:ln>
            </c:spPr>
            <c:txPr>
              <a:bodyPr/>
              <a:lstStyle/>
              <a:p>
                <a:pPr>
                  <a:defRPr sz="18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End stock buybacks that allow corporations to buy their own stock to increase executives and shareholders' wealth  </c:v>
                </c:pt>
                <c:pt idx="1">
                  <c:v>End stock buybacks that allow corporations to buy their own stock to increase executives and shareholders' wealth instead of investing in jobs and long-term growth.</c:v>
                </c:pt>
              </c:strCache>
            </c:strRef>
          </c:cat>
          <c:val>
            <c:numRef>
              <c:f>Sheet2!$B$2:$B$3</c:f>
              <c:numCache>
                <c:formatCode>General</c:formatCode>
                <c:ptCount val="2"/>
                <c:pt idx="0">
                  <c:v>28</c:v>
                </c:pt>
                <c:pt idx="1">
                  <c:v>26</c:v>
                </c:pt>
              </c:numCache>
            </c:numRef>
          </c:val>
          <c:extLst>
            <c:ext xmlns:c16="http://schemas.microsoft.com/office/drawing/2014/chart" uri="{C3380CC4-5D6E-409C-BE32-E72D297353CC}">
              <c16:uniqueId val="{00000003-3273-46D4-A07A-04409809C93E}"/>
            </c:ext>
          </c:extLst>
        </c:ser>
        <c:ser>
          <c:idx val="2"/>
          <c:order val="2"/>
          <c:tx>
            <c:strRef>
              <c:f>Sheet2!$D$1</c:f>
              <c:strCache>
                <c:ptCount val="1"/>
                <c:pt idx="0">
                  <c:v>Strongly Oppose</c:v>
                </c:pt>
              </c:strCache>
            </c:strRef>
          </c:tx>
          <c:spPr>
            <a:solidFill>
              <a:srgbClr val="DE8400"/>
            </a:solidFill>
            <a:ln w="13277">
              <a:solidFill>
                <a:srgbClr val="FFFFFF"/>
              </a:solidFill>
              <a:prstDash val="solid"/>
            </a:ln>
          </c:spPr>
          <c:invertIfNegative val="0"/>
          <c:dLbls>
            <c:numFmt formatCode="#,##0_);#,##0" sourceLinked="0"/>
            <c:spPr>
              <a:noFill/>
              <a:ln w="26555">
                <a:noFill/>
              </a:ln>
            </c:spPr>
            <c:txPr>
              <a:bodyPr/>
              <a:lstStyle/>
              <a:p>
                <a:pPr>
                  <a:defRPr sz="18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End stock buybacks that allow corporations to buy their own stock to increase executives and shareholders' wealth  </c:v>
                </c:pt>
                <c:pt idx="1">
                  <c:v>End stock buybacks that allow corporations to buy their own stock to increase executives and shareholders' wealth instead of investing in jobs and long-term growth.</c:v>
                </c:pt>
              </c:strCache>
            </c:strRef>
          </c:cat>
          <c:val>
            <c:numRef>
              <c:f>Sheet2!$D$2:$D$3</c:f>
              <c:numCache>
                <c:formatCode>General</c:formatCode>
                <c:ptCount val="2"/>
                <c:pt idx="0" formatCode="0">
                  <c:v>-27</c:v>
                </c:pt>
                <c:pt idx="1">
                  <c:v>-30</c:v>
                </c:pt>
              </c:numCache>
            </c:numRef>
          </c:val>
          <c:extLst>
            <c:ext xmlns:c16="http://schemas.microsoft.com/office/drawing/2014/chart" uri="{C3380CC4-5D6E-409C-BE32-E72D297353CC}">
              <c16:uniqueId val="{00000004-3273-46D4-A07A-04409809C93E}"/>
            </c:ext>
          </c:extLst>
        </c:ser>
        <c:dLbls>
          <c:showLegendKey val="0"/>
          <c:showVal val="1"/>
          <c:showCatName val="0"/>
          <c:showSerName val="0"/>
          <c:showPercent val="0"/>
          <c:showBubbleSize val="0"/>
        </c:dLbls>
        <c:gapWidth val="40"/>
        <c:overlap val="100"/>
        <c:axId val="532996232"/>
        <c:axId val="532996624"/>
      </c:barChart>
      <c:catAx>
        <c:axId val="433216808"/>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200" b="1" i="0" u="none" strike="noStrike" baseline="0">
                <a:solidFill>
                  <a:srgbClr val="000000"/>
                </a:solidFill>
                <a:latin typeface="Calibri"/>
                <a:ea typeface="Calibri"/>
                <a:cs typeface="Calibri"/>
              </a:defRPr>
            </a:pPr>
            <a:endParaRPr lang="en-US"/>
          </a:p>
        </c:txPr>
        <c:crossAx val="532995840"/>
        <c:crosses val="autoZero"/>
        <c:auto val="1"/>
        <c:lblAlgn val="ctr"/>
        <c:lblOffset val="100"/>
        <c:tickLblSkip val="1"/>
        <c:tickMarkSkip val="1"/>
        <c:noMultiLvlLbl val="0"/>
      </c:catAx>
      <c:valAx>
        <c:axId val="532995840"/>
        <c:scaling>
          <c:orientation val="minMax"/>
        </c:scaling>
        <c:delete val="1"/>
        <c:axPos val="t"/>
        <c:numFmt formatCode="General" sourceLinked="1"/>
        <c:majorTickMark val="out"/>
        <c:minorTickMark val="none"/>
        <c:tickLblPos val="nextTo"/>
        <c:crossAx val="433216808"/>
        <c:crosses val="autoZero"/>
        <c:crossBetween val="between"/>
      </c:valAx>
      <c:catAx>
        <c:axId val="532996232"/>
        <c:scaling>
          <c:orientation val="maxMin"/>
        </c:scaling>
        <c:delete val="1"/>
        <c:axPos val="l"/>
        <c:numFmt formatCode="General" sourceLinked="1"/>
        <c:majorTickMark val="out"/>
        <c:minorTickMark val="none"/>
        <c:tickLblPos val="nextTo"/>
        <c:crossAx val="532996624"/>
        <c:crosses val="autoZero"/>
        <c:auto val="1"/>
        <c:lblAlgn val="ctr"/>
        <c:lblOffset val="100"/>
        <c:noMultiLvlLbl val="0"/>
      </c:catAx>
      <c:valAx>
        <c:axId val="532996624"/>
        <c:scaling>
          <c:orientation val="minMax"/>
        </c:scaling>
        <c:delete val="1"/>
        <c:axPos val="b"/>
        <c:numFmt formatCode="General" sourceLinked="1"/>
        <c:majorTickMark val="out"/>
        <c:minorTickMark val="none"/>
        <c:tickLblPos val="nextTo"/>
        <c:crossAx val="532996232"/>
        <c:crosses val="max"/>
        <c:crossBetween val="between"/>
      </c:valAx>
      <c:spPr>
        <a:noFill/>
        <a:ln w="26555">
          <a:noFill/>
        </a:ln>
      </c:spPr>
    </c:plotArea>
    <c:plotVisOnly val="1"/>
    <c:dispBlanksAs val="gap"/>
    <c:showDLblsOverMax val="0"/>
  </c:chart>
  <c:spPr>
    <a:noFill/>
    <a:ln>
      <a:noFill/>
    </a:ln>
  </c:spPr>
  <c:txPr>
    <a:bodyPr/>
    <a:lstStyle/>
    <a:p>
      <a:pPr>
        <a:defRPr sz="1098" b="0" i="0" u="none" strike="noStrike" baseline="0">
          <a:solidFill>
            <a:srgbClr val="000000"/>
          </a:solidFill>
          <a:latin typeface="Arial"/>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00" b="1"/>
            </a:pPr>
            <a:r>
              <a:rPr lang="en-US" sz="1900" b="1" dirty="0"/>
              <a:t>Stock Buyback by Party</a:t>
            </a:r>
            <a:endParaRPr lang="en-US" sz="1900" b="1" i="1" dirty="0"/>
          </a:p>
        </c:rich>
      </c:tx>
      <c:layout>
        <c:manualLayout>
          <c:xMode val="edge"/>
          <c:yMode val="edge"/>
          <c:x val="0.35433326272236038"/>
          <c:y val="1.7913177519476731E-2"/>
        </c:manualLayout>
      </c:layout>
      <c:overlay val="1"/>
      <c:spPr>
        <a:solidFill>
          <a:schemeClr val="bg1">
            <a:lumMod val="85000"/>
          </a:schemeClr>
        </a:solidFill>
        <a:ln>
          <a:solidFill>
            <a:schemeClr val="bg1"/>
          </a:solidFill>
        </a:ln>
        <a:effectLst>
          <a:outerShdw blurRad="63500" dist="50800" dir="5400000" algn="ctr" rotWithShape="0">
            <a:srgbClr val="000000">
              <a:alpha val="43137"/>
            </a:srgbClr>
          </a:outerShdw>
        </a:effectLst>
      </c:spPr>
    </c:title>
    <c:autoTitleDeleted val="0"/>
    <c:plotArea>
      <c:layout>
        <c:manualLayout>
          <c:layoutTarget val="inner"/>
          <c:xMode val="edge"/>
          <c:yMode val="edge"/>
          <c:x val="0"/>
          <c:y val="0.5004571303587052"/>
          <c:w val="1"/>
          <c:h val="0.36963801399825036"/>
        </c:manualLayout>
      </c:layout>
      <c:barChart>
        <c:barDir val="col"/>
        <c:grouping val="clustered"/>
        <c:varyColors val="0"/>
        <c:ser>
          <c:idx val="1"/>
          <c:order val="1"/>
          <c:tx>
            <c:strRef>
              <c:f>Sheet2!$A$3</c:f>
              <c:strCache>
                <c:ptCount val="1"/>
                <c:pt idx="0">
                  <c:v>Dem</c:v>
                </c:pt>
              </c:strCache>
            </c:strRef>
          </c:tx>
          <c:spPr>
            <a:solidFill>
              <a:srgbClr val="002060"/>
            </a:solidFill>
            <a:ln w="3047">
              <a:solidFill>
                <a:srgbClr val="FFFFFF"/>
              </a:solidFill>
              <a:prstDash val="solid"/>
            </a:ln>
          </c:spPr>
          <c:invertIfNegative val="0"/>
          <c:dPt>
            <c:idx val="1"/>
            <c:invertIfNegative val="0"/>
            <c:bubble3D val="0"/>
            <c:extLst>
              <c:ext xmlns:c16="http://schemas.microsoft.com/office/drawing/2014/chart" uri="{C3380CC4-5D6E-409C-BE32-E72D297353CC}">
                <c16:uniqueId val="{00000001-0593-4708-91B5-596FD0C3DFB4}"/>
              </c:ext>
            </c:extLst>
          </c:dPt>
          <c:dPt>
            <c:idx val="2"/>
            <c:invertIfNegative val="0"/>
            <c:bubble3D val="0"/>
            <c:extLst>
              <c:ext xmlns:c16="http://schemas.microsoft.com/office/drawing/2014/chart" uri="{C3380CC4-5D6E-409C-BE32-E72D297353CC}">
                <c16:uniqueId val="{00000003-0593-4708-91B5-596FD0C3DFB4}"/>
              </c:ext>
            </c:extLst>
          </c:dPt>
          <c:dPt>
            <c:idx val="4"/>
            <c:invertIfNegative val="0"/>
            <c:bubble3D val="0"/>
            <c:extLst>
              <c:ext xmlns:c16="http://schemas.microsoft.com/office/drawing/2014/chart" uri="{C3380CC4-5D6E-409C-BE32-E72D297353CC}">
                <c16:uniqueId val="{00000006-0593-4708-91B5-596FD0C3DFB4}"/>
              </c:ext>
            </c:extLst>
          </c:dPt>
          <c:dPt>
            <c:idx val="5"/>
            <c:invertIfNegative val="0"/>
            <c:bubble3D val="0"/>
            <c:extLst>
              <c:ext xmlns:c16="http://schemas.microsoft.com/office/drawing/2014/chart" uri="{C3380CC4-5D6E-409C-BE32-E72D297353CC}">
                <c16:uniqueId val="{00000008-0593-4708-91B5-596FD0C3DFB4}"/>
              </c:ext>
            </c:extLst>
          </c:dPt>
          <c:dLbls>
            <c:spPr>
              <a:noFill/>
              <a:ln w="24374">
                <a:noFill/>
              </a:ln>
            </c:spPr>
            <c:txPr>
              <a:bodyPr/>
              <a:lstStyle/>
              <a:p>
                <a:pPr>
                  <a:defRPr sz="2351"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Sheet2!$B$1:$G$1</c:f>
              <c:strCache>
                <c:ptCount val="6"/>
                <c:pt idx="0">
                  <c:v>Favor</c:v>
                </c:pt>
                <c:pt idx="1">
                  <c:v>Oppose</c:v>
                </c:pt>
                <c:pt idx="2">
                  <c:v>Not sure/Refused</c:v>
                </c:pt>
                <c:pt idx="3">
                  <c:v>Favor</c:v>
                </c:pt>
                <c:pt idx="4">
                  <c:v>Oppose</c:v>
                </c:pt>
                <c:pt idx="5">
                  <c:v>Not sure/Refused</c:v>
                </c:pt>
              </c:strCache>
            </c:strRef>
          </c:cat>
          <c:val>
            <c:numRef>
              <c:f>Sheet2!$B$3:$G$3</c:f>
              <c:numCache>
                <c:formatCode>General</c:formatCode>
                <c:ptCount val="6"/>
                <c:pt idx="0">
                  <c:v>40</c:v>
                </c:pt>
                <c:pt idx="1">
                  <c:v>37</c:v>
                </c:pt>
                <c:pt idx="2">
                  <c:v>13</c:v>
                </c:pt>
                <c:pt idx="3">
                  <c:v>34</c:v>
                </c:pt>
                <c:pt idx="4">
                  <c:v>41</c:v>
                </c:pt>
                <c:pt idx="5">
                  <c:v>9</c:v>
                </c:pt>
              </c:numCache>
            </c:numRef>
          </c:val>
          <c:extLst>
            <c:ext xmlns:c16="http://schemas.microsoft.com/office/drawing/2014/chart" uri="{C3380CC4-5D6E-409C-BE32-E72D297353CC}">
              <c16:uniqueId val="{0000000B-0593-4708-91B5-596FD0C3DFB4}"/>
            </c:ext>
          </c:extLst>
        </c:ser>
        <c:ser>
          <c:idx val="0"/>
          <c:order val="0"/>
          <c:tx>
            <c:strRef>
              <c:f>Sheet2!$A$2</c:f>
              <c:strCache>
                <c:ptCount val="1"/>
                <c:pt idx="0">
                  <c:v>Rep</c:v>
                </c:pt>
              </c:strCache>
            </c:strRef>
          </c:tx>
          <c:spPr>
            <a:solidFill>
              <a:srgbClr val="C00000"/>
            </a:solidFill>
            <a:ln w="12187">
              <a:solidFill>
                <a:srgbClr val="FFFFFF"/>
              </a:solidFill>
              <a:prstDash val="solid"/>
            </a:ln>
          </c:spPr>
          <c:invertIfNegative val="0"/>
          <c:dPt>
            <c:idx val="0"/>
            <c:invertIfNegative val="0"/>
            <c:bubble3D val="0"/>
            <c:extLst>
              <c:ext xmlns:c16="http://schemas.microsoft.com/office/drawing/2014/chart" uri="{C3380CC4-5D6E-409C-BE32-E72D297353CC}">
                <c16:uniqueId val="{0000000D-0593-4708-91B5-596FD0C3DFB4}"/>
              </c:ext>
            </c:extLst>
          </c:dPt>
          <c:dPt>
            <c:idx val="3"/>
            <c:invertIfNegative val="0"/>
            <c:bubble3D val="0"/>
            <c:extLst>
              <c:ext xmlns:c16="http://schemas.microsoft.com/office/drawing/2014/chart" uri="{C3380CC4-5D6E-409C-BE32-E72D297353CC}">
                <c16:uniqueId val="{00000010-0593-4708-91B5-596FD0C3DFB4}"/>
              </c:ext>
            </c:extLst>
          </c:dPt>
          <c:dLbls>
            <c:spPr>
              <a:noFill/>
              <a:ln w="24374">
                <a:noFill/>
              </a:ln>
            </c:spPr>
            <c:txPr>
              <a:bodyPr/>
              <a:lstStyle/>
              <a:p>
                <a:pPr>
                  <a:defRPr sz="2351" b="1"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Sheet2!$B$1:$G$1</c:f>
              <c:strCache>
                <c:ptCount val="6"/>
                <c:pt idx="0">
                  <c:v>Favor</c:v>
                </c:pt>
                <c:pt idx="1">
                  <c:v>Oppose</c:v>
                </c:pt>
                <c:pt idx="2">
                  <c:v>Not sure/Refused</c:v>
                </c:pt>
                <c:pt idx="3">
                  <c:v>Favor</c:v>
                </c:pt>
                <c:pt idx="4">
                  <c:v>Oppose</c:v>
                </c:pt>
                <c:pt idx="5">
                  <c:v>Not sure/Refused</c:v>
                </c:pt>
              </c:strCache>
            </c:strRef>
          </c:cat>
          <c:val>
            <c:numRef>
              <c:f>Sheet2!$B$2:$G$2</c:f>
              <c:numCache>
                <c:formatCode>General</c:formatCode>
                <c:ptCount val="6"/>
                <c:pt idx="0">
                  <c:v>32</c:v>
                </c:pt>
                <c:pt idx="1">
                  <c:v>32</c:v>
                </c:pt>
                <c:pt idx="2">
                  <c:v>15</c:v>
                </c:pt>
                <c:pt idx="3">
                  <c:v>28</c:v>
                </c:pt>
                <c:pt idx="4">
                  <c:v>41</c:v>
                </c:pt>
                <c:pt idx="5">
                  <c:v>6</c:v>
                </c:pt>
              </c:numCache>
            </c:numRef>
          </c:val>
          <c:extLst>
            <c:ext xmlns:c16="http://schemas.microsoft.com/office/drawing/2014/chart" uri="{C3380CC4-5D6E-409C-BE32-E72D297353CC}">
              <c16:uniqueId val="{00000014-0593-4708-91B5-596FD0C3DFB4}"/>
            </c:ext>
          </c:extLst>
        </c:ser>
        <c:ser>
          <c:idx val="2"/>
          <c:order val="2"/>
          <c:tx>
            <c:strRef>
              <c:f>Sheet2!$A$4</c:f>
              <c:strCache>
                <c:ptCount val="1"/>
                <c:pt idx="0">
                  <c:v>Ind</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Sheet2!$B$1:$G$1</c:f>
              <c:strCache>
                <c:ptCount val="6"/>
                <c:pt idx="0">
                  <c:v>Favor</c:v>
                </c:pt>
                <c:pt idx="1">
                  <c:v>Oppose</c:v>
                </c:pt>
                <c:pt idx="2">
                  <c:v>Not sure/Refused</c:v>
                </c:pt>
                <c:pt idx="3">
                  <c:v>Favor</c:v>
                </c:pt>
                <c:pt idx="4">
                  <c:v>Oppose</c:v>
                </c:pt>
                <c:pt idx="5">
                  <c:v>Not sure/Refused</c:v>
                </c:pt>
              </c:strCache>
            </c:strRef>
          </c:cat>
          <c:val>
            <c:numRef>
              <c:f>Sheet2!$B$4:$G$4</c:f>
              <c:numCache>
                <c:formatCode>General</c:formatCode>
                <c:ptCount val="6"/>
                <c:pt idx="0">
                  <c:v>44</c:v>
                </c:pt>
                <c:pt idx="1">
                  <c:v>36</c:v>
                </c:pt>
                <c:pt idx="2">
                  <c:v>7</c:v>
                </c:pt>
                <c:pt idx="3">
                  <c:v>39</c:v>
                </c:pt>
                <c:pt idx="4">
                  <c:v>34</c:v>
                </c:pt>
                <c:pt idx="5">
                  <c:v>9</c:v>
                </c:pt>
              </c:numCache>
            </c:numRef>
          </c:val>
          <c:extLst>
            <c:ext xmlns:c16="http://schemas.microsoft.com/office/drawing/2014/chart" uri="{C3380CC4-5D6E-409C-BE32-E72D297353CC}">
              <c16:uniqueId val="{00000000-85D6-4C1E-8494-0EBC8D288A54}"/>
            </c:ext>
          </c:extLst>
        </c:ser>
        <c:dLbls>
          <c:showLegendKey val="0"/>
          <c:showVal val="1"/>
          <c:showCatName val="0"/>
          <c:showSerName val="0"/>
          <c:showPercent val="0"/>
          <c:showBubbleSize val="0"/>
        </c:dLbls>
        <c:gapWidth val="60"/>
        <c:axId val="532998192"/>
        <c:axId val="532999368"/>
      </c:barChart>
      <c:catAx>
        <c:axId val="532998192"/>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600" b="1" i="0" u="none" strike="noStrike" baseline="0">
                <a:solidFill>
                  <a:schemeClr val="tx1"/>
                </a:solidFill>
                <a:latin typeface="Calibri"/>
                <a:ea typeface="Calibri"/>
                <a:cs typeface="Calibri"/>
              </a:defRPr>
            </a:pPr>
            <a:endParaRPr lang="en-US"/>
          </a:p>
        </c:txPr>
        <c:crossAx val="532999368"/>
        <c:crosses val="autoZero"/>
        <c:auto val="1"/>
        <c:lblAlgn val="ctr"/>
        <c:lblOffset val="100"/>
        <c:noMultiLvlLbl val="0"/>
      </c:catAx>
      <c:valAx>
        <c:axId val="532999368"/>
        <c:scaling>
          <c:orientation val="minMax"/>
        </c:scaling>
        <c:delete val="1"/>
        <c:axPos val="l"/>
        <c:numFmt formatCode="General" sourceLinked="1"/>
        <c:majorTickMark val="out"/>
        <c:minorTickMark val="none"/>
        <c:tickLblPos val="nextTo"/>
        <c:crossAx val="532998192"/>
        <c:crosses val="autoZero"/>
        <c:crossBetween val="between"/>
      </c:valAx>
      <c:spPr>
        <a:noFill/>
        <a:ln w="24374">
          <a:noFill/>
        </a:ln>
      </c:spPr>
    </c:plotArea>
    <c:legend>
      <c:legendPos val="r"/>
      <c:layout>
        <c:manualLayout>
          <c:xMode val="edge"/>
          <c:yMode val="edge"/>
          <c:x val="0.43233939548768535"/>
          <c:y val="0.11042203057951089"/>
          <c:w val="0.11039655625509147"/>
          <c:h val="0.19254343207099112"/>
        </c:manualLayout>
      </c:layout>
      <c:overlay val="0"/>
    </c:legend>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a:latin typeface="+mn-lt"/>
              </a:defRPr>
            </a:pPr>
            <a:r>
              <a:rPr lang="en-US" sz="1800" b="1" dirty="0">
                <a:latin typeface="+mn-lt"/>
              </a:rPr>
              <a:t>More</a:t>
            </a:r>
            <a:r>
              <a:rPr lang="en-US" sz="1800" b="1" baseline="0" dirty="0">
                <a:latin typeface="+mn-lt"/>
              </a:rPr>
              <a:t> or less likely to vote for a candidate who supports…</a:t>
            </a:r>
            <a:endParaRPr lang="en-US" sz="1800" b="1" dirty="0">
              <a:latin typeface="+mn-lt"/>
            </a:endParaRPr>
          </a:p>
        </c:rich>
      </c:tx>
      <c:layout>
        <c:manualLayout>
          <c:xMode val="edge"/>
          <c:yMode val="edge"/>
          <c:x val="0.15418614729249214"/>
          <c:y val="6.2345706749547682E-2"/>
        </c:manualLayout>
      </c:layout>
      <c:overlay val="0"/>
      <c:spPr>
        <a:solidFill>
          <a:srgbClr val="FFFFFF">
            <a:lumMod val="85000"/>
          </a:srgbClr>
        </a:solidFill>
        <a:ln>
          <a:solidFill>
            <a:srgbClr val="FFFFFF"/>
          </a:solidFill>
        </a:ln>
        <a:effectLst>
          <a:outerShdw blurRad="63500" dist="50800" dir="5400000" algn="ctr" rotWithShape="0">
            <a:srgbClr val="000000">
              <a:alpha val="43137"/>
            </a:srgbClr>
          </a:outerShdw>
        </a:effectLst>
      </c:spPr>
    </c:title>
    <c:autoTitleDeleted val="0"/>
    <c:plotArea>
      <c:layout>
        <c:manualLayout>
          <c:layoutTarget val="inner"/>
          <c:xMode val="edge"/>
          <c:yMode val="edge"/>
          <c:x val="0.39451817577702153"/>
          <c:y val="0.19187975522773171"/>
          <c:w val="0.60548182422297869"/>
          <c:h val="0.77084442899123129"/>
        </c:manualLayout>
      </c:layout>
      <c:barChart>
        <c:barDir val="bar"/>
        <c:grouping val="clustered"/>
        <c:varyColors val="0"/>
        <c:ser>
          <c:idx val="1"/>
          <c:order val="1"/>
          <c:tx>
            <c:strRef>
              <c:f>Sheet2!$C$1</c:f>
              <c:strCache>
                <c:ptCount val="1"/>
                <c:pt idx="0">
                  <c:v>More Likely</c:v>
                </c:pt>
              </c:strCache>
            </c:strRef>
          </c:tx>
          <c:spPr>
            <a:solidFill>
              <a:srgbClr val="AFDFFF"/>
            </a:solidFill>
            <a:ln w="3319">
              <a:solidFill>
                <a:srgbClr val="FFFFFF"/>
              </a:solidFill>
              <a:prstDash val="solid"/>
            </a:ln>
          </c:spPr>
          <c:invertIfNegative val="0"/>
          <c:dLbls>
            <c:dLbl>
              <c:idx val="2"/>
              <c:layout>
                <c:manualLayout>
                  <c:x val="-3.3215692243795799E-3"/>
                  <c:y val="2.8935367124447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FA-4082-84F5-1DF4DE30953F}"/>
                </c:ext>
              </c:extLst>
            </c:dLbl>
            <c:spPr>
              <a:noFill/>
              <a:ln w="26555">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Sheet2!$A$2:$A$8</c:f>
              <c:strCache>
                <c:ptCount val="7"/>
                <c:pt idx="0">
                  <c:v>Hold financial companies accountable if they discriminate against people because of their race or ethnicity</c:v>
                </c:pt>
                <c:pt idx="1">
                  <c:v>Hold companies accountable if they illegally charge black and brown borrowers with the same qualifications more for car loans or mortgages</c:v>
                </c:pt>
                <c:pt idx="2">
                  <c:v>Break up the biggest banks, and cap how big any bank can grow in order to prevent a government bailout in the event of another financial crisis</c:v>
                </c:pt>
                <c:pt idx="3">
                  <c:v>Separating commercial banking from investment banking so banks will not be able to take investment risks with government insured customer deposits</c:v>
                </c:pt>
                <c:pt idx="4">
                  <c:v>Separate commercial banking from investment banking so there is a firewall between banks handling your savings and Wall Street traders</c:v>
                </c:pt>
                <c:pt idx="5">
                  <c:v>End tax provisions that allow U.S. corporations to pay a lower rate on their income earned overseas</c:v>
                </c:pt>
                <c:pt idx="6">
                  <c:v>Eliminate the 'carried interest loophole,' which allows financial executive to pay a lower tax rate on their salaries</c:v>
                </c:pt>
              </c:strCache>
            </c:strRef>
          </c:cat>
          <c:val>
            <c:numRef>
              <c:f>Sheet2!$C$2:$C$8</c:f>
              <c:numCache>
                <c:formatCode>0</c:formatCode>
                <c:ptCount val="7"/>
                <c:pt idx="0" formatCode="General">
                  <c:v>76</c:v>
                </c:pt>
                <c:pt idx="1">
                  <c:v>65</c:v>
                </c:pt>
                <c:pt idx="2" formatCode="General">
                  <c:v>60</c:v>
                </c:pt>
                <c:pt idx="3" formatCode="General">
                  <c:v>61</c:v>
                </c:pt>
                <c:pt idx="4" formatCode="General">
                  <c:v>53</c:v>
                </c:pt>
                <c:pt idx="5" formatCode="General">
                  <c:v>46</c:v>
                </c:pt>
                <c:pt idx="6" formatCode="General">
                  <c:v>51</c:v>
                </c:pt>
              </c:numCache>
            </c:numRef>
          </c:val>
          <c:extLst>
            <c:ext xmlns:c16="http://schemas.microsoft.com/office/drawing/2014/chart" uri="{C3380CC4-5D6E-409C-BE32-E72D297353CC}">
              <c16:uniqueId val="{00000001-9CFA-4082-84F5-1DF4DE30953F}"/>
            </c:ext>
          </c:extLst>
        </c:ser>
        <c:dLbls>
          <c:showLegendKey val="0"/>
          <c:showVal val="1"/>
          <c:showCatName val="0"/>
          <c:showSerName val="0"/>
          <c:showPercent val="0"/>
          <c:showBubbleSize val="0"/>
        </c:dLbls>
        <c:gapWidth val="40"/>
        <c:overlap val="100"/>
        <c:axId val="533000152"/>
        <c:axId val="533000544"/>
      </c:barChart>
      <c:barChart>
        <c:barDir val="bar"/>
        <c:grouping val="clustered"/>
        <c:varyColors val="0"/>
        <c:ser>
          <c:idx val="0"/>
          <c:order val="0"/>
          <c:tx>
            <c:strRef>
              <c:f>Sheet2!$B$1</c:f>
              <c:strCache>
                <c:ptCount val="1"/>
                <c:pt idx="0">
                  <c:v>Much More Likely</c:v>
                </c:pt>
              </c:strCache>
            </c:strRef>
          </c:tx>
          <c:spPr>
            <a:solidFill>
              <a:srgbClr val="0085B4"/>
            </a:solidFill>
            <a:ln w="13277">
              <a:solidFill>
                <a:srgbClr val="FFFFFF"/>
              </a:solidFill>
              <a:prstDash val="solid"/>
            </a:ln>
          </c:spPr>
          <c:invertIfNegative val="0"/>
          <c:dLbls>
            <c:spPr>
              <a:noFill/>
              <a:ln w="26555">
                <a:noFill/>
              </a:ln>
            </c:spPr>
            <c:txPr>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Sheet2!$A$2:$A$8</c:f>
              <c:strCache>
                <c:ptCount val="7"/>
                <c:pt idx="0">
                  <c:v>Hold financial companies accountable if they discriminate against people because of their race or ethnicity</c:v>
                </c:pt>
                <c:pt idx="1">
                  <c:v>Hold companies accountable if they illegally charge black and brown borrowers with the same qualifications more for car loans or mortgages</c:v>
                </c:pt>
                <c:pt idx="2">
                  <c:v>Break up the biggest banks, and cap how big any bank can grow in order to prevent a government bailout in the event of another financial crisis</c:v>
                </c:pt>
                <c:pt idx="3">
                  <c:v>Separating commercial banking from investment banking so banks will not be able to take investment risks with government insured customer deposits</c:v>
                </c:pt>
                <c:pt idx="4">
                  <c:v>Separate commercial banking from investment banking so there is a firewall between banks handling your savings and Wall Street traders</c:v>
                </c:pt>
                <c:pt idx="5">
                  <c:v>End tax provisions that allow U.S. corporations to pay a lower rate on their income earned overseas</c:v>
                </c:pt>
                <c:pt idx="6">
                  <c:v>Eliminate the 'carried interest loophole,' which allows financial executive to pay a lower tax rate on their salaries</c:v>
                </c:pt>
              </c:strCache>
            </c:strRef>
          </c:cat>
          <c:val>
            <c:numRef>
              <c:f>Sheet2!$B$2:$B$8</c:f>
              <c:numCache>
                <c:formatCode>General</c:formatCode>
                <c:ptCount val="7"/>
                <c:pt idx="0">
                  <c:v>61</c:v>
                </c:pt>
                <c:pt idx="1">
                  <c:v>49</c:v>
                </c:pt>
                <c:pt idx="2">
                  <c:v>41</c:v>
                </c:pt>
                <c:pt idx="3">
                  <c:v>42</c:v>
                </c:pt>
                <c:pt idx="4">
                  <c:v>38</c:v>
                </c:pt>
                <c:pt idx="5">
                  <c:v>30</c:v>
                </c:pt>
                <c:pt idx="6">
                  <c:v>40</c:v>
                </c:pt>
              </c:numCache>
            </c:numRef>
          </c:val>
          <c:extLst>
            <c:ext xmlns:c16="http://schemas.microsoft.com/office/drawing/2014/chart" uri="{C3380CC4-5D6E-409C-BE32-E72D297353CC}">
              <c16:uniqueId val="{00000002-9CFA-4082-84F5-1DF4DE30953F}"/>
            </c:ext>
          </c:extLst>
        </c:ser>
        <c:dLbls>
          <c:showLegendKey val="0"/>
          <c:showVal val="1"/>
          <c:showCatName val="0"/>
          <c:showSerName val="0"/>
          <c:showPercent val="0"/>
          <c:showBubbleSize val="0"/>
        </c:dLbls>
        <c:gapWidth val="40"/>
        <c:overlap val="100"/>
        <c:axId val="533000936"/>
        <c:axId val="533001328"/>
      </c:barChart>
      <c:catAx>
        <c:axId val="533000152"/>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900" b="1" i="0" u="none" strike="noStrike" baseline="0">
                <a:solidFill>
                  <a:srgbClr val="000000"/>
                </a:solidFill>
                <a:latin typeface="Calibri"/>
                <a:ea typeface="Calibri"/>
                <a:cs typeface="Calibri"/>
              </a:defRPr>
            </a:pPr>
            <a:endParaRPr lang="en-US"/>
          </a:p>
        </c:txPr>
        <c:crossAx val="533000544"/>
        <c:crosses val="autoZero"/>
        <c:auto val="1"/>
        <c:lblAlgn val="ctr"/>
        <c:lblOffset val="100"/>
        <c:tickLblSkip val="1"/>
        <c:tickMarkSkip val="1"/>
        <c:noMultiLvlLbl val="0"/>
      </c:catAx>
      <c:valAx>
        <c:axId val="533000544"/>
        <c:scaling>
          <c:orientation val="minMax"/>
          <c:max val="100"/>
          <c:min val="0"/>
        </c:scaling>
        <c:delete val="1"/>
        <c:axPos val="t"/>
        <c:numFmt formatCode="General" sourceLinked="1"/>
        <c:majorTickMark val="out"/>
        <c:minorTickMark val="none"/>
        <c:tickLblPos val="nextTo"/>
        <c:crossAx val="533000152"/>
        <c:crosses val="autoZero"/>
        <c:crossBetween val="between"/>
      </c:valAx>
      <c:catAx>
        <c:axId val="533000936"/>
        <c:scaling>
          <c:orientation val="maxMin"/>
        </c:scaling>
        <c:delete val="1"/>
        <c:axPos val="l"/>
        <c:numFmt formatCode="General" sourceLinked="1"/>
        <c:majorTickMark val="out"/>
        <c:minorTickMark val="none"/>
        <c:tickLblPos val="nextTo"/>
        <c:crossAx val="533001328"/>
        <c:crosses val="autoZero"/>
        <c:auto val="1"/>
        <c:lblAlgn val="ctr"/>
        <c:lblOffset val="100"/>
        <c:noMultiLvlLbl val="0"/>
      </c:catAx>
      <c:valAx>
        <c:axId val="533001328"/>
        <c:scaling>
          <c:orientation val="minMax"/>
        </c:scaling>
        <c:delete val="1"/>
        <c:axPos val="b"/>
        <c:numFmt formatCode="General" sourceLinked="1"/>
        <c:majorTickMark val="out"/>
        <c:minorTickMark val="none"/>
        <c:tickLblPos val="nextTo"/>
        <c:crossAx val="533000936"/>
        <c:crosses val="max"/>
        <c:crossBetween val="between"/>
      </c:valAx>
      <c:spPr>
        <a:noFill/>
        <a:ln w="26555">
          <a:noFill/>
        </a:ln>
      </c:spPr>
    </c:plotArea>
    <c:legend>
      <c:legendPos val="t"/>
      <c:layout>
        <c:manualLayout>
          <c:xMode val="edge"/>
          <c:yMode val="edge"/>
          <c:x val="0.31713973890257219"/>
          <c:y val="0.13204397230366205"/>
          <c:w val="0.32597498613987186"/>
          <c:h val="4.6595119783479973E-2"/>
        </c:manualLayout>
      </c:layout>
      <c:overlay val="0"/>
      <c:txPr>
        <a:bodyPr/>
        <a:lstStyle/>
        <a:p>
          <a:pPr>
            <a:defRPr sz="1400" b="1">
              <a:latin typeface="+mj-lt"/>
            </a:defRPr>
          </a:pPr>
          <a:endParaRPr lang="en-US"/>
        </a:p>
      </c:txPr>
    </c:legend>
    <c:plotVisOnly val="1"/>
    <c:dispBlanksAs val="gap"/>
    <c:showDLblsOverMax val="0"/>
  </c:chart>
  <c:spPr>
    <a:noFill/>
    <a:ln>
      <a:noFill/>
    </a:ln>
  </c:spPr>
  <c:txPr>
    <a:bodyPr/>
    <a:lstStyle/>
    <a:p>
      <a:pPr>
        <a:defRPr sz="1098" b="0" i="0" u="none" strike="noStrike" baseline="0">
          <a:solidFill>
            <a:srgbClr val="000000"/>
          </a:solidFill>
          <a:latin typeface="Arial"/>
          <a:ea typeface="Arial"/>
          <a:cs typeface="Aria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a:latin typeface="+mn-lt"/>
              </a:defRPr>
            </a:pPr>
            <a:r>
              <a:rPr lang="en-US" sz="1800" b="1" dirty="0">
                <a:latin typeface="+mn-lt"/>
              </a:rPr>
              <a:t>More</a:t>
            </a:r>
            <a:r>
              <a:rPr lang="en-US" sz="1800" b="1" baseline="0" dirty="0">
                <a:latin typeface="+mn-lt"/>
              </a:rPr>
              <a:t> or less likely to vote for a candidate who supports…</a:t>
            </a:r>
            <a:endParaRPr lang="en-US" sz="1800" b="1" dirty="0">
              <a:latin typeface="+mn-lt"/>
            </a:endParaRPr>
          </a:p>
        </c:rich>
      </c:tx>
      <c:layout>
        <c:manualLayout>
          <c:xMode val="edge"/>
          <c:yMode val="edge"/>
          <c:x val="0.14297339642065152"/>
          <c:y val="0"/>
        </c:manualLayout>
      </c:layout>
      <c:overlay val="0"/>
      <c:spPr>
        <a:solidFill>
          <a:srgbClr val="FFFFFF">
            <a:lumMod val="85000"/>
          </a:srgbClr>
        </a:solidFill>
        <a:ln>
          <a:solidFill>
            <a:srgbClr val="FFFFFF"/>
          </a:solidFill>
        </a:ln>
        <a:effectLst>
          <a:outerShdw blurRad="63500" dist="50800" dir="5400000" algn="ctr" rotWithShape="0">
            <a:srgbClr val="000000">
              <a:alpha val="43137"/>
            </a:srgbClr>
          </a:outerShdw>
        </a:effectLst>
      </c:spPr>
    </c:title>
    <c:autoTitleDeleted val="0"/>
    <c:plotArea>
      <c:layout>
        <c:manualLayout>
          <c:layoutTarget val="inner"/>
          <c:xMode val="edge"/>
          <c:yMode val="edge"/>
          <c:x val="0.39451817577702153"/>
          <c:y val="0.19187975522773171"/>
          <c:w val="0.60548182422297869"/>
          <c:h val="0.77084442899123129"/>
        </c:manualLayout>
      </c:layout>
      <c:barChart>
        <c:barDir val="bar"/>
        <c:grouping val="clustered"/>
        <c:varyColors val="0"/>
        <c:ser>
          <c:idx val="1"/>
          <c:order val="1"/>
          <c:tx>
            <c:strRef>
              <c:f>Sheet2!$C$1</c:f>
              <c:strCache>
                <c:ptCount val="1"/>
                <c:pt idx="0">
                  <c:v>More Likely</c:v>
                </c:pt>
              </c:strCache>
            </c:strRef>
          </c:tx>
          <c:spPr>
            <a:solidFill>
              <a:srgbClr val="AFDFFF"/>
            </a:solidFill>
            <a:ln w="3319">
              <a:solidFill>
                <a:srgbClr val="FFFFFF"/>
              </a:solidFill>
              <a:prstDash val="solid"/>
            </a:ln>
          </c:spPr>
          <c:invertIfNegative val="0"/>
          <c:dLbls>
            <c:dLbl>
              <c:idx val="2"/>
              <c:layout>
                <c:manualLayout>
                  <c:x val="-3.3215692243795799E-3"/>
                  <c:y val="2.8935367124447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FA-4082-84F5-1DF4DE30953F}"/>
                </c:ext>
              </c:extLst>
            </c:dLbl>
            <c:spPr>
              <a:noFill/>
              <a:ln w="26555">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Sheet2!$A$2:$A$4</c:f>
              <c:strCache>
                <c:ptCount val="3"/>
                <c:pt idx="0">
                  <c:v>Eliminate the 'carried interest loophole,' which allows financial executives to pay lower tax rates than most salaried workers</c:v>
                </c:pt>
                <c:pt idx="1">
                  <c:v>Break up the biggest banks, and cap how big any bank can grow in order to prevent a government bailout in the event of another financial crisis</c:v>
                </c:pt>
                <c:pt idx="2">
                  <c:v>Reverse the new large tax cut for Wall Street and financial companies</c:v>
                </c:pt>
              </c:strCache>
            </c:strRef>
          </c:cat>
          <c:val>
            <c:numRef>
              <c:f>Sheet2!$C$2:$C$4</c:f>
              <c:numCache>
                <c:formatCode>0</c:formatCode>
                <c:ptCount val="3"/>
                <c:pt idx="0" formatCode="General">
                  <c:v>56</c:v>
                </c:pt>
                <c:pt idx="1">
                  <c:v>60</c:v>
                </c:pt>
                <c:pt idx="2" formatCode="General">
                  <c:v>44</c:v>
                </c:pt>
              </c:numCache>
            </c:numRef>
          </c:val>
          <c:extLst>
            <c:ext xmlns:c16="http://schemas.microsoft.com/office/drawing/2014/chart" uri="{C3380CC4-5D6E-409C-BE32-E72D297353CC}">
              <c16:uniqueId val="{00000001-9CFA-4082-84F5-1DF4DE30953F}"/>
            </c:ext>
          </c:extLst>
        </c:ser>
        <c:dLbls>
          <c:showLegendKey val="0"/>
          <c:showVal val="1"/>
          <c:showCatName val="0"/>
          <c:showSerName val="0"/>
          <c:showPercent val="0"/>
          <c:showBubbleSize val="0"/>
        </c:dLbls>
        <c:gapWidth val="40"/>
        <c:overlap val="100"/>
        <c:axId val="533002112"/>
        <c:axId val="533002504"/>
      </c:barChart>
      <c:barChart>
        <c:barDir val="bar"/>
        <c:grouping val="clustered"/>
        <c:varyColors val="0"/>
        <c:ser>
          <c:idx val="0"/>
          <c:order val="0"/>
          <c:tx>
            <c:strRef>
              <c:f>Sheet2!$B$1</c:f>
              <c:strCache>
                <c:ptCount val="1"/>
                <c:pt idx="0">
                  <c:v>Much More Likely</c:v>
                </c:pt>
              </c:strCache>
            </c:strRef>
          </c:tx>
          <c:spPr>
            <a:solidFill>
              <a:srgbClr val="0085B4"/>
            </a:solidFill>
            <a:ln w="13277">
              <a:solidFill>
                <a:srgbClr val="FFFFFF"/>
              </a:solidFill>
              <a:prstDash val="solid"/>
            </a:ln>
          </c:spPr>
          <c:invertIfNegative val="0"/>
          <c:dLbls>
            <c:spPr>
              <a:noFill/>
              <a:ln w="26555">
                <a:noFill/>
              </a:ln>
            </c:spPr>
            <c:txPr>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Sheet2!$A$2:$A$4</c:f>
              <c:strCache>
                <c:ptCount val="3"/>
                <c:pt idx="0">
                  <c:v>Eliminate the 'carried interest loophole,' which allows financial executives to pay lower tax rates than most salaried workers</c:v>
                </c:pt>
                <c:pt idx="1">
                  <c:v>Break up the biggest banks, and cap how big any bank can grow in order to prevent a government bailout in the event of another financial crisis</c:v>
                </c:pt>
                <c:pt idx="2">
                  <c:v>Reverse the new large tax cut for Wall Street and financial companies</c:v>
                </c:pt>
              </c:strCache>
            </c:strRef>
          </c:cat>
          <c:val>
            <c:numRef>
              <c:f>Sheet2!$B$2:$B$4</c:f>
              <c:numCache>
                <c:formatCode>General</c:formatCode>
                <c:ptCount val="3"/>
                <c:pt idx="0">
                  <c:v>41</c:v>
                </c:pt>
                <c:pt idx="1">
                  <c:v>41</c:v>
                </c:pt>
                <c:pt idx="2">
                  <c:v>31</c:v>
                </c:pt>
              </c:numCache>
            </c:numRef>
          </c:val>
          <c:extLst>
            <c:ext xmlns:c16="http://schemas.microsoft.com/office/drawing/2014/chart" uri="{C3380CC4-5D6E-409C-BE32-E72D297353CC}">
              <c16:uniqueId val="{00000002-9CFA-4082-84F5-1DF4DE30953F}"/>
            </c:ext>
          </c:extLst>
        </c:ser>
        <c:dLbls>
          <c:showLegendKey val="0"/>
          <c:showVal val="1"/>
          <c:showCatName val="0"/>
          <c:showSerName val="0"/>
          <c:showPercent val="0"/>
          <c:showBubbleSize val="0"/>
        </c:dLbls>
        <c:gapWidth val="40"/>
        <c:overlap val="100"/>
        <c:axId val="533002896"/>
        <c:axId val="533003288"/>
      </c:barChart>
      <c:catAx>
        <c:axId val="533002112"/>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050" b="1" i="0" u="none" strike="noStrike" baseline="0">
                <a:solidFill>
                  <a:srgbClr val="000000"/>
                </a:solidFill>
                <a:latin typeface="Calibri"/>
                <a:ea typeface="Calibri"/>
                <a:cs typeface="Calibri"/>
              </a:defRPr>
            </a:pPr>
            <a:endParaRPr lang="en-US"/>
          </a:p>
        </c:txPr>
        <c:crossAx val="533002504"/>
        <c:crosses val="autoZero"/>
        <c:auto val="1"/>
        <c:lblAlgn val="ctr"/>
        <c:lblOffset val="100"/>
        <c:tickLblSkip val="1"/>
        <c:tickMarkSkip val="1"/>
        <c:noMultiLvlLbl val="0"/>
      </c:catAx>
      <c:valAx>
        <c:axId val="533002504"/>
        <c:scaling>
          <c:orientation val="minMax"/>
          <c:max val="100"/>
          <c:min val="0"/>
        </c:scaling>
        <c:delete val="1"/>
        <c:axPos val="t"/>
        <c:numFmt formatCode="General" sourceLinked="1"/>
        <c:majorTickMark val="out"/>
        <c:minorTickMark val="none"/>
        <c:tickLblPos val="nextTo"/>
        <c:crossAx val="533002112"/>
        <c:crosses val="autoZero"/>
        <c:crossBetween val="between"/>
      </c:valAx>
      <c:catAx>
        <c:axId val="533002896"/>
        <c:scaling>
          <c:orientation val="maxMin"/>
        </c:scaling>
        <c:delete val="1"/>
        <c:axPos val="l"/>
        <c:numFmt formatCode="General" sourceLinked="1"/>
        <c:majorTickMark val="out"/>
        <c:minorTickMark val="none"/>
        <c:tickLblPos val="nextTo"/>
        <c:crossAx val="533003288"/>
        <c:crosses val="autoZero"/>
        <c:auto val="1"/>
        <c:lblAlgn val="ctr"/>
        <c:lblOffset val="100"/>
        <c:noMultiLvlLbl val="0"/>
      </c:catAx>
      <c:valAx>
        <c:axId val="533003288"/>
        <c:scaling>
          <c:orientation val="minMax"/>
        </c:scaling>
        <c:delete val="1"/>
        <c:axPos val="b"/>
        <c:numFmt formatCode="General" sourceLinked="1"/>
        <c:majorTickMark val="out"/>
        <c:minorTickMark val="none"/>
        <c:tickLblPos val="nextTo"/>
        <c:crossAx val="533002896"/>
        <c:crosses val="max"/>
        <c:crossBetween val="between"/>
      </c:valAx>
      <c:spPr>
        <a:noFill/>
        <a:ln w="26555">
          <a:noFill/>
        </a:ln>
      </c:spPr>
    </c:plotArea>
    <c:legend>
      <c:legendPos val="t"/>
      <c:layout>
        <c:manualLayout>
          <c:xMode val="edge"/>
          <c:yMode val="edge"/>
          <c:x val="0.31713973890257219"/>
          <c:y val="0.13845594077293336"/>
          <c:w val="0.3362895230226951"/>
          <c:h val="4.6595119783479973E-2"/>
        </c:manualLayout>
      </c:layout>
      <c:overlay val="0"/>
      <c:txPr>
        <a:bodyPr/>
        <a:lstStyle/>
        <a:p>
          <a:pPr>
            <a:defRPr sz="1400" b="1">
              <a:latin typeface="+mj-lt"/>
            </a:defRPr>
          </a:pPr>
          <a:endParaRPr lang="en-US"/>
        </a:p>
      </c:txPr>
    </c:legend>
    <c:plotVisOnly val="1"/>
    <c:dispBlanksAs val="gap"/>
    <c:showDLblsOverMax val="0"/>
  </c:chart>
  <c:spPr>
    <a:noFill/>
    <a:ln>
      <a:noFill/>
    </a:ln>
  </c:spPr>
  <c:txPr>
    <a:bodyPr/>
    <a:lstStyle/>
    <a:p>
      <a:pPr>
        <a:defRPr sz="1098"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38670261538111"/>
          <c:y val="0.12471655328798202"/>
          <c:w val="0.65029922964718156"/>
          <c:h val="0.8571428571428571"/>
        </c:manualLayout>
      </c:layout>
      <c:barChart>
        <c:barDir val="bar"/>
        <c:grouping val="clustered"/>
        <c:varyColors val="0"/>
        <c:ser>
          <c:idx val="1"/>
          <c:order val="1"/>
          <c:tx>
            <c:strRef>
              <c:f>Sheet2!$C$1</c:f>
              <c:strCache>
                <c:ptCount val="1"/>
                <c:pt idx="0">
                  <c:v>Total fav</c:v>
                </c:pt>
              </c:strCache>
            </c:strRef>
          </c:tx>
          <c:spPr>
            <a:solidFill>
              <a:srgbClr val="AFDFFF"/>
            </a:solidFill>
            <a:ln w="3319">
              <a:solidFill>
                <a:srgbClr val="FFFFFF"/>
              </a:solidFill>
              <a:prstDash val="solid"/>
            </a:ln>
          </c:spPr>
          <c:invertIfNegative val="0"/>
          <c:dLbls>
            <c:dLbl>
              <c:idx val="2"/>
              <c:layout>
                <c:manualLayout>
                  <c:x val="-3.3215692243795804E-3"/>
                  <c:y val="2.8935367124447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73-46D4-A07A-04409809C93E}"/>
                </c:ext>
              </c:extLst>
            </c:dLbl>
            <c:spPr>
              <a:noFill/>
              <a:ln w="26555">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Sheet2!$A$2:$A$9</c:f>
              <c:strCache>
                <c:ptCount val="8"/>
                <c:pt idx="0">
                  <c:v>Big Banks*</c:v>
                </c:pt>
                <c:pt idx="1">
                  <c:v>The financial industry</c:v>
                </c:pt>
                <c:pt idx="2">
                  <c:v>Wall Street Banks*</c:v>
                </c:pt>
                <c:pt idx="3">
                  <c:v>Private equity managers*</c:v>
                </c:pt>
                <c:pt idx="4">
                  <c:v>The Dodd-Frank Wall Street Reform Act</c:v>
                </c:pt>
                <c:pt idx="5">
                  <c:v>Wall Street Banks like Goldman Sachs and Wells Fargo*</c:v>
                </c:pt>
                <c:pt idx="6">
                  <c:v>Wall Street*</c:v>
                </c:pt>
                <c:pt idx="7">
                  <c:v>Hedge fund managers*</c:v>
                </c:pt>
              </c:strCache>
            </c:strRef>
          </c:cat>
          <c:val>
            <c:numRef>
              <c:f>Sheet2!$C$2:$C$9</c:f>
              <c:numCache>
                <c:formatCode>General</c:formatCode>
                <c:ptCount val="8"/>
                <c:pt idx="0">
                  <c:v>29</c:v>
                </c:pt>
                <c:pt idx="1">
                  <c:v>37</c:v>
                </c:pt>
                <c:pt idx="2">
                  <c:v>28</c:v>
                </c:pt>
                <c:pt idx="3">
                  <c:v>21</c:v>
                </c:pt>
                <c:pt idx="4">
                  <c:v>16</c:v>
                </c:pt>
                <c:pt idx="5">
                  <c:v>23</c:v>
                </c:pt>
                <c:pt idx="6">
                  <c:v>35</c:v>
                </c:pt>
                <c:pt idx="7">
                  <c:v>17</c:v>
                </c:pt>
              </c:numCache>
            </c:numRef>
          </c:val>
          <c:extLst>
            <c:ext xmlns:c16="http://schemas.microsoft.com/office/drawing/2014/chart" uri="{C3380CC4-5D6E-409C-BE32-E72D297353CC}">
              <c16:uniqueId val="{00000001-3273-46D4-A07A-04409809C93E}"/>
            </c:ext>
          </c:extLst>
        </c:ser>
        <c:ser>
          <c:idx val="3"/>
          <c:order val="3"/>
          <c:tx>
            <c:strRef>
              <c:f>Sheet2!$E$1</c:f>
              <c:strCache>
                <c:ptCount val="1"/>
                <c:pt idx="0">
                  <c:v>Total unfav</c:v>
                </c:pt>
              </c:strCache>
            </c:strRef>
          </c:tx>
          <c:spPr>
            <a:solidFill>
              <a:srgbClr val="FFC979"/>
            </a:solidFill>
            <a:ln w="13277">
              <a:solidFill>
                <a:srgbClr val="FFFFFF"/>
              </a:solidFill>
              <a:prstDash val="solid"/>
            </a:ln>
          </c:spPr>
          <c:invertIfNegative val="0"/>
          <c:dLbls>
            <c:numFmt formatCode="#,##0_);#,##0" sourceLinked="0"/>
            <c:spPr>
              <a:noFill/>
              <a:ln w="26555">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Sheet2!$A$2:$A$9</c:f>
              <c:strCache>
                <c:ptCount val="8"/>
                <c:pt idx="0">
                  <c:v>Big Banks*</c:v>
                </c:pt>
                <c:pt idx="1">
                  <c:v>The financial industry</c:v>
                </c:pt>
                <c:pt idx="2">
                  <c:v>Wall Street Banks*</c:v>
                </c:pt>
                <c:pt idx="3">
                  <c:v>Private equity managers*</c:v>
                </c:pt>
                <c:pt idx="4">
                  <c:v>The Dodd-Frank Wall Street Reform Act</c:v>
                </c:pt>
                <c:pt idx="5">
                  <c:v>Wall Street Banks like Goldman Sachs and Wells Fargo*</c:v>
                </c:pt>
                <c:pt idx="6">
                  <c:v>Wall Street*</c:v>
                </c:pt>
                <c:pt idx="7">
                  <c:v>Hedge fund managers*</c:v>
                </c:pt>
              </c:strCache>
            </c:strRef>
          </c:cat>
          <c:val>
            <c:numRef>
              <c:f>Sheet2!$E$2:$E$9</c:f>
              <c:numCache>
                <c:formatCode>General</c:formatCode>
                <c:ptCount val="8"/>
                <c:pt idx="0" formatCode="0">
                  <c:v>-50</c:v>
                </c:pt>
                <c:pt idx="1">
                  <c:v>-41</c:v>
                </c:pt>
                <c:pt idx="2" formatCode="0">
                  <c:v>-44</c:v>
                </c:pt>
                <c:pt idx="3" formatCode="0">
                  <c:v>-24</c:v>
                </c:pt>
                <c:pt idx="4" formatCode="0">
                  <c:v>-14</c:v>
                </c:pt>
                <c:pt idx="5" formatCode="0">
                  <c:v>-57</c:v>
                </c:pt>
                <c:pt idx="6" formatCode="0">
                  <c:v>-47</c:v>
                </c:pt>
                <c:pt idx="7" formatCode="0">
                  <c:v>-39</c:v>
                </c:pt>
              </c:numCache>
            </c:numRef>
          </c:val>
          <c:extLst>
            <c:ext xmlns:c16="http://schemas.microsoft.com/office/drawing/2014/chart" uri="{C3380CC4-5D6E-409C-BE32-E72D297353CC}">
              <c16:uniqueId val="{00000002-3273-46D4-A07A-04409809C93E}"/>
            </c:ext>
          </c:extLst>
        </c:ser>
        <c:dLbls>
          <c:showLegendKey val="0"/>
          <c:showVal val="1"/>
          <c:showCatName val="0"/>
          <c:showSerName val="0"/>
          <c:showPercent val="0"/>
          <c:showBubbleSize val="0"/>
        </c:dLbls>
        <c:gapWidth val="40"/>
        <c:overlap val="100"/>
        <c:axId val="431304912"/>
        <c:axId val="523742648"/>
      </c:barChart>
      <c:barChart>
        <c:barDir val="bar"/>
        <c:grouping val="clustered"/>
        <c:varyColors val="0"/>
        <c:ser>
          <c:idx val="0"/>
          <c:order val="0"/>
          <c:tx>
            <c:strRef>
              <c:f>Sheet2!$B$1</c:f>
              <c:strCache>
                <c:ptCount val="1"/>
                <c:pt idx="0">
                  <c:v>Very fav</c:v>
                </c:pt>
              </c:strCache>
            </c:strRef>
          </c:tx>
          <c:spPr>
            <a:solidFill>
              <a:srgbClr val="0085B4"/>
            </a:solidFill>
            <a:ln w="13277">
              <a:solidFill>
                <a:srgbClr val="FFFFFF"/>
              </a:solidFill>
              <a:prstDash val="solid"/>
            </a:ln>
          </c:spPr>
          <c:invertIfNegative val="0"/>
          <c:dLbls>
            <c:dLbl>
              <c:idx val="0"/>
              <c:layout>
                <c:manualLayout>
                  <c:x val="-4.9368471798168084E-2"/>
                  <c:y val="4.3129902522107307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36-41BA-A305-43E4598FD69C}"/>
                </c:ext>
              </c:extLst>
            </c:dLbl>
            <c:dLbl>
              <c:idx val="1"/>
              <c:layout>
                <c:manualLayout>
                  <c:x val="-3.166184584069848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36-41BA-A305-43E4598FD69C}"/>
                </c:ext>
              </c:extLst>
            </c:dLbl>
            <c:dLbl>
              <c:idx val="3"/>
              <c:layout>
                <c:manualLayout>
                  <c:x val="-4.0865070437623871E-2"/>
                  <c:y val="-5.4768506717697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36-41BA-A305-43E4598FD69C}"/>
                </c:ext>
              </c:extLst>
            </c:dLbl>
            <c:dLbl>
              <c:idx val="7"/>
              <c:layout>
                <c:manualLayout>
                  <c:x val="-7.3275215598051493E-3"/>
                  <c:y val="1.00419629649508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36-41BA-A305-43E4598FD69C}"/>
                </c:ext>
              </c:extLst>
            </c:dLbl>
            <c:spPr>
              <a:noFill/>
              <a:ln w="26555">
                <a:noFill/>
              </a:ln>
            </c:spPr>
            <c:txPr>
              <a:bodyPr/>
              <a:lstStyle/>
              <a:p>
                <a:pPr>
                  <a:defRPr sz="18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Sheet2!$A$2:$A$9</c:f>
              <c:strCache>
                <c:ptCount val="8"/>
                <c:pt idx="0">
                  <c:v>Big Banks*</c:v>
                </c:pt>
                <c:pt idx="1">
                  <c:v>The financial industry</c:v>
                </c:pt>
                <c:pt idx="2">
                  <c:v>Wall Street Banks*</c:v>
                </c:pt>
                <c:pt idx="3">
                  <c:v>Private equity managers*</c:v>
                </c:pt>
                <c:pt idx="4">
                  <c:v>The Dodd-Frank Wall Street Reform Act</c:v>
                </c:pt>
                <c:pt idx="5">
                  <c:v>Wall Street Banks like Goldman Sachs and Wells Fargo*</c:v>
                </c:pt>
                <c:pt idx="6">
                  <c:v>Wall Street*</c:v>
                </c:pt>
                <c:pt idx="7">
                  <c:v>Hedge fund managers*</c:v>
                </c:pt>
              </c:strCache>
            </c:strRef>
          </c:cat>
          <c:val>
            <c:numRef>
              <c:f>Sheet2!$B$2:$B$9</c:f>
              <c:numCache>
                <c:formatCode>General</c:formatCode>
                <c:ptCount val="8"/>
                <c:pt idx="0">
                  <c:v>12</c:v>
                </c:pt>
                <c:pt idx="1">
                  <c:v>10</c:v>
                </c:pt>
                <c:pt idx="2">
                  <c:v>10</c:v>
                </c:pt>
                <c:pt idx="3">
                  <c:v>9</c:v>
                </c:pt>
                <c:pt idx="4">
                  <c:v>8</c:v>
                </c:pt>
                <c:pt idx="5">
                  <c:v>7</c:v>
                </c:pt>
                <c:pt idx="6">
                  <c:v>6</c:v>
                </c:pt>
                <c:pt idx="7">
                  <c:v>3</c:v>
                </c:pt>
              </c:numCache>
            </c:numRef>
          </c:val>
          <c:extLst>
            <c:ext xmlns:c16="http://schemas.microsoft.com/office/drawing/2014/chart" uri="{C3380CC4-5D6E-409C-BE32-E72D297353CC}">
              <c16:uniqueId val="{00000003-3273-46D4-A07A-04409809C93E}"/>
            </c:ext>
          </c:extLst>
        </c:ser>
        <c:ser>
          <c:idx val="2"/>
          <c:order val="2"/>
          <c:tx>
            <c:strRef>
              <c:f>Sheet2!$D$1</c:f>
              <c:strCache>
                <c:ptCount val="1"/>
                <c:pt idx="0">
                  <c:v>Very unfav</c:v>
                </c:pt>
              </c:strCache>
            </c:strRef>
          </c:tx>
          <c:spPr>
            <a:solidFill>
              <a:srgbClr val="DE8400"/>
            </a:solidFill>
            <a:ln w="13277">
              <a:solidFill>
                <a:srgbClr val="FFFFFF"/>
              </a:solidFill>
              <a:prstDash val="solid"/>
            </a:ln>
          </c:spPr>
          <c:invertIfNegative val="0"/>
          <c:dLbls>
            <c:numFmt formatCode="#,##0_);#,##0" sourceLinked="0"/>
            <c:spPr>
              <a:noFill/>
              <a:ln w="26555">
                <a:noFill/>
              </a:ln>
            </c:spPr>
            <c:txPr>
              <a:bodyPr/>
              <a:lstStyle/>
              <a:p>
                <a:pPr>
                  <a:defRPr sz="18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Sheet2!$A$2:$A$9</c:f>
              <c:strCache>
                <c:ptCount val="8"/>
                <c:pt idx="0">
                  <c:v>Big Banks*</c:v>
                </c:pt>
                <c:pt idx="1">
                  <c:v>The financial industry</c:v>
                </c:pt>
                <c:pt idx="2">
                  <c:v>Wall Street Banks*</c:v>
                </c:pt>
                <c:pt idx="3">
                  <c:v>Private equity managers*</c:v>
                </c:pt>
                <c:pt idx="4">
                  <c:v>The Dodd-Frank Wall Street Reform Act</c:v>
                </c:pt>
                <c:pt idx="5">
                  <c:v>Wall Street Banks like Goldman Sachs and Wells Fargo*</c:v>
                </c:pt>
                <c:pt idx="6">
                  <c:v>Wall Street*</c:v>
                </c:pt>
                <c:pt idx="7">
                  <c:v>Hedge fund managers*</c:v>
                </c:pt>
              </c:strCache>
            </c:strRef>
          </c:cat>
          <c:val>
            <c:numRef>
              <c:f>Sheet2!$D$2:$D$9</c:f>
              <c:numCache>
                <c:formatCode>General</c:formatCode>
                <c:ptCount val="8"/>
                <c:pt idx="0" formatCode="0">
                  <c:v>-29</c:v>
                </c:pt>
                <c:pt idx="1">
                  <c:v>-22</c:v>
                </c:pt>
                <c:pt idx="2" formatCode="0">
                  <c:v>-34</c:v>
                </c:pt>
                <c:pt idx="3" formatCode="0">
                  <c:v>-9</c:v>
                </c:pt>
                <c:pt idx="4" formatCode="0">
                  <c:v>-9</c:v>
                </c:pt>
                <c:pt idx="5" formatCode="0">
                  <c:v>-32</c:v>
                </c:pt>
                <c:pt idx="6" formatCode="0">
                  <c:v>-26</c:v>
                </c:pt>
                <c:pt idx="7" formatCode="0">
                  <c:v>-21</c:v>
                </c:pt>
              </c:numCache>
            </c:numRef>
          </c:val>
          <c:extLst>
            <c:ext xmlns:c16="http://schemas.microsoft.com/office/drawing/2014/chart" uri="{C3380CC4-5D6E-409C-BE32-E72D297353CC}">
              <c16:uniqueId val="{00000004-3273-46D4-A07A-04409809C93E}"/>
            </c:ext>
          </c:extLst>
        </c:ser>
        <c:dLbls>
          <c:showLegendKey val="0"/>
          <c:showVal val="1"/>
          <c:showCatName val="0"/>
          <c:showSerName val="0"/>
          <c:showPercent val="0"/>
          <c:showBubbleSize val="0"/>
        </c:dLbls>
        <c:gapWidth val="40"/>
        <c:overlap val="100"/>
        <c:axId val="523743040"/>
        <c:axId val="523743432"/>
      </c:barChart>
      <c:catAx>
        <c:axId val="431304912"/>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400" b="1" i="0" u="none" strike="noStrike" baseline="0">
                <a:solidFill>
                  <a:srgbClr val="000000"/>
                </a:solidFill>
                <a:latin typeface="Calibri"/>
                <a:ea typeface="Calibri"/>
                <a:cs typeface="Calibri"/>
              </a:defRPr>
            </a:pPr>
            <a:endParaRPr lang="en-US"/>
          </a:p>
        </c:txPr>
        <c:crossAx val="523742648"/>
        <c:crosses val="autoZero"/>
        <c:auto val="1"/>
        <c:lblAlgn val="ctr"/>
        <c:lblOffset val="100"/>
        <c:tickLblSkip val="1"/>
        <c:tickMarkSkip val="1"/>
        <c:noMultiLvlLbl val="0"/>
      </c:catAx>
      <c:valAx>
        <c:axId val="523742648"/>
        <c:scaling>
          <c:orientation val="minMax"/>
        </c:scaling>
        <c:delete val="1"/>
        <c:axPos val="t"/>
        <c:numFmt formatCode="General" sourceLinked="1"/>
        <c:majorTickMark val="out"/>
        <c:minorTickMark val="none"/>
        <c:tickLblPos val="nextTo"/>
        <c:crossAx val="431304912"/>
        <c:crosses val="autoZero"/>
        <c:crossBetween val="between"/>
      </c:valAx>
      <c:catAx>
        <c:axId val="523743040"/>
        <c:scaling>
          <c:orientation val="maxMin"/>
        </c:scaling>
        <c:delete val="1"/>
        <c:axPos val="l"/>
        <c:numFmt formatCode="General" sourceLinked="1"/>
        <c:majorTickMark val="out"/>
        <c:minorTickMark val="none"/>
        <c:tickLblPos val="nextTo"/>
        <c:crossAx val="523743432"/>
        <c:crosses val="autoZero"/>
        <c:auto val="1"/>
        <c:lblAlgn val="ctr"/>
        <c:lblOffset val="100"/>
        <c:noMultiLvlLbl val="0"/>
      </c:catAx>
      <c:valAx>
        <c:axId val="523743432"/>
        <c:scaling>
          <c:orientation val="minMax"/>
        </c:scaling>
        <c:delete val="1"/>
        <c:axPos val="b"/>
        <c:numFmt formatCode="General" sourceLinked="1"/>
        <c:majorTickMark val="out"/>
        <c:minorTickMark val="none"/>
        <c:tickLblPos val="nextTo"/>
        <c:crossAx val="523743040"/>
        <c:crosses val="max"/>
        <c:crossBetween val="between"/>
      </c:valAx>
      <c:spPr>
        <a:noFill/>
        <a:ln w="26555">
          <a:noFill/>
        </a:ln>
      </c:spPr>
    </c:plotArea>
    <c:plotVisOnly val="1"/>
    <c:dispBlanksAs val="gap"/>
    <c:showDLblsOverMax val="0"/>
  </c:chart>
  <c:spPr>
    <a:noFill/>
    <a:ln>
      <a:noFill/>
    </a:ln>
  </c:spPr>
  <c:txPr>
    <a:bodyPr/>
    <a:lstStyle/>
    <a:p>
      <a:pPr>
        <a:defRPr sz="1098" b="0" i="0" u="none" strike="noStrike" baseline="0">
          <a:solidFill>
            <a:srgbClr val="000000"/>
          </a:solidFill>
          <a:latin typeface="Arial"/>
          <a:ea typeface="Arial"/>
          <a:cs typeface="Arial"/>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38670261538111"/>
          <c:y val="0.12471655328798202"/>
          <c:w val="0.65029922964718156"/>
          <c:h val="0.8571428571428571"/>
        </c:manualLayout>
      </c:layout>
      <c:barChart>
        <c:barDir val="bar"/>
        <c:grouping val="clustered"/>
        <c:varyColors val="0"/>
        <c:ser>
          <c:idx val="1"/>
          <c:order val="1"/>
          <c:tx>
            <c:strRef>
              <c:f>Sheet2!$C$1</c:f>
              <c:strCache>
                <c:ptCount val="1"/>
                <c:pt idx="0">
                  <c:v>Total more likely</c:v>
                </c:pt>
              </c:strCache>
            </c:strRef>
          </c:tx>
          <c:spPr>
            <a:solidFill>
              <a:srgbClr val="AFDFFF"/>
            </a:solidFill>
            <a:ln w="3319">
              <a:solidFill>
                <a:srgbClr val="FFFFFF"/>
              </a:solidFill>
              <a:prstDash val="solid"/>
            </a:ln>
          </c:spPr>
          <c:invertIfNegative val="0"/>
          <c:dLbls>
            <c:dLbl>
              <c:idx val="2"/>
              <c:layout>
                <c:manualLayout>
                  <c:x val="-3.3215692243795804E-3"/>
                  <c:y val="2.8935367124447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73-46D4-A07A-04409809C93E}"/>
                </c:ext>
              </c:extLst>
            </c:dLbl>
            <c:spPr>
              <a:noFill/>
              <a:ln w="26555">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End stock buybacks that allow corporations to buy their own stock to increase executives and shareholders' wealth instead of investing in jobs and long-term growth.</c:v>
                </c:pt>
                <c:pt idx="1">
                  <c:v>End stock buybacks that allow corporations to buy their own stock to increase executives and shareholders' wealth  </c:v>
                </c:pt>
              </c:strCache>
            </c:strRef>
          </c:cat>
          <c:val>
            <c:numRef>
              <c:f>Sheet2!$C$2:$C$3</c:f>
              <c:numCache>
                <c:formatCode>General</c:formatCode>
                <c:ptCount val="2"/>
                <c:pt idx="0">
                  <c:v>41</c:v>
                </c:pt>
                <c:pt idx="1">
                  <c:v>33</c:v>
                </c:pt>
              </c:numCache>
            </c:numRef>
          </c:val>
          <c:extLst>
            <c:ext xmlns:c16="http://schemas.microsoft.com/office/drawing/2014/chart" uri="{C3380CC4-5D6E-409C-BE32-E72D297353CC}">
              <c16:uniqueId val="{00000001-3273-46D4-A07A-04409809C93E}"/>
            </c:ext>
          </c:extLst>
        </c:ser>
        <c:ser>
          <c:idx val="3"/>
          <c:order val="3"/>
          <c:tx>
            <c:strRef>
              <c:f>Sheet2!$E$1</c:f>
              <c:strCache>
                <c:ptCount val="1"/>
                <c:pt idx="0">
                  <c:v>Total less likely</c:v>
                </c:pt>
              </c:strCache>
            </c:strRef>
          </c:tx>
          <c:spPr>
            <a:solidFill>
              <a:srgbClr val="FFC979"/>
            </a:solidFill>
            <a:ln w="13277">
              <a:solidFill>
                <a:srgbClr val="FFFFFF"/>
              </a:solidFill>
              <a:prstDash val="solid"/>
            </a:ln>
          </c:spPr>
          <c:invertIfNegative val="0"/>
          <c:dLbls>
            <c:numFmt formatCode="#,##0_);#,##0" sourceLinked="0"/>
            <c:spPr>
              <a:noFill/>
              <a:ln w="26555">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End stock buybacks that allow corporations to buy their own stock to increase executives and shareholders' wealth instead of investing in jobs and long-term growth.</c:v>
                </c:pt>
                <c:pt idx="1">
                  <c:v>End stock buybacks that allow corporations to buy their own stock to increase executives and shareholders' wealth  </c:v>
                </c:pt>
              </c:strCache>
            </c:strRef>
          </c:cat>
          <c:val>
            <c:numRef>
              <c:f>Sheet2!$E$2:$E$3</c:f>
              <c:numCache>
                <c:formatCode>General</c:formatCode>
                <c:ptCount val="2"/>
                <c:pt idx="0" formatCode="0">
                  <c:v>-34</c:v>
                </c:pt>
                <c:pt idx="1">
                  <c:v>-33</c:v>
                </c:pt>
              </c:numCache>
            </c:numRef>
          </c:val>
          <c:extLst>
            <c:ext xmlns:c16="http://schemas.microsoft.com/office/drawing/2014/chart" uri="{C3380CC4-5D6E-409C-BE32-E72D297353CC}">
              <c16:uniqueId val="{00000002-3273-46D4-A07A-04409809C93E}"/>
            </c:ext>
          </c:extLst>
        </c:ser>
        <c:dLbls>
          <c:showLegendKey val="0"/>
          <c:showVal val="1"/>
          <c:showCatName val="0"/>
          <c:showSerName val="0"/>
          <c:showPercent val="0"/>
          <c:showBubbleSize val="0"/>
        </c:dLbls>
        <c:gapWidth val="40"/>
        <c:overlap val="100"/>
        <c:axId val="532682480"/>
        <c:axId val="532682872"/>
      </c:barChart>
      <c:barChart>
        <c:barDir val="bar"/>
        <c:grouping val="clustered"/>
        <c:varyColors val="0"/>
        <c:ser>
          <c:idx val="0"/>
          <c:order val="0"/>
          <c:tx>
            <c:strRef>
              <c:f>Sheet2!$B$1</c:f>
              <c:strCache>
                <c:ptCount val="1"/>
                <c:pt idx="0">
                  <c:v>Much more likely</c:v>
                </c:pt>
              </c:strCache>
            </c:strRef>
          </c:tx>
          <c:spPr>
            <a:solidFill>
              <a:srgbClr val="0085B4"/>
            </a:solidFill>
            <a:ln w="13277">
              <a:solidFill>
                <a:srgbClr val="FFFFFF"/>
              </a:solidFill>
              <a:prstDash val="solid"/>
            </a:ln>
          </c:spPr>
          <c:invertIfNegative val="0"/>
          <c:dLbls>
            <c:dLbl>
              <c:idx val="0"/>
              <c:layout>
                <c:manualLayout>
                  <c:x val="-4.9368471798168084E-2"/>
                  <c:y val="4.3129902522107307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36-41BA-A305-43E4598FD69C}"/>
                </c:ext>
              </c:extLst>
            </c:dLbl>
            <c:dLbl>
              <c:idx val="1"/>
              <c:layout>
                <c:manualLayout>
                  <c:x val="-9.1185655364508136E-2"/>
                  <c:y val="-2.73853316064120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36-41BA-A305-43E4598FD69C}"/>
                </c:ext>
              </c:extLst>
            </c:dLbl>
            <c:dLbl>
              <c:idx val="3"/>
              <c:layout>
                <c:manualLayout>
                  <c:x val="-7.6579356151909708E-2"/>
                  <c:y val="-8.2153838324110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36-41BA-A305-43E4598FD69C}"/>
                </c:ext>
              </c:extLst>
            </c:dLbl>
            <c:dLbl>
              <c:idx val="7"/>
              <c:layout>
                <c:manualLayout>
                  <c:x val="-7.3275215598051493E-3"/>
                  <c:y val="1.00419629649508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36-41BA-A305-43E4598FD69C}"/>
                </c:ext>
              </c:extLst>
            </c:dLbl>
            <c:spPr>
              <a:noFill/>
              <a:ln w="26555">
                <a:noFill/>
              </a:ln>
            </c:spPr>
            <c:txPr>
              <a:bodyPr/>
              <a:lstStyle/>
              <a:p>
                <a:pPr>
                  <a:defRPr sz="18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End stock buybacks that allow corporations to buy their own stock to increase executives and shareholders' wealth instead of investing in jobs and long-term growth.</c:v>
                </c:pt>
                <c:pt idx="1">
                  <c:v>End stock buybacks that allow corporations to buy their own stock to increase executives and shareholders' wealth  </c:v>
                </c:pt>
              </c:strCache>
            </c:strRef>
          </c:cat>
          <c:val>
            <c:numRef>
              <c:f>Sheet2!$B$2:$B$3</c:f>
              <c:numCache>
                <c:formatCode>General</c:formatCode>
                <c:ptCount val="2"/>
                <c:pt idx="0">
                  <c:v>27</c:v>
                </c:pt>
                <c:pt idx="1">
                  <c:v>25</c:v>
                </c:pt>
              </c:numCache>
            </c:numRef>
          </c:val>
          <c:extLst>
            <c:ext xmlns:c16="http://schemas.microsoft.com/office/drawing/2014/chart" uri="{C3380CC4-5D6E-409C-BE32-E72D297353CC}">
              <c16:uniqueId val="{00000003-3273-46D4-A07A-04409809C93E}"/>
            </c:ext>
          </c:extLst>
        </c:ser>
        <c:ser>
          <c:idx val="2"/>
          <c:order val="2"/>
          <c:tx>
            <c:strRef>
              <c:f>Sheet2!$D$1</c:f>
              <c:strCache>
                <c:ptCount val="1"/>
                <c:pt idx="0">
                  <c:v>Much less likely</c:v>
                </c:pt>
              </c:strCache>
            </c:strRef>
          </c:tx>
          <c:spPr>
            <a:solidFill>
              <a:srgbClr val="DE8400"/>
            </a:solidFill>
            <a:ln w="13277">
              <a:solidFill>
                <a:srgbClr val="FFFFFF"/>
              </a:solidFill>
              <a:prstDash val="solid"/>
            </a:ln>
          </c:spPr>
          <c:invertIfNegative val="0"/>
          <c:dLbls>
            <c:numFmt formatCode="#,##0_);#,##0" sourceLinked="0"/>
            <c:spPr>
              <a:noFill/>
              <a:ln w="26555">
                <a:noFill/>
              </a:ln>
            </c:spPr>
            <c:txPr>
              <a:bodyPr/>
              <a:lstStyle/>
              <a:p>
                <a:pPr>
                  <a:defRPr sz="18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End stock buybacks that allow corporations to buy their own stock to increase executives and shareholders' wealth instead of investing in jobs and long-term growth.</c:v>
                </c:pt>
                <c:pt idx="1">
                  <c:v>End stock buybacks that allow corporations to buy their own stock to increase executives and shareholders' wealth  </c:v>
                </c:pt>
              </c:strCache>
            </c:strRef>
          </c:cat>
          <c:val>
            <c:numRef>
              <c:f>Sheet2!$D$2:$D$3</c:f>
              <c:numCache>
                <c:formatCode>General</c:formatCode>
                <c:ptCount val="2"/>
                <c:pt idx="0" formatCode="0">
                  <c:v>-25</c:v>
                </c:pt>
                <c:pt idx="1">
                  <c:v>-26</c:v>
                </c:pt>
              </c:numCache>
            </c:numRef>
          </c:val>
          <c:extLst>
            <c:ext xmlns:c16="http://schemas.microsoft.com/office/drawing/2014/chart" uri="{C3380CC4-5D6E-409C-BE32-E72D297353CC}">
              <c16:uniqueId val="{00000004-3273-46D4-A07A-04409809C93E}"/>
            </c:ext>
          </c:extLst>
        </c:ser>
        <c:dLbls>
          <c:showLegendKey val="0"/>
          <c:showVal val="1"/>
          <c:showCatName val="0"/>
          <c:showSerName val="0"/>
          <c:showPercent val="0"/>
          <c:showBubbleSize val="0"/>
        </c:dLbls>
        <c:gapWidth val="40"/>
        <c:overlap val="100"/>
        <c:axId val="532683264"/>
        <c:axId val="532683656"/>
      </c:barChart>
      <c:catAx>
        <c:axId val="532682480"/>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200" b="1" i="0" u="none" strike="noStrike" baseline="0">
                <a:solidFill>
                  <a:srgbClr val="000000"/>
                </a:solidFill>
                <a:latin typeface="Calibri"/>
                <a:ea typeface="Calibri"/>
                <a:cs typeface="Calibri"/>
              </a:defRPr>
            </a:pPr>
            <a:endParaRPr lang="en-US"/>
          </a:p>
        </c:txPr>
        <c:crossAx val="532682872"/>
        <c:crosses val="autoZero"/>
        <c:auto val="1"/>
        <c:lblAlgn val="ctr"/>
        <c:lblOffset val="100"/>
        <c:tickLblSkip val="1"/>
        <c:tickMarkSkip val="1"/>
        <c:noMultiLvlLbl val="0"/>
      </c:catAx>
      <c:valAx>
        <c:axId val="532682872"/>
        <c:scaling>
          <c:orientation val="minMax"/>
        </c:scaling>
        <c:delete val="1"/>
        <c:axPos val="t"/>
        <c:numFmt formatCode="General" sourceLinked="1"/>
        <c:majorTickMark val="out"/>
        <c:minorTickMark val="none"/>
        <c:tickLblPos val="nextTo"/>
        <c:crossAx val="532682480"/>
        <c:crosses val="autoZero"/>
        <c:crossBetween val="between"/>
      </c:valAx>
      <c:catAx>
        <c:axId val="532683264"/>
        <c:scaling>
          <c:orientation val="maxMin"/>
        </c:scaling>
        <c:delete val="1"/>
        <c:axPos val="l"/>
        <c:numFmt formatCode="General" sourceLinked="1"/>
        <c:majorTickMark val="out"/>
        <c:minorTickMark val="none"/>
        <c:tickLblPos val="nextTo"/>
        <c:crossAx val="532683656"/>
        <c:crosses val="autoZero"/>
        <c:auto val="1"/>
        <c:lblAlgn val="ctr"/>
        <c:lblOffset val="100"/>
        <c:noMultiLvlLbl val="0"/>
      </c:catAx>
      <c:valAx>
        <c:axId val="532683656"/>
        <c:scaling>
          <c:orientation val="minMax"/>
        </c:scaling>
        <c:delete val="1"/>
        <c:axPos val="b"/>
        <c:numFmt formatCode="General" sourceLinked="1"/>
        <c:majorTickMark val="out"/>
        <c:minorTickMark val="none"/>
        <c:tickLblPos val="nextTo"/>
        <c:crossAx val="532683264"/>
        <c:crosses val="max"/>
        <c:crossBetween val="between"/>
      </c:valAx>
      <c:spPr>
        <a:noFill/>
        <a:ln w="26555">
          <a:noFill/>
        </a:ln>
      </c:spPr>
    </c:plotArea>
    <c:plotVisOnly val="1"/>
    <c:dispBlanksAs val="gap"/>
    <c:showDLblsOverMax val="0"/>
  </c:chart>
  <c:spPr>
    <a:noFill/>
    <a:ln>
      <a:noFill/>
    </a:ln>
  </c:spPr>
  <c:txPr>
    <a:bodyPr/>
    <a:lstStyle/>
    <a:p>
      <a:pPr>
        <a:defRPr sz="1098" b="0" i="0" u="none" strike="noStrike" baseline="0">
          <a:solidFill>
            <a:srgbClr val="000000"/>
          </a:solidFill>
          <a:latin typeface="Arial"/>
          <a:ea typeface="Arial"/>
          <a:cs typeface="Aria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02259619111022"/>
          <c:y val="2.8013840150791166E-2"/>
          <c:w val="0.53618354162012316"/>
          <c:h val="0.95110448828657757"/>
        </c:manualLayout>
      </c:layout>
      <c:barChart>
        <c:barDir val="bar"/>
        <c:grouping val="clustered"/>
        <c:varyColors val="0"/>
        <c:ser>
          <c:idx val="1"/>
          <c:order val="1"/>
          <c:tx>
            <c:strRef>
              <c:f>Sheet2!$C$1</c:f>
              <c:strCache>
                <c:ptCount val="1"/>
                <c:pt idx="0">
                  <c:v>Total Convincing</c:v>
                </c:pt>
              </c:strCache>
            </c:strRef>
          </c:tx>
          <c:spPr>
            <a:solidFill>
              <a:schemeClr val="tx2">
                <a:lumMod val="20000"/>
                <a:lumOff val="80000"/>
              </a:schemeClr>
            </a:solidFill>
            <a:ln w="13845">
              <a:solidFill>
                <a:srgbClr val="FFFFFF"/>
              </a:solidFill>
              <a:prstDash val="solid"/>
            </a:ln>
          </c:spPr>
          <c:invertIfNegative val="0"/>
          <c:dPt>
            <c:idx val="0"/>
            <c:invertIfNegative val="0"/>
            <c:bubble3D val="0"/>
            <c:spPr>
              <a:solidFill>
                <a:srgbClr val="BDEEFF"/>
              </a:solidFill>
              <a:ln w="13845">
                <a:solidFill>
                  <a:srgbClr val="FFFFFF"/>
                </a:solidFill>
                <a:prstDash val="solid"/>
              </a:ln>
            </c:spPr>
            <c:extLst>
              <c:ext xmlns:c16="http://schemas.microsoft.com/office/drawing/2014/chart" uri="{C3380CC4-5D6E-409C-BE32-E72D297353CC}">
                <c16:uniqueId val="{00000001-27A9-4230-B9B5-7FF3D99630A8}"/>
              </c:ext>
            </c:extLst>
          </c:dPt>
          <c:dLbls>
            <c:dLbl>
              <c:idx val="10"/>
              <c:layout>
                <c:manualLayout>
                  <c:x val="0"/>
                  <c:y val="5.89988110117177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A9-4230-B9B5-7FF3D99630A8}"/>
                </c:ext>
              </c:extLst>
            </c:dLbl>
            <c:spPr>
              <a:noFill/>
              <a:ln w="27690">
                <a:noFill/>
              </a:ln>
            </c:spPr>
            <c:txPr>
              <a:bodyPr/>
              <a:lstStyle/>
              <a:p>
                <a:pPr>
                  <a:defRPr sz="20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Sheet2!$A$2:$A$5</c:f>
              <c:strCache>
                <c:ptCount val="4"/>
                <c:pt idx="0">
                  <c:v>Tax bill for Wall Street</c:v>
                </c:pt>
                <c:pt idx="1">
                  <c:v>Not just billionaires/inequality</c:v>
                </c:pt>
                <c:pt idx="2">
                  <c:v>Influence - Trump admin</c:v>
                </c:pt>
                <c:pt idx="3">
                  <c:v>Power and influence</c:v>
                </c:pt>
              </c:strCache>
            </c:strRef>
          </c:cat>
          <c:val>
            <c:numRef>
              <c:f>Sheet2!$C$2:$C$5</c:f>
              <c:numCache>
                <c:formatCode>General</c:formatCode>
                <c:ptCount val="4"/>
                <c:pt idx="0">
                  <c:v>71</c:v>
                </c:pt>
                <c:pt idx="1">
                  <c:v>73</c:v>
                </c:pt>
                <c:pt idx="2">
                  <c:v>76</c:v>
                </c:pt>
                <c:pt idx="3">
                  <c:v>78</c:v>
                </c:pt>
              </c:numCache>
            </c:numRef>
          </c:val>
          <c:extLst>
            <c:ext xmlns:c16="http://schemas.microsoft.com/office/drawing/2014/chart" uri="{C3380CC4-5D6E-409C-BE32-E72D297353CC}">
              <c16:uniqueId val="{00000003-27A9-4230-B9B5-7FF3D99630A8}"/>
            </c:ext>
          </c:extLst>
        </c:ser>
        <c:dLbls>
          <c:showLegendKey val="0"/>
          <c:showVal val="0"/>
          <c:showCatName val="0"/>
          <c:showSerName val="0"/>
          <c:showPercent val="0"/>
          <c:showBubbleSize val="0"/>
        </c:dLbls>
        <c:gapWidth val="40"/>
        <c:axId val="532685616"/>
        <c:axId val="532686008"/>
      </c:barChart>
      <c:barChart>
        <c:barDir val="bar"/>
        <c:grouping val="clustered"/>
        <c:varyColors val="0"/>
        <c:ser>
          <c:idx val="0"/>
          <c:order val="0"/>
          <c:tx>
            <c:strRef>
              <c:f>Sheet2!$B$1</c:f>
              <c:strCache>
                <c:ptCount val="1"/>
                <c:pt idx="0">
                  <c:v>Very Convincing</c:v>
                </c:pt>
              </c:strCache>
            </c:strRef>
          </c:tx>
          <c:spPr>
            <a:solidFill>
              <a:schemeClr val="tx2"/>
            </a:solidFill>
            <a:ln w="13845">
              <a:solidFill>
                <a:srgbClr val="FFFFFF"/>
              </a:solidFill>
              <a:prstDash val="solid"/>
            </a:ln>
          </c:spPr>
          <c:invertIfNegative val="0"/>
          <c:dLbls>
            <c:spPr>
              <a:noFill/>
              <a:ln w="27690">
                <a:noFill/>
              </a:ln>
            </c:spPr>
            <c:txPr>
              <a:bodyPr/>
              <a:lstStyle/>
              <a:p>
                <a:pPr>
                  <a:defRPr sz="24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Sheet2!$A$2:$A$5</c:f>
              <c:strCache>
                <c:ptCount val="4"/>
                <c:pt idx="0">
                  <c:v>Tax bill for Wall Street</c:v>
                </c:pt>
                <c:pt idx="1">
                  <c:v>Not just billionaires/inequality</c:v>
                </c:pt>
                <c:pt idx="2">
                  <c:v>Influence - Trump admin</c:v>
                </c:pt>
                <c:pt idx="3">
                  <c:v>Power and influence</c:v>
                </c:pt>
              </c:strCache>
            </c:strRef>
          </c:cat>
          <c:val>
            <c:numRef>
              <c:f>Sheet2!$B$2:$B$5</c:f>
              <c:numCache>
                <c:formatCode>General</c:formatCode>
                <c:ptCount val="4"/>
                <c:pt idx="0">
                  <c:v>48</c:v>
                </c:pt>
                <c:pt idx="1">
                  <c:v>48</c:v>
                </c:pt>
                <c:pt idx="2">
                  <c:v>46</c:v>
                </c:pt>
                <c:pt idx="3">
                  <c:v>46</c:v>
                </c:pt>
              </c:numCache>
            </c:numRef>
          </c:val>
          <c:extLst>
            <c:ext xmlns:c16="http://schemas.microsoft.com/office/drawing/2014/chart" uri="{C3380CC4-5D6E-409C-BE32-E72D297353CC}">
              <c16:uniqueId val="{00000004-27A9-4230-B9B5-7FF3D99630A8}"/>
            </c:ext>
          </c:extLst>
        </c:ser>
        <c:dLbls>
          <c:showLegendKey val="0"/>
          <c:showVal val="0"/>
          <c:showCatName val="0"/>
          <c:showSerName val="0"/>
          <c:showPercent val="0"/>
          <c:showBubbleSize val="0"/>
        </c:dLbls>
        <c:gapWidth val="40"/>
        <c:axId val="532686400"/>
        <c:axId val="532686792"/>
      </c:barChart>
      <c:catAx>
        <c:axId val="532685616"/>
        <c:scaling>
          <c:orientation val="maxMin"/>
        </c:scaling>
        <c:delete val="0"/>
        <c:axPos val="l"/>
        <c:numFmt formatCode="General" sourceLinked="1"/>
        <c:majorTickMark val="none"/>
        <c:minorTickMark val="none"/>
        <c:tickLblPos val="nextTo"/>
        <c:spPr>
          <a:ln w="3461">
            <a:solidFill>
              <a:srgbClr val="000000"/>
            </a:solidFill>
            <a:prstDash val="solid"/>
          </a:ln>
        </c:spPr>
        <c:txPr>
          <a:bodyPr rot="0" vert="horz"/>
          <a:lstStyle/>
          <a:p>
            <a:pPr>
              <a:defRPr sz="1400">
                <a:latin typeface="+mj-lt"/>
              </a:defRPr>
            </a:pPr>
            <a:endParaRPr lang="en-US"/>
          </a:p>
        </c:txPr>
        <c:crossAx val="532686008"/>
        <c:crosses val="autoZero"/>
        <c:auto val="1"/>
        <c:lblAlgn val="ctr"/>
        <c:lblOffset val="100"/>
        <c:tickLblSkip val="1"/>
        <c:tickMarkSkip val="1"/>
        <c:noMultiLvlLbl val="0"/>
      </c:catAx>
      <c:valAx>
        <c:axId val="532686008"/>
        <c:scaling>
          <c:orientation val="minMax"/>
        </c:scaling>
        <c:delete val="1"/>
        <c:axPos val="t"/>
        <c:numFmt formatCode="General" sourceLinked="1"/>
        <c:majorTickMark val="out"/>
        <c:minorTickMark val="none"/>
        <c:tickLblPos val="nextTo"/>
        <c:crossAx val="532685616"/>
        <c:crosses val="autoZero"/>
        <c:crossBetween val="between"/>
      </c:valAx>
      <c:catAx>
        <c:axId val="532686400"/>
        <c:scaling>
          <c:orientation val="maxMin"/>
        </c:scaling>
        <c:delete val="1"/>
        <c:axPos val="l"/>
        <c:numFmt formatCode="General" sourceLinked="1"/>
        <c:majorTickMark val="out"/>
        <c:minorTickMark val="none"/>
        <c:tickLblPos val="nextTo"/>
        <c:crossAx val="532686792"/>
        <c:crosses val="autoZero"/>
        <c:auto val="1"/>
        <c:lblAlgn val="ctr"/>
        <c:lblOffset val="100"/>
        <c:noMultiLvlLbl val="0"/>
      </c:catAx>
      <c:valAx>
        <c:axId val="532686792"/>
        <c:scaling>
          <c:orientation val="minMax"/>
        </c:scaling>
        <c:delete val="1"/>
        <c:axPos val="b"/>
        <c:numFmt formatCode="General" sourceLinked="1"/>
        <c:majorTickMark val="out"/>
        <c:minorTickMark val="none"/>
        <c:tickLblPos val="nextTo"/>
        <c:crossAx val="532686400"/>
        <c:crosses val="max"/>
        <c:crossBetween val="between"/>
      </c:valAx>
      <c:spPr>
        <a:noFill/>
        <a:ln w="27690">
          <a:noFill/>
        </a:ln>
      </c:spPr>
    </c:plotArea>
    <c:plotVisOnly val="1"/>
    <c:dispBlanksAs val="gap"/>
    <c:showDLblsOverMax val="0"/>
  </c:chart>
  <c:spPr>
    <a:noFill/>
    <a:ln>
      <a:noFill/>
    </a:ln>
  </c:spPr>
  <c:txPr>
    <a:bodyPr/>
    <a:lstStyle/>
    <a:p>
      <a:pPr>
        <a:defRPr sz="1400" b="1"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02259619111022"/>
          <c:y val="2.8013840150791166E-2"/>
          <c:w val="0.53618354162012316"/>
          <c:h val="0.95110448828657757"/>
        </c:manualLayout>
      </c:layout>
      <c:barChart>
        <c:barDir val="bar"/>
        <c:grouping val="clustered"/>
        <c:varyColors val="0"/>
        <c:ser>
          <c:idx val="1"/>
          <c:order val="1"/>
          <c:spPr>
            <a:solidFill>
              <a:schemeClr val="tx2">
                <a:lumMod val="20000"/>
                <a:lumOff val="80000"/>
              </a:schemeClr>
            </a:solidFill>
            <a:ln w="13845">
              <a:solidFill>
                <a:srgbClr val="FFFFFF"/>
              </a:solidFill>
              <a:prstDash val="solid"/>
            </a:ln>
          </c:spPr>
          <c:invertIfNegative val="0"/>
          <c:dPt>
            <c:idx val="0"/>
            <c:invertIfNegative val="0"/>
            <c:bubble3D val="0"/>
            <c:spPr>
              <a:solidFill>
                <a:srgbClr val="BDEEFF"/>
              </a:solidFill>
              <a:ln w="13845">
                <a:solidFill>
                  <a:srgbClr val="FFFFFF"/>
                </a:solidFill>
                <a:prstDash val="solid"/>
              </a:ln>
            </c:spPr>
            <c:extLst>
              <c:ext xmlns:c16="http://schemas.microsoft.com/office/drawing/2014/chart" uri="{C3380CC4-5D6E-409C-BE32-E72D297353CC}">
                <c16:uniqueId val="{00000001-BCD4-44F9-A14C-7A4D67A69B4B}"/>
              </c:ext>
            </c:extLst>
          </c:dPt>
          <c:dLbls>
            <c:dLbl>
              <c:idx val="10"/>
              <c:layout>
                <c:manualLayout>
                  <c:x val="0"/>
                  <c:y val="5.89988110117177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D4-44F9-A14C-7A4D67A69B4B}"/>
                </c:ext>
              </c:extLst>
            </c:dLbl>
            <c:spPr>
              <a:noFill/>
              <a:ln w="27690">
                <a:noFill/>
              </a:ln>
            </c:spPr>
            <c:txPr>
              <a:bodyPr/>
              <a:lstStyle/>
              <a:p>
                <a:pPr>
                  <a:defRPr sz="20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Sheet2!$A$5:$A$9</c:f>
              <c:strCache>
                <c:ptCount val="5"/>
                <c:pt idx="0">
                  <c:v>Stock buybacks</c:v>
                </c:pt>
                <c:pt idx="1">
                  <c:v>Tax bill for wealthy</c:v>
                </c:pt>
                <c:pt idx="2">
                  <c:v>Fair share/economy for all</c:v>
                </c:pt>
                <c:pt idx="3">
                  <c:v>Tax bill for donors</c:v>
                </c:pt>
                <c:pt idx="4">
                  <c:v>Exploitation w/POC</c:v>
                </c:pt>
              </c:strCache>
            </c:strRef>
          </c:cat>
          <c:val>
            <c:numRef>
              <c:f>Sheet2!$C$5:$C$9</c:f>
              <c:numCache>
                <c:formatCode>General</c:formatCode>
                <c:ptCount val="5"/>
                <c:pt idx="0">
                  <c:v>71</c:v>
                </c:pt>
                <c:pt idx="1">
                  <c:v>66</c:v>
                </c:pt>
                <c:pt idx="2">
                  <c:v>71</c:v>
                </c:pt>
                <c:pt idx="3">
                  <c:v>71</c:v>
                </c:pt>
                <c:pt idx="4">
                  <c:v>69</c:v>
                </c:pt>
              </c:numCache>
            </c:numRef>
          </c:val>
          <c:extLst>
            <c:ext xmlns:c16="http://schemas.microsoft.com/office/drawing/2014/chart" uri="{C3380CC4-5D6E-409C-BE32-E72D297353CC}">
              <c16:uniqueId val="{00000003-BCD4-44F9-A14C-7A4D67A69B4B}"/>
            </c:ext>
          </c:extLst>
        </c:ser>
        <c:dLbls>
          <c:showLegendKey val="0"/>
          <c:showVal val="0"/>
          <c:showCatName val="0"/>
          <c:showSerName val="0"/>
          <c:showPercent val="0"/>
          <c:showBubbleSize val="0"/>
        </c:dLbls>
        <c:gapWidth val="40"/>
        <c:axId val="532687576"/>
        <c:axId val="532687968"/>
      </c:barChart>
      <c:barChart>
        <c:barDir val="bar"/>
        <c:grouping val="clustered"/>
        <c:varyColors val="0"/>
        <c:ser>
          <c:idx val="0"/>
          <c:order val="0"/>
          <c:spPr>
            <a:solidFill>
              <a:schemeClr val="tx2"/>
            </a:solidFill>
            <a:ln w="13845">
              <a:solidFill>
                <a:srgbClr val="FFFFFF"/>
              </a:solidFill>
              <a:prstDash val="solid"/>
            </a:ln>
          </c:spPr>
          <c:invertIfNegative val="0"/>
          <c:dLbls>
            <c:spPr>
              <a:noFill/>
              <a:ln w="27690">
                <a:noFill/>
              </a:ln>
            </c:spPr>
            <c:txPr>
              <a:bodyPr/>
              <a:lstStyle/>
              <a:p>
                <a:pPr>
                  <a:defRPr sz="24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Sheet2!$A$5:$A$9</c:f>
              <c:strCache>
                <c:ptCount val="5"/>
                <c:pt idx="0">
                  <c:v>Stock buybacks</c:v>
                </c:pt>
                <c:pt idx="1">
                  <c:v>Tax bill for wealthy</c:v>
                </c:pt>
                <c:pt idx="2">
                  <c:v>Fair share/economy for all</c:v>
                </c:pt>
                <c:pt idx="3">
                  <c:v>Tax bill for donors</c:v>
                </c:pt>
                <c:pt idx="4">
                  <c:v>Exploitation w/POC</c:v>
                </c:pt>
              </c:strCache>
            </c:strRef>
          </c:cat>
          <c:val>
            <c:numRef>
              <c:f>Sheet2!$B$5:$B$9</c:f>
              <c:numCache>
                <c:formatCode>General</c:formatCode>
                <c:ptCount val="5"/>
                <c:pt idx="0">
                  <c:v>45</c:v>
                </c:pt>
                <c:pt idx="1">
                  <c:v>45</c:v>
                </c:pt>
                <c:pt idx="2">
                  <c:v>44</c:v>
                </c:pt>
                <c:pt idx="3">
                  <c:v>44</c:v>
                </c:pt>
                <c:pt idx="4">
                  <c:v>44</c:v>
                </c:pt>
              </c:numCache>
            </c:numRef>
          </c:val>
          <c:extLst>
            <c:ext xmlns:c16="http://schemas.microsoft.com/office/drawing/2014/chart" uri="{C3380CC4-5D6E-409C-BE32-E72D297353CC}">
              <c16:uniqueId val="{00000004-BCD4-44F9-A14C-7A4D67A69B4B}"/>
            </c:ext>
          </c:extLst>
        </c:ser>
        <c:dLbls>
          <c:showLegendKey val="0"/>
          <c:showVal val="0"/>
          <c:showCatName val="0"/>
          <c:showSerName val="0"/>
          <c:showPercent val="0"/>
          <c:showBubbleSize val="0"/>
        </c:dLbls>
        <c:gapWidth val="40"/>
        <c:axId val="532688360"/>
        <c:axId val="532688752"/>
      </c:barChart>
      <c:catAx>
        <c:axId val="532687576"/>
        <c:scaling>
          <c:orientation val="maxMin"/>
        </c:scaling>
        <c:delete val="0"/>
        <c:axPos val="l"/>
        <c:numFmt formatCode="General" sourceLinked="1"/>
        <c:majorTickMark val="none"/>
        <c:minorTickMark val="none"/>
        <c:tickLblPos val="nextTo"/>
        <c:spPr>
          <a:ln w="3461">
            <a:solidFill>
              <a:srgbClr val="000000"/>
            </a:solidFill>
            <a:prstDash val="solid"/>
          </a:ln>
        </c:spPr>
        <c:txPr>
          <a:bodyPr rot="0" vert="horz"/>
          <a:lstStyle/>
          <a:p>
            <a:pPr>
              <a:defRPr sz="1400">
                <a:latin typeface="+mj-lt"/>
              </a:defRPr>
            </a:pPr>
            <a:endParaRPr lang="en-US"/>
          </a:p>
        </c:txPr>
        <c:crossAx val="532687968"/>
        <c:crosses val="autoZero"/>
        <c:auto val="1"/>
        <c:lblAlgn val="ctr"/>
        <c:lblOffset val="100"/>
        <c:tickLblSkip val="1"/>
        <c:tickMarkSkip val="1"/>
        <c:noMultiLvlLbl val="0"/>
      </c:catAx>
      <c:valAx>
        <c:axId val="532687968"/>
        <c:scaling>
          <c:orientation val="minMax"/>
        </c:scaling>
        <c:delete val="1"/>
        <c:axPos val="t"/>
        <c:numFmt formatCode="General" sourceLinked="1"/>
        <c:majorTickMark val="out"/>
        <c:minorTickMark val="none"/>
        <c:tickLblPos val="nextTo"/>
        <c:crossAx val="532687576"/>
        <c:crosses val="autoZero"/>
        <c:crossBetween val="between"/>
      </c:valAx>
      <c:catAx>
        <c:axId val="532688360"/>
        <c:scaling>
          <c:orientation val="maxMin"/>
        </c:scaling>
        <c:delete val="1"/>
        <c:axPos val="l"/>
        <c:numFmt formatCode="General" sourceLinked="1"/>
        <c:majorTickMark val="out"/>
        <c:minorTickMark val="none"/>
        <c:tickLblPos val="nextTo"/>
        <c:crossAx val="532688752"/>
        <c:crosses val="autoZero"/>
        <c:auto val="1"/>
        <c:lblAlgn val="ctr"/>
        <c:lblOffset val="100"/>
        <c:noMultiLvlLbl val="0"/>
      </c:catAx>
      <c:valAx>
        <c:axId val="532688752"/>
        <c:scaling>
          <c:orientation val="minMax"/>
        </c:scaling>
        <c:delete val="1"/>
        <c:axPos val="b"/>
        <c:numFmt formatCode="General" sourceLinked="1"/>
        <c:majorTickMark val="out"/>
        <c:minorTickMark val="none"/>
        <c:tickLblPos val="nextTo"/>
        <c:crossAx val="532688360"/>
        <c:crosses val="max"/>
        <c:crossBetween val="between"/>
      </c:valAx>
      <c:spPr>
        <a:noFill/>
        <a:ln w="27690">
          <a:noFill/>
        </a:ln>
      </c:spPr>
    </c:plotArea>
    <c:plotVisOnly val="1"/>
    <c:dispBlanksAs val="gap"/>
    <c:showDLblsOverMax val="0"/>
  </c:chart>
  <c:spPr>
    <a:noFill/>
    <a:ln>
      <a:noFill/>
    </a:ln>
  </c:spPr>
  <c:txPr>
    <a:bodyPr/>
    <a:lstStyle/>
    <a:p>
      <a:pPr>
        <a:defRPr sz="1400" b="1"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02259619111022"/>
          <c:y val="2.8013840150791166E-2"/>
          <c:w val="0.53618354162012316"/>
          <c:h val="0.95110448828657757"/>
        </c:manualLayout>
      </c:layout>
      <c:barChart>
        <c:barDir val="bar"/>
        <c:grouping val="clustered"/>
        <c:varyColors val="0"/>
        <c:ser>
          <c:idx val="1"/>
          <c:order val="1"/>
          <c:tx>
            <c:strRef>
              <c:f>Sheet2!$C$1</c:f>
              <c:strCache>
                <c:ptCount val="1"/>
                <c:pt idx="0">
                  <c:v>Total Doubts</c:v>
                </c:pt>
              </c:strCache>
            </c:strRef>
          </c:tx>
          <c:spPr>
            <a:solidFill>
              <a:schemeClr val="tx2">
                <a:lumMod val="20000"/>
                <a:lumOff val="80000"/>
              </a:schemeClr>
            </a:solidFill>
            <a:ln w="13845">
              <a:solidFill>
                <a:srgbClr val="FFFFFF"/>
              </a:solidFill>
              <a:prstDash val="solid"/>
            </a:ln>
          </c:spPr>
          <c:invertIfNegative val="0"/>
          <c:dPt>
            <c:idx val="0"/>
            <c:invertIfNegative val="0"/>
            <c:bubble3D val="0"/>
            <c:spPr>
              <a:solidFill>
                <a:srgbClr val="FF9999"/>
              </a:solidFill>
              <a:ln w="13845">
                <a:solidFill>
                  <a:srgbClr val="FFFFFF"/>
                </a:solidFill>
                <a:prstDash val="solid"/>
              </a:ln>
            </c:spPr>
            <c:extLst>
              <c:ext xmlns:c16="http://schemas.microsoft.com/office/drawing/2014/chart" uri="{C3380CC4-5D6E-409C-BE32-E72D297353CC}">
                <c16:uniqueId val="{00000001-DFE9-4518-B2E7-ACFC25AB3034}"/>
              </c:ext>
            </c:extLst>
          </c:dPt>
          <c:dPt>
            <c:idx val="1"/>
            <c:invertIfNegative val="0"/>
            <c:bubble3D val="0"/>
            <c:spPr>
              <a:solidFill>
                <a:srgbClr val="FF9999"/>
              </a:solidFill>
              <a:ln w="13845">
                <a:solidFill>
                  <a:srgbClr val="FFFFFF"/>
                </a:solidFill>
                <a:prstDash val="solid"/>
              </a:ln>
            </c:spPr>
            <c:extLst>
              <c:ext xmlns:c16="http://schemas.microsoft.com/office/drawing/2014/chart" uri="{C3380CC4-5D6E-409C-BE32-E72D297353CC}">
                <c16:uniqueId val="{00000003-DFE9-4518-B2E7-ACFC25AB3034}"/>
              </c:ext>
            </c:extLst>
          </c:dPt>
          <c:dPt>
            <c:idx val="2"/>
            <c:invertIfNegative val="0"/>
            <c:bubble3D val="0"/>
            <c:spPr>
              <a:solidFill>
                <a:srgbClr val="FF9999"/>
              </a:solidFill>
              <a:ln w="13845">
                <a:solidFill>
                  <a:srgbClr val="FFFFFF"/>
                </a:solidFill>
                <a:prstDash val="solid"/>
              </a:ln>
            </c:spPr>
            <c:extLst>
              <c:ext xmlns:c16="http://schemas.microsoft.com/office/drawing/2014/chart" uri="{C3380CC4-5D6E-409C-BE32-E72D297353CC}">
                <c16:uniqueId val="{00000005-DFE9-4518-B2E7-ACFC25AB3034}"/>
              </c:ext>
            </c:extLst>
          </c:dPt>
          <c:dLbls>
            <c:dLbl>
              <c:idx val="10"/>
              <c:layout>
                <c:manualLayout>
                  <c:x val="0"/>
                  <c:y val="5.89988110117177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FE9-4518-B2E7-ACFC25AB3034}"/>
                </c:ext>
              </c:extLst>
            </c:dLbl>
            <c:spPr>
              <a:noFill/>
              <a:ln w="27690">
                <a:noFill/>
              </a:ln>
            </c:spPr>
            <c:txPr>
              <a:bodyPr/>
              <a:lstStyle/>
              <a:p>
                <a:pPr>
                  <a:defRPr sz="20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Hurts Americans/bad for economy</c:v>
                </c:pt>
                <c:pt idx="1">
                  <c:v>Nanny-state /no choices</c:v>
                </c:pt>
              </c:strCache>
            </c:strRef>
          </c:cat>
          <c:val>
            <c:numRef>
              <c:f>Sheet2!$C$2:$C$3</c:f>
              <c:numCache>
                <c:formatCode>General</c:formatCode>
                <c:ptCount val="2"/>
                <c:pt idx="0">
                  <c:v>52</c:v>
                </c:pt>
                <c:pt idx="1">
                  <c:v>51</c:v>
                </c:pt>
              </c:numCache>
            </c:numRef>
          </c:val>
          <c:extLst>
            <c:ext xmlns:c16="http://schemas.microsoft.com/office/drawing/2014/chart" uri="{C3380CC4-5D6E-409C-BE32-E72D297353CC}">
              <c16:uniqueId val="{00000007-DFE9-4518-B2E7-ACFC25AB3034}"/>
            </c:ext>
          </c:extLst>
        </c:ser>
        <c:dLbls>
          <c:showLegendKey val="0"/>
          <c:showVal val="0"/>
          <c:showCatName val="0"/>
          <c:showSerName val="0"/>
          <c:showPercent val="0"/>
          <c:showBubbleSize val="0"/>
        </c:dLbls>
        <c:gapWidth val="40"/>
        <c:axId val="535704864"/>
        <c:axId val="535705256"/>
      </c:barChart>
      <c:barChart>
        <c:barDir val="bar"/>
        <c:grouping val="clustered"/>
        <c:varyColors val="0"/>
        <c:ser>
          <c:idx val="0"/>
          <c:order val="0"/>
          <c:tx>
            <c:strRef>
              <c:f>Sheet2!$B$1</c:f>
              <c:strCache>
                <c:ptCount val="1"/>
                <c:pt idx="0">
                  <c:v>Serious Doubts</c:v>
                </c:pt>
              </c:strCache>
            </c:strRef>
          </c:tx>
          <c:spPr>
            <a:solidFill>
              <a:srgbClr val="C00000"/>
            </a:solidFill>
            <a:ln w="13845">
              <a:solidFill>
                <a:srgbClr val="FFFFFF"/>
              </a:solidFill>
              <a:prstDash val="solid"/>
            </a:ln>
          </c:spPr>
          <c:invertIfNegative val="0"/>
          <c:dLbls>
            <c:spPr>
              <a:noFill/>
              <a:ln w="27690">
                <a:noFill/>
              </a:ln>
            </c:spPr>
            <c:txPr>
              <a:bodyPr/>
              <a:lstStyle/>
              <a:p>
                <a:pPr>
                  <a:defRPr sz="24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Hurts Americans/bad for economy</c:v>
                </c:pt>
                <c:pt idx="1">
                  <c:v>Nanny-state /no choices</c:v>
                </c:pt>
              </c:strCache>
            </c:strRef>
          </c:cat>
          <c:val>
            <c:numRef>
              <c:f>Sheet2!$B$2:$B$3</c:f>
              <c:numCache>
                <c:formatCode>General</c:formatCode>
                <c:ptCount val="2"/>
                <c:pt idx="0">
                  <c:v>27</c:v>
                </c:pt>
                <c:pt idx="1">
                  <c:v>26</c:v>
                </c:pt>
              </c:numCache>
            </c:numRef>
          </c:val>
          <c:extLst>
            <c:ext xmlns:c16="http://schemas.microsoft.com/office/drawing/2014/chart" uri="{C3380CC4-5D6E-409C-BE32-E72D297353CC}">
              <c16:uniqueId val="{00000008-DFE9-4518-B2E7-ACFC25AB3034}"/>
            </c:ext>
          </c:extLst>
        </c:ser>
        <c:dLbls>
          <c:showLegendKey val="0"/>
          <c:showVal val="0"/>
          <c:showCatName val="0"/>
          <c:showSerName val="0"/>
          <c:showPercent val="0"/>
          <c:showBubbleSize val="0"/>
        </c:dLbls>
        <c:gapWidth val="40"/>
        <c:axId val="535705648"/>
        <c:axId val="535706040"/>
      </c:barChart>
      <c:catAx>
        <c:axId val="535704864"/>
        <c:scaling>
          <c:orientation val="maxMin"/>
        </c:scaling>
        <c:delete val="0"/>
        <c:axPos val="l"/>
        <c:numFmt formatCode="General" sourceLinked="1"/>
        <c:majorTickMark val="none"/>
        <c:minorTickMark val="none"/>
        <c:tickLblPos val="nextTo"/>
        <c:spPr>
          <a:ln w="3461">
            <a:solidFill>
              <a:srgbClr val="000000"/>
            </a:solidFill>
            <a:prstDash val="solid"/>
          </a:ln>
        </c:spPr>
        <c:txPr>
          <a:bodyPr rot="0" vert="horz"/>
          <a:lstStyle/>
          <a:p>
            <a:pPr>
              <a:defRPr sz="1400">
                <a:latin typeface="+mj-lt"/>
              </a:defRPr>
            </a:pPr>
            <a:endParaRPr lang="en-US"/>
          </a:p>
        </c:txPr>
        <c:crossAx val="535705256"/>
        <c:crosses val="autoZero"/>
        <c:auto val="1"/>
        <c:lblAlgn val="ctr"/>
        <c:lblOffset val="100"/>
        <c:tickLblSkip val="1"/>
        <c:tickMarkSkip val="1"/>
        <c:noMultiLvlLbl val="0"/>
      </c:catAx>
      <c:valAx>
        <c:axId val="535705256"/>
        <c:scaling>
          <c:orientation val="minMax"/>
        </c:scaling>
        <c:delete val="1"/>
        <c:axPos val="t"/>
        <c:numFmt formatCode="General" sourceLinked="1"/>
        <c:majorTickMark val="out"/>
        <c:minorTickMark val="none"/>
        <c:tickLblPos val="nextTo"/>
        <c:crossAx val="535704864"/>
        <c:crosses val="autoZero"/>
        <c:crossBetween val="between"/>
      </c:valAx>
      <c:catAx>
        <c:axId val="535705648"/>
        <c:scaling>
          <c:orientation val="maxMin"/>
        </c:scaling>
        <c:delete val="1"/>
        <c:axPos val="l"/>
        <c:numFmt formatCode="General" sourceLinked="1"/>
        <c:majorTickMark val="out"/>
        <c:minorTickMark val="none"/>
        <c:tickLblPos val="nextTo"/>
        <c:crossAx val="535706040"/>
        <c:crosses val="autoZero"/>
        <c:auto val="1"/>
        <c:lblAlgn val="ctr"/>
        <c:lblOffset val="100"/>
        <c:noMultiLvlLbl val="0"/>
      </c:catAx>
      <c:valAx>
        <c:axId val="535706040"/>
        <c:scaling>
          <c:orientation val="minMax"/>
        </c:scaling>
        <c:delete val="1"/>
        <c:axPos val="b"/>
        <c:numFmt formatCode="General" sourceLinked="1"/>
        <c:majorTickMark val="out"/>
        <c:minorTickMark val="none"/>
        <c:tickLblPos val="nextTo"/>
        <c:crossAx val="535705648"/>
        <c:crosses val="max"/>
        <c:crossBetween val="between"/>
      </c:valAx>
      <c:spPr>
        <a:noFill/>
        <a:ln w="27690">
          <a:noFill/>
        </a:ln>
      </c:spPr>
    </c:plotArea>
    <c:plotVisOnly val="1"/>
    <c:dispBlanksAs val="gap"/>
    <c:showDLblsOverMax val="0"/>
  </c:chart>
  <c:spPr>
    <a:noFill/>
    <a:ln>
      <a:noFill/>
    </a:ln>
  </c:spPr>
  <c:txPr>
    <a:bodyPr/>
    <a:lstStyle/>
    <a:p>
      <a:pPr>
        <a:defRPr sz="1400" b="1"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26086778215207"/>
          <c:y val="5.7690091898662664E-2"/>
          <c:w val="0.53177256488772229"/>
          <c:h val="0.88598846943810661"/>
        </c:manualLayout>
      </c:layout>
      <c:barChart>
        <c:barDir val="bar"/>
        <c:grouping val="clustered"/>
        <c:varyColors val="0"/>
        <c:ser>
          <c:idx val="1"/>
          <c:order val="1"/>
          <c:tx>
            <c:strRef>
              <c:f>Sheet2!$D$3</c:f>
              <c:strCache>
                <c:ptCount val="1"/>
                <c:pt idx="0">
                  <c:v>Unfavorable</c:v>
                </c:pt>
              </c:strCache>
            </c:strRef>
          </c:tx>
          <c:spPr>
            <a:solidFill>
              <a:srgbClr val="DE8400"/>
            </a:solidFill>
            <a:ln w="3693">
              <a:solidFill>
                <a:schemeClr val="bg1"/>
              </a:solidFill>
              <a:prstDash val="solid"/>
            </a:ln>
          </c:spPr>
          <c:invertIfNegative val="0"/>
          <c:dLbls>
            <c:numFmt formatCode="#,##0_);[Black]General" sourceLinked="0"/>
            <c:spPr>
              <a:noFill/>
              <a:ln w="29542">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Sheet2!$B$4:$B$29</c:f>
              <c:strCache>
                <c:ptCount val="26"/>
                <c:pt idx="0">
                  <c:v>Total</c:v>
                </c:pt>
                <c:pt idx="2">
                  <c:v>RAE</c:v>
                </c:pt>
                <c:pt idx="3">
                  <c:v>Drop off</c:v>
                </c:pt>
                <c:pt idx="5">
                  <c:v>Men &lt;50 (21%)</c:v>
                </c:pt>
                <c:pt idx="6">
                  <c:v>Women &lt;50 (18%)</c:v>
                </c:pt>
                <c:pt idx="7">
                  <c:v>Men 50+ (26%)</c:v>
                </c:pt>
                <c:pt idx="8">
                  <c:v>Women 50+ (33%)</c:v>
                </c:pt>
                <c:pt idx="10">
                  <c:v>Democrats (37%)</c:v>
                </c:pt>
                <c:pt idx="11">
                  <c:v>Independent/DK (20%)</c:v>
                </c:pt>
                <c:pt idx="12">
                  <c:v>Republicans (32%)</c:v>
                </c:pt>
                <c:pt idx="14">
                  <c:v>Non-college men (21%)</c:v>
                </c:pt>
                <c:pt idx="15">
                  <c:v>Non-college women (22%)</c:v>
                </c:pt>
                <c:pt idx="16">
                  <c:v>College men (24%)</c:v>
                </c:pt>
                <c:pt idx="17">
                  <c:v>College women (27%)</c:v>
                </c:pt>
                <c:pt idx="19">
                  <c:v>Likely/Lean D (17%)</c:v>
                </c:pt>
                <c:pt idx="20">
                  <c:v>Tossup (25%)</c:v>
                </c:pt>
                <c:pt idx="21">
                  <c:v>Lean R (29%)</c:v>
                </c:pt>
                <c:pt idx="22">
                  <c:v>Likely R (27%)</c:v>
                </c:pt>
                <c:pt idx="24">
                  <c:v>Voted Hillary</c:v>
                </c:pt>
                <c:pt idx="25">
                  <c:v>Voted Trump</c:v>
                </c:pt>
              </c:strCache>
            </c:strRef>
          </c:cat>
          <c:val>
            <c:numRef>
              <c:f>Sheet2!$D$4:$D$29</c:f>
              <c:numCache>
                <c:formatCode>General</c:formatCode>
                <c:ptCount val="26"/>
                <c:pt idx="0">
                  <c:v>-43</c:v>
                </c:pt>
                <c:pt idx="2">
                  <c:v>-43</c:v>
                </c:pt>
                <c:pt idx="3">
                  <c:v>-44</c:v>
                </c:pt>
                <c:pt idx="5">
                  <c:v>-43</c:v>
                </c:pt>
                <c:pt idx="6">
                  <c:v>-37</c:v>
                </c:pt>
                <c:pt idx="7">
                  <c:v>-43</c:v>
                </c:pt>
                <c:pt idx="8">
                  <c:v>-46</c:v>
                </c:pt>
                <c:pt idx="10">
                  <c:v>-51</c:v>
                </c:pt>
                <c:pt idx="11">
                  <c:v>-40</c:v>
                </c:pt>
                <c:pt idx="12">
                  <c:v>-37</c:v>
                </c:pt>
                <c:pt idx="14">
                  <c:v>-43</c:v>
                </c:pt>
                <c:pt idx="15">
                  <c:v>-41</c:v>
                </c:pt>
                <c:pt idx="16">
                  <c:v>-46</c:v>
                </c:pt>
                <c:pt idx="17">
                  <c:v>-48</c:v>
                </c:pt>
                <c:pt idx="19">
                  <c:v>-34</c:v>
                </c:pt>
                <c:pt idx="20">
                  <c:v>-45</c:v>
                </c:pt>
                <c:pt idx="21">
                  <c:v>-42</c:v>
                </c:pt>
                <c:pt idx="22">
                  <c:v>-46</c:v>
                </c:pt>
                <c:pt idx="24">
                  <c:v>-35</c:v>
                </c:pt>
                <c:pt idx="25">
                  <c:v>-37</c:v>
                </c:pt>
              </c:numCache>
            </c:numRef>
          </c:val>
          <c:extLst>
            <c:ext xmlns:c16="http://schemas.microsoft.com/office/drawing/2014/chart" uri="{C3380CC4-5D6E-409C-BE32-E72D297353CC}">
              <c16:uniqueId val="{00000000-F664-4D06-B9CB-3E44FFB6C704}"/>
            </c:ext>
          </c:extLst>
        </c:ser>
        <c:dLbls>
          <c:showLegendKey val="0"/>
          <c:showVal val="1"/>
          <c:showCatName val="0"/>
          <c:showSerName val="0"/>
          <c:showPercent val="0"/>
          <c:showBubbleSize val="0"/>
        </c:dLbls>
        <c:gapWidth val="40"/>
        <c:overlap val="100"/>
        <c:axId val="523744216"/>
        <c:axId val="523744608"/>
      </c:barChart>
      <c:barChart>
        <c:barDir val="bar"/>
        <c:grouping val="clustered"/>
        <c:varyColors val="0"/>
        <c:ser>
          <c:idx val="0"/>
          <c:order val="0"/>
          <c:tx>
            <c:strRef>
              <c:f>Sheet2!$C$3</c:f>
              <c:strCache>
                <c:ptCount val="1"/>
                <c:pt idx="0">
                  <c:v>Favorable</c:v>
                </c:pt>
              </c:strCache>
            </c:strRef>
          </c:tx>
          <c:spPr>
            <a:solidFill>
              <a:srgbClr val="0085B4"/>
            </a:solidFill>
            <a:ln w="14771">
              <a:solidFill>
                <a:schemeClr val="bg1"/>
              </a:solidFill>
              <a:prstDash val="solid"/>
            </a:ln>
          </c:spPr>
          <c:invertIfNegative val="0"/>
          <c:dLbls>
            <c:spPr>
              <a:noFill/>
              <a:ln w="29542">
                <a:noFill/>
              </a:ln>
            </c:spPr>
            <c:txPr>
              <a:bodyPr/>
              <a:lstStyle/>
              <a:p>
                <a:pPr>
                  <a:defRPr sz="18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Sheet2!$B$4:$B$29</c:f>
              <c:strCache>
                <c:ptCount val="26"/>
                <c:pt idx="0">
                  <c:v>Total</c:v>
                </c:pt>
                <c:pt idx="2">
                  <c:v>RAE</c:v>
                </c:pt>
                <c:pt idx="3">
                  <c:v>Drop off</c:v>
                </c:pt>
                <c:pt idx="5">
                  <c:v>Men &lt;50 (21%)</c:v>
                </c:pt>
                <c:pt idx="6">
                  <c:v>Women &lt;50 (18%)</c:v>
                </c:pt>
                <c:pt idx="7">
                  <c:v>Men 50+ (26%)</c:v>
                </c:pt>
                <c:pt idx="8">
                  <c:v>Women 50+ (33%)</c:v>
                </c:pt>
                <c:pt idx="10">
                  <c:v>Democrats (37%)</c:v>
                </c:pt>
                <c:pt idx="11">
                  <c:v>Independent/DK (20%)</c:v>
                </c:pt>
                <c:pt idx="12">
                  <c:v>Republicans (32%)</c:v>
                </c:pt>
                <c:pt idx="14">
                  <c:v>Non-college men (21%)</c:v>
                </c:pt>
                <c:pt idx="15">
                  <c:v>Non-college women (22%)</c:v>
                </c:pt>
                <c:pt idx="16">
                  <c:v>College men (24%)</c:v>
                </c:pt>
                <c:pt idx="17">
                  <c:v>College women (27%)</c:v>
                </c:pt>
                <c:pt idx="19">
                  <c:v>Likely/Lean D (17%)</c:v>
                </c:pt>
                <c:pt idx="20">
                  <c:v>Tossup (25%)</c:v>
                </c:pt>
                <c:pt idx="21">
                  <c:v>Lean R (29%)</c:v>
                </c:pt>
                <c:pt idx="22">
                  <c:v>Likely R (27%)</c:v>
                </c:pt>
                <c:pt idx="24">
                  <c:v>Voted Hillary</c:v>
                </c:pt>
                <c:pt idx="25">
                  <c:v>Voted Trump</c:v>
                </c:pt>
              </c:strCache>
            </c:strRef>
          </c:cat>
          <c:val>
            <c:numRef>
              <c:f>Sheet2!$C$4:$C$29</c:f>
              <c:numCache>
                <c:formatCode>General</c:formatCode>
                <c:ptCount val="26"/>
                <c:pt idx="0">
                  <c:v>25</c:v>
                </c:pt>
                <c:pt idx="2">
                  <c:v>23</c:v>
                </c:pt>
                <c:pt idx="3">
                  <c:v>28</c:v>
                </c:pt>
                <c:pt idx="5">
                  <c:v>32</c:v>
                </c:pt>
                <c:pt idx="6">
                  <c:v>24</c:v>
                </c:pt>
                <c:pt idx="7">
                  <c:v>26</c:v>
                </c:pt>
                <c:pt idx="8">
                  <c:v>22</c:v>
                </c:pt>
                <c:pt idx="10">
                  <c:v>19</c:v>
                </c:pt>
                <c:pt idx="11">
                  <c:v>26</c:v>
                </c:pt>
                <c:pt idx="12">
                  <c:v>36</c:v>
                </c:pt>
                <c:pt idx="14">
                  <c:v>25</c:v>
                </c:pt>
                <c:pt idx="15">
                  <c:v>20</c:v>
                </c:pt>
                <c:pt idx="16">
                  <c:v>31</c:v>
                </c:pt>
                <c:pt idx="17">
                  <c:v>24</c:v>
                </c:pt>
                <c:pt idx="19">
                  <c:v>29</c:v>
                </c:pt>
                <c:pt idx="20">
                  <c:v>27</c:v>
                </c:pt>
                <c:pt idx="21">
                  <c:v>26</c:v>
                </c:pt>
                <c:pt idx="22">
                  <c:v>22</c:v>
                </c:pt>
                <c:pt idx="24">
                  <c:v>19</c:v>
                </c:pt>
                <c:pt idx="25">
                  <c:v>37</c:v>
                </c:pt>
              </c:numCache>
            </c:numRef>
          </c:val>
          <c:extLst>
            <c:ext xmlns:c16="http://schemas.microsoft.com/office/drawing/2014/chart" uri="{C3380CC4-5D6E-409C-BE32-E72D297353CC}">
              <c16:uniqueId val="{00000001-F664-4D06-B9CB-3E44FFB6C704}"/>
            </c:ext>
          </c:extLst>
        </c:ser>
        <c:dLbls>
          <c:showLegendKey val="0"/>
          <c:showVal val="1"/>
          <c:showCatName val="0"/>
          <c:showSerName val="0"/>
          <c:showPercent val="0"/>
          <c:showBubbleSize val="0"/>
        </c:dLbls>
        <c:gapWidth val="40"/>
        <c:overlap val="100"/>
        <c:axId val="523745000"/>
        <c:axId val="523745392"/>
      </c:barChart>
      <c:catAx>
        <c:axId val="523744216"/>
        <c:scaling>
          <c:orientation val="maxMin"/>
        </c:scaling>
        <c:delete val="0"/>
        <c:axPos val="l"/>
        <c:numFmt formatCode="General" sourceLinked="1"/>
        <c:majorTickMark val="none"/>
        <c:minorTickMark val="none"/>
        <c:tickLblPos val="low"/>
        <c:spPr>
          <a:ln w="3693">
            <a:solidFill>
              <a:srgbClr val="00000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523744608"/>
        <c:crosses val="autoZero"/>
        <c:auto val="1"/>
        <c:lblAlgn val="ctr"/>
        <c:lblOffset val="100"/>
        <c:tickLblSkip val="1"/>
        <c:tickMarkSkip val="1"/>
        <c:noMultiLvlLbl val="0"/>
      </c:catAx>
      <c:valAx>
        <c:axId val="523744608"/>
        <c:scaling>
          <c:orientation val="minMax"/>
          <c:max val="50"/>
          <c:min val="-67"/>
        </c:scaling>
        <c:delete val="1"/>
        <c:axPos val="t"/>
        <c:numFmt formatCode="General" sourceLinked="1"/>
        <c:majorTickMark val="out"/>
        <c:minorTickMark val="none"/>
        <c:tickLblPos val="nextTo"/>
        <c:crossAx val="523744216"/>
        <c:crosses val="autoZero"/>
        <c:crossBetween val="between"/>
      </c:valAx>
      <c:catAx>
        <c:axId val="523745000"/>
        <c:scaling>
          <c:orientation val="maxMin"/>
        </c:scaling>
        <c:delete val="1"/>
        <c:axPos val="l"/>
        <c:numFmt formatCode="General" sourceLinked="1"/>
        <c:majorTickMark val="out"/>
        <c:minorTickMark val="none"/>
        <c:tickLblPos val="nextTo"/>
        <c:crossAx val="523745392"/>
        <c:crosses val="autoZero"/>
        <c:auto val="1"/>
        <c:lblAlgn val="ctr"/>
        <c:lblOffset val="100"/>
        <c:noMultiLvlLbl val="0"/>
      </c:catAx>
      <c:valAx>
        <c:axId val="523745392"/>
        <c:scaling>
          <c:orientation val="minMax"/>
        </c:scaling>
        <c:delete val="1"/>
        <c:axPos val="b"/>
        <c:numFmt formatCode="General" sourceLinked="1"/>
        <c:majorTickMark val="out"/>
        <c:minorTickMark val="none"/>
        <c:tickLblPos val="nextTo"/>
        <c:crossAx val="523745000"/>
        <c:crosses val="max"/>
        <c:crossBetween val="between"/>
      </c:valAx>
      <c:spPr>
        <a:noFill/>
        <a:ln w="29542">
          <a:noFill/>
        </a:ln>
      </c:spPr>
    </c:plotArea>
    <c:legend>
      <c:legendPos val="r"/>
      <c:layout>
        <c:manualLayout>
          <c:xMode val="edge"/>
          <c:yMode val="edge"/>
          <c:x val="0.37447650098425211"/>
          <c:y val="8.9811858681028596E-3"/>
          <c:w val="0.61282029199475063"/>
          <c:h val="5.1069339417736156E-2"/>
        </c:manualLayout>
      </c:layout>
      <c:overlay val="0"/>
      <c:spPr>
        <a:noFill/>
        <a:ln w="29542">
          <a:noFill/>
        </a:ln>
      </c:spPr>
      <c:txPr>
        <a:bodyPr/>
        <a:lstStyle/>
        <a:p>
          <a:pPr>
            <a:defRPr sz="1500" b="0" i="0" u="none" strike="noStrike" baseline="0">
              <a:solidFill>
                <a:srgbClr val="000000"/>
              </a:solidFill>
              <a:latin typeface="+mn-lt"/>
              <a:ea typeface="Arial"/>
              <a:cs typeface="Arial"/>
            </a:defRPr>
          </a:pPr>
          <a:endParaRPr lang="en-US"/>
        </a:p>
      </c:txPr>
    </c:legend>
    <c:plotVisOnly val="1"/>
    <c:dispBlanksAs val="gap"/>
    <c:showDLblsOverMax val="0"/>
  </c:chart>
  <c:spPr>
    <a:noFill/>
    <a:ln>
      <a:noFill/>
    </a:ln>
  </c:spPr>
  <c:txPr>
    <a:bodyPr/>
    <a:lstStyle/>
    <a:p>
      <a:pPr>
        <a:defRPr sz="1076"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26086778215207"/>
          <c:y val="5.7690091898662664E-2"/>
          <c:w val="0.53177256488772229"/>
          <c:h val="0.88598846943810661"/>
        </c:manualLayout>
      </c:layout>
      <c:barChart>
        <c:barDir val="bar"/>
        <c:grouping val="clustered"/>
        <c:varyColors val="0"/>
        <c:ser>
          <c:idx val="1"/>
          <c:order val="1"/>
          <c:tx>
            <c:strRef>
              <c:f>Sheet2!$D$3</c:f>
              <c:strCache>
                <c:ptCount val="1"/>
                <c:pt idx="0">
                  <c:v>Unfavorable</c:v>
                </c:pt>
              </c:strCache>
            </c:strRef>
          </c:tx>
          <c:spPr>
            <a:solidFill>
              <a:srgbClr val="DE8400"/>
            </a:solidFill>
            <a:ln w="3693">
              <a:solidFill>
                <a:schemeClr val="bg1"/>
              </a:solidFill>
              <a:prstDash val="solid"/>
            </a:ln>
          </c:spPr>
          <c:invertIfNegative val="0"/>
          <c:dLbls>
            <c:numFmt formatCode="#,##0_);[Black]General" sourceLinked="0"/>
            <c:spPr>
              <a:noFill/>
              <a:ln w="29542">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Sheet2!$B$4:$B$29</c:f>
              <c:strCache>
                <c:ptCount val="26"/>
                <c:pt idx="0">
                  <c:v>Total</c:v>
                </c:pt>
                <c:pt idx="2">
                  <c:v>RAE</c:v>
                </c:pt>
                <c:pt idx="3">
                  <c:v>Drop off</c:v>
                </c:pt>
                <c:pt idx="5">
                  <c:v>Men &lt;50 (21%)</c:v>
                </c:pt>
                <c:pt idx="6">
                  <c:v>Women &lt;50 (18%)</c:v>
                </c:pt>
                <c:pt idx="7">
                  <c:v>Men 50+ (26%)</c:v>
                </c:pt>
                <c:pt idx="8">
                  <c:v>Women 50+ (33%)</c:v>
                </c:pt>
                <c:pt idx="10">
                  <c:v>Democrats (37%)</c:v>
                </c:pt>
                <c:pt idx="11">
                  <c:v>Independent/DK (20%)</c:v>
                </c:pt>
                <c:pt idx="12">
                  <c:v>Republicans (32%)</c:v>
                </c:pt>
                <c:pt idx="14">
                  <c:v>Non-college men (21%)</c:v>
                </c:pt>
                <c:pt idx="15">
                  <c:v>Non-college women (22%)</c:v>
                </c:pt>
                <c:pt idx="16">
                  <c:v>College men (24%)</c:v>
                </c:pt>
                <c:pt idx="17">
                  <c:v>College women (27%)</c:v>
                </c:pt>
                <c:pt idx="19">
                  <c:v>Likely/Lean D (17%)</c:v>
                </c:pt>
                <c:pt idx="20">
                  <c:v>Tossup (25%)</c:v>
                </c:pt>
                <c:pt idx="21">
                  <c:v>Lean R (29%)</c:v>
                </c:pt>
                <c:pt idx="22">
                  <c:v>Likely R (27%)</c:v>
                </c:pt>
                <c:pt idx="24">
                  <c:v>Voted Hillary</c:v>
                </c:pt>
                <c:pt idx="25">
                  <c:v>Voted Trump</c:v>
                </c:pt>
              </c:strCache>
            </c:strRef>
          </c:cat>
          <c:val>
            <c:numRef>
              <c:f>Sheet2!$D$4:$D$29</c:f>
              <c:numCache>
                <c:formatCode>General</c:formatCode>
                <c:ptCount val="26"/>
                <c:pt idx="0">
                  <c:v>-56</c:v>
                </c:pt>
                <c:pt idx="2">
                  <c:v>-59</c:v>
                </c:pt>
                <c:pt idx="3">
                  <c:v>-57</c:v>
                </c:pt>
                <c:pt idx="5">
                  <c:v>-58</c:v>
                </c:pt>
                <c:pt idx="6">
                  <c:v>-54</c:v>
                </c:pt>
                <c:pt idx="7">
                  <c:v>-58</c:v>
                </c:pt>
                <c:pt idx="8">
                  <c:v>-54</c:v>
                </c:pt>
                <c:pt idx="10">
                  <c:v>-62</c:v>
                </c:pt>
                <c:pt idx="11">
                  <c:v>-61</c:v>
                </c:pt>
                <c:pt idx="12">
                  <c:v>-45</c:v>
                </c:pt>
                <c:pt idx="14">
                  <c:v>-54</c:v>
                </c:pt>
                <c:pt idx="15">
                  <c:v>-56</c:v>
                </c:pt>
                <c:pt idx="16">
                  <c:v>-64</c:v>
                </c:pt>
                <c:pt idx="17">
                  <c:v>-54</c:v>
                </c:pt>
                <c:pt idx="19">
                  <c:v>-58</c:v>
                </c:pt>
                <c:pt idx="20">
                  <c:v>-60</c:v>
                </c:pt>
                <c:pt idx="21">
                  <c:v>-50</c:v>
                </c:pt>
                <c:pt idx="22">
                  <c:v>-55</c:v>
                </c:pt>
                <c:pt idx="24">
                  <c:v>-67</c:v>
                </c:pt>
                <c:pt idx="25">
                  <c:v>-49</c:v>
                </c:pt>
              </c:numCache>
            </c:numRef>
          </c:val>
          <c:extLst>
            <c:ext xmlns:c16="http://schemas.microsoft.com/office/drawing/2014/chart" uri="{C3380CC4-5D6E-409C-BE32-E72D297353CC}">
              <c16:uniqueId val="{00000000-F664-4D06-B9CB-3E44FFB6C704}"/>
            </c:ext>
          </c:extLst>
        </c:ser>
        <c:dLbls>
          <c:showLegendKey val="0"/>
          <c:showVal val="1"/>
          <c:showCatName val="0"/>
          <c:showSerName val="0"/>
          <c:showPercent val="0"/>
          <c:showBubbleSize val="0"/>
        </c:dLbls>
        <c:gapWidth val="40"/>
        <c:overlap val="100"/>
        <c:axId val="433745784"/>
        <c:axId val="433744608"/>
      </c:barChart>
      <c:barChart>
        <c:barDir val="bar"/>
        <c:grouping val="clustered"/>
        <c:varyColors val="0"/>
        <c:ser>
          <c:idx val="0"/>
          <c:order val="0"/>
          <c:tx>
            <c:strRef>
              <c:f>Sheet2!$C$3</c:f>
              <c:strCache>
                <c:ptCount val="1"/>
                <c:pt idx="0">
                  <c:v>Favorable</c:v>
                </c:pt>
              </c:strCache>
            </c:strRef>
          </c:tx>
          <c:spPr>
            <a:solidFill>
              <a:srgbClr val="0085B4"/>
            </a:solidFill>
            <a:ln w="14771">
              <a:solidFill>
                <a:schemeClr val="bg1"/>
              </a:solidFill>
              <a:prstDash val="solid"/>
            </a:ln>
          </c:spPr>
          <c:invertIfNegative val="0"/>
          <c:dLbls>
            <c:spPr>
              <a:noFill/>
              <a:ln w="29542">
                <a:noFill/>
              </a:ln>
            </c:spPr>
            <c:txPr>
              <a:bodyPr/>
              <a:lstStyle/>
              <a:p>
                <a:pPr>
                  <a:defRPr sz="18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Sheet2!$B$4:$B$29</c:f>
              <c:strCache>
                <c:ptCount val="26"/>
                <c:pt idx="0">
                  <c:v>Total</c:v>
                </c:pt>
                <c:pt idx="2">
                  <c:v>RAE</c:v>
                </c:pt>
                <c:pt idx="3">
                  <c:v>Drop off</c:v>
                </c:pt>
                <c:pt idx="5">
                  <c:v>Men &lt;50 (21%)</c:v>
                </c:pt>
                <c:pt idx="6">
                  <c:v>Women &lt;50 (18%)</c:v>
                </c:pt>
                <c:pt idx="7">
                  <c:v>Men 50+ (26%)</c:v>
                </c:pt>
                <c:pt idx="8">
                  <c:v>Women 50+ (33%)</c:v>
                </c:pt>
                <c:pt idx="10">
                  <c:v>Democrats (37%)</c:v>
                </c:pt>
                <c:pt idx="11">
                  <c:v>Independent/DK (20%)</c:v>
                </c:pt>
                <c:pt idx="12">
                  <c:v>Republicans (32%)</c:v>
                </c:pt>
                <c:pt idx="14">
                  <c:v>Non-college men (21%)</c:v>
                </c:pt>
                <c:pt idx="15">
                  <c:v>Non-college women (22%)</c:v>
                </c:pt>
                <c:pt idx="16">
                  <c:v>College men (24%)</c:v>
                </c:pt>
                <c:pt idx="17">
                  <c:v>College women (27%)</c:v>
                </c:pt>
                <c:pt idx="19">
                  <c:v>Likely/Lean D (17%)</c:v>
                </c:pt>
                <c:pt idx="20">
                  <c:v>Tossup (25%)</c:v>
                </c:pt>
                <c:pt idx="21">
                  <c:v>Lean R (29%)</c:v>
                </c:pt>
                <c:pt idx="22">
                  <c:v>Likely R (27%)</c:v>
                </c:pt>
                <c:pt idx="24">
                  <c:v>Voted Hillary</c:v>
                </c:pt>
                <c:pt idx="25">
                  <c:v>Voted Trump</c:v>
                </c:pt>
              </c:strCache>
            </c:strRef>
          </c:cat>
          <c:val>
            <c:numRef>
              <c:f>Sheet2!$C$4:$C$29</c:f>
              <c:numCache>
                <c:formatCode>General</c:formatCode>
                <c:ptCount val="26"/>
                <c:pt idx="0">
                  <c:v>27</c:v>
                </c:pt>
                <c:pt idx="2">
                  <c:v>23</c:v>
                </c:pt>
                <c:pt idx="3">
                  <c:v>23</c:v>
                </c:pt>
                <c:pt idx="5">
                  <c:v>25</c:v>
                </c:pt>
                <c:pt idx="6">
                  <c:v>24</c:v>
                </c:pt>
                <c:pt idx="7">
                  <c:v>31</c:v>
                </c:pt>
                <c:pt idx="8">
                  <c:v>28</c:v>
                </c:pt>
                <c:pt idx="10">
                  <c:v>26</c:v>
                </c:pt>
                <c:pt idx="11">
                  <c:v>24</c:v>
                </c:pt>
                <c:pt idx="12">
                  <c:v>35</c:v>
                </c:pt>
                <c:pt idx="14">
                  <c:v>26</c:v>
                </c:pt>
                <c:pt idx="15">
                  <c:v>24</c:v>
                </c:pt>
                <c:pt idx="16">
                  <c:v>29</c:v>
                </c:pt>
                <c:pt idx="17">
                  <c:v>29</c:v>
                </c:pt>
                <c:pt idx="19">
                  <c:v>27</c:v>
                </c:pt>
                <c:pt idx="20">
                  <c:v>28</c:v>
                </c:pt>
                <c:pt idx="21">
                  <c:v>28</c:v>
                </c:pt>
                <c:pt idx="22">
                  <c:v>28</c:v>
                </c:pt>
                <c:pt idx="24">
                  <c:v>21</c:v>
                </c:pt>
                <c:pt idx="25">
                  <c:v>32</c:v>
                </c:pt>
              </c:numCache>
            </c:numRef>
          </c:val>
          <c:extLst>
            <c:ext xmlns:c16="http://schemas.microsoft.com/office/drawing/2014/chart" uri="{C3380CC4-5D6E-409C-BE32-E72D297353CC}">
              <c16:uniqueId val="{00000001-F664-4D06-B9CB-3E44FFB6C704}"/>
            </c:ext>
          </c:extLst>
        </c:ser>
        <c:dLbls>
          <c:showLegendKey val="0"/>
          <c:showVal val="1"/>
          <c:showCatName val="0"/>
          <c:showSerName val="0"/>
          <c:showPercent val="0"/>
          <c:showBubbleSize val="0"/>
        </c:dLbls>
        <c:gapWidth val="40"/>
        <c:overlap val="100"/>
        <c:axId val="527421328"/>
        <c:axId val="527421720"/>
      </c:barChart>
      <c:catAx>
        <c:axId val="433745784"/>
        <c:scaling>
          <c:orientation val="maxMin"/>
        </c:scaling>
        <c:delete val="0"/>
        <c:axPos val="l"/>
        <c:numFmt formatCode="General" sourceLinked="1"/>
        <c:majorTickMark val="none"/>
        <c:minorTickMark val="none"/>
        <c:tickLblPos val="low"/>
        <c:spPr>
          <a:ln w="3693">
            <a:solidFill>
              <a:srgbClr val="00000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433744608"/>
        <c:crosses val="autoZero"/>
        <c:auto val="1"/>
        <c:lblAlgn val="ctr"/>
        <c:lblOffset val="100"/>
        <c:tickLblSkip val="1"/>
        <c:tickMarkSkip val="1"/>
        <c:noMultiLvlLbl val="0"/>
      </c:catAx>
      <c:valAx>
        <c:axId val="433744608"/>
        <c:scaling>
          <c:orientation val="minMax"/>
          <c:max val="50"/>
          <c:min val="-84"/>
        </c:scaling>
        <c:delete val="1"/>
        <c:axPos val="t"/>
        <c:numFmt formatCode="General" sourceLinked="1"/>
        <c:majorTickMark val="out"/>
        <c:minorTickMark val="none"/>
        <c:tickLblPos val="nextTo"/>
        <c:crossAx val="433745784"/>
        <c:crosses val="autoZero"/>
        <c:crossBetween val="between"/>
      </c:valAx>
      <c:catAx>
        <c:axId val="527421328"/>
        <c:scaling>
          <c:orientation val="maxMin"/>
        </c:scaling>
        <c:delete val="1"/>
        <c:axPos val="l"/>
        <c:numFmt formatCode="General" sourceLinked="1"/>
        <c:majorTickMark val="out"/>
        <c:minorTickMark val="none"/>
        <c:tickLblPos val="nextTo"/>
        <c:crossAx val="527421720"/>
        <c:crosses val="autoZero"/>
        <c:auto val="1"/>
        <c:lblAlgn val="ctr"/>
        <c:lblOffset val="100"/>
        <c:noMultiLvlLbl val="0"/>
      </c:catAx>
      <c:valAx>
        <c:axId val="527421720"/>
        <c:scaling>
          <c:orientation val="minMax"/>
        </c:scaling>
        <c:delete val="1"/>
        <c:axPos val="b"/>
        <c:numFmt formatCode="General" sourceLinked="1"/>
        <c:majorTickMark val="out"/>
        <c:minorTickMark val="none"/>
        <c:tickLblPos val="nextTo"/>
        <c:crossAx val="527421328"/>
        <c:crosses val="max"/>
        <c:crossBetween val="between"/>
      </c:valAx>
      <c:spPr>
        <a:noFill/>
        <a:ln w="29542">
          <a:noFill/>
        </a:ln>
      </c:spPr>
    </c:plotArea>
    <c:legend>
      <c:legendPos val="r"/>
      <c:layout>
        <c:manualLayout>
          <c:xMode val="edge"/>
          <c:yMode val="edge"/>
          <c:x val="0.35103900098425195"/>
          <c:y val="1.1123660426217473E-2"/>
          <c:w val="0.61282029199475063"/>
          <c:h val="5.1069339417736156E-2"/>
        </c:manualLayout>
      </c:layout>
      <c:overlay val="0"/>
      <c:spPr>
        <a:noFill/>
        <a:ln w="29542">
          <a:noFill/>
        </a:ln>
      </c:spPr>
      <c:txPr>
        <a:bodyPr/>
        <a:lstStyle/>
        <a:p>
          <a:pPr>
            <a:defRPr sz="1500" b="0" i="0" u="none" strike="noStrike" baseline="0">
              <a:solidFill>
                <a:srgbClr val="000000"/>
              </a:solidFill>
              <a:latin typeface="+mn-lt"/>
              <a:ea typeface="Arial"/>
              <a:cs typeface="Arial"/>
            </a:defRPr>
          </a:pPr>
          <a:endParaRPr lang="en-US"/>
        </a:p>
      </c:txPr>
    </c:legend>
    <c:plotVisOnly val="1"/>
    <c:dispBlanksAs val="gap"/>
    <c:showDLblsOverMax val="0"/>
  </c:chart>
  <c:spPr>
    <a:noFill/>
    <a:ln>
      <a:noFill/>
    </a:ln>
  </c:spPr>
  <c:txPr>
    <a:bodyPr/>
    <a:lstStyle/>
    <a:p>
      <a:pPr>
        <a:defRPr sz="1076"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000000"/>
                </a:solidFill>
                <a:latin typeface="Calibri"/>
                <a:ea typeface="Calibri"/>
                <a:cs typeface="Calibri"/>
              </a:defRPr>
            </a:pPr>
            <a:r>
              <a:rPr lang="en-US" sz="2000" b="1" i="0" baseline="0" dirty="0">
                <a:effectLst/>
              </a:rPr>
              <a:t>Perception of Wall Street’s influence</a:t>
            </a:r>
            <a:endParaRPr lang="en-US" sz="2000" dirty="0">
              <a:effectLst/>
            </a:endParaRPr>
          </a:p>
        </c:rich>
      </c:tx>
      <c:layout>
        <c:manualLayout>
          <c:xMode val="edge"/>
          <c:yMode val="edge"/>
          <c:x val="0.30694852438194709"/>
          <c:y val="0"/>
        </c:manualLayout>
      </c:layout>
      <c:overlay val="1"/>
      <c:spPr>
        <a:solidFill>
          <a:schemeClr val="bg1">
            <a:lumMod val="85000"/>
          </a:schemeClr>
        </a:solidFill>
        <a:ln>
          <a:solidFill>
            <a:schemeClr val="bg1"/>
          </a:solidFill>
        </a:ln>
        <a:effectLst>
          <a:outerShdw blurRad="63500" dist="50800" dir="5400000" algn="ctr" rotWithShape="0">
            <a:srgbClr val="000000">
              <a:alpha val="43137"/>
            </a:srgbClr>
          </a:outerShdw>
        </a:effectLst>
      </c:spPr>
    </c:title>
    <c:autoTitleDeleted val="0"/>
    <c:plotArea>
      <c:layout>
        <c:manualLayout>
          <c:layoutTarget val="inner"/>
          <c:xMode val="edge"/>
          <c:yMode val="edge"/>
          <c:x val="2.9473870474311442E-3"/>
          <c:y val="0.25323485051492306"/>
          <c:w val="0.99705260247731864"/>
          <c:h val="0.61686013733510581"/>
        </c:manualLayout>
      </c:layout>
      <c:barChart>
        <c:barDir val="col"/>
        <c:grouping val="clustered"/>
        <c:varyColors val="0"/>
        <c:ser>
          <c:idx val="1"/>
          <c:order val="0"/>
          <c:tx>
            <c:strRef>
              <c:f>Sheet2!$A$2</c:f>
              <c:strCache>
                <c:ptCount val="1"/>
                <c:pt idx="0">
                  <c:v>Total</c:v>
                </c:pt>
              </c:strCache>
            </c:strRef>
          </c:tx>
          <c:spPr>
            <a:solidFill>
              <a:srgbClr val="AFDFFF"/>
            </a:solidFill>
            <a:ln w="3047">
              <a:solidFill>
                <a:srgbClr val="FFFFFF"/>
              </a:solidFill>
              <a:prstDash val="solid"/>
            </a:ln>
          </c:spPr>
          <c:invertIfNegative val="0"/>
          <c:dPt>
            <c:idx val="1"/>
            <c:invertIfNegative val="0"/>
            <c:bubble3D val="0"/>
            <c:spPr>
              <a:solidFill>
                <a:srgbClr val="FF9999"/>
              </a:solidFill>
              <a:ln w="3047">
                <a:solidFill>
                  <a:srgbClr val="FFFFFF"/>
                </a:solidFill>
                <a:prstDash val="solid"/>
              </a:ln>
            </c:spPr>
            <c:extLst>
              <c:ext xmlns:c16="http://schemas.microsoft.com/office/drawing/2014/chart" uri="{C3380CC4-5D6E-409C-BE32-E72D297353CC}">
                <c16:uniqueId val="{00000001-3029-42F9-9DD4-6D93F5780627}"/>
              </c:ext>
            </c:extLst>
          </c:dPt>
          <c:dPt>
            <c:idx val="2"/>
            <c:invertIfNegative val="0"/>
            <c:bubble3D val="0"/>
            <c:spPr>
              <a:solidFill>
                <a:schemeClr val="bg1">
                  <a:lumMod val="50000"/>
                </a:schemeClr>
              </a:solidFill>
              <a:ln w="3047">
                <a:solidFill>
                  <a:srgbClr val="FFFFFF"/>
                </a:solidFill>
                <a:prstDash val="solid"/>
              </a:ln>
            </c:spPr>
            <c:extLst>
              <c:ext xmlns:c16="http://schemas.microsoft.com/office/drawing/2014/chart" uri="{C3380CC4-5D6E-409C-BE32-E72D297353CC}">
                <c16:uniqueId val="{00000003-3029-42F9-9DD4-6D93F5780627}"/>
              </c:ext>
            </c:extLst>
          </c:dPt>
          <c:dPt>
            <c:idx val="4"/>
            <c:invertIfNegative val="0"/>
            <c:bubble3D val="0"/>
            <c:spPr>
              <a:solidFill>
                <a:srgbClr val="FF9999"/>
              </a:solidFill>
              <a:ln w="3047">
                <a:solidFill>
                  <a:srgbClr val="FFFFFF"/>
                </a:solidFill>
                <a:prstDash val="solid"/>
              </a:ln>
            </c:spPr>
            <c:extLst>
              <c:ext xmlns:c16="http://schemas.microsoft.com/office/drawing/2014/chart" uri="{C3380CC4-5D6E-409C-BE32-E72D297353CC}">
                <c16:uniqueId val="{00000006-3029-42F9-9DD4-6D93F5780627}"/>
              </c:ext>
            </c:extLst>
          </c:dPt>
          <c:dPt>
            <c:idx val="5"/>
            <c:invertIfNegative val="0"/>
            <c:bubble3D val="0"/>
            <c:spPr>
              <a:solidFill>
                <a:schemeClr val="bg1">
                  <a:lumMod val="50000"/>
                </a:schemeClr>
              </a:solidFill>
              <a:ln w="3047">
                <a:solidFill>
                  <a:srgbClr val="FFFFFF"/>
                </a:solidFill>
                <a:prstDash val="solid"/>
              </a:ln>
            </c:spPr>
            <c:extLst>
              <c:ext xmlns:c16="http://schemas.microsoft.com/office/drawing/2014/chart" uri="{C3380CC4-5D6E-409C-BE32-E72D297353CC}">
                <c16:uniqueId val="{00000008-3029-42F9-9DD4-6D93F5780627}"/>
              </c:ext>
            </c:extLst>
          </c:dPt>
          <c:dLbls>
            <c:spPr>
              <a:noFill/>
              <a:ln w="24374">
                <a:noFill/>
              </a:ln>
            </c:spPr>
            <c:txPr>
              <a:bodyPr/>
              <a:lstStyle/>
              <a:p>
                <a:pPr>
                  <a:defRPr sz="2351"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Sheet2!$B$1:$G$1</c:f>
              <c:strCache>
                <c:ptCount val="6"/>
                <c:pt idx="0">
                  <c:v>Too high</c:v>
                </c:pt>
                <c:pt idx="1">
                  <c:v>Too low</c:v>
                </c:pt>
                <c:pt idx="2">
                  <c:v>About right</c:v>
                </c:pt>
                <c:pt idx="3">
                  <c:v>More influence</c:v>
                </c:pt>
                <c:pt idx="4">
                  <c:v>Less influence</c:v>
                </c:pt>
                <c:pt idx="5">
                  <c:v>About the same influence</c:v>
                </c:pt>
              </c:strCache>
            </c:strRef>
          </c:cat>
          <c:val>
            <c:numRef>
              <c:f>Sheet2!$B$2:$G$2</c:f>
              <c:numCache>
                <c:formatCode>General</c:formatCode>
                <c:ptCount val="6"/>
                <c:pt idx="0">
                  <c:v>66</c:v>
                </c:pt>
                <c:pt idx="1">
                  <c:v>3</c:v>
                </c:pt>
                <c:pt idx="2">
                  <c:v>19</c:v>
                </c:pt>
                <c:pt idx="3">
                  <c:v>45</c:v>
                </c:pt>
                <c:pt idx="4">
                  <c:v>6</c:v>
                </c:pt>
                <c:pt idx="5">
                  <c:v>40</c:v>
                </c:pt>
              </c:numCache>
            </c:numRef>
          </c:val>
          <c:extLst>
            <c:ext xmlns:c16="http://schemas.microsoft.com/office/drawing/2014/chart" uri="{C3380CC4-5D6E-409C-BE32-E72D297353CC}">
              <c16:uniqueId val="{0000000E-3029-42F9-9DD4-6D93F5780627}"/>
            </c:ext>
          </c:extLst>
        </c:ser>
        <c:dLbls>
          <c:showLegendKey val="0"/>
          <c:showVal val="1"/>
          <c:showCatName val="0"/>
          <c:showSerName val="0"/>
          <c:showPercent val="0"/>
          <c:showBubbleSize val="0"/>
        </c:dLbls>
        <c:gapWidth val="60"/>
        <c:axId val="527422896"/>
        <c:axId val="527423288"/>
      </c:barChart>
      <c:catAx>
        <c:axId val="52742289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600" b="1" i="0" u="none" strike="noStrike" baseline="0">
                <a:solidFill>
                  <a:schemeClr val="tx1"/>
                </a:solidFill>
                <a:latin typeface="Calibri"/>
                <a:ea typeface="Calibri"/>
                <a:cs typeface="Calibri"/>
              </a:defRPr>
            </a:pPr>
            <a:endParaRPr lang="en-US"/>
          </a:p>
        </c:txPr>
        <c:crossAx val="527423288"/>
        <c:crosses val="autoZero"/>
        <c:auto val="1"/>
        <c:lblAlgn val="ctr"/>
        <c:lblOffset val="100"/>
        <c:tickLblSkip val="1"/>
        <c:tickMarkSkip val="1"/>
        <c:noMultiLvlLbl val="0"/>
      </c:catAx>
      <c:valAx>
        <c:axId val="527423288"/>
        <c:scaling>
          <c:orientation val="minMax"/>
          <c:max val="90"/>
        </c:scaling>
        <c:delete val="1"/>
        <c:axPos val="l"/>
        <c:numFmt formatCode="General" sourceLinked="1"/>
        <c:majorTickMark val="out"/>
        <c:minorTickMark val="none"/>
        <c:tickLblPos val="nextTo"/>
        <c:crossAx val="527422896"/>
        <c:crosses val="autoZero"/>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000000"/>
                </a:solidFill>
                <a:latin typeface="Calibri"/>
                <a:ea typeface="Calibri"/>
                <a:cs typeface="Calibri"/>
              </a:defRPr>
            </a:pPr>
            <a:r>
              <a:rPr lang="en-US" sz="2000" b="1" i="0" baseline="0" dirty="0">
                <a:effectLst/>
              </a:rPr>
              <a:t>Importance of Wall Street Reform</a:t>
            </a:r>
            <a:endParaRPr lang="en-US" sz="2000" dirty="0">
              <a:effectLst/>
            </a:endParaRPr>
          </a:p>
        </c:rich>
      </c:tx>
      <c:layout>
        <c:manualLayout>
          <c:xMode val="edge"/>
          <c:yMode val="edge"/>
          <c:x val="0.31805963670818427"/>
          <c:y val="2.6246500437445319E-2"/>
        </c:manualLayout>
      </c:layout>
      <c:overlay val="1"/>
      <c:spPr>
        <a:solidFill>
          <a:schemeClr val="bg1">
            <a:lumMod val="85000"/>
          </a:schemeClr>
        </a:solidFill>
        <a:ln>
          <a:solidFill>
            <a:schemeClr val="bg1"/>
          </a:solidFill>
        </a:ln>
        <a:effectLst>
          <a:outerShdw blurRad="63500" dist="50800" dir="5400000" algn="ctr" rotWithShape="0">
            <a:srgbClr val="000000">
              <a:alpha val="43137"/>
            </a:srgbClr>
          </a:outerShdw>
        </a:effectLst>
      </c:spPr>
    </c:title>
    <c:autoTitleDeleted val="0"/>
    <c:plotArea>
      <c:layout>
        <c:manualLayout>
          <c:layoutTarget val="inner"/>
          <c:xMode val="edge"/>
          <c:yMode val="edge"/>
          <c:x val="2.9473870474311442E-3"/>
          <c:y val="0.25323485051492306"/>
          <c:w val="0.99705260247731864"/>
          <c:h val="0.61686013733510581"/>
        </c:manualLayout>
      </c:layout>
      <c:barChart>
        <c:barDir val="col"/>
        <c:grouping val="clustered"/>
        <c:varyColors val="0"/>
        <c:ser>
          <c:idx val="1"/>
          <c:order val="1"/>
          <c:tx>
            <c:strRef>
              <c:f>Sheet2!$A$3</c:f>
              <c:strCache>
                <c:ptCount val="1"/>
                <c:pt idx="0">
                  <c:v>Total</c:v>
                </c:pt>
              </c:strCache>
            </c:strRef>
          </c:tx>
          <c:spPr>
            <a:solidFill>
              <a:srgbClr val="AFDFFF"/>
            </a:solidFill>
            <a:ln w="3047">
              <a:solidFill>
                <a:srgbClr val="FFFFFF"/>
              </a:solidFill>
              <a:prstDash val="solid"/>
            </a:ln>
          </c:spPr>
          <c:invertIfNegative val="0"/>
          <c:dPt>
            <c:idx val="1"/>
            <c:invertIfNegative val="0"/>
            <c:bubble3D val="0"/>
            <c:spPr>
              <a:solidFill>
                <a:srgbClr val="FF9999"/>
              </a:solidFill>
              <a:ln w="3047">
                <a:solidFill>
                  <a:srgbClr val="FFFFFF"/>
                </a:solidFill>
                <a:prstDash val="solid"/>
              </a:ln>
            </c:spPr>
            <c:extLst>
              <c:ext xmlns:c16="http://schemas.microsoft.com/office/drawing/2014/chart" uri="{C3380CC4-5D6E-409C-BE32-E72D297353CC}">
                <c16:uniqueId val="{00000001-3029-42F9-9DD4-6D93F5780627}"/>
              </c:ext>
            </c:extLst>
          </c:dPt>
          <c:dPt>
            <c:idx val="2"/>
            <c:invertIfNegative val="0"/>
            <c:bubble3D val="0"/>
            <c:spPr>
              <a:solidFill>
                <a:schemeClr val="bg1">
                  <a:lumMod val="50000"/>
                </a:schemeClr>
              </a:solidFill>
              <a:ln w="3047">
                <a:solidFill>
                  <a:srgbClr val="FFFFFF"/>
                </a:solidFill>
                <a:prstDash val="solid"/>
              </a:ln>
            </c:spPr>
            <c:extLst>
              <c:ext xmlns:c16="http://schemas.microsoft.com/office/drawing/2014/chart" uri="{C3380CC4-5D6E-409C-BE32-E72D297353CC}">
                <c16:uniqueId val="{00000003-3029-42F9-9DD4-6D93F5780627}"/>
              </c:ext>
            </c:extLst>
          </c:dPt>
          <c:dPt>
            <c:idx val="4"/>
            <c:invertIfNegative val="0"/>
            <c:bubble3D val="0"/>
            <c:spPr>
              <a:solidFill>
                <a:srgbClr val="FF9999"/>
              </a:solidFill>
              <a:ln w="3047">
                <a:solidFill>
                  <a:srgbClr val="FFFFFF"/>
                </a:solidFill>
                <a:prstDash val="solid"/>
              </a:ln>
            </c:spPr>
            <c:extLst>
              <c:ext xmlns:c16="http://schemas.microsoft.com/office/drawing/2014/chart" uri="{C3380CC4-5D6E-409C-BE32-E72D297353CC}">
                <c16:uniqueId val="{00000006-3029-42F9-9DD4-6D93F5780627}"/>
              </c:ext>
            </c:extLst>
          </c:dPt>
          <c:dPt>
            <c:idx val="5"/>
            <c:invertIfNegative val="0"/>
            <c:bubble3D val="0"/>
            <c:spPr>
              <a:solidFill>
                <a:schemeClr val="bg1">
                  <a:lumMod val="50000"/>
                </a:schemeClr>
              </a:solidFill>
              <a:ln w="3047">
                <a:solidFill>
                  <a:srgbClr val="FFFFFF"/>
                </a:solidFill>
                <a:prstDash val="solid"/>
              </a:ln>
            </c:spPr>
            <c:extLst>
              <c:ext xmlns:c16="http://schemas.microsoft.com/office/drawing/2014/chart" uri="{C3380CC4-5D6E-409C-BE32-E72D297353CC}">
                <c16:uniqueId val="{00000008-3029-42F9-9DD4-6D93F5780627}"/>
              </c:ext>
            </c:extLst>
          </c:dPt>
          <c:dLbls>
            <c:spPr>
              <a:noFill/>
              <a:ln w="24374">
                <a:noFill/>
              </a:ln>
            </c:spPr>
            <c:txPr>
              <a:bodyPr/>
              <a:lstStyle/>
              <a:p>
                <a:pPr>
                  <a:defRPr sz="2351"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Sheet2!$B$1:$G$1</c:f>
              <c:strCache>
                <c:ptCount val="6"/>
                <c:pt idx="0">
                  <c:v>Rated 10-6 "Important"</c:v>
                </c:pt>
                <c:pt idx="1">
                  <c:v>Rated 5/DK "Neutral"</c:v>
                </c:pt>
                <c:pt idx="2">
                  <c:v>Rated 0-4 "Not Important" </c:v>
                </c:pt>
                <c:pt idx="3">
                  <c:v>Rated 10-6 "Important"</c:v>
                </c:pt>
                <c:pt idx="4">
                  <c:v>Rated 5/DK "Neutral"</c:v>
                </c:pt>
                <c:pt idx="5">
                  <c:v>Rated 0-4 "Not Important" </c:v>
                </c:pt>
              </c:strCache>
            </c:strRef>
          </c:cat>
          <c:val>
            <c:numRef>
              <c:f>Sheet2!$B$3:$G$3</c:f>
              <c:numCache>
                <c:formatCode>General</c:formatCode>
                <c:ptCount val="6"/>
                <c:pt idx="0">
                  <c:v>50</c:v>
                </c:pt>
                <c:pt idx="1">
                  <c:v>20</c:v>
                </c:pt>
                <c:pt idx="2">
                  <c:v>29</c:v>
                </c:pt>
                <c:pt idx="3">
                  <c:v>45</c:v>
                </c:pt>
                <c:pt idx="4">
                  <c:v>23</c:v>
                </c:pt>
                <c:pt idx="5">
                  <c:v>32</c:v>
                </c:pt>
              </c:numCache>
            </c:numRef>
          </c:val>
          <c:extLst>
            <c:ext xmlns:c16="http://schemas.microsoft.com/office/drawing/2014/chart" uri="{C3380CC4-5D6E-409C-BE32-E72D297353CC}">
              <c16:uniqueId val="{0000000E-3029-42F9-9DD4-6D93F5780627}"/>
            </c:ext>
          </c:extLst>
        </c:ser>
        <c:dLbls>
          <c:showLegendKey val="0"/>
          <c:showVal val="1"/>
          <c:showCatName val="0"/>
          <c:showSerName val="0"/>
          <c:showPercent val="0"/>
          <c:showBubbleSize val="0"/>
        </c:dLbls>
        <c:gapWidth val="60"/>
        <c:axId val="527424072"/>
        <c:axId val="527424464"/>
      </c:barChart>
      <c:barChart>
        <c:barDir val="col"/>
        <c:grouping val="clustered"/>
        <c:varyColors val="0"/>
        <c:ser>
          <c:idx val="0"/>
          <c:order val="0"/>
          <c:tx>
            <c:strRef>
              <c:f>Sheet2!$A$2</c:f>
              <c:strCache>
                <c:ptCount val="1"/>
                <c:pt idx="0">
                  <c:v>10</c:v>
                </c:pt>
              </c:strCache>
            </c:strRef>
          </c:tx>
          <c:spPr>
            <a:solidFill>
              <a:schemeClr val="accent1"/>
            </a:solidFill>
            <a:ln w="12187">
              <a:solidFill>
                <a:srgbClr val="FFFFFF"/>
              </a:solidFill>
              <a:prstDash val="solid"/>
            </a:ln>
          </c:spPr>
          <c:invertIfNegative val="0"/>
          <c:dPt>
            <c:idx val="0"/>
            <c:invertIfNegative val="0"/>
            <c:bubble3D val="0"/>
            <c:spPr>
              <a:solidFill>
                <a:schemeClr val="tx2"/>
              </a:solidFill>
              <a:ln w="12187">
                <a:solidFill>
                  <a:srgbClr val="FFFFFF"/>
                </a:solidFill>
                <a:prstDash val="solid"/>
              </a:ln>
            </c:spPr>
            <c:extLst>
              <c:ext xmlns:c16="http://schemas.microsoft.com/office/drawing/2014/chart" uri="{C3380CC4-5D6E-409C-BE32-E72D297353CC}">
                <c16:uniqueId val="{00000010-3029-42F9-9DD4-6D93F5780627}"/>
              </c:ext>
            </c:extLst>
          </c:dPt>
          <c:dPt>
            <c:idx val="1"/>
            <c:invertIfNegative val="0"/>
            <c:bubble3D val="0"/>
            <c:spPr>
              <a:solidFill>
                <a:srgbClr val="C00000"/>
              </a:solidFill>
              <a:ln w="12187">
                <a:solidFill>
                  <a:srgbClr val="FFFFFF"/>
                </a:solidFill>
                <a:prstDash val="solid"/>
              </a:ln>
            </c:spPr>
            <c:extLst>
              <c:ext xmlns:c16="http://schemas.microsoft.com/office/drawing/2014/chart" uri="{C3380CC4-5D6E-409C-BE32-E72D297353CC}">
                <c16:uniqueId val="{00000012-3029-42F9-9DD4-6D93F5780627}"/>
              </c:ext>
            </c:extLst>
          </c:dPt>
          <c:dPt>
            <c:idx val="2"/>
            <c:invertIfNegative val="0"/>
            <c:bubble3D val="0"/>
            <c:spPr>
              <a:solidFill>
                <a:schemeClr val="tx2"/>
              </a:solidFill>
              <a:ln w="12187">
                <a:solidFill>
                  <a:srgbClr val="FFFFFF"/>
                </a:solidFill>
                <a:prstDash val="solid"/>
              </a:ln>
            </c:spPr>
            <c:extLst>
              <c:ext xmlns:c16="http://schemas.microsoft.com/office/drawing/2014/chart" uri="{C3380CC4-5D6E-409C-BE32-E72D297353CC}">
                <c16:uniqueId val="{00000014-3029-42F9-9DD4-6D93F5780627}"/>
              </c:ext>
            </c:extLst>
          </c:dPt>
          <c:dPt>
            <c:idx val="3"/>
            <c:invertIfNegative val="0"/>
            <c:bubble3D val="0"/>
            <c:spPr>
              <a:solidFill>
                <a:schemeClr val="tx2"/>
              </a:solidFill>
              <a:ln w="12187">
                <a:solidFill>
                  <a:srgbClr val="FFFFFF"/>
                </a:solidFill>
                <a:prstDash val="solid"/>
              </a:ln>
            </c:spPr>
            <c:extLst>
              <c:ext xmlns:c16="http://schemas.microsoft.com/office/drawing/2014/chart" uri="{C3380CC4-5D6E-409C-BE32-E72D297353CC}">
                <c16:uniqueId val="{00000016-3029-42F9-9DD4-6D93F5780627}"/>
              </c:ext>
            </c:extLst>
          </c:dPt>
          <c:dPt>
            <c:idx val="4"/>
            <c:invertIfNegative val="0"/>
            <c:bubble3D val="0"/>
            <c:spPr>
              <a:solidFill>
                <a:srgbClr val="C00000"/>
              </a:solidFill>
              <a:ln w="12187">
                <a:solidFill>
                  <a:srgbClr val="FFFFFF"/>
                </a:solidFill>
                <a:prstDash val="solid"/>
              </a:ln>
            </c:spPr>
            <c:extLst>
              <c:ext xmlns:c16="http://schemas.microsoft.com/office/drawing/2014/chart" uri="{C3380CC4-5D6E-409C-BE32-E72D297353CC}">
                <c16:uniqueId val="{00000018-3029-42F9-9DD4-6D93F5780627}"/>
              </c:ext>
            </c:extLst>
          </c:dPt>
          <c:dLbls>
            <c:spPr>
              <a:noFill/>
              <a:ln w="24374">
                <a:noFill/>
              </a:ln>
            </c:spPr>
            <c:txPr>
              <a:bodyPr/>
              <a:lstStyle/>
              <a:p>
                <a:pPr>
                  <a:defRPr sz="2351"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Sheet2!$B$1:$G$1</c:f>
              <c:strCache>
                <c:ptCount val="6"/>
                <c:pt idx="0">
                  <c:v>Rated 10-6 "Important"</c:v>
                </c:pt>
                <c:pt idx="1">
                  <c:v>Rated 5/DK "Neutral"</c:v>
                </c:pt>
                <c:pt idx="2">
                  <c:v>Rated 0-4 "Not Important" </c:v>
                </c:pt>
                <c:pt idx="3">
                  <c:v>Rated 10-6 "Important"</c:v>
                </c:pt>
                <c:pt idx="4">
                  <c:v>Rated 5/DK "Neutral"</c:v>
                </c:pt>
                <c:pt idx="5">
                  <c:v>Rated 0-4 "Not Important" </c:v>
                </c:pt>
              </c:strCache>
            </c:strRef>
          </c:cat>
          <c:val>
            <c:numRef>
              <c:f>Sheet2!$B$2:$G$2</c:f>
              <c:numCache>
                <c:formatCode>General</c:formatCode>
                <c:ptCount val="6"/>
              </c:numCache>
            </c:numRef>
          </c:val>
          <c:extLst>
            <c:ext xmlns:c16="http://schemas.microsoft.com/office/drawing/2014/chart" uri="{C3380CC4-5D6E-409C-BE32-E72D297353CC}">
              <c16:uniqueId val="{0000001E-3029-42F9-9DD4-6D93F5780627}"/>
            </c:ext>
          </c:extLst>
        </c:ser>
        <c:dLbls>
          <c:showLegendKey val="0"/>
          <c:showVal val="1"/>
          <c:showCatName val="0"/>
          <c:showSerName val="0"/>
          <c:showPercent val="0"/>
          <c:showBubbleSize val="0"/>
        </c:dLbls>
        <c:gapWidth val="60"/>
        <c:axId val="527424856"/>
        <c:axId val="433223040"/>
      </c:barChart>
      <c:catAx>
        <c:axId val="527424072"/>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600" b="1" i="0" u="none" strike="noStrike" baseline="0">
                <a:solidFill>
                  <a:schemeClr val="tx1"/>
                </a:solidFill>
                <a:latin typeface="Calibri"/>
                <a:ea typeface="Calibri"/>
                <a:cs typeface="Calibri"/>
              </a:defRPr>
            </a:pPr>
            <a:endParaRPr lang="en-US"/>
          </a:p>
        </c:txPr>
        <c:crossAx val="527424464"/>
        <c:crosses val="autoZero"/>
        <c:auto val="1"/>
        <c:lblAlgn val="ctr"/>
        <c:lblOffset val="100"/>
        <c:tickLblSkip val="1"/>
        <c:tickMarkSkip val="1"/>
        <c:noMultiLvlLbl val="0"/>
      </c:catAx>
      <c:valAx>
        <c:axId val="527424464"/>
        <c:scaling>
          <c:orientation val="minMax"/>
          <c:max val="60"/>
        </c:scaling>
        <c:delete val="1"/>
        <c:axPos val="l"/>
        <c:numFmt formatCode="General" sourceLinked="1"/>
        <c:majorTickMark val="out"/>
        <c:minorTickMark val="none"/>
        <c:tickLblPos val="nextTo"/>
        <c:crossAx val="527424072"/>
        <c:crosses val="autoZero"/>
        <c:crossBetween val="between"/>
      </c:valAx>
      <c:catAx>
        <c:axId val="527424856"/>
        <c:scaling>
          <c:orientation val="minMax"/>
        </c:scaling>
        <c:delete val="1"/>
        <c:axPos val="b"/>
        <c:numFmt formatCode="General" sourceLinked="1"/>
        <c:majorTickMark val="out"/>
        <c:minorTickMark val="none"/>
        <c:tickLblPos val="nextTo"/>
        <c:crossAx val="433223040"/>
        <c:crosses val="autoZero"/>
        <c:auto val="1"/>
        <c:lblAlgn val="ctr"/>
        <c:lblOffset val="100"/>
        <c:noMultiLvlLbl val="0"/>
      </c:catAx>
      <c:valAx>
        <c:axId val="433223040"/>
        <c:scaling>
          <c:orientation val="minMax"/>
        </c:scaling>
        <c:delete val="1"/>
        <c:axPos val="r"/>
        <c:numFmt formatCode="General" sourceLinked="1"/>
        <c:majorTickMark val="out"/>
        <c:minorTickMark val="none"/>
        <c:tickLblPos val="nextTo"/>
        <c:crossAx val="527424856"/>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pPr>
            <a:r>
              <a:rPr lang="en-US" sz="2000" b="1" i="0" dirty="0"/>
              <a:t>Motivation to Vote</a:t>
            </a:r>
            <a:endParaRPr lang="en-US" sz="1600" b="1" i="1" dirty="0"/>
          </a:p>
        </c:rich>
      </c:tx>
      <c:layout>
        <c:manualLayout>
          <c:xMode val="edge"/>
          <c:yMode val="edge"/>
          <c:x val="0.38194853258404776"/>
          <c:y val="0"/>
        </c:manualLayout>
      </c:layout>
      <c:overlay val="1"/>
      <c:spPr>
        <a:solidFill>
          <a:schemeClr val="bg1">
            <a:lumMod val="85000"/>
          </a:schemeClr>
        </a:solidFill>
        <a:ln>
          <a:solidFill>
            <a:schemeClr val="bg1"/>
          </a:solidFill>
        </a:ln>
        <a:effectLst>
          <a:outerShdw blurRad="63500" dist="50800" dir="5400000" algn="ctr" rotWithShape="0">
            <a:srgbClr val="000000">
              <a:alpha val="43137"/>
            </a:srgbClr>
          </a:outerShdw>
        </a:effectLst>
      </c:spPr>
    </c:title>
    <c:autoTitleDeleted val="0"/>
    <c:plotArea>
      <c:layout>
        <c:manualLayout>
          <c:layoutTarget val="inner"/>
          <c:xMode val="edge"/>
          <c:yMode val="edge"/>
          <c:x val="2.9473870474311442E-3"/>
          <c:y val="7.8234908136482928E-2"/>
          <c:w val="0.99705260247731864"/>
          <c:h val="0.79186023622047241"/>
        </c:manualLayout>
      </c:layout>
      <c:barChart>
        <c:barDir val="col"/>
        <c:grouping val="clustered"/>
        <c:varyColors val="0"/>
        <c:ser>
          <c:idx val="1"/>
          <c:order val="1"/>
          <c:tx>
            <c:strRef>
              <c:f>Sheet2!$A$3</c:f>
              <c:strCache>
                <c:ptCount val="1"/>
                <c:pt idx="0">
                  <c:v>Base</c:v>
                </c:pt>
              </c:strCache>
            </c:strRef>
          </c:tx>
          <c:spPr>
            <a:solidFill>
              <a:srgbClr val="AFDFFF"/>
            </a:solidFill>
            <a:ln w="3047">
              <a:solidFill>
                <a:srgbClr val="FFFFFF"/>
              </a:solidFill>
              <a:prstDash val="solid"/>
            </a:ln>
          </c:spPr>
          <c:invertIfNegative val="0"/>
          <c:dPt>
            <c:idx val="1"/>
            <c:invertIfNegative val="0"/>
            <c:bubble3D val="0"/>
            <c:extLst>
              <c:ext xmlns:c16="http://schemas.microsoft.com/office/drawing/2014/chart" uri="{C3380CC4-5D6E-409C-BE32-E72D297353CC}">
                <c16:uniqueId val="{00000001-277A-482E-91B7-A4E9CEF0999B}"/>
              </c:ext>
            </c:extLst>
          </c:dPt>
          <c:dPt>
            <c:idx val="2"/>
            <c:invertIfNegative val="0"/>
            <c:bubble3D val="0"/>
            <c:extLst>
              <c:ext xmlns:c16="http://schemas.microsoft.com/office/drawing/2014/chart" uri="{C3380CC4-5D6E-409C-BE32-E72D297353CC}">
                <c16:uniqueId val="{00000003-277A-482E-91B7-A4E9CEF0999B}"/>
              </c:ext>
            </c:extLst>
          </c:dPt>
          <c:dPt>
            <c:idx val="4"/>
            <c:invertIfNegative val="0"/>
            <c:bubble3D val="0"/>
            <c:extLst>
              <c:ext xmlns:c16="http://schemas.microsoft.com/office/drawing/2014/chart" uri="{C3380CC4-5D6E-409C-BE32-E72D297353CC}">
                <c16:uniqueId val="{00000006-277A-482E-91B7-A4E9CEF0999B}"/>
              </c:ext>
            </c:extLst>
          </c:dPt>
          <c:dPt>
            <c:idx val="5"/>
            <c:invertIfNegative val="0"/>
            <c:bubble3D val="0"/>
            <c:extLst>
              <c:ext xmlns:c16="http://schemas.microsoft.com/office/drawing/2014/chart" uri="{C3380CC4-5D6E-409C-BE32-E72D297353CC}">
                <c16:uniqueId val="{00000008-277A-482E-91B7-A4E9CEF0999B}"/>
              </c:ext>
            </c:extLst>
          </c:dPt>
          <c:dLbls>
            <c:spPr>
              <a:noFill/>
              <a:ln w="24374">
                <a:noFill/>
              </a:ln>
            </c:spPr>
            <c:txPr>
              <a:bodyPr/>
              <a:lstStyle/>
              <a:p>
                <a:pPr>
                  <a:defRPr sz="14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Sheet2!$B$1:$G$1</c:f>
              <c:strCache>
                <c:ptCount val="6"/>
                <c:pt idx="0">
                  <c:v>Almost Certain</c:v>
                </c:pt>
                <c:pt idx="1">
                  <c:v>Probably</c:v>
                </c:pt>
                <c:pt idx="2">
                  <c:v>50-50</c:v>
                </c:pt>
                <c:pt idx="3">
                  <c:v>Probably not</c:v>
                </c:pt>
                <c:pt idx="4">
                  <c:v>Definitely not</c:v>
                </c:pt>
                <c:pt idx="5">
                  <c:v>Don't know</c:v>
                </c:pt>
              </c:strCache>
            </c:strRef>
          </c:cat>
          <c:val>
            <c:numRef>
              <c:f>Sheet2!$B$3:$G$3</c:f>
              <c:numCache>
                <c:formatCode>General</c:formatCode>
                <c:ptCount val="6"/>
                <c:pt idx="0">
                  <c:v>83</c:v>
                </c:pt>
                <c:pt idx="1">
                  <c:v>11</c:v>
                </c:pt>
                <c:pt idx="2">
                  <c:v>3</c:v>
                </c:pt>
                <c:pt idx="3">
                  <c:v>2</c:v>
                </c:pt>
                <c:pt idx="4">
                  <c:v>1</c:v>
                </c:pt>
                <c:pt idx="5">
                  <c:v>0</c:v>
                </c:pt>
              </c:numCache>
            </c:numRef>
          </c:val>
          <c:extLst>
            <c:ext xmlns:c16="http://schemas.microsoft.com/office/drawing/2014/chart" uri="{C3380CC4-5D6E-409C-BE32-E72D297353CC}">
              <c16:uniqueId val="{0000000E-277A-482E-91B7-A4E9CEF0999B}"/>
            </c:ext>
          </c:extLst>
        </c:ser>
        <c:ser>
          <c:idx val="0"/>
          <c:order val="0"/>
          <c:tx>
            <c:strRef>
              <c:f>Sheet2!$A$2</c:f>
              <c:strCache>
                <c:ptCount val="1"/>
                <c:pt idx="0">
                  <c:v>Drop Off</c:v>
                </c:pt>
              </c:strCache>
            </c:strRef>
          </c:tx>
          <c:spPr>
            <a:solidFill>
              <a:srgbClr val="0085B4"/>
            </a:solidFill>
            <a:ln w="12187">
              <a:solidFill>
                <a:srgbClr val="FFFFFF"/>
              </a:solidFill>
              <a:prstDash val="solid"/>
            </a:ln>
          </c:spPr>
          <c:invertIfNegative val="0"/>
          <c:dPt>
            <c:idx val="0"/>
            <c:invertIfNegative val="0"/>
            <c:bubble3D val="0"/>
            <c:extLst>
              <c:ext xmlns:c16="http://schemas.microsoft.com/office/drawing/2014/chart" uri="{C3380CC4-5D6E-409C-BE32-E72D297353CC}">
                <c16:uniqueId val="{00000010-277A-482E-91B7-A4E9CEF0999B}"/>
              </c:ext>
            </c:extLst>
          </c:dPt>
          <c:dPt>
            <c:idx val="1"/>
            <c:invertIfNegative val="0"/>
            <c:bubble3D val="0"/>
            <c:extLst>
              <c:ext xmlns:c16="http://schemas.microsoft.com/office/drawing/2014/chart" uri="{C3380CC4-5D6E-409C-BE32-E72D297353CC}">
                <c16:uniqueId val="{00000012-277A-482E-91B7-A4E9CEF0999B}"/>
              </c:ext>
            </c:extLst>
          </c:dPt>
          <c:dPt>
            <c:idx val="2"/>
            <c:invertIfNegative val="0"/>
            <c:bubble3D val="0"/>
            <c:extLst>
              <c:ext xmlns:c16="http://schemas.microsoft.com/office/drawing/2014/chart" uri="{C3380CC4-5D6E-409C-BE32-E72D297353CC}">
                <c16:uniqueId val="{00000014-277A-482E-91B7-A4E9CEF0999B}"/>
              </c:ext>
            </c:extLst>
          </c:dPt>
          <c:dPt>
            <c:idx val="3"/>
            <c:invertIfNegative val="0"/>
            <c:bubble3D val="0"/>
            <c:extLst>
              <c:ext xmlns:c16="http://schemas.microsoft.com/office/drawing/2014/chart" uri="{C3380CC4-5D6E-409C-BE32-E72D297353CC}">
                <c16:uniqueId val="{00000016-277A-482E-91B7-A4E9CEF0999B}"/>
              </c:ext>
            </c:extLst>
          </c:dPt>
          <c:dPt>
            <c:idx val="4"/>
            <c:invertIfNegative val="0"/>
            <c:bubble3D val="0"/>
            <c:extLst>
              <c:ext xmlns:c16="http://schemas.microsoft.com/office/drawing/2014/chart" uri="{C3380CC4-5D6E-409C-BE32-E72D297353CC}">
                <c16:uniqueId val="{00000018-277A-482E-91B7-A4E9CEF0999B}"/>
              </c:ext>
            </c:extLst>
          </c:dPt>
          <c:dLbls>
            <c:spPr>
              <a:noFill/>
              <a:ln w="24374">
                <a:noFill/>
              </a:ln>
            </c:spPr>
            <c:txPr>
              <a:bodyPr/>
              <a:lstStyle/>
              <a:p>
                <a:pPr>
                  <a:defRPr sz="1400" b="0"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Sheet2!$B$1:$G$1</c:f>
              <c:strCache>
                <c:ptCount val="6"/>
                <c:pt idx="0">
                  <c:v>Almost Certain</c:v>
                </c:pt>
                <c:pt idx="1">
                  <c:v>Probably</c:v>
                </c:pt>
                <c:pt idx="2">
                  <c:v>50-50</c:v>
                </c:pt>
                <c:pt idx="3">
                  <c:v>Probably not</c:v>
                </c:pt>
                <c:pt idx="4">
                  <c:v>Definitely not</c:v>
                </c:pt>
                <c:pt idx="5">
                  <c:v>Don't know</c:v>
                </c:pt>
              </c:strCache>
            </c:strRef>
          </c:cat>
          <c:val>
            <c:numRef>
              <c:f>Sheet2!$B$2:$G$2</c:f>
              <c:numCache>
                <c:formatCode>General</c:formatCode>
                <c:ptCount val="6"/>
                <c:pt idx="0">
                  <c:v>73</c:v>
                </c:pt>
                <c:pt idx="1">
                  <c:v>21</c:v>
                </c:pt>
                <c:pt idx="2">
                  <c:v>4</c:v>
                </c:pt>
                <c:pt idx="3">
                  <c:v>1</c:v>
                </c:pt>
                <c:pt idx="4">
                  <c:v>0</c:v>
                </c:pt>
                <c:pt idx="5">
                  <c:v>1</c:v>
                </c:pt>
              </c:numCache>
            </c:numRef>
          </c:val>
          <c:extLst>
            <c:ext xmlns:c16="http://schemas.microsoft.com/office/drawing/2014/chart" uri="{C3380CC4-5D6E-409C-BE32-E72D297353CC}">
              <c16:uniqueId val="{0000001E-277A-482E-91B7-A4E9CEF0999B}"/>
            </c:ext>
          </c:extLst>
        </c:ser>
        <c:ser>
          <c:idx val="2"/>
          <c:order val="2"/>
          <c:tx>
            <c:strRef>
              <c:f>Sheet2!$A$4</c:f>
              <c:strCache>
                <c:ptCount val="1"/>
                <c:pt idx="0">
                  <c:v>Dem</c:v>
                </c:pt>
              </c:strCache>
            </c:strRef>
          </c:tx>
          <c:spPr>
            <a:solidFill>
              <a:srgbClr val="00206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Sheet2!$B$1:$G$1</c:f>
              <c:strCache>
                <c:ptCount val="6"/>
                <c:pt idx="0">
                  <c:v>Almost Certain</c:v>
                </c:pt>
                <c:pt idx="1">
                  <c:v>Probably</c:v>
                </c:pt>
                <c:pt idx="2">
                  <c:v>50-50</c:v>
                </c:pt>
                <c:pt idx="3">
                  <c:v>Probably not</c:v>
                </c:pt>
                <c:pt idx="4">
                  <c:v>Definitely not</c:v>
                </c:pt>
                <c:pt idx="5">
                  <c:v>Don't know</c:v>
                </c:pt>
              </c:strCache>
            </c:strRef>
          </c:cat>
          <c:val>
            <c:numRef>
              <c:f>Sheet2!$B$4:$G$4</c:f>
              <c:numCache>
                <c:formatCode>General</c:formatCode>
                <c:ptCount val="6"/>
                <c:pt idx="0">
                  <c:v>87</c:v>
                </c:pt>
                <c:pt idx="1">
                  <c:v>9</c:v>
                </c:pt>
                <c:pt idx="2">
                  <c:v>3</c:v>
                </c:pt>
                <c:pt idx="3">
                  <c:v>2</c:v>
                </c:pt>
                <c:pt idx="4">
                  <c:v>0</c:v>
                </c:pt>
                <c:pt idx="5">
                  <c:v>0</c:v>
                </c:pt>
              </c:numCache>
            </c:numRef>
          </c:val>
          <c:extLst>
            <c:ext xmlns:c16="http://schemas.microsoft.com/office/drawing/2014/chart" uri="{C3380CC4-5D6E-409C-BE32-E72D297353CC}">
              <c16:uniqueId val="{00000009-DAF5-48B3-A3FC-40D65CF5FCF6}"/>
            </c:ext>
          </c:extLst>
        </c:ser>
        <c:ser>
          <c:idx val="3"/>
          <c:order val="3"/>
          <c:tx>
            <c:strRef>
              <c:f>Sheet2!$A$5</c:f>
              <c:strCache>
                <c:ptCount val="1"/>
                <c:pt idx="0">
                  <c:v>Rep</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Sheet2!$B$1:$G$1</c:f>
              <c:strCache>
                <c:ptCount val="6"/>
                <c:pt idx="0">
                  <c:v>Almost Certain</c:v>
                </c:pt>
                <c:pt idx="1">
                  <c:v>Probably</c:v>
                </c:pt>
                <c:pt idx="2">
                  <c:v>50-50</c:v>
                </c:pt>
                <c:pt idx="3">
                  <c:v>Probably not</c:v>
                </c:pt>
                <c:pt idx="4">
                  <c:v>Definitely not</c:v>
                </c:pt>
                <c:pt idx="5">
                  <c:v>Don't know</c:v>
                </c:pt>
              </c:strCache>
            </c:strRef>
          </c:cat>
          <c:val>
            <c:numRef>
              <c:f>Sheet2!$B$5:$G$5</c:f>
              <c:numCache>
                <c:formatCode>General</c:formatCode>
                <c:ptCount val="6"/>
                <c:pt idx="0">
                  <c:v>85</c:v>
                </c:pt>
                <c:pt idx="1">
                  <c:v>11</c:v>
                </c:pt>
                <c:pt idx="2">
                  <c:v>3</c:v>
                </c:pt>
                <c:pt idx="3">
                  <c:v>1</c:v>
                </c:pt>
                <c:pt idx="4">
                  <c:v>0</c:v>
                </c:pt>
                <c:pt idx="5">
                  <c:v>1</c:v>
                </c:pt>
              </c:numCache>
            </c:numRef>
          </c:val>
          <c:extLst>
            <c:ext xmlns:c16="http://schemas.microsoft.com/office/drawing/2014/chart" uri="{C3380CC4-5D6E-409C-BE32-E72D297353CC}">
              <c16:uniqueId val="{0000000A-DAF5-48B3-A3FC-40D65CF5FCF6}"/>
            </c:ext>
          </c:extLst>
        </c:ser>
        <c:ser>
          <c:idx val="4"/>
          <c:order val="4"/>
          <c:tx>
            <c:strRef>
              <c:f>Sheet2!$A$6</c:f>
              <c:strCache>
                <c:ptCount val="1"/>
                <c:pt idx="0">
                  <c:v>Ind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Sheet2!$B$1:$G$1</c:f>
              <c:strCache>
                <c:ptCount val="6"/>
                <c:pt idx="0">
                  <c:v>Almost Certain</c:v>
                </c:pt>
                <c:pt idx="1">
                  <c:v>Probably</c:v>
                </c:pt>
                <c:pt idx="2">
                  <c:v>50-50</c:v>
                </c:pt>
                <c:pt idx="3">
                  <c:v>Probably not</c:v>
                </c:pt>
                <c:pt idx="4">
                  <c:v>Definitely not</c:v>
                </c:pt>
                <c:pt idx="5">
                  <c:v>Don't know</c:v>
                </c:pt>
              </c:strCache>
            </c:strRef>
          </c:cat>
          <c:val>
            <c:numRef>
              <c:f>Sheet2!$B$6:$G$6</c:f>
              <c:numCache>
                <c:formatCode>General</c:formatCode>
                <c:ptCount val="6"/>
                <c:pt idx="0">
                  <c:v>80</c:v>
                </c:pt>
                <c:pt idx="1">
                  <c:v>14</c:v>
                </c:pt>
                <c:pt idx="2">
                  <c:v>3</c:v>
                </c:pt>
                <c:pt idx="3">
                  <c:v>1</c:v>
                </c:pt>
                <c:pt idx="4">
                  <c:v>2</c:v>
                </c:pt>
                <c:pt idx="5">
                  <c:v>1</c:v>
                </c:pt>
              </c:numCache>
            </c:numRef>
          </c:val>
          <c:extLst>
            <c:ext xmlns:c16="http://schemas.microsoft.com/office/drawing/2014/chart" uri="{C3380CC4-5D6E-409C-BE32-E72D297353CC}">
              <c16:uniqueId val="{0000000B-DAF5-48B3-A3FC-40D65CF5FCF6}"/>
            </c:ext>
          </c:extLst>
        </c:ser>
        <c:dLbls>
          <c:showLegendKey val="0"/>
          <c:showVal val="1"/>
          <c:showCatName val="0"/>
          <c:showSerName val="0"/>
          <c:showPercent val="0"/>
          <c:showBubbleSize val="0"/>
        </c:dLbls>
        <c:gapWidth val="60"/>
        <c:overlap val="-10"/>
        <c:axId val="433373776"/>
        <c:axId val="529706456"/>
      </c:barChart>
      <c:catAx>
        <c:axId val="43337377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600" b="1" i="0" u="none" strike="noStrike" baseline="0">
                <a:solidFill>
                  <a:schemeClr val="tx1"/>
                </a:solidFill>
                <a:latin typeface="Calibri"/>
                <a:ea typeface="Calibri"/>
                <a:cs typeface="Calibri"/>
              </a:defRPr>
            </a:pPr>
            <a:endParaRPr lang="en-US"/>
          </a:p>
        </c:txPr>
        <c:crossAx val="529706456"/>
        <c:crosses val="autoZero"/>
        <c:auto val="1"/>
        <c:lblAlgn val="ctr"/>
        <c:lblOffset val="100"/>
        <c:noMultiLvlLbl val="0"/>
      </c:catAx>
      <c:valAx>
        <c:axId val="529706456"/>
        <c:scaling>
          <c:orientation val="minMax"/>
          <c:max val="100"/>
        </c:scaling>
        <c:delete val="0"/>
        <c:axPos val="l"/>
        <c:numFmt formatCode="General" sourceLinked="1"/>
        <c:majorTickMark val="out"/>
        <c:minorTickMark val="none"/>
        <c:tickLblPos val="nextTo"/>
        <c:crossAx val="433373776"/>
        <c:crosses val="autoZero"/>
        <c:crossBetween val="between"/>
      </c:valAx>
      <c:spPr>
        <a:noFill/>
        <a:ln w="24374">
          <a:noFill/>
        </a:ln>
      </c:spPr>
    </c:plotArea>
    <c:legend>
      <c:legendPos val="r"/>
      <c:layout>
        <c:manualLayout>
          <c:xMode val="edge"/>
          <c:yMode val="edge"/>
          <c:x val="0.7127436916920038"/>
          <c:y val="0.13538757655293088"/>
          <c:w val="0.12494321873132196"/>
          <c:h val="0.33695100612423445"/>
        </c:manualLayout>
      </c:layout>
      <c:overlay val="0"/>
    </c:legend>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26086778215207"/>
          <c:y val="5.7690091898662664E-2"/>
          <c:w val="0.53177256488772229"/>
          <c:h val="0.88598846943810661"/>
        </c:manualLayout>
      </c:layout>
      <c:barChart>
        <c:barDir val="bar"/>
        <c:grouping val="clustered"/>
        <c:varyColors val="0"/>
        <c:ser>
          <c:idx val="1"/>
          <c:order val="1"/>
          <c:tx>
            <c:strRef>
              <c:f>Sheet2!$D$3</c:f>
              <c:strCache>
                <c:ptCount val="1"/>
                <c:pt idx="0">
                  <c:v>Republican</c:v>
                </c:pt>
              </c:strCache>
            </c:strRef>
          </c:tx>
          <c:spPr>
            <a:solidFill>
              <a:srgbClr val="DE8400"/>
            </a:solidFill>
            <a:ln w="3693">
              <a:solidFill>
                <a:schemeClr val="bg1"/>
              </a:solidFill>
              <a:prstDash val="solid"/>
            </a:ln>
          </c:spPr>
          <c:invertIfNegative val="0"/>
          <c:dLbls>
            <c:numFmt formatCode="#,##0_);[Black]General" sourceLinked="0"/>
            <c:spPr>
              <a:noFill/>
              <a:ln w="29542">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Sheet2!$B$4:$B$29</c:f>
              <c:strCache>
                <c:ptCount val="26"/>
                <c:pt idx="0">
                  <c:v>Total</c:v>
                </c:pt>
                <c:pt idx="2">
                  <c:v>RAE</c:v>
                </c:pt>
                <c:pt idx="3">
                  <c:v>Drop off</c:v>
                </c:pt>
                <c:pt idx="5">
                  <c:v>Men &lt;50 (21%)</c:v>
                </c:pt>
                <c:pt idx="6">
                  <c:v>Women &lt;50 (18%)</c:v>
                </c:pt>
                <c:pt idx="7">
                  <c:v>Men 50+ (26%)</c:v>
                </c:pt>
                <c:pt idx="8">
                  <c:v>Women 50+ (33%)</c:v>
                </c:pt>
                <c:pt idx="10">
                  <c:v>Democrats (37%)</c:v>
                </c:pt>
                <c:pt idx="11">
                  <c:v>Independent/DK (20%)</c:v>
                </c:pt>
                <c:pt idx="12">
                  <c:v>Republicans (32%)</c:v>
                </c:pt>
                <c:pt idx="14">
                  <c:v>Non-college men (21%)</c:v>
                </c:pt>
                <c:pt idx="15">
                  <c:v>Non-college women (22%)</c:v>
                </c:pt>
                <c:pt idx="16">
                  <c:v>College men (24%)</c:v>
                </c:pt>
                <c:pt idx="17">
                  <c:v>College women (27%)</c:v>
                </c:pt>
                <c:pt idx="19">
                  <c:v>Likely/Lean D (17%)</c:v>
                </c:pt>
                <c:pt idx="20">
                  <c:v>Tossup (25%)</c:v>
                </c:pt>
                <c:pt idx="21">
                  <c:v>Lean R (29%)</c:v>
                </c:pt>
                <c:pt idx="22">
                  <c:v>Likely R (27%)</c:v>
                </c:pt>
                <c:pt idx="24">
                  <c:v>Voted Hillary</c:v>
                </c:pt>
                <c:pt idx="25">
                  <c:v>Voted Trump</c:v>
                </c:pt>
              </c:strCache>
            </c:strRef>
          </c:cat>
          <c:val>
            <c:numRef>
              <c:f>Sheet2!$D$4:$D$29</c:f>
              <c:numCache>
                <c:formatCode>General</c:formatCode>
                <c:ptCount val="26"/>
                <c:pt idx="0">
                  <c:v>-36</c:v>
                </c:pt>
                <c:pt idx="2">
                  <c:v>-24</c:v>
                </c:pt>
                <c:pt idx="3">
                  <c:v>-31</c:v>
                </c:pt>
                <c:pt idx="5">
                  <c:v>-42</c:v>
                </c:pt>
                <c:pt idx="6">
                  <c:v>-25</c:v>
                </c:pt>
                <c:pt idx="7">
                  <c:v>-40</c:v>
                </c:pt>
                <c:pt idx="8">
                  <c:v>-35</c:v>
                </c:pt>
                <c:pt idx="10">
                  <c:v>-4</c:v>
                </c:pt>
                <c:pt idx="11">
                  <c:v>-21</c:v>
                </c:pt>
                <c:pt idx="12">
                  <c:v>-84</c:v>
                </c:pt>
                <c:pt idx="14">
                  <c:v>-43</c:v>
                </c:pt>
                <c:pt idx="15">
                  <c:v>-28</c:v>
                </c:pt>
                <c:pt idx="16">
                  <c:v>-39</c:v>
                </c:pt>
                <c:pt idx="17">
                  <c:v>-33</c:v>
                </c:pt>
                <c:pt idx="19">
                  <c:v>-28</c:v>
                </c:pt>
                <c:pt idx="20">
                  <c:v>-34</c:v>
                </c:pt>
                <c:pt idx="21">
                  <c:v>-33</c:v>
                </c:pt>
                <c:pt idx="22">
                  <c:v>-42</c:v>
                </c:pt>
                <c:pt idx="24">
                  <c:v>-5</c:v>
                </c:pt>
                <c:pt idx="25">
                  <c:v>-79</c:v>
                </c:pt>
              </c:numCache>
            </c:numRef>
          </c:val>
          <c:extLst>
            <c:ext xmlns:c16="http://schemas.microsoft.com/office/drawing/2014/chart" uri="{C3380CC4-5D6E-409C-BE32-E72D297353CC}">
              <c16:uniqueId val="{00000000-F664-4D06-B9CB-3E44FFB6C704}"/>
            </c:ext>
          </c:extLst>
        </c:ser>
        <c:dLbls>
          <c:showLegendKey val="0"/>
          <c:showVal val="1"/>
          <c:showCatName val="0"/>
          <c:showSerName val="0"/>
          <c:showPercent val="0"/>
          <c:showBubbleSize val="0"/>
        </c:dLbls>
        <c:gapWidth val="40"/>
        <c:overlap val="100"/>
        <c:axId val="529707632"/>
        <c:axId val="529708024"/>
      </c:barChart>
      <c:barChart>
        <c:barDir val="bar"/>
        <c:grouping val="clustered"/>
        <c:varyColors val="0"/>
        <c:ser>
          <c:idx val="0"/>
          <c:order val="0"/>
          <c:tx>
            <c:strRef>
              <c:f>Sheet2!$C$3</c:f>
              <c:strCache>
                <c:ptCount val="1"/>
                <c:pt idx="0">
                  <c:v>Democrat</c:v>
                </c:pt>
              </c:strCache>
            </c:strRef>
          </c:tx>
          <c:spPr>
            <a:solidFill>
              <a:srgbClr val="0085B4"/>
            </a:solidFill>
            <a:ln w="14771">
              <a:solidFill>
                <a:schemeClr val="bg1"/>
              </a:solidFill>
              <a:prstDash val="solid"/>
            </a:ln>
          </c:spPr>
          <c:invertIfNegative val="0"/>
          <c:dLbls>
            <c:dLbl>
              <c:idx val="10"/>
              <c:layout>
                <c:manualLayout>
                  <c:x val="0"/>
                  <c:y val="1.7002711090199574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17-47F2-9A28-9E0A3844050D}"/>
                </c:ext>
              </c:extLst>
            </c:dLbl>
            <c:dLbl>
              <c:idx val="24"/>
              <c:layout>
                <c:manualLayout>
                  <c:x val="0"/>
                  <c:y val="1.5711298594578502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17-47F2-9A28-9E0A3844050D}"/>
                </c:ext>
              </c:extLst>
            </c:dLbl>
            <c:spPr>
              <a:noFill/>
              <a:ln w="29542">
                <a:noFill/>
              </a:ln>
            </c:spPr>
            <c:txPr>
              <a:bodyPr/>
              <a:lstStyle/>
              <a:p>
                <a:pPr>
                  <a:defRPr sz="18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Sheet2!$B$4:$B$29</c:f>
              <c:strCache>
                <c:ptCount val="26"/>
                <c:pt idx="0">
                  <c:v>Total</c:v>
                </c:pt>
                <c:pt idx="2">
                  <c:v>RAE</c:v>
                </c:pt>
                <c:pt idx="3">
                  <c:v>Drop off</c:v>
                </c:pt>
                <c:pt idx="5">
                  <c:v>Men &lt;50 (21%)</c:v>
                </c:pt>
                <c:pt idx="6">
                  <c:v>Women &lt;50 (18%)</c:v>
                </c:pt>
                <c:pt idx="7">
                  <c:v>Men 50+ (26%)</c:v>
                </c:pt>
                <c:pt idx="8">
                  <c:v>Women 50+ (33%)</c:v>
                </c:pt>
                <c:pt idx="10">
                  <c:v>Democrats (37%)</c:v>
                </c:pt>
                <c:pt idx="11">
                  <c:v>Independent/DK (20%)</c:v>
                </c:pt>
                <c:pt idx="12">
                  <c:v>Republicans (32%)</c:v>
                </c:pt>
                <c:pt idx="14">
                  <c:v>Non-college men (21%)</c:v>
                </c:pt>
                <c:pt idx="15">
                  <c:v>Non-college women (22%)</c:v>
                </c:pt>
                <c:pt idx="16">
                  <c:v>College men (24%)</c:v>
                </c:pt>
                <c:pt idx="17">
                  <c:v>College women (27%)</c:v>
                </c:pt>
                <c:pt idx="19">
                  <c:v>Likely/Lean D (17%)</c:v>
                </c:pt>
                <c:pt idx="20">
                  <c:v>Tossup (25%)</c:v>
                </c:pt>
                <c:pt idx="21">
                  <c:v>Lean R (29%)</c:v>
                </c:pt>
                <c:pt idx="22">
                  <c:v>Likely R (27%)</c:v>
                </c:pt>
                <c:pt idx="24">
                  <c:v>Voted Hillary</c:v>
                </c:pt>
                <c:pt idx="25">
                  <c:v>Voted Trump</c:v>
                </c:pt>
              </c:strCache>
            </c:strRef>
          </c:cat>
          <c:val>
            <c:numRef>
              <c:f>Sheet2!$C$4:$C$29</c:f>
              <c:numCache>
                <c:formatCode>General</c:formatCode>
                <c:ptCount val="26"/>
                <c:pt idx="0">
                  <c:v>41</c:v>
                </c:pt>
                <c:pt idx="2">
                  <c:v>54</c:v>
                </c:pt>
                <c:pt idx="3">
                  <c:v>44</c:v>
                </c:pt>
                <c:pt idx="5">
                  <c:v>31</c:v>
                </c:pt>
                <c:pt idx="6">
                  <c:v>52</c:v>
                </c:pt>
                <c:pt idx="7">
                  <c:v>38</c:v>
                </c:pt>
                <c:pt idx="8">
                  <c:v>44</c:v>
                </c:pt>
                <c:pt idx="10">
                  <c:v>86</c:v>
                </c:pt>
                <c:pt idx="11">
                  <c:v>26</c:v>
                </c:pt>
                <c:pt idx="12">
                  <c:v>2</c:v>
                </c:pt>
                <c:pt idx="14">
                  <c:v>31</c:v>
                </c:pt>
                <c:pt idx="15">
                  <c:v>48</c:v>
                </c:pt>
                <c:pt idx="16">
                  <c:v>38</c:v>
                </c:pt>
                <c:pt idx="17">
                  <c:v>48</c:v>
                </c:pt>
                <c:pt idx="19">
                  <c:v>47</c:v>
                </c:pt>
                <c:pt idx="20">
                  <c:v>43</c:v>
                </c:pt>
                <c:pt idx="21">
                  <c:v>42</c:v>
                </c:pt>
                <c:pt idx="22">
                  <c:v>37</c:v>
                </c:pt>
                <c:pt idx="24">
                  <c:v>79</c:v>
                </c:pt>
                <c:pt idx="25">
                  <c:v>5</c:v>
                </c:pt>
              </c:numCache>
            </c:numRef>
          </c:val>
          <c:extLst>
            <c:ext xmlns:c16="http://schemas.microsoft.com/office/drawing/2014/chart" uri="{C3380CC4-5D6E-409C-BE32-E72D297353CC}">
              <c16:uniqueId val="{00000001-F664-4D06-B9CB-3E44FFB6C704}"/>
            </c:ext>
          </c:extLst>
        </c:ser>
        <c:dLbls>
          <c:showLegendKey val="0"/>
          <c:showVal val="1"/>
          <c:showCatName val="0"/>
          <c:showSerName val="0"/>
          <c:showPercent val="0"/>
          <c:showBubbleSize val="0"/>
        </c:dLbls>
        <c:gapWidth val="40"/>
        <c:overlap val="100"/>
        <c:axId val="529708416"/>
        <c:axId val="529708808"/>
      </c:barChart>
      <c:catAx>
        <c:axId val="529707632"/>
        <c:scaling>
          <c:orientation val="maxMin"/>
        </c:scaling>
        <c:delete val="0"/>
        <c:axPos val="l"/>
        <c:numFmt formatCode="General" sourceLinked="1"/>
        <c:majorTickMark val="none"/>
        <c:minorTickMark val="none"/>
        <c:tickLblPos val="low"/>
        <c:spPr>
          <a:ln w="3693">
            <a:solidFill>
              <a:srgbClr val="00000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529708024"/>
        <c:crosses val="autoZero"/>
        <c:auto val="1"/>
        <c:lblAlgn val="ctr"/>
        <c:lblOffset val="100"/>
        <c:tickLblSkip val="1"/>
        <c:tickMarkSkip val="1"/>
        <c:noMultiLvlLbl val="0"/>
      </c:catAx>
      <c:valAx>
        <c:axId val="529708024"/>
        <c:scaling>
          <c:orientation val="minMax"/>
          <c:max val="105"/>
          <c:min val="-100"/>
        </c:scaling>
        <c:delete val="1"/>
        <c:axPos val="t"/>
        <c:numFmt formatCode="General" sourceLinked="1"/>
        <c:majorTickMark val="out"/>
        <c:minorTickMark val="none"/>
        <c:tickLblPos val="nextTo"/>
        <c:crossAx val="529707632"/>
        <c:crosses val="autoZero"/>
        <c:crossBetween val="between"/>
      </c:valAx>
      <c:catAx>
        <c:axId val="529708416"/>
        <c:scaling>
          <c:orientation val="maxMin"/>
        </c:scaling>
        <c:delete val="1"/>
        <c:axPos val="l"/>
        <c:numFmt formatCode="General" sourceLinked="1"/>
        <c:majorTickMark val="out"/>
        <c:minorTickMark val="none"/>
        <c:tickLblPos val="nextTo"/>
        <c:crossAx val="529708808"/>
        <c:crosses val="autoZero"/>
        <c:auto val="1"/>
        <c:lblAlgn val="ctr"/>
        <c:lblOffset val="100"/>
        <c:noMultiLvlLbl val="0"/>
      </c:catAx>
      <c:valAx>
        <c:axId val="529708808"/>
        <c:scaling>
          <c:orientation val="minMax"/>
        </c:scaling>
        <c:delete val="1"/>
        <c:axPos val="b"/>
        <c:numFmt formatCode="General" sourceLinked="1"/>
        <c:majorTickMark val="out"/>
        <c:minorTickMark val="none"/>
        <c:tickLblPos val="nextTo"/>
        <c:crossAx val="529708416"/>
        <c:crosses val="max"/>
        <c:crossBetween val="between"/>
      </c:valAx>
      <c:spPr>
        <a:noFill/>
        <a:ln w="29542">
          <a:noFill/>
        </a:ln>
      </c:spPr>
    </c:plotArea>
    <c:legend>
      <c:legendPos val="r"/>
      <c:layout>
        <c:manualLayout>
          <c:xMode val="edge"/>
          <c:yMode val="edge"/>
          <c:x val="1.7046522241013665E-2"/>
          <c:y val="4.6456507490119318E-3"/>
          <c:w val="0.96698695866141715"/>
          <c:h val="5.1069339417736156E-2"/>
        </c:manualLayout>
      </c:layout>
      <c:overlay val="0"/>
      <c:spPr>
        <a:noFill/>
        <a:ln w="29542">
          <a:noFill/>
        </a:ln>
      </c:spPr>
      <c:txPr>
        <a:bodyPr/>
        <a:lstStyle/>
        <a:p>
          <a:pPr>
            <a:defRPr sz="1500" b="0" i="0" u="none" strike="noStrike" baseline="0">
              <a:solidFill>
                <a:srgbClr val="000000"/>
              </a:solidFill>
              <a:latin typeface="+mn-lt"/>
              <a:ea typeface="Arial"/>
              <a:cs typeface="Arial"/>
            </a:defRPr>
          </a:pPr>
          <a:endParaRPr lang="en-US"/>
        </a:p>
      </c:txPr>
    </c:legend>
    <c:plotVisOnly val="1"/>
    <c:dispBlanksAs val="gap"/>
    <c:showDLblsOverMax val="0"/>
  </c:chart>
  <c:spPr>
    <a:noFill/>
    <a:ln>
      <a:noFill/>
    </a:ln>
  </c:spPr>
  <c:txPr>
    <a:bodyPr/>
    <a:lstStyle/>
    <a:p>
      <a:pPr>
        <a:defRPr sz="1076"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00" b="1"/>
            </a:pPr>
            <a:r>
              <a:rPr lang="en-US" sz="1900" b="1" dirty="0"/>
              <a:t>Engaged Debate:</a:t>
            </a:r>
            <a:r>
              <a:rPr lang="en-US" sz="1900" b="1" baseline="0" dirty="0"/>
              <a:t> Wall Street Reform </a:t>
            </a:r>
            <a:endParaRPr lang="en-US" sz="1900" b="1" i="1" dirty="0"/>
          </a:p>
        </c:rich>
      </c:tx>
      <c:layout>
        <c:manualLayout>
          <c:xMode val="edge"/>
          <c:yMode val="edge"/>
          <c:x val="0.29599992300961536"/>
          <c:y val="2.055868016497938E-2"/>
        </c:manualLayout>
      </c:layout>
      <c:overlay val="1"/>
      <c:spPr>
        <a:solidFill>
          <a:schemeClr val="bg1">
            <a:lumMod val="85000"/>
          </a:schemeClr>
        </a:solidFill>
        <a:ln>
          <a:solidFill>
            <a:schemeClr val="bg1"/>
          </a:solidFill>
        </a:ln>
        <a:effectLst>
          <a:outerShdw blurRad="63500" dist="50800" dir="5400000" algn="ctr" rotWithShape="0">
            <a:srgbClr val="000000">
              <a:alpha val="43137"/>
            </a:srgbClr>
          </a:outerShdw>
        </a:effectLst>
      </c:spPr>
    </c:title>
    <c:autoTitleDeleted val="0"/>
    <c:plotArea>
      <c:layout>
        <c:manualLayout>
          <c:layoutTarget val="inner"/>
          <c:xMode val="edge"/>
          <c:yMode val="edge"/>
          <c:x val="0"/>
          <c:y val="0.5004571303587052"/>
          <c:w val="1"/>
          <c:h val="0.36963801399825036"/>
        </c:manualLayout>
      </c:layout>
      <c:barChart>
        <c:barDir val="col"/>
        <c:grouping val="clustered"/>
        <c:varyColors val="0"/>
        <c:ser>
          <c:idx val="1"/>
          <c:order val="1"/>
          <c:tx>
            <c:strRef>
              <c:f>Sheet2!$A$3</c:f>
              <c:strCache>
                <c:ptCount val="1"/>
                <c:pt idx="0">
                  <c:v>Base</c:v>
                </c:pt>
              </c:strCache>
            </c:strRef>
          </c:tx>
          <c:spPr>
            <a:solidFill>
              <a:srgbClr val="AFDFFF"/>
            </a:solidFill>
            <a:ln w="3047">
              <a:solidFill>
                <a:srgbClr val="FFFFFF"/>
              </a:solidFill>
              <a:prstDash val="solid"/>
            </a:ln>
          </c:spPr>
          <c:invertIfNegative val="0"/>
          <c:dPt>
            <c:idx val="1"/>
            <c:invertIfNegative val="0"/>
            <c:bubble3D val="0"/>
            <c:extLst>
              <c:ext xmlns:c16="http://schemas.microsoft.com/office/drawing/2014/chart" uri="{C3380CC4-5D6E-409C-BE32-E72D297353CC}">
                <c16:uniqueId val="{00000001-0593-4708-91B5-596FD0C3DFB4}"/>
              </c:ext>
            </c:extLst>
          </c:dPt>
          <c:dPt>
            <c:idx val="2"/>
            <c:invertIfNegative val="0"/>
            <c:bubble3D val="0"/>
            <c:extLst>
              <c:ext xmlns:c16="http://schemas.microsoft.com/office/drawing/2014/chart" uri="{C3380CC4-5D6E-409C-BE32-E72D297353CC}">
                <c16:uniqueId val="{00000003-0593-4708-91B5-596FD0C3DFB4}"/>
              </c:ext>
            </c:extLst>
          </c:dPt>
          <c:dPt>
            <c:idx val="4"/>
            <c:invertIfNegative val="0"/>
            <c:bubble3D val="0"/>
            <c:extLst>
              <c:ext xmlns:c16="http://schemas.microsoft.com/office/drawing/2014/chart" uri="{C3380CC4-5D6E-409C-BE32-E72D297353CC}">
                <c16:uniqueId val="{00000006-0593-4708-91B5-596FD0C3DFB4}"/>
              </c:ext>
            </c:extLst>
          </c:dPt>
          <c:dPt>
            <c:idx val="5"/>
            <c:invertIfNegative val="0"/>
            <c:bubble3D val="0"/>
            <c:extLst>
              <c:ext xmlns:c16="http://schemas.microsoft.com/office/drawing/2014/chart" uri="{C3380CC4-5D6E-409C-BE32-E72D297353CC}">
                <c16:uniqueId val="{00000008-0593-4708-91B5-596FD0C3DFB4}"/>
              </c:ext>
            </c:extLst>
          </c:dPt>
          <c:dLbls>
            <c:spPr>
              <a:noFill/>
              <a:ln w="24374">
                <a:noFill/>
              </a:ln>
            </c:spPr>
            <c:txPr>
              <a:bodyPr/>
              <a:lstStyle/>
              <a:p>
                <a:pPr>
                  <a:defRPr sz="2351"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Sheet2!$B$1:$G$1</c:f>
              <c:strCache>
                <c:ptCount val="6"/>
                <c:pt idx="0">
                  <c:v>Moderate</c:v>
                </c:pt>
                <c:pt idx="1">
                  <c:v>Conservative</c:v>
                </c:pt>
                <c:pt idx="2">
                  <c:v>Neither/Both/DK</c:v>
                </c:pt>
                <c:pt idx="3">
                  <c:v>TOWS/CWA</c:v>
                </c:pt>
                <c:pt idx="4">
                  <c:v>Conservative</c:v>
                </c:pt>
                <c:pt idx="5">
                  <c:v>Neither/Both/DK</c:v>
                </c:pt>
              </c:strCache>
            </c:strRef>
          </c:cat>
          <c:val>
            <c:numRef>
              <c:f>Sheet2!$B$3:$G$3</c:f>
              <c:numCache>
                <c:formatCode>General</c:formatCode>
                <c:ptCount val="6"/>
                <c:pt idx="0">
                  <c:v>48</c:v>
                </c:pt>
                <c:pt idx="1">
                  <c:v>39</c:v>
                </c:pt>
                <c:pt idx="2">
                  <c:v>14</c:v>
                </c:pt>
                <c:pt idx="3">
                  <c:v>49</c:v>
                </c:pt>
                <c:pt idx="4">
                  <c:v>40</c:v>
                </c:pt>
                <c:pt idx="5">
                  <c:v>11</c:v>
                </c:pt>
              </c:numCache>
            </c:numRef>
          </c:val>
          <c:extLst>
            <c:ext xmlns:c16="http://schemas.microsoft.com/office/drawing/2014/chart" uri="{C3380CC4-5D6E-409C-BE32-E72D297353CC}">
              <c16:uniqueId val="{0000000B-0593-4708-91B5-596FD0C3DFB4}"/>
            </c:ext>
          </c:extLst>
        </c:ser>
        <c:ser>
          <c:idx val="0"/>
          <c:order val="0"/>
          <c:tx>
            <c:strRef>
              <c:f>Sheet2!$A$2</c:f>
              <c:strCache>
                <c:ptCount val="1"/>
                <c:pt idx="0">
                  <c:v>Drop Off</c:v>
                </c:pt>
              </c:strCache>
            </c:strRef>
          </c:tx>
          <c:spPr>
            <a:solidFill>
              <a:schemeClr val="tx2"/>
            </a:solidFill>
            <a:ln w="12187">
              <a:solidFill>
                <a:srgbClr val="FFFFFF"/>
              </a:solidFill>
              <a:prstDash val="solid"/>
            </a:ln>
          </c:spPr>
          <c:invertIfNegative val="0"/>
          <c:dPt>
            <c:idx val="0"/>
            <c:invertIfNegative val="0"/>
            <c:bubble3D val="0"/>
            <c:extLst>
              <c:ext xmlns:c16="http://schemas.microsoft.com/office/drawing/2014/chart" uri="{C3380CC4-5D6E-409C-BE32-E72D297353CC}">
                <c16:uniqueId val="{0000000D-0593-4708-91B5-596FD0C3DFB4}"/>
              </c:ext>
            </c:extLst>
          </c:dPt>
          <c:dPt>
            <c:idx val="3"/>
            <c:invertIfNegative val="0"/>
            <c:bubble3D val="0"/>
            <c:extLst>
              <c:ext xmlns:c16="http://schemas.microsoft.com/office/drawing/2014/chart" uri="{C3380CC4-5D6E-409C-BE32-E72D297353CC}">
                <c16:uniqueId val="{00000010-0593-4708-91B5-596FD0C3DFB4}"/>
              </c:ext>
            </c:extLst>
          </c:dPt>
          <c:dLbls>
            <c:spPr>
              <a:noFill/>
              <a:ln w="24374">
                <a:noFill/>
              </a:ln>
            </c:spPr>
            <c:txPr>
              <a:bodyPr/>
              <a:lstStyle/>
              <a:p>
                <a:pPr>
                  <a:defRPr sz="2351" b="1"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Sheet2!$B$1:$G$1</c:f>
              <c:strCache>
                <c:ptCount val="6"/>
                <c:pt idx="0">
                  <c:v>Moderate</c:v>
                </c:pt>
                <c:pt idx="1">
                  <c:v>Conservative</c:v>
                </c:pt>
                <c:pt idx="2">
                  <c:v>Neither/Both/DK</c:v>
                </c:pt>
                <c:pt idx="3">
                  <c:v>TOWS/CWA</c:v>
                </c:pt>
                <c:pt idx="4">
                  <c:v>Conservative</c:v>
                </c:pt>
                <c:pt idx="5">
                  <c:v>Neither/Both/DK</c:v>
                </c:pt>
              </c:strCache>
            </c:strRef>
          </c:cat>
          <c:val>
            <c:numRef>
              <c:f>Sheet2!$B$2:$G$2</c:f>
              <c:numCache>
                <c:formatCode>General</c:formatCode>
                <c:ptCount val="6"/>
                <c:pt idx="0">
                  <c:v>44</c:v>
                </c:pt>
                <c:pt idx="1">
                  <c:v>39</c:v>
                </c:pt>
                <c:pt idx="2">
                  <c:v>16</c:v>
                </c:pt>
                <c:pt idx="3">
                  <c:v>54</c:v>
                </c:pt>
                <c:pt idx="4">
                  <c:v>32</c:v>
                </c:pt>
                <c:pt idx="5">
                  <c:v>15</c:v>
                </c:pt>
              </c:numCache>
            </c:numRef>
          </c:val>
          <c:extLst>
            <c:ext xmlns:c16="http://schemas.microsoft.com/office/drawing/2014/chart" uri="{C3380CC4-5D6E-409C-BE32-E72D297353CC}">
              <c16:uniqueId val="{00000014-0593-4708-91B5-596FD0C3DFB4}"/>
            </c:ext>
          </c:extLst>
        </c:ser>
        <c:dLbls>
          <c:showLegendKey val="0"/>
          <c:showVal val="1"/>
          <c:showCatName val="0"/>
          <c:showSerName val="0"/>
          <c:showPercent val="0"/>
          <c:showBubbleSize val="0"/>
        </c:dLbls>
        <c:gapWidth val="60"/>
        <c:axId val="529709984"/>
        <c:axId val="527319360"/>
      </c:barChart>
      <c:catAx>
        <c:axId val="529709984"/>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600" b="1" i="0" u="none" strike="noStrike" baseline="0">
                <a:solidFill>
                  <a:schemeClr val="tx1"/>
                </a:solidFill>
                <a:latin typeface="Calibri"/>
                <a:ea typeface="Calibri"/>
                <a:cs typeface="Calibri"/>
              </a:defRPr>
            </a:pPr>
            <a:endParaRPr lang="en-US"/>
          </a:p>
        </c:txPr>
        <c:crossAx val="527319360"/>
        <c:crosses val="autoZero"/>
        <c:auto val="1"/>
        <c:lblAlgn val="ctr"/>
        <c:lblOffset val="100"/>
        <c:noMultiLvlLbl val="0"/>
      </c:catAx>
      <c:valAx>
        <c:axId val="527319360"/>
        <c:scaling>
          <c:orientation val="minMax"/>
        </c:scaling>
        <c:delete val="1"/>
        <c:axPos val="l"/>
        <c:numFmt formatCode="General" sourceLinked="1"/>
        <c:majorTickMark val="out"/>
        <c:minorTickMark val="none"/>
        <c:tickLblPos val="nextTo"/>
        <c:crossAx val="529709984"/>
        <c:crosses val="autoZero"/>
        <c:crossBetween val="between"/>
      </c:valAx>
      <c:spPr>
        <a:noFill/>
        <a:ln w="24374">
          <a:noFill/>
        </a:ln>
      </c:spPr>
    </c:plotArea>
    <c:legend>
      <c:legendPos val="r"/>
      <c:layout>
        <c:manualLayout>
          <c:xMode val="edge"/>
          <c:yMode val="edge"/>
          <c:x val="0.44761717493626146"/>
          <c:y val="0.17655959671707702"/>
          <c:w val="0.105160553932694"/>
          <c:h val="0.12836228804732741"/>
        </c:manualLayout>
      </c:layout>
      <c:overlay val="0"/>
    </c:legend>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0.03234</cdr:x>
      <cdr:y>0.12364</cdr:y>
    </cdr:from>
    <cdr:to>
      <cdr:x>0.43284</cdr:x>
      <cdr:y>0.26896</cdr:y>
    </cdr:to>
    <cdr:sp macro="" textlink="">
      <cdr:nvSpPr>
        <cdr:cNvPr id="2" name="TextBox 1"/>
        <cdr:cNvSpPr txBox="1"/>
      </cdr:nvSpPr>
      <cdr:spPr>
        <a:xfrm xmlns:a="http://schemas.openxmlformats.org/drawingml/2006/main">
          <a:off x="295717" y="565282"/>
          <a:ext cx="3662133" cy="664418"/>
        </a:xfrm>
        <a:prstGeom xmlns:a="http://schemas.openxmlformats.org/drawingml/2006/main" prst="rect">
          <a:avLst/>
        </a:prstGeom>
        <a:solidFill xmlns:a="http://schemas.openxmlformats.org/drawingml/2006/main">
          <a:schemeClr val="bg1">
            <a:lumMod val="85000"/>
          </a:schemeClr>
        </a:solidFill>
        <a:ln xmlns:a="http://schemas.openxmlformats.org/drawingml/2006/main">
          <a:solidFill>
            <a:schemeClr val="bg1"/>
          </a:solidFill>
        </a:ln>
        <a:effectLst xmlns:a="http://schemas.openxmlformats.org/drawingml/2006/main">
          <a:outerShdw blurRad="63500" dist="50800" dir="5400000" algn="ctr" rotWithShape="0">
            <a:srgbClr val="000000">
              <a:alpha val="43137"/>
            </a:srgbClr>
          </a:outerShdw>
        </a:effectLst>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Wall Street’s Influence in Washington</a:t>
          </a:r>
        </a:p>
      </cdr:txBody>
    </cdr:sp>
  </cdr:relSizeAnchor>
</c:userShapes>
</file>

<file path=ppt/drawings/drawing2.xml><?xml version="1.0" encoding="utf-8"?>
<c:userShapes xmlns:c="http://schemas.openxmlformats.org/drawingml/2006/chart">
  <cdr:relSizeAnchor xmlns:cdr="http://schemas.openxmlformats.org/drawingml/2006/chartDrawing">
    <cdr:from>
      <cdr:x>0.08487</cdr:x>
      <cdr:y>0.12562</cdr:y>
    </cdr:from>
    <cdr:to>
      <cdr:x>0.45241</cdr:x>
      <cdr:y>0.21376</cdr:y>
    </cdr:to>
    <cdr:sp macro="" textlink="">
      <cdr:nvSpPr>
        <cdr:cNvPr id="2" name="TextBox 1"/>
        <cdr:cNvSpPr txBox="1"/>
      </cdr:nvSpPr>
      <cdr:spPr>
        <a:xfrm xmlns:a="http://schemas.openxmlformats.org/drawingml/2006/main">
          <a:off x="776079" y="574331"/>
          <a:ext cx="3360745" cy="402979"/>
        </a:xfrm>
        <a:prstGeom xmlns:a="http://schemas.openxmlformats.org/drawingml/2006/main" prst="rect">
          <a:avLst/>
        </a:prstGeom>
        <a:solidFill xmlns:a="http://schemas.openxmlformats.org/drawingml/2006/main">
          <a:schemeClr val="bg1">
            <a:lumMod val="85000"/>
          </a:schemeClr>
        </a:solidFill>
        <a:ln xmlns:a="http://schemas.openxmlformats.org/drawingml/2006/main">
          <a:solidFill>
            <a:schemeClr val="bg1"/>
          </a:solidFill>
        </a:ln>
        <a:effectLst xmlns:a="http://schemas.openxmlformats.org/drawingml/2006/main">
          <a:outerShdw blurRad="63500" dist="50800" dir="5400000" algn="ctr" rotWithShape="0">
            <a:srgbClr val="000000">
              <a:alpha val="43137"/>
            </a:srgbClr>
          </a:outerShdw>
        </a:effectLst>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“Curbing Wall Street’s Influence”</a:t>
          </a:r>
        </a:p>
      </cdr:txBody>
    </cdr:sp>
  </cdr:relSizeAnchor>
</c:userShapes>
</file>

<file path=ppt/drawings/drawing3.xml><?xml version="1.0" encoding="utf-8"?>
<c:userShapes xmlns:c="http://schemas.openxmlformats.org/drawingml/2006/chart">
  <cdr:relSizeAnchor xmlns:cdr="http://schemas.openxmlformats.org/drawingml/2006/chartDrawing">
    <cdr:from>
      <cdr:x>0.1</cdr:x>
      <cdr:y>0.13293</cdr:y>
    </cdr:from>
    <cdr:to>
      <cdr:x>0.40032</cdr:x>
      <cdr:y>0.26984</cdr:y>
    </cdr:to>
    <cdr:sp macro="" textlink="">
      <cdr:nvSpPr>
        <cdr:cNvPr id="2" name="TextBox 1"/>
        <cdr:cNvSpPr txBox="1"/>
      </cdr:nvSpPr>
      <cdr:spPr>
        <a:xfrm xmlns:a="http://schemas.openxmlformats.org/drawingml/2006/main">
          <a:off x="914400" y="638144"/>
          <a:ext cx="2746126" cy="657256"/>
        </a:xfrm>
        <a:prstGeom xmlns:a="http://schemas.openxmlformats.org/drawingml/2006/main" prst="rect">
          <a:avLst/>
        </a:prstGeom>
        <a:solidFill xmlns:a="http://schemas.openxmlformats.org/drawingml/2006/main">
          <a:schemeClr val="bg1">
            <a:lumMod val="85000"/>
          </a:schemeClr>
        </a:solidFill>
        <a:ln xmlns:a="http://schemas.openxmlformats.org/drawingml/2006/main">
          <a:solidFill>
            <a:schemeClr val="bg1"/>
          </a:solidFill>
        </a:ln>
        <a:effectLst xmlns:a="http://schemas.openxmlformats.org/drawingml/2006/main">
          <a:outerShdw blurRad="63500" dist="50800" dir="5400000" algn="ctr" rotWithShape="0">
            <a:srgbClr val="000000">
              <a:alpha val="43137"/>
            </a:srgbClr>
          </a:outerShdw>
        </a:effectLst>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Moderate vs. Conservative*</a:t>
          </a:r>
        </a:p>
      </cdr:txBody>
    </cdr:sp>
  </cdr:relSizeAnchor>
</c:userShapes>
</file>

<file path=ppt/drawings/drawing4.xml><?xml version="1.0" encoding="utf-8"?>
<c:userShapes xmlns:c="http://schemas.openxmlformats.org/drawingml/2006/chart">
  <cdr:relSizeAnchor xmlns:cdr="http://schemas.openxmlformats.org/drawingml/2006/chartDrawing">
    <cdr:from>
      <cdr:x>0.1</cdr:x>
      <cdr:y>0.13293</cdr:y>
    </cdr:from>
    <cdr:to>
      <cdr:x>0.40032</cdr:x>
      <cdr:y>0.26984</cdr:y>
    </cdr:to>
    <cdr:sp macro="" textlink="">
      <cdr:nvSpPr>
        <cdr:cNvPr id="2" name="TextBox 1"/>
        <cdr:cNvSpPr txBox="1"/>
      </cdr:nvSpPr>
      <cdr:spPr>
        <a:xfrm xmlns:a="http://schemas.openxmlformats.org/drawingml/2006/main">
          <a:off x="914400" y="638144"/>
          <a:ext cx="2746126" cy="657256"/>
        </a:xfrm>
        <a:prstGeom xmlns:a="http://schemas.openxmlformats.org/drawingml/2006/main" prst="rect">
          <a:avLst/>
        </a:prstGeom>
        <a:solidFill xmlns:a="http://schemas.openxmlformats.org/drawingml/2006/main">
          <a:schemeClr val="bg1">
            <a:lumMod val="85000"/>
          </a:schemeClr>
        </a:solidFill>
        <a:ln xmlns:a="http://schemas.openxmlformats.org/drawingml/2006/main">
          <a:solidFill>
            <a:schemeClr val="bg1"/>
          </a:solidFill>
        </a:ln>
        <a:effectLst xmlns:a="http://schemas.openxmlformats.org/drawingml/2006/main">
          <a:outerShdw blurRad="63500" dist="50800" dir="5400000" algn="ctr" rotWithShape="0">
            <a:srgbClr val="000000">
              <a:alpha val="43137"/>
            </a:srgbClr>
          </a:outerShdw>
        </a:effectLst>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Moderate vs. Conservative*</a:t>
          </a:r>
        </a:p>
      </cdr:txBody>
    </cdr:sp>
  </cdr:relSizeAnchor>
</c:userShapes>
</file>

<file path=ppt/drawings/drawing5.xml><?xml version="1.0" encoding="utf-8"?>
<c:userShapes xmlns:c="http://schemas.openxmlformats.org/drawingml/2006/chart">
  <cdr:relSizeAnchor xmlns:cdr="http://schemas.openxmlformats.org/drawingml/2006/chartDrawing">
    <cdr:from>
      <cdr:x>0.04167</cdr:x>
      <cdr:y>0.13293</cdr:y>
    </cdr:from>
    <cdr:to>
      <cdr:x>0.45203</cdr:x>
      <cdr:y>0.33333</cdr:y>
    </cdr:to>
    <cdr:sp macro="" textlink="">
      <cdr:nvSpPr>
        <cdr:cNvPr id="2" name="TextBox 1"/>
        <cdr:cNvSpPr txBox="1"/>
      </cdr:nvSpPr>
      <cdr:spPr>
        <a:xfrm xmlns:a="http://schemas.openxmlformats.org/drawingml/2006/main">
          <a:off x="381030" y="638143"/>
          <a:ext cx="3752306" cy="962057"/>
        </a:xfrm>
        <a:prstGeom xmlns:a="http://schemas.openxmlformats.org/drawingml/2006/main" prst="rect">
          <a:avLst/>
        </a:prstGeom>
        <a:solidFill xmlns:a="http://schemas.openxmlformats.org/drawingml/2006/main">
          <a:schemeClr val="bg1">
            <a:lumMod val="85000"/>
          </a:schemeClr>
        </a:solidFill>
        <a:ln xmlns:a="http://schemas.openxmlformats.org/drawingml/2006/main">
          <a:solidFill>
            <a:schemeClr val="bg1"/>
          </a:solidFill>
        </a:ln>
        <a:effectLst xmlns:a="http://schemas.openxmlformats.org/drawingml/2006/main">
          <a:outerShdw blurRad="63500" dist="50800" dir="5400000" algn="ctr" rotWithShape="0">
            <a:srgbClr val="000000">
              <a:alpha val="43137"/>
            </a:srgbClr>
          </a:outerShdw>
        </a:effectLst>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Received significant campaign donations from big banks and Wall Street executives </a:t>
          </a:r>
        </a:p>
      </cdr:txBody>
    </cdr:sp>
  </cdr:relSizeAnchor>
</c:userShapes>
</file>

<file path=ppt/drawings/drawing6.xml><?xml version="1.0" encoding="utf-8"?>
<c:userShapes xmlns:c="http://schemas.openxmlformats.org/drawingml/2006/chart">
  <cdr:relSizeAnchor xmlns:cdr="http://schemas.openxmlformats.org/drawingml/2006/chartDrawing">
    <cdr:from>
      <cdr:x>0.1</cdr:x>
      <cdr:y>0.13293</cdr:y>
    </cdr:from>
    <cdr:to>
      <cdr:x>0.40032</cdr:x>
      <cdr:y>0.30159</cdr:y>
    </cdr:to>
    <cdr:sp macro="" textlink="">
      <cdr:nvSpPr>
        <cdr:cNvPr id="2" name="TextBox 1"/>
        <cdr:cNvSpPr txBox="1"/>
      </cdr:nvSpPr>
      <cdr:spPr>
        <a:xfrm xmlns:a="http://schemas.openxmlformats.org/drawingml/2006/main">
          <a:off x="914400" y="638144"/>
          <a:ext cx="2746126" cy="809656"/>
        </a:xfrm>
        <a:prstGeom xmlns:a="http://schemas.openxmlformats.org/drawingml/2006/main" prst="rect">
          <a:avLst/>
        </a:prstGeom>
        <a:solidFill xmlns:a="http://schemas.openxmlformats.org/drawingml/2006/main">
          <a:schemeClr val="bg1">
            <a:lumMod val="85000"/>
          </a:schemeClr>
        </a:solidFill>
        <a:ln xmlns:a="http://schemas.openxmlformats.org/drawingml/2006/main">
          <a:solidFill>
            <a:schemeClr val="bg1"/>
          </a:solidFill>
        </a:ln>
        <a:effectLst xmlns:a="http://schemas.openxmlformats.org/drawingml/2006/main">
          <a:outerShdw blurRad="63500" dist="50800" dir="5400000" algn="ctr" rotWithShape="0">
            <a:srgbClr val="000000">
              <a:alpha val="43137"/>
            </a:srgbClr>
          </a:outerShdw>
        </a:effectLst>
      </cdr:spPr>
      <cdr:txBody>
        <a:bodyPr xmlns:a="http://schemas.openxmlformats.org/drawingml/2006/main" vertOverflow="clip" wrap="square" rtlCol="0"/>
        <a:lstStyle xmlns:a="http://schemas.openxmlformats.org/drawingml/2006/main"/>
        <a:p xmlns:a="http://schemas.openxmlformats.org/drawingml/2006/main">
          <a:pPr algn="ctr" eaLnBrk="1" fontAlgn="base" hangingPunct="1">
            <a:spcBef>
              <a:spcPct val="0"/>
            </a:spcBef>
            <a:spcAft>
              <a:spcPct val="0"/>
            </a:spcAft>
          </a:pPr>
          <a:r>
            <a:rPr lang="en-US" dirty="0"/>
            <a:t>End stock buybacks that allow corporations to buy their own stock to increase executives and shareholders' wealth instead of investing in jobs and long-term growth.</a:t>
          </a:r>
          <a:endParaRPr lang="en-US" sz="1800" b="1" dirty="0">
            <a:solidFill>
              <a:srgbClr val="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4" cy="465138"/>
          </a:xfrm>
          <a:prstGeom prst="rect">
            <a:avLst/>
          </a:prstGeom>
        </p:spPr>
        <p:txBody>
          <a:bodyPr vert="horz" lIns="91365" tIns="45682" rIns="91365" bIns="45682" rtlCol="0"/>
          <a:lstStyle>
            <a:lvl1pPr algn="l">
              <a:defRPr sz="1200"/>
            </a:lvl1pPr>
          </a:lstStyle>
          <a:p>
            <a:endParaRPr lang="en-US" dirty="0"/>
          </a:p>
        </p:txBody>
      </p:sp>
      <p:sp>
        <p:nvSpPr>
          <p:cNvPr id="3" name="Date Placeholder 2"/>
          <p:cNvSpPr>
            <a:spLocks noGrp="1"/>
          </p:cNvSpPr>
          <p:nvPr>
            <p:ph type="dt" sz="quarter" idx="1"/>
          </p:nvPr>
        </p:nvSpPr>
        <p:spPr>
          <a:xfrm>
            <a:off x="3970343" y="0"/>
            <a:ext cx="3038474" cy="465138"/>
          </a:xfrm>
          <a:prstGeom prst="rect">
            <a:avLst/>
          </a:prstGeom>
        </p:spPr>
        <p:txBody>
          <a:bodyPr vert="horz" lIns="91365" tIns="45682" rIns="91365" bIns="45682" rtlCol="0"/>
          <a:lstStyle>
            <a:lvl1pPr algn="r">
              <a:defRPr sz="1200"/>
            </a:lvl1pPr>
          </a:lstStyle>
          <a:p>
            <a:fld id="{A3C5533E-16E8-4036-8E35-AAE5D75D029F}" type="datetimeFigureOut">
              <a:rPr lang="en-US" smtClean="0"/>
              <a:pPr/>
              <a:t>6/12/2018</a:t>
            </a:fld>
            <a:endParaRPr lang="en-US" dirty="0"/>
          </a:p>
        </p:txBody>
      </p:sp>
      <p:sp>
        <p:nvSpPr>
          <p:cNvPr id="4" name="Footer Placeholder 3"/>
          <p:cNvSpPr>
            <a:spLocks noGrp="1"/>
          </p:cNvSpPr>
          <p:nvPr>
            <p:ph type="ftr" sz="quarter" idx="2"/>
          </p:nvPr>
        </p:nvSpPr>
        <p:spPr>
          <a:xfrm>
            <a:off x="5" y="8829675"/>
            <a:ext cx="3038474" cy="465138"/>
          </a:xfrm>
          <a:prstGeom prst="rect">
            <a:avLst/>
          </a:prstGeom>
        </p:spPr>
        <p:txBody>
          <a:bodyPr vert="horz" lIns="91365" tIns="45682" rIns="91365" bIns="456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3" y="8829675"/>
            <a:ext cx="3038474" cy="465138"/>
          </a:xfrm>
          <a:prstGeom prst="rect">
            <a:avLst/>
          </a:prstGeom>
        </p:spPr>
        <p:txBody>
          <a:bodyPr vert="horz" lIns="91365" tIns="45682" rIns="91365" bIns="45682" rtlCol="0" anchor="b"/>
          <a:lstStyle>
            <a:lvl1pPr algn="r">
              <a:defRPr sz="1200"/>
            </a:lvl1pPr>
          </a:lstStyle>
          <a:p>
            <a:fld id="{C0D1CB46-0543-4E16-BAFF-7EC927BD20A7}" type="slidenum">
              <a:rPr lang="en-US" smtClean="0"/>
              <a:pPr/>
              <a:t>‹#›</a:t>
            </a:fld>
            <a:endParaRPr lang="en-US" dirty="0"/>
          </a:p>
        </p:txBody>
      </p:sp>
    </p:spTree>
    <p:extLst>
      <p:ext uri="{BB962C8B-B14F-4D97-AF65-F5344CB8AC3E}">
        <p14:creationId xmlns:p14="http://schemas.microsoft.com/office/powerpoint/2010/main" val="2846357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37840" cy="464818"/>
          </a:xfrm>
          <a:prstGeom prst="rect">
            <a:avLst/>
          </a:prstGeom>
        </p:spPr>
        <p:txBody>
          <a:bodyPr vert="horz" lIns="91956" tIns="45976" rIns="91956" bIns="45976" rtlCol="0"/>
          <a:lstStyle>
            <a:lvl1pPr algn="l">
              <a:defRPr sz="1200"/>
            </a:lvl1pPr>
          </a:lstStyle>
          <a:p>
            <a:endParaRPr lang="en-US" dirty="0"/>
          </a:p>
        </p:txBody>
      </p:sp>
      <p:sp>
        <p:nvSpPr>
          <p:cNvPr id="3" name="Date Placeholder 2"/>
          <p:cNvSpPr>
            <a:spLocks noGrp="1"/>
          </p:cNvSpPr>
          <p:nvPr>
            <p:ph type="dt" idx="1"/>
          </p:nvPr>
        </p:nvSpPr>
        <p:spPr>
          <a:xfrm>
            <a:off x="3970943" y="3"/>
            <a:ext cx="3037840" cy="464818"/>
          </a:xfrm>
          <a:prstGeom prst="rect">
            <a:avLst/>
          </a:prstGeom>
        </p:spPr>
        <p:txBody>
          <a:bodyPr vert="horz" lIns="91956" tIns="45976" rIns="91956" bIns="45976" rtlCol="0"/>
          <a:lstStyle>
            <a:lvl1pPr algn="r">
              <a:defRPr sz="1200"/>
            </a:lvl1pPr>
          </a:lstStyle>
          <a:p>
            <a:fld id="{6FF66739-E12E-4231-A366-6481477AEC44}" type="datetimeFigureOut">
              <a:rPr lang="en-US" smtClean="0"/>
              <a:pPr/>
              <a:t>6/12/2018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956" tIns="45976" rIns="91956" bIns="45976" rtlCol="0" anchor="ctr"/>
          <a:lstStyle/>
          <a:p>
            <a:endParaRPr lang="en-US" dirty="0"/>
          </a:p>
        </p:txBody>
      </p:sp>
      <p:sp>
        <p:nvSpPr>
          <p:cNvPr id="5" name="Notes Placeholder 4"/>
          <p:cNvSpPr>
            <a:spLocks noGrp="1"/>
          </p:cNvSpPr>
          <p:nvPr>
            <p:ph type="body" sz="quarter" idx="3"/>
          </p:nvPr>
        </p:nvSpPr>
        <p:spPr>
          <a:xfrm>
            <a:off x="701042" y="4415792"/>
            <a:ext cx="5608320" cy="4183380"/>
          </a:xfrm>
          <a:prstGeom prst="rect">
            <a:avLst/>
          </a:prstGeom>
        </p:spPr>
        <p:txBody>
          <a:bodyPr vert="horz" lIns="91956" tIns="45976" rIns="91956" bIns="459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29969"/>
            <a:ext cx="3037840" cy="464818"/>
          </a:xfrm>
          <a:prstGeom prst="rect">
            <a:avLst/>
          </a:prstGeom>
        </p:spPr>
        <p:txBody>
          <a:bodyPr vert="horz" lIns="91956" tIns="45976" rIns="91956" bIns="459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3" y="8829969"/>
            <a:ext cx="3037840" cy="464818"/>
          </a:xfrm>
          <a:prstGeom prst="rect">
            <a:avLst/>
          </a:prstGeom>
        </p:spPr>
        <p:txBody>
          <a:bodyPr vert="horz" lIns="91956" tIns="45976" rIns="91956" bIns="45976" rtlCol="0" anchor="b"/>
          <a:lstStyle>
            <a:lvl1pPr algn="r">
              <a:defRPr sz="1200"/>
            </a:lvl1pPr>
          </a:lstStyle>
          <a:p>
            <a:fld id="{C9D671DA-A3E1-4EB4-AB9B-1B701DCEAED9}" type="slidenum">
              <a:rPr lang="en-US" smtClean="0"/>
              <a:pPr/>
              <a:t>‹#›</a:t>
            </a:fld>
            <a:endParaRPr lang="en-US" dirty="0"/>
          </a:p>
        </p:txBody>
      </p:sp>
    </p:spTree>
    <p:extLst>
      <p:ext uri="{BB962C8B-B14F-4D97-AF65-F5344CB8AC3E}">
        <p14:creationId xmlns:p14="http://schemas.microsoft.com/office/powerpoint/2010/main" val="198417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671DA-A3E1-4EB4-AB9B-1B701DCEAED9}" type="slidenum">
              <a:rPr lang="en-US" smtClean="0"/>
              <a:pPr/>
              <a:t>5</a:t>
            </a:fld>
            <a:endParaRPr lang="en-US" dirty="0"/>
          </a:p>
        </p:txBody>
      </p:sp>
    </p:spTree>
    <p:extLst>
      <p:ext uri="{BB962C8B-B14F-4D97-AF65-F5344CB8AC3E}">
        <p14:creationId xmlns:p14="http://schemas.microsoft.com/office/powerpoint/2010/main" val="3095413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671DA-A3E1-4EB4-AB9B-1B701DCEAED9}"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95204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671DA-A3E1-4EB4-AB9B-1B701DCEAED9}"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0686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671DA-A3E1-4EB4-AB9B-1B701DCEAED9}"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79617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Rot="1" noChangeAspect="1" noChangeArrowheads="1"/>
          </p:cNvSpPr>
          <p:nvPr>
            <p:ph type="sldImg"/>
          </p:nvPr>
        </p:nvSpPr>
        <p:spPr>
          <a:solidFill>
            <a:srgbClr val="FFFFFF"/>
          </a:solidFill>
          <a:ln/>
        </p:spPr>
      </p:sp>
      <p:sp>
        <p:nvSpPr>
          <p:cNvPr id="39938" name="Rectangle 2"/>
          <p:cNvSpPr>
            <a:spLocks noGrp="1" noChangeArrowheads="1"/>
          </p:cNvSpPr>
          <p:nvPr>
            <p:ph type="body" idx="1"/>
          </p:nvPr>
        </p:nvSpPr>
        <p:spPr>
          <a:ln/>
        </p:spPr>
        <p:txBody>
          <a:bodyPr/>
          <a:lstStyle/>
          <a:p>
            <a:pPr eaLnBrk="1" hangingPunct="1">
              <a:defRPr/>
            </a:pPr>
            <a:endParaRPr lang="en-US" dirty="0">
              <a:latin typeface="Helvetica" charset="0"/>
              <a:cs typeface="Helvetica" charset="0"/>
              <a:sym typeface="Helvetica" charset="0"/>
            </a:endParaRPr>
          </a:p>
        </p:txBody>
      </p:sp>
    </p:spTree>
    <p:extLst>
      <p:ext uri="{BB962C8B-B14F-4D97-AF65-F5344CB8AC3E}">
        <p14:creationId xmlns:p14="http://schemas.microsoft.com/office/powerpoint/2010/main" val="4889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Rot="1" noChangeAspect="1" noChangeArrowheads="1"/>
          </p:cNvSpPr>
          <p:nvPr>
            <p:ph type="sldImg"/>
          </p:nvPr>
        </p:nvSpPr>
        <p:spPr>
          <a:solidFill>
            <a:srgbClr val="FFFFFF"/>
          </a:solidFill>
          <a:ln/>
        </p:spPr>
      </p:sp>
      <p:sp>
        <p:nvSpPr>
          <p:cNvPr id="39938" name="Rectangle 2"/>
          <p:cNvSpPr>
            <a:spLocks noGrp="1" noChangeArrowheads="1"/>
          </p:cNvSpPr>
          <p:nvPr>
            <p:ph type="body" idx="1"/>
          </p:nvPr>
        </p:nvSpPr>
        <p:spPr>
          <a:ln/>
        </p:spPr>
        <p:txBody>
          <a:bodyPr/>
          <a:lstStyle/>
          <a:p>
            <a:pPr eaLnBrk="1" hangingPunct="1">
              <a:defRPr/>
            </a:pPr>
            <a:endParaRPr lang="en-US" dirty="0">
              <a:latin typeface="Helvetica" charset="0"/>
              <a:cs typeface="Helvetica" charset="0"/>
              <a:sym typeface="Helvetica" charset="0"/>
            </a:endParaRPr>
          </a:p>
        </p:txBody>
      </p:sp>
    </p:spTree>
    <p:extLst>
      <p:ext uri="{BB962C8B-B14F-4D97-AF65-F5344CB8AC3E}">
        <p14:creationId xmlns:p14="http://schemas.microsoft.com/office/powerpoint/2010/main" val="258435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671DA-A3E1-4EB4-AB9B-1B701DCEAED9}" type="slidenum">
              <a:rPr lang="en-US" smtClean="0"/>
              <a:pPr/>
              <a:t>14</a:t>
            </a:fld>
            <a:endParaRPr lang="en-US" dirty="0"/>
          </a:p>
        </p:txBody>
      </p:sp>
    </p:spTree>
    <p:extLst>
      <p:ext uri="{BB962C8B-B14F-4D97-AF65-F5344CB8AC3E}">
        <p14:creationId xmlns:p14="http://schemas.microsoft.com/office/powerpoint/2010/main" val="167158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think this slide misses the bigger</a:t>
            </a:r>
            <a:r>
              <a:rPr lang="en-US" baseline="0" dirty="0"/>
              <a:t> take away from this data – namely the more or less uniform response from Democrats, Republicans and Independents (with Republicans being the single most likely to say this would impact them).</a:t>
            </a:r>
          </a:p>
        </p:txBody>
      </p:sp>
      <p:sp>
        <p:nvSpPr>
          <p:cNvPr id="4" name="Slide Number Placeholder 3"/>
          <p:cNvSpPr>
            <a:spLocks noGrp="1"/>
          </p:cNvSpPr>
          <p:nvPr>
            <p:ph type="sldNum" sz="quarter" idx="10"/>
          </p:nvPr>
        </p:nvSpPr>
        <p:spPr/>
        <p:txBody>
          <a:bodyPr/>
          <a:lstStyle/>
          <a:p>
            <a:fld id="{C9D671DA-A3E1-4EB4-AB9B-1B701DCEAED9}" type="slidenum">
              <a:rPr lang="en-US" smtClean="0"/>
              <a:pPr/>
              <a:t>19</a:t>
            </a:fld>
            <a:endParaRPr lang="en-US" dirty="0"/>
          </a:p>
        </p:txBody>
      </p:sp>
    </p:spTree>
    <p:extLst>
      <p:ext uri="{BB962C8B-B14F-4D97-AF65-F5344CB8AC3E}">
        <p14:creationId xmlns:p14="http://schemas.microsoft.com/office/powerpoint/2010/main" val="400170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think this slide misses the bigger</a:t>
            </a:r>
            <a:r>
              <a:rPr lang="en-US" baseline="0" dirty="0"/>
              <a:t> take away from this data – namely the more or less uniform response from Democrats, Republicans and Independents (with Republicans being the single most likely to say this would impact them).</a:t>
            </a:r>
          </a:p>
        </p:txBody>
      </p:sp>
      <p:sp>
        <p:nvSpPr>
          <p:cNvPr id="4" name="Slide Number Placeholder 3"/>
          <p:cNvSpPr>
            <a:spLocks noGrp="1"/>
          </p:cNvSpPr>
          <p:nvPr>
            <p:ph type="sldNum" sz="quarter" idx="10"/>
          </p:nvPr>
        </p:nvSpPr>
        <p:spPr/>
        <p:txBody>
          <a:bodyPr/>
          <a:lstStyle/>
          <a:p>
            <a:fld id="{C9D671DA-A3E1-4EB4-AB9B-1B701DCEAED9}" type="slidenum">
              <a:rPr lang="en-US" smtClean="0"/>
              <a:pPr/>
              <a:t>27</a:t>
            </a:fld>
            <a:endParaRPr lang="en-US" dirty="0"/>
          </a:p>
        </p:txBody>
      </p:sp>
    </p:spTree>
    <p:extLst>
      <p:ext uri="{BB962C8B-B14F-4D97-AF65-F5344CB8AC3E}">
        <p14:creationId xmlns:p14="http://schemas.microsoft.com/office/powerpoint/2010/main" val="384200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think this slide misses the bigger</a:t>
            </a:r>
            <a:r>
              <a:rPr lang="en-US" baseline="0" dirty="0"/>
              <a:t> take away from this data – namely the more or less uniform response from Democrats, Republicans and Independents (with Republicans being the single most likely to say this would impact them).</a:t>
            </a:r>
          </a:p>
        </p:txBody>
      </p:sp>
      <p:sp>
        <p:nvSpPr>
          <p:cNvPr id="4" name="Slide Number Placeholder 3"/>
          <p:cNvSpPr>
            <a:spLocks noGrp="1"/>
          </p:cNvSpPr>
          <p:nvPr>
            <p:ph type="sldNum" sz="quarter" idx="10"/>
          </p:nvPr>
        </p:nvSpPr>
        <p:spPr/>
        <p:txBody>
          <a:bodyPr/>
          <a:lstStyle/>
          <a:p>
            <a:fld id="{C9D671DA-A3E1-4EB4-AB9B-1B701DCEAED9}" type="slidenum">
              <a:rPr lang="en-US" smtClean="0"/>
              <a:pPr/>
              <a:t>30</a:t>
            </a:fld>
            <a:endParaRPr lang="en-US" dirty="0"/>
          </a:p>
        </p:txBody>
      </p:sp>
    </p:spTree>
    <p:extLst>
      <p:ext uri="{BB962C8B-B14F-4D97-AF65-F5344CB8AC3E}">
        <p14:creationId xmlns:p14="http://schemas.microsoft.com/office/powerpoint/2010/main" val="402549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671DA-A3E1-4EB4-AB9B-1B701DCEAED9}" type="slidenum">
              <a:rPr lang="en-US" smtClean="0"/>
              <a:pPr/>
              <a:t>36</a:t>
            </a:fld>
            <a:endParaRPr lang="en-US" dirty="0"/>
          </a:p>
        </p:txBody>
      </p:sp>
    </p:spTree>
    <p:extLst>
      <p:ext uri="{BB962C8B-B14F-4D97-AF65-F5344CB8AC3E}">
        <p14:creationId xmlns:p14="http://schemas.microsoft.com/office/powerpoint/2010/main" val="3910604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671DA-A3E1-4EB4-AB9B-1B701DCEAED9}" type="slidenum">
              <a:rPr lang="en-US" smtClean="0"/>
              <a:pPr/>
              <a:t>40</a:t>
            </a:fld>
            <a:endParaRPr lang="en-US" dirty="0"/>
          </a:p>
        </p:txBody>
      </p:sp>
    </p:spTree>
    <p:extLst>
      <p:ext uri="{BB962C8B-B14F-4D97-AF65-F5344CB8AC3E}">
        <p14:creationId xmlns:p14="http://schemas.microsoft.com/office/powerpoint/2010/main" val="1141004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52" name="Rectangle 8"/>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a:t>October 25-31, 2007</a:t>
            </a:r>
          </a:p>
        </p:txBody>
      </p:sp>
    </p:spTree>
    <p:extLst>
      <p:ext uri="{BB962C8B-B14F-4D97-AF65-F5344CB8AC3E}">
        <p14:creationId xmlns:p14="http://schemas.microsoft.com/office/powerpoint/2010/main" val="29808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9CDD886A-B273-42EE-A0B7-86F42690BBB8}" type="slidenum">
              <a:rPr lang="en-US">
                <a:solidFill>
                  <a:srgbClr val="000000"/>
                </a:solidFill>
              </a:rPr>
              <a:pPr>
                <a:def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2082060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77863" y="228600"/>
            <a:ext cx="7788275" cy="1058863"/>
          </a:xfrm>
        </p:spPr>
        <p:txBody>
          <a:bodyPr/>
          <a:lstStyle/>
          <a:p>
            <a:r>
              <a:rPr lang="en-US"/>
              <a:t>Click to edit Master title style</a:t>
            </a:r>
          </a:p>
        </p:txBody>
      </p:sp>
      <p:sp>
        <p:nvSpPr>
          <p:cNvPr id="3" name="Content Placeholder 2"/>
          <p:cNvSpPr>
            <a:spLocks noGrp="1"/>
          </p:cNvSpPr>
          <p:nvPr>
            <p:ph sz="quarter" idx="1"/>
          </p:nvPr>
        </p:nvSpPr>
        <p:spPr>
          <a:xfrm>
            <a:off x="6858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D19358B9-D6F2-8041-B646-9D956A643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05191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0594" name="Picture 2" descr="big-puzzle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6700" y="5932488"/>
            <a:ext cx="1524000" cy="64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6" name="Rectangle 4"/>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a:t>Click to edit Master title style</a:t>
            </a:r>
          </a:p>
        </p:txBody>
      </p:sp>
      <p:sp>
        <p:nvSpPr>
          <p:cNvPr id="110597" name="Rectangle 5"/>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a:t>October 25-31, 2007</a:t>
            </a:r>
          </a:p>
        </p:txBody>
      </p:sp>
    </p:spTree>
    <p:extLst>
      <p:ext uri="{BB962C8B-B14F-4D97-AF65-F5344CB8AC3E}">
        <p14:creationId xmlns:p14="http://schemas.microsoft.com/office/powerpoint/2010/main" val="9854247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fld id="{F1024883-127F-4022-8B82-ECA6CB2C9E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954137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fld id="{B2254900-BFCE-4BAD-82DF-A39EDDB6EE3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317722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fld id="{3FC318EE-097D-4590-91ED-939617E8621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429517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fld id="{C5AD4E3F-B11A-4364-9485-89A56106DD1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162010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fld id="{C36BF282-A453-4C96-A15A-48A4C777F20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68227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fld id="{52B5707C-5F41-4EFD-8976-9F78FCC7B50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11475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fld id="{385821CD-C909-4E7E-9396-B09B1C3DAEC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0210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fld id="{8CFF8F22-6698-4E06-88EF-19D2DC62344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8041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E1F3E69A-069E-4FB4-9342-84A009BCBEA3}" type="slidenum">
              <a:rPr lang="en-US">
                <a:solidFill>
                  <a:srgbClr val="000000"/>
                </a:solidFill>
              </a:rPr>
              <a:pPr>
                <a:def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31698947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fld id="{D4731C61-C576-4160-AEA2-B03AEE56D96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733715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fld id="{24A0E5D4-F9A3-4F8F-B0AA-DC758DFD67D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794785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ig-puzzle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974556"/>
            <a:ext cx="1524000" cy="64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Rectangle 4"/>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a:t>Click to edit Master title style</a:t>
            </a:r>
          </a:p>
        </p:txBody>
      </p:sp>
      <p:sp>
        <p:nvSpPr>
          <p:cNvPr id="19461" name="Rectangle 5"/>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a:t>October 25-31, 2007</a:t>
            </a:r>
          </a:p>
        </p:txBody>
      </p:sp>
      <p:pic>
        <p:nvPicPr>
          <p:cNvPr id="1026" name="Picture 1" descr="IMAS_logo_big(2000x1000px)"/>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0" y="6041231"/>
            <a:ext cx="11334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6247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ju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E78D3228-22F0-4848-A28F-905EF37A59D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06140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D4424008-F125-461D-A43D-CF1F75171C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78248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02101963-8F40-4CE3-880A-3E6B4A455D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03666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56EE5ECF-702D-4ED8-9AE6-0BC01B8E9B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82555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F677E529-FF27-45B0-BF04-F1492ED1B4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74492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E91EB2AD-FECB-483D-8CD0-64BF28803B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15591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BD8159EB-772D-4C12-BBE2-EB02F78388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77330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8275" cy="1058863"/>
          </a:xfrm>
        </p:spPr>
        <p:txBody>
          <a:bodyPr/>
          <a:lstStyle/>
          <a:p>
            <a:r>
              <a:rPr lang="en-US"/>
              <a:t>Click to edit Master title style</a:t>
            </a:r>
          </a:p>
        </p:txBody>
      </p:sp>
      <p:sp>
        <p:nvSpPr>
          <p:cNvPr id="3" name="ClipArt Placeholder 2"/>
          <p:cNvSpPr>
            <a:spLocks noGrp="1"/>
          </p:cNvSpPr>
          <p:nvPr>
            <p:ph type="clipArt" sz="half" idx="1"/>
          </p:nvPr>
        </p:nvSpPr>
        <p:spPr>
          <a:xfrm>
            <a:off x="685800" y="1574800"/>
            <a:ext cx="3810000" cy="4733925"/>
          </a:xfrm>
        </p:spPr>
        <p:txBody>
          <a:bodyPr/>
          <a:lstStyle/>
          <a:p>
            <a:pPr lvl="0"/>
            <a:endParaRPr lang="en-US" noProof="0" dirty="0"/>
          </a:p>
        </p:txBody>
      </p:sp>
      <p:sp>
        <p:nvSpPr>
          <p:cNvPr id="4" name="Text Placeholder 3"/>
          <p:cNvSpPr>
            <a:spLocks noGrp="1"/>
          </p:cNvSpPr>
          <p:nvPr>
            <p:ph type="body" sz="half" idx="2"/>
          </p:nvPr>
        </p:nvSpPr>
        <p:spPr>
          <a:xfrm>
            <a:off x="4648200" y="1574800"/>
            <a:ext cx="381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D5A7CE78-598E-48D1-B8F4-7F2B969B39F6}" type="slidenum">
              <a:rPr lang="en-US">
                <a:solidFill>
                  <a:srgbClr val="000000"/>
                </a:solidFill>
              </a:rPr>
              <a:pPr>
                <a:defRPr/>
              </a:pPr>
              <a:t>‹#›</a:t>
            </a:fld>
            <a:endParaRPr lang="en-US" dirty="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40906562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9A2AAD8D-B380-4E43-8FD4-93A9770E78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10569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98A5B82D-7E3C-470E-969F-4CD10C6B17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26735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7BB003DE-58D3-4441-9E17-BF1E66D4A2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86076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8275" cy="1058863"/>
          </a:xfrm>
        </p:spPr>
        <p:txBody>
          <a:bodyPr/>
          <a:lstStyle/>
          <a:p>
            <a:r>
              <a:rPr lang="en-US"/>
              <a:t>Click to edit Master title style</a:t>
            </a:r>
          </a:p>
        </p:txBody>
      </p:sp>
      <p:sp>
        <p:nvSpPr>
          <p:cNvPr id="3" name="ClipArt Placeholder 2"/>
          <p:cNvSpPr>
            <a:spLocks noGrp="1"/>
          </p:cNvSpPr>
          <p:nvPr>
            <p:ph type="clipArt" sz="half" idx="1"/>
          </p:nvPr>
        </p:nvSpPr>
        <p:spPr>
          <a:xfrm>
            <a:off x="685800" y="1574800"/>
            <a:ext cx="3810000" cy="4733925"/>
          </a:xfrm>
        </p:spPr>
        <p:txBody>
          <a:bodyPr/>
          <a:lstStyle/>
          <a:p>
            <a:pPr lvl="0"/>
            <a:endParaRPr lang="en-US" noProof="0" dirty="0"/>
          </a:p>
        </p:txBody>
      </p:sp>
      <p:sp>
        <p:nvSpPr>
          <p:cNvPr id="4" name="Text Placeholder 3"/>
          <p:cNvSpPr>
            <a:spLocks noGrp="1"/>
          </p:cNvSpPr>
          <p:nvPr>
            <p:ph type="body" sz="half" idx="2"/>
          </p:nvPr>
        </p:nvSpPr>
        <p:spPr>
          <a:xfrm>
            <a:off x="4648200" y="1574800"/>
            <a:ext cx="381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129A8384-2A9B-4751-A1EC-5F8B92B159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53615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ig-puzzle3"/>
          <p:cNvPicPr>
            <a:picLocks noChangeAspect="1" noChangeArrowheads="1"/>
          </p:cNvPicPr>
          <p:nvPr/>
        </p:nvPicPr>
        <p:blipFill>
          <a:blip r:embed="rId2" cstate="print">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932488"/>
            <a:ext cx="1524000" cy="64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0" name="Rectangle 4"/>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a:t>Click to edit Master title style</a:t>
            </a:r>
          </a:p>
        </p:txBody>
      </p:sp>
      <p:sp>
        <p:nvSpPr>
          <p:cNvPr id="50181" name="Rectangle 5"/>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a:t>October 25-31, 2007</a:t>
            </a:r>
          </a:p>
        </p:txBody>
      </p:sp>
    </p:spTree>
    <p:extLst>
      <p:ext uri="{BB962C8B-B14F-4D97-AF65-F5344CB8AC3E}">
        <p14:creationId xmlns:p14="http://schemas.microsoft.com/office/powerpoint/2010/main" val="36373184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ju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0852B9DC-296E-4113-8E24-5729309D0F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26785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just">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lgn="just">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FE775019-B355-428F-8141-EDC510CC00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74490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32F46C24-BD9C-4E16-97D8-8DE71E1230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913774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61A75A42-131F-4C63-9938-28C0566FEC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67775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just">
              <a:defRPr/>
            </a:lvl1pPr>
          </a:lstStyle>
          <a:p>
            <a:r>
              <a:rPr lang="en-US" dirty="0"/>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28958E8F-C152-4F96-92F4-0B8E80EF4A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7705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77863" y="228600"/>
            <a:ext cx="7788275" cy="1058863"/>
          </a:xfrm>
        </p:spPr>
        <p:txBody>
          <a:bodyPr/>
          <a:lstStyle/>
          <a:p>
            <a:r>
              <a:rPr lang="en-US"/>
              <a:t>Click to edit Master title style</a:t>
            </a:r>
          </a:p>
        </p:txBody>
      </p:sp>
      <p:sp>
        <p:nvSpPr>
          <p:cNvPr id="3" name="Content Placeholder 2"/>
          <p:cNvSpPr>
            <a:spLocks noGrp="1"/>
          </p:cNvSpPr>
          <p:nvPr>
            <p:ph sz="quarter" idx="1"/>
          </p:nvPr>
        </p:nvSpPr>
        <p:spPr>
          <a:xfrm>
            <a:off x="6858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81116363-71F5-4769-BFDB-5C4738A56318}" type="slidenum">
              <a:rPr lang="en-US">
                <a:solidFill>
                  <a:srgbClr val="000000"/>
                </a:solidFill>
              </a:rPr>
              <a:pPr>
                <a:defRPr/>
              </a:pPr>
              <a:t>‹#›</a:t>
            </a:fld>
            <a:endParaRPr lang="en-US" dirty="0">
              <a:solidFill>
                <a:srgbClr val="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11745220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28BB3181-66B7-4C98-980D-B6EDE28EF9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36924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9E3201E9-03FD-4681-A16D-669622D192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172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6D251706-C4E5-4CC7-90A8-AB538759B1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25615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94870389-3540-4C0A-95D4-B680D3F649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57242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03910901-530E-4C6D-84CC-9E35D12479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805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932488"/>
            <a:ext cx="1524000" cy="64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8152" name="Rectangle 8"/>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a:t>October 25-31, 2007</a:t>
            </a:r>
          </a:p>
        </p:txBody>
      </p:sp>
    </p:spTree>
    <p:extLst>
      <p:ext uri="{BB962C8B-B14F-4D97-AF65-F5344CB8AC3E}">
        <p14:creationId xmlns:p14="http://schemas.microsoft.com/office/powerpoint/2010/main" val="2589028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E2E27AE1-3EA2-435D-933D-FD4B2AD164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7515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90281DAB-1C2A-4DF7-A780-DBDC0835EE1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0015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0942CE82-FE1C-4C2D-91C4-35A163E97B4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7527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0F289EC9-C4BD-4E30-ADE6-163CF0AD3C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6826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98EE076E-91B0-4511-934A-B66F924305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940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ju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E2E27AE1-3EA2-435D-933D-FD4B2AD16481}" type="slidenum">
              <a:rPr lang="en-US">
                <a:solidFill>
                  <a:srgbClr val="000000"/>
                </a:solidFill>
              </a:rPr>
              <a:pPr>
                <a:def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2593693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ED4AE8CA-62FE-4B1A-8D04-DBAD7E944F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8832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4353C83C-2C76-498F-B7FC-5E4D730915A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9516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F7A2E598-3906-4F15-B6CC-449F74ACAB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8314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9CDD886A-B273-42EE-A0B7-86F42690BB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0020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E1F3E69A-069E-4FB4-9342-84A009BCBE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4463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8275" cy="1058863"/>
          </a:xfrm>
        </p:spPr>
        <p:txBody>
          <a:bodyPr/>
          <a:lstStyle/>
          <a:p>
            <a:r>
              <a:rPr lang="en-US"/>
              <a:t>Click to edit Master title style</a:t>
            </a:r>
          </a:p>
        </p:txBody>
      </p:sp>
      <p:sp>
        <p:nvSpPr>
          <p:cNvPr id="3" name="ClipArt Placeholder 2"/>
          <p:cNvSpPr>
            <a:spLocks noGrp="1"/>
          </p:cNvSpPr>
          <p:nvPr>
            <p:ph type="clipArt" sz="half" idx="1"/>
          </p:nvPr>
        </p:nvSpPr>
        <p:spPr>
          <a:xfrm>
            <a:off x="685800" y="1574800"/>
            <a:ext cx="3810000" cy="4733925"/>
          </a:xfrm>
        </p:spPr>
        <p:txBody>
          <a:bodyPr/>
          <a:lstStyle/>
          <a:p>
            <a:pPr lvl="0"/>
            <a:endParaRPr lang="en-US" noProof="0" dirty="0"/>
          </a:p>
        </p:txBody>
      </p:sp>
      <p:sp>
        <p:nvSpPr>
          <p:cNvPr id="4" name="Text Placeholder 3"/>
          <p:cNvSpPr>
            <a:spLocks noGrp="1"/>
          </p:cNvSpPr>
          <p:nvPr>
            <p:ph type="body" sz="half" idx="2"/>
          </p:nvPr>
        </p:nvSpPr>
        <p:spPr>
          <a:xfrm>
            <a:off x="4648200" y="1574800"/>
            <a:ext cx="381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D5A7CE78-598E-48D1-B8F4-7F2B969B39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0499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77863" y="228600"/>
            <a:ext cx="7788275" cy="1058863"/>
          </a:xfrm>
        </p:spPr>
        <p:txBody>
          <a:bodyPr/>
          <a:lstStyle/>
          <a:p>
            <a:r>
              <a:rPr lang="en-US"/>
              <a:t>Click to edit Master title style</a:t>
            </a:r>
          </a:p>
        </p:txBody>
      </p:sp>
      <p:sp>
        <p:nvSpPr>
          <p:cNvPr id="3" name="Content Placeholder 2"/>
          <p:cNvSpPr>
            <a:spLocks noGrp="1"/>
          </p:cNvSpPr>
          <p:nvPr>
            <p:ph sz="quarter" idx="1"/>
          </p:nvPr>
        </p:nvSpPr>
        <p:spPr>
          <a:xfrm>
            <a:off x="6858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81116363-71F5-4769-BFDB-5C4738A563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8290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932488"/>
            <a:ext cx="1524000" cy="64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8152" name="Rectangle 8"/>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a:t>October 25-31, 2007</a:t>
            </a:r>
          </a:p>
        </p:txBody>
      </p:sp>
    </p:spTree>
    <p:extLst>
      <p:ext uri="{BB962C8B-B14F-4D97-AF65-F5344CB8AC3E}">
        <p14:creationId xmlns:p14="http://schemas.microsoft.com/office/powerpoint/2010/main" val="2752788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9C185BD5-6B72-0F41-8F30-08A80F0C6D0D}" type="slidenum">
              <a:rPr lang="en-US">
                <a:solidFill>
                  <a:srgbClr val="000000"/>
                </a:solidFill>
              </a:rPr>
              <a:pPr>
                <a:def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3953946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EDC97ECD-172A-B14B-A5A4-C0966EBFE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036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90281DAB-1C2A-4DF7-A780-DBDC0835EE16}" type="slidenum">
              <a:rPr lang="en-US">
                <a:solidFill>
                  <a:srgbClr val="000000"/>
                </a:solidFill>
              </a:rPr>
              <a:pPr>
                <a:def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3586204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BE1CAA59-39FB-B64E-9FB7-80B1480D6C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1063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E9BDB326-819E-2B4C-91B9-4D36744BFB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2638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0DB6BC01-4650-0740-B705-2CEE5C35ED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7091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B5D8A032-801B-EE42-B029-D6B06625B1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8517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5BFCD6EF-B7A3-3142-B8FB-A2A6038EBF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7830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19C6BDF2-1092-024C-B942-8CE90BA1A9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8969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D9886F4A-B13B-6343-9DF8-903E56DC58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96593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EC0A21AA-F419-9345-A8EB-CBC84B716E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3787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8275" cy="1058863"/>
          </a:xfrm>
        </p:spPr>
        <p:txBody>
          <a:bodyPr/>
          <a:lstStyle/>
          <a:p>
            <a:r>
              <a:rPr lang="en-US"/>
              <a:t>Click to edit Master title style</a:t>
            </a:r>
          </a:p>
        </p:txBody>
      </p:sp>
      <p:sp>
        <p:nvSpPr>
          <p:cNvPr id="3" name="ClipArt Placeholder 2"/>
          <p:cNvSpPr>
            <a:spLocks noGrp="1"/>
          </p:cNvSpPr>
          <p:nvPr>
            <p:ph type="clipArt" sz="half" idx="1"/>
          </p:nvPr>
        </p:nvSpPr>
        <p:spPr>
          <a:xfrm>
            <a:off x="685800" y="1574800"/>
            <a:ext cx="3810000" cy="4733925"/>
          </a:xfrm>
        </p:spPr>
        <p:txBody>
          <a:bodyPr/>
          <a:lstStyle/>
          <a:p>
            <a:pPr lvl="0"/>
            <a:endParaRPr lang="en-US" noProof="0" dirty="0"/>
          </a:p>
        </p:txBody>
      </p:sp>
      <p:sp>
        <p:nvSpPr>
          <p:cNvPr id="4" name="Text Placeholder 3"/>
          <p:cNvSpPr>
            <a:spLocks noGrp="1"/>
          </p:cNvSpPr>
          <p:nvPr>
            <p:ph type="body" sz="half" idx="2"/>
          </p:nvPr>
        </p:nvSpPr>
        <p:spPr>
          <a:xfrm>
            <a:off x="4648200" y="1574800"/>
            <a:ext cx="381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7BE50695-DD12-894F-ACF9-4D98D2B01B9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0175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77863" y="228600"/>
            <a:ext cx="7788275" cy="1058863"/>
          </a:xfrm>
        </p:spPr>
        <p:txBody>
          <a:bodyPr/>
          <a:lstStyle/>
          <a:p>
            <a:r>
              <a:rPr lang="en-US"/>
              <a:t>Click to edit Master title style</a:t>
            </a:r>
          </a:p>
        </p:txBody>
      </p:sp>
      <p:sp>
        <p:nvSpPr>
          <p:cNvPr id="3" name="Content Placeholder 2"/>
          <p:cNvSpPr>
            <a:spLocks noGrp="1"/>
          </p:cNvSpPr>
          <p:nvPr>
            <p:ph sz="quarter" idx="1"/>
          </p:nvPr>
        </p:nvSpPr>
        <p:spPr>
          <a:xfrm>
            <a:off x="6858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D19358B9-D6F2-8041-B646-9D956A643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412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0942CE82-FE1C-4C2D-91C4-35A163E97B4C}" type="slidenum">
              <a:rPr lang="en-US">
                <a:solidFill>
                  <a:srgbClr val="000000"/>
                </a:solidFill>
              </a:rPr>
              <a:pPr>
                <a:defRPr/>
              </a:pPr>
              <a:t>‹#›</a:t>
            </a:fld>
            <a:endParaRPr lang="en-US" dirty="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567713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932488"/>
            <a:ext cx="1524000" cy="64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8152" name="Rectangle 8"/>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a:t>October 25-31, 2007</a:t>
            </a:r>
          </a:p>
        </p:txBody>
      </p:sp>
    </p:spTree>
    <p:extLst>
      <p:ext uri="{BB962C8B-B14F-4D97-AF65-F5344CB8AC3E}">
        <p14:creationId xmlns:p14="http://schemas.microsoft.com/office/powerpoint/2010/main" val="2178511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9C185BD5-6B72-0F41-8F30-08A80F0C6D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5086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EDC97ECD-172A-B14B-A5A4-C0966EBFE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0948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BE1CAA59-39FB-B64E-9FB7-80B1480D6C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8613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E9BDB326-819E-2B4C-91B9-4D36744BFB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02916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0DB6BC01-4650-0740-B705-2CEE5C35ED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196498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B5D8A032-801B-EE42-B029-D6B06625B1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69403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5BFCD6EF-B7A3-3142-B8FB-A2A6038EBF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9626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19C6BDF2-1092-024C-B942-8CE90BA1A9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6432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D9886F4A-B13B-6343-9DF8-903E56DC58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191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0F289EC9-C4BD-4E30-ADE6-163CF0AD3CB6}" type="slidenum">
              <a:rPr lang="en-US">
                <a:solidFill>
                  <a:srgbClr val="000000"/>
                </a:solidFill>
              </a:rPr>
              <a:pPr>
                <a:defRPr/>
              </a:pPr>
              <a:t>‹#›</a:t>
            </a:fld>
            <a:endParaRPr lang="en-US" dirty="0">
              <a:solidFill>
                <a:srgbClr val="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7408829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EC0A21AA-F419-9345-A8EB-CBC84B716E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07887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8275" cy="1058863"/>
          </a:xfrm>
        </p:spPr>
        <p:txBody>
          <a:bodyPr/>
          <a:lstStyle/>
          <a:p>
            <a:r>
              <a:rPr lang="en-US"/>
              <a:t>Click to edit Master title style</a:t>
            </a:r>
          </a:p>
        </p:txBody>
      </p:sp>
      <p:sp>
        <p:nvSpPr>
          <p:cNvPr id="3" name="ClipArt Placeholder 2"/>
          <p:cNvSpPr>
            <a:spLocks noGrp="1"/>
          </p:cNvSpPr>
          <p:nvPr>
            <p:ph type="clipArt" sz="half" idx="1"/>
          </p:nvPr>
        </p:nvSpPr>
        <p:spPr>
          <a:xfrm>
            <a:off x="685800" y="1574800"/>
            <a:ext cx="3810000" cy="4733925"/>
          </a:xfrm>
        </p:spPr>
        <p:txBody>
          <a:bodyPr/>
          <a:lstStyle/>
          <a:p>
            <a:pPr lvl="0"/>
            <a:endParaRPr lang="en-US" noProof="0" dirty="0"/>
          </a:p>
        </p:txBody>
      </p:sp>
      <p:sp>
        <p:nvSpPr>
          <p:cNvPr id="4" name="Text Placeholder 3"/>
          <p:cNvSpPr>
            <a:spLocks noGrp="1"/>
          </p:cNvSpPr>
          <p:nvPr>
            <p:ph type="body" sz="half" idx="2"/>
          </p:nvPr>
        </p:nvSpPr>
        <p:spPr>
          <a:xfrm>
            <a:off x="4648200" y="1574800"/>
            <a:ext cx="381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7BE50695-DD12-894F-ACF9-4D98D2B01B9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00824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77863" y="228600"/>
            <a:ext cx="7788275" cy="1058863"/>
          </a:xfrm>
        </p:spPr>
        <p:txBody>
          <a:bodyPr/>
          <a:lstStyle/>
          <a:p>
            <a:r>
              <a:rPr lang="en-US"/>
              <a:t>Click to edit Master title style</a:t>
            </a:r>
          </a:p>
        </p:txBody>
      </p:sp>
      <p:sp>
        <p:nvSpPr>
          <p:cNvPr id="3" name="Content Placeholder 2"/>
          <p:cNvSpPr>
            <a:spLocks noGrp="1"/>
          </p:cNvSpPr>
          <p:nvPr>
            <p:ph sz="quarter" idx="1"/>
          </p:nvPr>
        </p:nvSpPr>
        <p:spPr>
          <a:xfrm>
            <a:off x="6858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D19358B9-D6F2-8041-B646-9D956A643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3955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932488"/>
            <a:ext cx="1524000" cy="64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8152" name="Rectangle 8"/>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a:t>October 25-31, 2007</a:t>
            </a:r>
          </a:p>
        </p:txBody>
      </p:sp>
    </p:spTree>
    <p:extLst>
      <p:ext uri="{BB962C8B-B14F-4D97-AF65-F5344CB8AC3E}">
        <p14:creationId xmlns:p14="http://schemas.microsoft.com/office/powerpoint/2010/main" val="5815882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E2E27AE1-3EA2-435D-933D-FD4B2AD164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1342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90281DAB-1C2A-4DF7-A780-DBDC0835EE1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3409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0942CE82-FE1C-4C2D-91C4-35A163E97B4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2384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0F289EC9-C4BD-4E30-ADE6-163CF0AD3C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7067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98EE076E-91B0-4511-934A-B66F924305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11661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ED4AE8CA-62FE-4B1A-8D04-DBAD7E944F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138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98EE076E-91B0-4511-934A-B66F92430596}" type="slidenum">
              <a:rPr lang="en-US">
                <a:solidFill>
                  <a:srgbClr val="000000"/>
                </a:solidFill>
              </a:rPr>
              <a:pPr>
                <a:defRPr/>
              </a:pPr>
              <a:t>‹#›</a:t>
            </a:fld>
            <a:endParaRPr lang="en-US" dirty="0">
              <a:solidFill>
                <a:srgbClr val="000000"/>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491215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4353C83C-2C76-498F-B7FC-5E4D730915A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4031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F7A2E598-3906-4F15-B6CC-449F74ACAB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28178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9CDD886A-B273-42EE-A0B7-86F42690BB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37802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E1F3E69A-069E-4FB4-9342-84A009BCBE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43975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8275" cy="1058863"/>
          </a:xfrm>
        </p:spPr>
        <p:txBody>
          <a:bodyPr/>
          <a:lstStyle/>
          <a:p>
            <a:r>
              <a:rPr lang="en-US"/>
              <a:t>Click to edit Master title style</a:t>
            </a:r>
          </a:p>
        </p:txBody>
      </p:sp>
      <p:sp>
        <p:nvSpPr>
          <p:cNvPr id="3" name="ClipArt Placeholder 2"/>
          <p:cNvSpPr>
            <a:spLocks noGrp="1"/>
          </p:cNvSpPr>
          <p:nvPr>
            <p:ph type="clipArt" sz="half" idx="1"/>
          </p:nvPr>
        </p:nvSpPr>
        <p:spPr>
          <a:xfrm>
            <a:off x="685800" y="1574800"/>
            <a:ext cx="3810000" cy="4733925"/>
          </a:xfrm>
        </p:spPr>
        <p:txBody>
          <a:bodyPr/>
          <a:lstStyle/>
          <a:p>
            <a:pPr lvl="0"/>
            <a:endParaRPr lang="en-US" noProof="0" dirty="0"/>
          </a:p>
        </p:txBody>
      </p:sp>
      <p:sp>
        <p:nvSpPr>
          <p:cNvPr id="4" name="Text Placeholder 3"/>
          <p:cNvSpPr>
            <a:spLocks noGrp="1"/>
          </p:cNvSpPr>
          <p:nvPr>
            <p:ph type="body" sz="half" idx="2"/>
          </p:nvPr>
        </p:nvSpPr>
        <p:spPr>
          <a:xfrm>
            <a:off x="4648200" y="1574800"/>
            <a:ext cx="381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D5A7CE78-598E-48D1-B8F4-7F2B969B39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4918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77863" y="228600"/>
            <a:ext cx="7788275" cy="1058863"/>
          </a:xfrm>
        </p:spPr>
        <p:txBody>
          <a:bodyPr/>
          <a:lstStyle/>
          <a:p>
            <a:r>
              <a:rPr lang="en-US"/>
              <a:t>Click to edit Master title style</a:t>
            </a:r>
          </a:p>
        </p:txBody>
      </p:sp>
      <p:sp>
        <p:nvSpPr>
          <p:cNvPr id="3" name="Content Placeholder 2"/>
          <p:cNvSpPr>
            <a:spLocks noGrp="1"/>
          </p:cNvSpPr>
          <p:nvPr>
            <p:ph sz="quarter" idx="1"/>
          </p:nvPr>
        </p:nvSpPr>
        <p:spPr>
          <a:xfrm>
            <a:off x="6858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81116363-71F5-4769-BFDB-5C4738A563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0578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932488"/>
            <a:ext cx="1524000" cy="64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8152" name="Rectangle 8"/>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a:t>October 25-31, 2007</a:t>
            </a:r>
          </a:p>
        </p:txBody>
      </p:sp>
    </p:spTree>
    <p:extLst>
      <p:ext uri="{BB962C8B-B14F-4D97-AF65-F5344CB8AC3E}">
        <p14:creationId xmlns:p14="http://schemas.microsoft.com/office/powerpoint/2010/main" val="24579774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ju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73F538B3-6344-4D6D-8E78-7675B5C8A4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530804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B8347156-F85D-4183-86CE-D29C981987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56231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3CC45CD1-B356-4B68-9874-05CB9241F5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171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ED4AE8CA-62FE-4B1A-8D04-DBAD7E944FF0}" type="slidenum">
              <a:rPr lang="en-US">
                <a:solidFill>
                  <a:srgbClr val="000000"/>
                </a:solidFill>
              </a:rPr>
              <a:pPr>
                <a:defRPr/>
              </a:pPr>
              <a:t>‹#›</a:t>
            </a:fld>
            <a:endParaRPr lang="en-US" dirty="0">
              <a:solidFill>
                <a:srgbClr val="000000"/>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26179267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A66DEFB8-04DD-4476-81E9-67A6CB8E7B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59371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400F4F9E-AB18-4BA7-8EA5-24DA46A909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27792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4963052C-2DE7-4326-8A83-CF72276102A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43511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085B6D9D-65A2-4180-B801-AFCADE1644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99954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B432F168-EE89-4F36-A642-84B2474B0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80537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16F6ED57-3608-4705-B324-10FE693097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37764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0193D416-EBAE-4EA0-AA00-E7820A395A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692230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932488"/>
            <a:ext cx="1524000" cy="64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8152" name="Rectangle 8"/>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371600" y="3632200"/>
            <a:ext cx="6400800" cy="762000"/>
          </a:xfrm>
        </p:spPr>
        <p:txBody>
          <a:bodyPr/>
          <a:lstStyle>
            <a:lvl1pPr marL="0" indent="0" algn="just">
              <a:buFontTx/>
              <a:buNone/>
              <a:defRPr/>
            </a:lvl1pPr>
          </a:lstStyle>
          <a:p>
            <a:pPr lvl="0"/>
            <a:r>
              <a:rPr lang="en-US" noProof="0" dirty="0"/>
              <a:t>October 25-31, 2007</a:t>
            </a:r>
          </a:p>
        </p:txBody>
      </p:sp>
    </p:spTree>
    <p:extLst>
      <p:ext uri="{BB962C8B-B14F-4D97-AF65-F5344CB8AC3E}">
        <p14:creationId xmlns:p14="http://schemas.microsoft.com/office/powerpoint/2010/main" val="6001083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ju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73F538B3-6344-4D6D-8E78-7675B5C8A4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41101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B8347156-F85D-4183-86CE-D29C981987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303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4353C83C-2C76-498F-B7FC-5E4D730915A0}" type="slidenum">
              <a:rPr lang="en-US">
                <a:solidFill>
                  <a:srgbClr val="000000"/>
                </a:solidFill>
              </a:rPr>
              <a:pPr>
                <a:defRPr/>
              </a:pPr>
              <a:t>‹#›</a:t>
            </a:fld>
            <a:endParaRPr lang="en-US" dirty="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39735695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3CC45CD1-B356-4B68-9874-05CB9241F5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88025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A66DEFB8-04DD-4476-81E9-67A6CB8E7B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41510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just">
              <a:defRPr/>
            </a:lvl1pPr>
          </a:lstStyle>
          <a:p>
            <a:r>
              <a:rPr lang="en-US" dirty="0"/>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400F4F9E-AB18-4BA7-8EA5-24DA46A909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14165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4963052C-2DE7-4326-8A83-CF72276102A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45076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085B6D9D-65A2-4180-B801-AFCADE1644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95440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B432F168-EE89-4F36-A642-84B2474B0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84050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16F6ED57-3608-4705-B324-10FE693097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1092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0193D416-EBAE-4EA0-AA00-E7820A395A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131524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932488"/>
            <a:ext cx="1524000" cy="64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8152" name="Rectangle 8"/>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a:t>October 25-31, 2007</a:t>
            </a:r>
          </a:p>
        </p:txBody>
      </p:sp>
    </p:spTree>
    <p:extLst>
      <p:ext uri="{BB962C8B-B14F-4D97-AF65-F5344CB8AC3E}">
        <p14:creationId xmlns:p14="http://schemas.microsoft.com/office/powerpoint/2010/main" val="35019674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9C185BD5-6B72-0F41-8F30-08A80F0C6D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835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F7A2E598-3906-4F15-B6CC-449F74ACABAE}" type="slidenum">
              <a:rPr lang="en-US">
                <a:solidFill>
                  <a:srgbClr val="000000"/>
                </a:solidFill>
              </a:rPr>
              <a:pPr>
                <a:defRPr/>
              </a:pPr>
              <a:t>‹#›</a:t>
            </a:fld>
            <a:endParaRPr lang="en-US" dirty="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23386884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EDC97ECD-172A-B14B-A5A4-C0966EBFE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74175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BE1CAA59-39FB-B64E-9FB7-80B1480D6C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67114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E9BDB326-819E-2B4C-91B9-4D36744BFB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34650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0DB6BC01-4650-0740-B705-2CEE5C35ED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10533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B5D8A032-801B-EE42-B029-D6B06625B1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16839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5BFCD6EF-B7A3-3142-B8FB-A2A6038EBF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88033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19C6BDF2-1092-024C-B942-8CE90BA1A9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49259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D9886F4A-B13B-6343-9DF8-903E56DC58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22408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EC0A21AA-F419-9345-A8EB-CBC84B716E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00984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8275" cy="1058863"/>
          </a:xfrm>
        </p:spPr>
        <p:txBody>
          <a:bodyPr/>
          <a:lstStyle/>
          <a:p>
            <a:r>
              <a:rPr lang="en-US"/>
              <a:t>Click to edit Master title style</a:t>
            </a:r>
          </a:p>
        </p:txBody>
      </p:sp>
      <p:sp>
        <p:nvSpPr>
          <p:cNvPr id="3" name="ClipArt Placeholder 2"/>
          <p:cNvSpPr>
            <a:spLocks noGrp="1"/>
          </p:cNvSpPr>
          <p:nvPr>
            <p:ph type="clipArt" sz="half" idx="1"/>
          </p:nvPr>
        </p:nvSpPr>
        <p:spPr>
          <a:xfrm>
            <a:off x="685800" y="1574800"/>
            <a:ext cx="3810000" cy="4733925"/>
          </a:xfrm>
        </p:spPr>
        <p:txBody>
          <a:bodyPr/>
          <a:lstStyle/>
          <a:p>
            <a:pPr lvl="0"/>
            <a:endParaRPr lang="en-US" noProof="0" dirty="0"/>
          </a:p>
        </p:txBody>
      </p:sp>
      <p:sp>
        <p:nvSpPr>
          <p:cNvPr id="4" name="Text Placeholder 3"/>
          <p:cNvSpPr>
            <a:spLocks noGrp="1"/>
          </p:cNvSpPr>
          <p:nvPr>
            <p:ph type="body" sz="half" idx="2"/>
          </p:nvPr>
        </p:nvSpPr>
        <p:spPr>
          <a:xfrm>
            <a:off x="4648200" y="1574800"/>
            <a:ext cx="381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7BE50695-DD12-894F-ACF9-4D98D2B01B9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371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1.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3.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1.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lvl1pPr>
          </a:lstStyle>
          <a:p>
            <a:pPr fontAlgn="base">
              <a:spcBef>
                <a:spcPct val="0"/>
              </a:spcBef>
              <a:spcAft>
                <a:spcPct val="0"/>
              </a:spcAft>
              <a:defRPr/>
            </a:pPr>
            <a:fld id="{3715CFFB-94DC-48FD-A162-5E09FC600A3B}" type="slidenum">
              <a:rPr lang="en-US">
                <a:solidFill>
                  <a:srgbClr val="000000"/>
                </a:solidFill>
                <a:cs typeface="Times New Roman" pitchFamily="18" charset="0"/>
              </a:rPr>
              <a:pPr fontAlgn="base">
                <a:spcBef>
                  <a:spcPct val="0"/>
                </a:spcBef>
                <a:spcAft>
                  <a:spcPct val="0"/>
                </a:spcAft>
                <a:defRPr/>
              </a:pPr>
              <a:t>‹#›</a:t>
            </a:fld>
            <a:endParaRPr lang="en-US" dirty="0">
              <a:solidFill>
                <a:srgbClr val="000000"/>
              </a:solidFill>
              <a:cs typeface="Times New Roman" pitchFamily="18" charset="0"/>
            </a:endParaRPr>
          </a:p>
        </p:txBody>
      </p:sp>
      <p:pic>
        <p:nvPicPr>
          <p:cNvPr id="1029"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24800" y="6380163"/>
            <a:ext cx="10668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15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ftr" sz="quarter" idx="3"/>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latin typeface="+mn-lt"/>
              </a:defRPr>
            </a:lvl1pPr>
          </a:lstStyle>
          <a:p>
            <a:pPr fontAlgn="base">
              <a:spcBef>
                <a:spcPct val="0"/>
              </a:spcBef>
              <a:spcAft>
                <a:spcPct val="0"/>
              </a:spcAft>
              <a:defRPr/>
            </a:pPr>
            <a:fld id="{DC01F1A5-56BB-4407-A81F-0CE2E8F16AEE}" type="slidenum">
              <a:rPr lang="en-US">
                <a:solidFill>
                  <a:srgbClr val="000000"/>
                </a:solidFill>
                <a:cs typeface="Times New Roman" pitchFamily="18" charset="0"/>
              </a:rPr>
              <a:pPr fontAlgn="base">
                <a:spcBef>
                  <a:spcPct val="0"/>
                </a:spcBef>
                <a:spcAft>
                  <a:spcPct val="0"/>
                </a:spcAft>
                <a:defRPr/>
              </a:pPr>
              <a:t>‹#›</a:t>
            </a:fld>
            <a:endParaRPr lang="en-US" dirty="0">
              <a:solidFill>
                <a:srgbClr val="000000"/>
              </a:solidFill>
              <a:cs typeface="Times New Roman" pitchFamily="18" charset="0"/>
            </a:endParaRPr>
          </a:p>
        </p:txBody>
      </p:sp>
      <p:pic>
        <p:nvPicPr>
          <p:cNvPr id="1029"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24800" y="6380163"/>
            <a:ext cx="10668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03980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hf sldNum="0" hdr="0" dt="0"/>
  <p:txStyles>
    <p:title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156" name="Rectangle 4"/>
          <p:cNvSpPr>
            <a:spLocks noGrp="1" noChangeArrowheads="1"/>
          </p:cNvSpPr>
          <p:nvPr>
            <p:ph type="ftr" sz="quarter" idx="3"/>
          </p:nvPr>
        </p:nvSpPr>
        <p:spPr bwMode="auto">
          <a:xfrm>
            <a:off x="8558213" y="6302375"/>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latin typeface="+mn-lt"/>
              </a:defRPr>
            </a:lvl1pPr>
          </a:lstStyle>
          <a:p>
            <a:pPr fontAlgn="base">
              <a:spcBef>
                <a:spcPct val="0"/>
              </a:spcBef>
              <a:spcAft>
                <a:spcPct val="0"/>
              </a:spcAft>
              <a:defRPr/>
            </a:pPr>
            <a:fld id="{BE7CF5EA-ADFD-41C9-9293-33CD13B82139}"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2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77200" y="6403975"/>
            <a:ext cx="10668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368093"/>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hf sldNum="0" hdr="0" dt="0"/>
  <p:txStyles>
    <p:title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lvl1pPr>
          </a:lstStyle>
          <a:p>
            <a:pPr fontAlgn="base">
              <a:spcBef>
                <a:spcPct val="0"/>
              </a:spcBef>
              <a:spcAft>
                <a:spcPct val="0"/>
              </a:spcAft>
              <a:defRPr/>
            </a:pPr>
            <a:fld id="{3715CFFB-94DC-48FD-A162-5E09FC600A3B}" type="slidenum">
              <a:rPr lang="en-US">
                <a:solidFill>
                  <a:srgbClr val="000000"/>
                </a:solidFill>
                <a:cs typeface="Times New Roman" pitchFamily="18" charset="0"/>
              </a:rPr>
              <a:pPr fontAlgn="base">
                <a:spcBef>
                  <a:spcPct val="0"/>
                </a:spcBef>
                <a:spcAft>
                  <a:spcPct val="0"/>
                </a:spcAft>
                <a:defRPr/>
              </a:pPr>
              <a:t>‹#›</a:t>
            </a:fld>
            <a:endParaRPr lang="en-US" dirty="0">
              <a:solidFill>
                <a:srgbClr val="000000"/>
              </a:solidFill>
              <a:cs typeface="Times New Roman" pitchFamily="18" charset="0"/>
            </a:endParaRPr>
          </a:p>
        </p:txBody>
      </p:sp>
      <p:pic>
        <p:nvPicPr>
          <p:cNvPr id="1029"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24800" y="6380163"/>
            <a:ext cx="10668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33936662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dt="0"/>
  <p:txStyles>
    <p:title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517123"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900">
                <a:cs typeface="Times New Roman" charset="0"/>
              </a:defRPr>
            </a:lvl1pPr>
          </a:lstStyle>
          <a:p>
            <a:pPr fontAlgn="base">
              <a:spcBef>
                <a:spcPct val="0"/>
              </a:spcBef>
              <a:spcAft>
                <a:spcPct val="0"/>
              </a:spcAft>
              <a:defRPr/>
            </a:pPr>
            <a:fld id="{A68A9C45-2D76-5647-8203-F6915A65F3AB}"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517133"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24800" y="6380163"/>
            <a:ext cx="10668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373507944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sldNum="0" hdr="0" dt="0"/>
  <p:txStyles>
    <p:titleStyle>
      <a:lvl1pPr algn="l" rtl="0" eaLnBrk="0" fontAlgn="base" hangingPunct="0">
        <a:spcBef>
          <a:spcPct val="0"/>
        </a:spcBef>
        <a:spcAft>
          <a:spcPct val="0"/>
        </a:spcAft>
        <a:defRPr sz="2800">
          <a:solidFill>
            <a:srgbClr val="0085B4"/>
          </a:solidFill>
          <a:latin typeface="+mj-lt"/>
          <a:ea typeface="+mj-ea"/>
          <a:cs typeface="ＭＳ Ｐゴシック" charset="0"/>
        </a:defRPr>
      </a:lvl1pPr>
      <a:lvl2pPr algn="l" rtl="0" eaLnBrk="0" fontAlgn="base" hangingPunct="0">
        <a:spcBef>
          <a:spcPct val="0"/>
        </a:spcBef>
        <a:spcAft>
          <a:spcPct val="0"/>
        </a:spcAft>
        <a:defRPr sz="2800">
          <a:solidFill>
            <a:srgbClr val="0085B4"/>
          </a:solidFill>
          <a:latin typeface="Calibri" charset="0"/>
          <a:ea typeface="ＭＳ Ｐゴシック" charset="0"/>
          <a:cs typeface="ＭＳ Ｐゴシック" charset="0"/>
        </a:defRPr>
      </a:lvl2pPr>
      <a:lvl3pPr algn="l" rtl="0" eaLnBrk="0" fontAlgn="base" hangingPunct="0">
        <a:spcBef>
          <a:spcPct val="0"/>
        </a:spcBef>
        <a:spcAft>
          <a:spcPct val="0"/>
        </a:spcAft>
        <a:defRPr sz="2800">
          <a:solidFill>
            <a:srgbClr val="0085B4"/>
          </a:solidFill>
          <a:latin typeface="Calibri" charset="0"/>
          <a:ea typeface="ＭＳ Ｐゴシック" charset="0"/>
          <a:cs typeface="ＭＳ Ｐゴシック" charset="0"/>
        </a:defRPr>
      </a:lvl3pPr>
      <a:lvl4pPr algn="l" rtl="0" eaLnBrk="0" fontAlgn="base" hangingPunct="0">
        <a:spcBef>
          <a:spcPct val="0"/>
        </a:spcBef>
        <a:spcAft>
          <a:spcPct val="0"/>
        </a:spcAft>
        <a:defRPr sz="2800">
          <a:solidFill>
            <a:srgbClr val="0085B4"/>
          </a:solidFill>
          <a:latin typeface="Calibri" charset="0"/>
          <a:ea typeface="ＭＳ Ｐゴシック" charset="0"/>
          <a:cs typeface="ＭＳ Ｐゴシック" charset="0"/>
        </a:defRPr>
      </a:lvl4pPr>
      <a:lvl5pPr algn="l" rtl="0" eaLnBrk="0" fontAlgn="base" hangingPunct="0">
        <a:spcBef>
          <a:spcPct val="0"/>
        </a:spcBef>
        <a:spcAft>
          <a:spcPct val="0"/>
        </a:spcAft>
        <a:defRPr sz="2800">
          <a:solidFill>
            <a:srgbClr val="0085B4"/>
          </a:solidFill>
          <a:latin typeface="Calibri" charset="0"/>
          <a:ea typeface="ＭＳ Ｐゴシック" charset="0"/>
          <a:cs typeface="ＭＳ Ｐゴシック" charset="0"/>
        </a:defRPr>
      </a:lvl5pPr>
      <a:lvl6pPr marL="457200" algn="l" rtl="0" fontAlgn="base">
        <a:spcBef>
          <a:spcPct val="0"/>
        </a:spcBef>
        <a:spcAft>
          <a:spcPct val="0"/>
        </a:spcAft>
        <a:defRPr sz="2800">
          <a:solidFill>
            <a:srgbClr val="0085B4"/>
          </a:solidFill>
          <a:latin typeface="Calibri" charset="0"/>
          <a:ea typeface="ＭＳ Ｐゴシック" charset="0"/>
        </a:defRPr>
      </a:lvl6pPr>
      <a:lvl7pPr marL="914400" algn="l" rtl="0" fontAlgn="base">
        <a:spcBef>
          <a:spcPct val="0"/>
        </a:spcBef>
        <a:spcAft>
          <a:spcPct val="0"/>
        </a:spcAft>
        <a:defRPr sz="2800">
          <a:solidFill>
            <a:srgbClr val="0085B4"/>
          </a:solidFill>
          <a:latin typeface="Calibri" charset="0"/>
          <a:ea typeface="ＭＳ Ｐゴシック" charset="0"/>
        </a:defRPr>
      </a:lvl7pPr>
      <a:lvl8pPr marL="1371600" algn="l" rtl="0" fontAlgn="base">
        <a:spcBef>
          <a:spcPct val="0"/>
        </a:spcBef>
        <a:spcAft>
          <a:spcPct val="0"/>
        </a:spcAft>
        <a:defRPr sz="2800">
          <a:solidFill>
            <a:srgbClr val="0085B4"/>
          </a:solidFill>
          <a:latin typeface="Calibri" charset="0"/>
          <a:ea typeface="ＭＳ Ｐゴシック" charset="0"/>
        </a:defRPr>
      </a:lvl8pPr>
      <a:lvl9pPr marL="1828800" algn="l" rtl="0" fontAlgn="base">
        <a:spcBef>
          <a:spcPct val="0"/>
        </a:spcBef>
        <a:spcAft>
          <a:spcPct val="0"/>
        </a:spcAft>
        <a:defRPr sz="2800">
          <a:solidFill>
            <a:srgbClr val="0085B4"/>
          </a:solidFill>
          <a:latin typeface="Calibri" charset="0"/>
          <a:ea typeface="ＭＳ Ｐゴシック"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Font typeface="Times New Roman"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ea typeface="+mn-ea"/>
        </a:defRPr>
      </a:lvl5pPr>
      <a:lvl6pPr marL="2514600" indent="-228600" algn="l" rtl="0" fontAlgn="base">
        <a:spcBef>
          <a:spcPct val="20000"/>
        </a:spcBef>
        <a:spcAft>
          <a:spcPct val="0"/>
        </a:spcAft>
        <a:buClr>
          <a:schemeClr val="tx2"/>
        </a:buClr>
        <a:buChar char="»"/>
        <a:defRPr sz="1600">
          <a:solidFill>
            <a:schemeClr val="tx1"/>
          </a:solidFill>
          <a:latin typeface="+mn-lt"/>
          <a:ea typeface="+mn-ea"/>
        </a:defRPr>
      </a:lvl6pPr>
      <a:lvl7pPr marL="2971800" indent="-228600" algn="l" rtl="0" fontAlgn="base">
        <a:spcBef>
          <a:spcPct val="20000"/>
        </a:spcBef>
        <a:spcAft>
          <a:spcPct val="0"/>
        </a:spcAft>
        <a:buClr>
          <a:schemeClr val="tx2"/>
        </a:buClr>
        <a:buChar char="»"/>
        <a:defRPr sz="1600">
          <a:solidFill>
            <a:schemeClr val="tx1"/>
          </a:solidFill>
          <a:latin typeface="+mn-lt"/>
          <a:ea typeface="+mn-ea"/>
        </a:defRPr>
      </a:lvl7pPr>
      <a:lvl8pPr marL="3429000" indent="-228600" algn="l" rtl="0" fontAlgn="base">
        <a:spcBef>
          <a:spcPct val="20000"/>
        </a:spcBef>
        <a:spcAft>
          <a:spcPct val="0"/>
        </a:spcAft>
        <a:buClr>
          <a:schemeClr val="tx2"/>
        </a:buClr>
        <a:buChar char="»"/>
        <a:defRPr sz="1600">
          <a:solidFill>
            <a:schemeClr val="tx1"/>
          </a:solidFill>
          <a:latin typeface="+mn-lt"/>
          <a:ea typeface="+mn-ea"/>
        </a:defRPr>
      </a:lvl8pPr>
      <a:lvl9pPr marL="3886200" indent="-228600" algn="l" rtl="0" fontAlgn="base">
        <a:spcBef>
          <a:spcPct val="20000"/>
        </a:spcBef>
        <a:spcAft>
          <a:spcPct val="0"/>
        </a:spcAft>
        <a:buClr>
          <a:schemeClr val="tx2"/>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517123"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900">
                <a:cs typeface="Times New Roman" charset="0"/>
              </a:defRPr>
            </a:lvl1pPr>
          </a:lstStyle>
          <a:p>
            <a:pPr fontAlgn="base">
              <a:spcBef>
                <a:spcPct val="0"/>
              </a:spcBef>
              <a:spcAft>
                <a:spcPct val="0"/>
              </a:spcAft>
              <a:defRPr/>
            </a:pPr>
            <a:fld id="{A68A9C45-2D76-5647-8203-F6915A65F3AB}"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517133"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24800" y="6380163"/>
            <a:ext cx="10668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07871" y="6363951"/>
            <a:ext cx="1143000" cy="487073"/>
          </a:xfrm>
          <a:prstGeom prst="rect">
            <a:avLst/>
          </a:prstGeom>
          <a:solidFill>
            <a:schemeClr val="bg1"/>
          </a:solidFill>
        </p:spPr>
      </p:pic>
    </p:spTree>
    <p:extLst>
      <p:ext uri="{BB962C8B-B14F-4D97-AF65-F5344CB8AC3E}">
        <p14:creationId xmlns:p14="http://schemas.microsoft.com/office/powerpoint/2010/main" val="384767972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sldNum="0" hdr="0" dt="0"/>
  <p:txStyles>
    <p:titleStyle>
      <a:lvl1pPr algn="l" rtl="0" eaLnBrk="0" fontAlgn="base" hangingPunct="0">
        <a:spcBef>
          <a:spcPct val="0"/>
        </a:spcBef>
        <a:spcAft>
          <a:spcPct val="0"/>
        </a:spcAft>
        <a:defRPr sz="2800">
          <a:solidFill>
            <a:srgbClr val="0085B4"/>
          </a:solidFill>
          <a:latin typeface="+mj-lt"/>
          <a:ea typeface="+mj-ea"/>
          <a:cs typeface="ＭＳ Ｐゴシック" charset="0"/>
        </a:defRPr>
      </a:lvl1pPr>
      <a:lvl2pPr algn="l" rtl="0" eaLnBrk="0" fontAlgn="base" hangingPunct="0">
        <a:spcBef>
          <a:spcPct val="0"/>
        </a:spcBef>
        <a:spcAft>
          <a:spcPct val="0"/>
        </a:spcAft>
        <a:defRPr sz="2800">
          <a:solidFill>
            <a:srgbClr val="0085B4"/>
          </a:solidFill>
          <a:latin typeface="Calibri" charset="0"/>
          <a:ea typeface="ＭＳ Ｐゴシック" charset="0"/>
          <a:cs typeface="ＭＳ Ｐゴシック" charset="0"/>
        </a:defRPr>
      </a:lvl2pPr>
      <a:lvl3pPr algn="l" rtl="0" eaLnBrk="0" fontAlgn="base" hangingPunct="0">
        <a:spcBef>
          <a:spcPct val="0"/>
        </a:spcBef>
        <a:spcAft>
          <a:spcPct val="0"/>
        </a:spcAft>
        <a:defRPr sz="2800">
          <a:solidFill>
            <a:srgbClr val="0085B4"/>
          </a:solidFill>
          <a:latin typeface="Calibri" charset="0"/>
          <a:ea typeface="ＭＳ Ｐゴシック" charset="0"/>
          <a:cs typeface="ＭＳ Ｐゴシック" charset="0"/>
        </a:defRPr>
      </a:lvl3pPr>
      <a:lvl4pPr algn="l" rtl="0" eaLnBrk="0" fontAlgn="base" hangingPunct="0">
        <a:spcBef>
          <a:spcPct val="0"/>
        </a:spcBef>
        <a:spcAft>
          <a:spcPct val="0"/>
        </a:spcAft>
        <a:defRPr sz="2800">
          <a:solidFill>
            <a:srgbClr val="0085B4"/>
          </a:solidFill>
          <a:latin typeface="Calibri" charset="0"/>
          <a:ea typeface="ＭＳ Ｐゴシック" charset="0"/>
          <a:cs typeface="ＭＳ Ｐゴシック" charset="0"/>
        </a:defRPr>
      </a:lvl4pPr>
      <a:lvl5pPr algn="l" rtl="0" eaLnBrk="0" fontAlgn="base" hangingPunct="0">
        <a:spcBef>
          <a:spcPct val="0"/>
        </a:spcBef>
        <a:spcAft>
          <a:spcPct val="0"/>
        </a:spcAft>
        <a:defRPr sz="2800">
          <a:solidFill>
            <a:srgbClr val="0085B4"/>
          </a:solidFill>
          <a:latin typeface="Calibri" charset="0"/>
          <a:ea typeface="ＭＳ Ｐゴシック" charset="0"/>
          <a:cs typeface="ＭＳ Ｐゴシック" charset="0"/>
        </a:defRPr>
      </a:lvl5pPr>
      <a:lvl6pPr marL="457200" algn="l" rtl="0" fontAlgn="base">
        <a:spcBef>
          <a:spcPct val="0"/>
        </a:spcBef>
        <a:spcAft>
          <a:spcPct val="0"/>
        </a:spcAft>
        <a:defRPr sz="2800">
          <a:solidFill>
            <a:srgbClr val="0085B4"/>
          </a:solidFill>
          <a:latin typeface="Calibri" charset="0"/>
          <a:ea typeface="ＭＳ Ｐゴシック" charset="0"/>
        </a:defRPr>
      </a:lvl6pPr>
      <a:lvl7pPr marL="914400" algn="l" rtl="0" fontAlgn="base">
        <a:spcBef>
          <a:spcPct val="0"/>
        </a:spcBef>
        <a:spcAft>
          <a:spcPct val="0"/>
        </a:spcAft>
        <a:defRPr sz="2800">
          <a:solidFill>
            <a:srgbClr val="0085B4"/>
          </a:solidFill>
          <a:latin typeface="Calibri" charset="0"/>
          <a:ea typeface="ＭＳ Ｐゴシック" charset="0"/>
        </a:defRPr>
      </a:lvl7pPr>
      <a:lvl8pPr marL="1371600" algn="l" rtl="0" fontAlgn="base">
        <a:spcBef>
          <a:spcPct val="0"/>
        </a:spcBef>
        <a:spcAft>
          <a:spcPct val="0"/>
        </a:spcAft>
        <a:defRPr sz="2800">
          <a:solidFill>
            <a:srgbClr val="0085B4"/>
          </a:solidFill>
          <a:latin typeface="Calibri" charset="0"/>
          <a:ea typeface="ＭＳ Ｐゴシック" charset="0"/>
        </a:defRPr>
      </a:lvl8pPr>
      <a:lvl9pPr marL="1828800" algn="l" rtl="0" fontAlgn="base">
        <a:spcBef>
          <a:spcPct val="0"/>
        </a:spcBef>
        <a:spcAft>
          <a:spcPct val="0"/>
        </a:spcAft>
        <a:defRPr sz="2800">
          <a:solidFill>
            <a:srgbClr val="0085B4"/>
          </a:solidFill>
          <a:latin typeface="Calibri" charset="0"/>
          <a:ea typeface="ＭＳ Ｐゴシック"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Font typeface="Times New Roman"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ea typeface="+mn-ea"/>
        </a:defRPr>
      </a:lvl5pPr>
      <a:lvl6pPr marL="2514600" indent="-228600" algn="l" rtl="0" fontAlgn="base">
        <a:spcBef>
          <a:spcPct val="20000"/>
        </a:spcBef>
        <a:spcAft>
          <a:spcPct val="0"/>
        </a:spcAft>
        <a:buClr>
          <a:schemeClr val="tx2"/>
        </a:buClr>
        <a:buChar char="»"/>
        <a:defRPr sz="1600">
          <a:solidFill>
            <a:schemeClr val="tx1"/>
          </a:solidFill>
          <a:latin typeface="+mn-lt"/>
          <a:ea typeface="+mn-ea"/>
        </a:defRPr>
      </a:lvl6pPr>
      <a:lvl7pPr marL="2971800" indent="-228600" algn="l" rtl="0" fontAlgn="base">
        <a:spcBef>
          <a:spcPct val="20000"/>
        </a:spcBef>
        <a:spcAft>
          <a:spcPct val="0"/>
        </a:spcAft>
        <a:buClr>
          <a:schemeClr val="tx2"/>
        </a:buClr>
        <a:buChar char="»"/>
        <a:defRPr sz="1600">
          <a:solidFill>
            <a:schemeClr val="tx1"/>
          </a:solidFill>
          <a:latin typeface="+mn-lt"/>
          <a:ea typeface="+mn-ea"/>
        </a:defRPr>
      </a:lvl7pPr>
      <a:lvl8pPr marL="3429000" indent="-228600" algn="l" rtl="0" fontAlgn="base">
        <a:spcBef>
          <a:spcPct val="20000"/>
        </a:spcBef>
        <a:spcAft>
          <a:spcPct val="0"/>
        </a:spcAft>
        <a:buClr>
          <a:schemeClr val="tx2"/>
        </a:buClr>
        <a:buChar char="»"/>
        <a:defRPr sz="1600">
          <a:solidFill>
            <a:schemeClr val="tx1"/>
          </a:solidFill>
          <a:latin typeface="+mn-lt"/>
          <a:ea typeface="+mn-ea"/>
        </a:defRPr>
      </a:lvl8pPr>
      <a:lvl9pPr marL="3886200" indent="-228600" algn="l" rtl="0" fontAlgn="base">
        <a:spcBef>
          <a:spcPct val="20000"/>
        </a:spcBef>
        <a:spcAft>
          <a:spcPct val="0"/>
        </a:spcAft>
        <a:buClr>
          <a:schemeClr val="tx2"/>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lvl1pPr>
          </a:lstStyle>
          <a:p>
            <a:pPr fontAlgn="base">
              <a:spcBef>
                <a:spcPct val="0"/>
              </a:spcBef>
              <a:spcAft>
                <a:spcPct val="0"/>
              </a:spcAft>
              <a:defRPr/>
            </a:pPr>
            <a:fld id="{3715CFFB-94DC-48FD-A162-5E09FC600A3B}" type="slidenum">
              <a:rPr lang="en-US">
                <a:solidFill>
                  <a:srgbClr val="000000"/>
                </a:solidFill>
                <a:cs typeface="Times New Roman" pitchFamily="18" charset="0"/>
              </a:rPr>
              <a:pPr fontAlgn="base">
                <a:spcBef>
                  <a:spcPct val="0"/>
                </a:spcBef>
                <a:spcAft>
                  <a:spcPct val="0"/>
                </a:spcAft>
                <a:defRPr/>
              </a:pPr>
              <a:t>‹#›</a:t>
            </a:fld>
            <a:endParaRPr lang="en-US" dirty="0">
              <a:solidFill>
                <a:srgbClr val="000000"/>
              </a:solidFill>
              <a:cs typeface="Times New Roman" pitchFamily="18" charset="0"/>
            </a:endParaRPr>
          </a:p>
        </p:txBody>
      </p:sp>
      <p:pic>
        <p:nvPicPr>
          <p:cNvPr id="1029"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24800" y="6380163"/>
            <a:ext cx="10668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87565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sldNum="0" hdr="0" dt="0"/>
  <p:txStyles>
    <p:title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lvl1pPr>
          </a:lstStyle>
          <a:p>
            <a:pPr fontAlgn="base">
              <a:spcBef>
                <a:spcPct val="0"/>
              </a:spcBef>
              <a:spcAft>
                <a:spcPct val="0"/>
              </a:spcAft>
              <a:defRPr/>
            </a:pPr>
            <a:fld id="{7614D6E7-6B4D-4186-BFC8-FC18F20A60B1}" type="slidenum">
              <a:rPr lang="en-US">
                <a:solidFill>
                  <a:srgbClr val="000000"/>
                </a:solidFill>
                <a:cs typeface="Times New Roman" pitchFamily="18" charset="0"/>
              </a:rPr>
              <a:pPr fontAlgn="base">
                <a:spcBef>
                  <a:spcPct val="0"/>
                </a:spcBef>
                <a:spcAft>
                  <a:spcPct val="0"/>
                </a:spcAft>
                <a:defRPr/>
              </a:pPr>
              <a:t>‹#›</a:t>
            </a:fld>
            <a:endParaRPr lang="en-US" dirty="0">
              <a:solidFill>
                <a:srgbClr val="000000"/>
              </a:solidFill>
              <a:cs typeface="Times New Roman" pitchFamily="18" charset="0"/>
            </a:endParaRPr>
          </a:p>
        </p:txBody>
      </p:sp>
      <p:pic>
        <p:nvPicPr>
          <p:cNvPr id="1029"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24800" y="6380163"/>
            <a:ext cx="10668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00210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dt="0"/>
  <p:txStyles>
    <p:title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lvl1pPr>
          </a:lstStyle>
          <a:p>
            <a:pPr fontAlgn="base">
              <a:spcBef>
                <a:spcPct val="0"/>
              </a:spcBef>
              <a:spcAft>
                <a:spcPct val="0"/>
              </a:spcAft>
              <a:defRPr/>
            </a:pPr>
            <a:fld id="{7614D6E7-6B4D-4186-BFC8-FC18F20A60B1}" type="slidenum">
              <a:rPr lang="en-US">
                <a:solidFill>
                  <a:srgbClr val="000000"/>
                </a:solidFill>
                <a:cs typeface="Times New Roman" pitchFamily="18" charset="0"/>
              </a:rPr>
              <a:pPr fontAlgn="base">
                <a:spcBef>
                  <a:spcPct val="0"/>
                </a:spcBef>
                <a:spcAft>
                  <a:spcPct val="0"/>
                </a:spcAft>
                <a:defRPr/>
              </a:pPr>
              <a:t>‹#›</a:t>
            </a:fld>
            <a:endParaRPr lang="en-US" dirty="0">
              <a:solidFill>
                <a:srgbClr val="000000"/>
              </a:solidFill>
              <a:cs typeface="Times New Roman" pitchFamily="18" charset="0"/>
            </a:endParaRPr>
          </a:p>
        </p:txBody>
      </p:sp>
      <p:pic>
        <p:nvPicPr>
          <p:cNvPr id="1029"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24800" y="6380163"/>
            <a:ext cx="10668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23316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dt="0"/>
  <p:txStyles>
    <p:title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517123"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900">
                <a:cs typeface="Times New Roman" charset="0"/>
              </a:defRPr>
            </a:lvl1pPr>
          </a:lstStyle>
          <a:p>
            <a:pPr fontAlgn="base">
              <a:spcBef>
                <a:spcPct val="0"/>
              </a:spcBef>
              <a:spcAft>
                <a:spcPct val="0"/>
              </a:spcAft>
              <a:defRPr/>
            </a:pPr>
            <a:fld id="{A68A9C45-2D76-5647-8203-F6915A65F3AB}"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517133"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24800" y="6380163"/>
            <a:ext cx="10668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7085528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Lst>
  <p:hf sldNum="0" hdr="0" dt="0"/>
  <p:txStyles>
    <p:titleStyle>
      <a:lvl1pPr algn="l" rtl="0" eaLnBrk="0" fontAlgn="base" hangingPunct="0">
        <a:spcBef>
          <a:spcPct val="0"/>
        </a:spcBef>
        <a:spcAft>
          <a:spcPct val="0"/>
        </a:spcAft>
        <a:defRPr sz="2800">
          <a:solidFill>
            <a:srgbClr val="0085B4"/>
          </a:solidFill>
          <a:latin typeface="+mj-lt"/>
          <a:ea typeface="+mj-ea"/>
          <a:cs typeface="ＭＳ Ｐゴシック" charset="0"/>
        </a:defRPr>
      </a:lvl1pPr>
      <a:lvl2pPr algn="l" rtl="0" eaLnBrk="0" fontAlgn="base" hangingPunct="0">
        <a:spcBef>
          <a:spcPct val="0"/>
        </a:spcBef>
        <a:spcAft>
          <a:spcPct val="0"/>
        </a:spcAft>
        <a:defRPr sz="2800">
          <a:solidFill>
            <a:srgbClr val="0085B4"/>
          </a:solidFill>
          <a:latin typeface="Calibri" charset="0"/>
          <a:ea typeface="ＭＳ Ｐゴシック" charset="0"/>
          <a:cs typeface="ＭＳ Ｐゴシック" charset="0"/>
        </a:defRPr>
      </a:lvl2pPr>
      <a:lvl3pPr algn="l" rtl="0" eaLnBrk="0" fontAlgn="base" hangingPunct="0">
        <a:spcBef>
          <a:spcPct val="0"/>
        </a:spcBef>
        <a:spcAft>
          <a:spcPct val="0"/>
        </a:spcAft>
        <a:defRPr sz="2800">
          <a:solidFill>
            <a:srgbClr val="0085B4"/>
          </a:solidFill>
          <a:latin typeface="Calibri" charset="0"/>
          <a:ea typeface="ＭＳ Ｐゴシック" charset="0"/>
          <a:cs typeface="ＭＳ Ｐゴシック" charset="0"/>
        </a:defRPr>
      </a:lvl3pPr>
      <a:lvl4pPr algn="l" rtl="0" eaLnBrk="0" fontAlgn="base" hangingPunct="0">
        <a:spcBef>
          <a:spcPct val="0"/>
        </a:spcBef>
        <a:spcAft>
          <a:spcPct val="0"/>
        </a:spcAft>
        <a:defRPr sz="2800">
          <a:solidFill>
            <a:srgbClr val="0085B4"/>
          </a:solidFill>
          <a:latin typeface="Calibri" charset="0"/>
          <a:ea typeface="ＭＳ Ｐゴシック" charset="0"/>
          <a:cs typeface="ＭＳ Ｐゴシック" charset="0"/>
        </a:defRPr>
      </a:lvl4pPr>
      <a:lvl5pPr algn="l" rtl="0" eaLnBrk="0" fontAlgn="base" hangingPunct="0">
        <a:spcBef>
          <a:spcPct val="0"/>
        </a:spcBef>
        <a:spcAft>
          <a:spcPct val="0"/>
        </a:spcAft>
        <a:defRPr sz="2800">
          <a:solidFill>
            <a:srgbClr val="0085B4"/>
          </a:solidFill>
          <a:latin typeface="Calibri" charset="0"/>
          <a:ea typeface="ＭＳ Ｐゴシック" charset="0"/>
          <a:cs typeface="ＭＳ Ｐゴシック" charset="0"/>
        </a:defRPr>
      </a:lvl5pPr>
      <a:lvl6pPr marL="457200" algn="l" rtl="0" fontAlgn="base">
        <a:spcBef>
          <a:spcPct val="0"/>
        </a:spcBef>
        <a:spcAft>
          <a:spcPct val="0"/>
        </a:spcAft>
        <a:defRPr sz="2800">
          <a:solidFill>
            <a:srgbClr val="0085B4"/>
          </a:solidFill>
          <a:latin typeface="Calibri" charset="0"/>
          <a:ea typeface="ＭＳ Ｐゴシック" charset="0"/>
        </a:defRPr>
      </a:lvl6pPr>
      <a:lvl7pPr marL="914400" algn="l" rtl="0" fontAlgn="base">
        <a:spcBef>
          <a:spcPct val="0"/>
        </a:spcBef>
        <a:spcAft>
          <a:spcPct val="0"/>
        </a:spcAft>
        <a:defRPr sz="2800">
          <a:solidFill>
            <a:srgbClr val="0085B4"/>
          </a:solidFill>
          <a:latin typeface="Calibri" charset="0"/>
          <a:ea typeface="ＭＳ Ｐゴシック" charset="0"/>
        </a:defRPr>
      </a:lvl7pPr>
      <a:lvl8pPr marL="1371600" algn="l" rtl="0" fontAlgn="base">
        <a:spcBef>
          <a:spcPct val="0"/>
        </a:spcBef>
        <a:spcAft>
          <a:spcPct val="0"/>
        </a:spcAft>
        <a:defRPr sz="2800">
          <a:solidFill>
            <a:srgbClr val="0085B4"/>
          </a:solidFill>
          <a:latin typeface="Calibri" charset="0"/>
          <a:ea typeface="ＭＳ Ｐゴシック" charset="0"/>
        </a:defRPr>
      </a:lvl8pPr>
      <a:lvl9pPr marL="1828800" algn="l" rtl="0" fontAlgn="base">
        <a:spcBef>
          <a:spcPct val="0"/>
        </a:spcBef>
        <a:spcAft>
          <a:spcPct val="0"/>
        </a:spcAft>
        <a:defRPr sz="2800">
          <a:solidFill>
            <a:srgbClr val="0085B4"/>
          </a:solidFill>
          <a:latin typeface="Calibri" charset="0"/>
          <a:ea typeface="ＭＳ Ｐゴシック"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Font typeface="Times New Roman"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ea typeface="+mn-ea"/>
        </a:defRPr>
      </a:lvl5pPr>
      <a:lvl6pPr marL="2514600" indent="-228600" algn="l" rtl="0" fontAlgn="base">
        <a:spcBef>
          <a:spcPct val="20000"/>
        </a:spcBef>
        <a:spcAft>
          <a:spcPct val="0"/>
        </a:spcAft>
        <a:buClr>
          <a:schemeClr val="tx2"/>
        </a:buClr>
        <a:buChar char="»"/>
        <a:defRPr sz="1600">
          <a:solidFill>
            <a:schemeClr val="tx1"/>
          </a:solidFill>
          <a:latin typeface="+mn-lt"/>
          <a:ea typeface="+mn-ea"/>
        </a:defRPr>
      </a:lvl6pPr>
      <a:lvl7pPr marL="2971800" indent="-228600" algn="l" rtl="0" fontAlgn="base">
        <a:spcBef>
          <a:spcPct val="20000"/>
        </a:spcBef>
        <a:spcAft>
          <a:spcPct val="0"/>
        </a:spcAft>
        <a:buClr>
          <a:schemeClr val="tx2"/>
        </a:buClr>
        <a:buChar char="»"/>
        <a:defRPr sz="1600">
          <a:solidFill>
            <a:schemeClr val="tx1"/>
          </a:solidFill>
          <a:latin typeface="+mn-lt"/>
          <a:ea typeface="+mn-ea"/>
        </a:defRPr>
      </a:lvl7pPr>
      <a:lvl8pPr marL="3429000" indent="-228600" algn="l" rtl="0" fontAlgn="base">
        <a:spcBef>
          <a:spcPct val="20000"/>
        </a:spcBef>
        <a:spcAft>
          <a:spcPct val="0"/>
        </a:spcAft>
        <a:buClr>
          <a:schemeClr val="tx2"/>
        </a:buClr>
        <a:buChar char="»"/>
        <a:defRPr sz="1600">
          <a:solidFill>
            <a:schemeClr val="tx1"/>
          </a:solidFill>
          <a:latin typeface="+mn-lt"/>
          <a:ea typeface="+mn-ea"/>
        </a:defRPr>
      </a:lvl8pPr>
      <a:lvl9pPr marL="3886200" indent="-228600" algn="l" rtl="0" fontAlgn="base">
        <a:spcBef>
          <a:spcPct val="20000"/>
        </a:spcBef>
        <a:spcAft>
          <a:spcPct val="0"/>
        </a:spcAft>
        <a:buClr>
          <a:schemeClr val="tx2"/>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109571"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572" name="Rectangle 4"/>
          <p:cNvSpPr>
            <a:spLocks noGrp="1" noChangeArrowheads="1"/>
          </p:cNvSpPr>
          <p:nvPr>
            <p:ph type="ftr" sz="quarter" idx="3"/>
          </p:nvPr>
        </p:nvSpPr>
        <p:spPr bwMode="auto">
          <a:xfrm>
            <a:off x="8382000" y="62484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latin typeface="+mn-lt"/>
              </a:defRPr>
            </a:lvl1pPr>
          </a:lstStyle>
          <a:p>
            <a:pPr fontAlgn="base">
              <a:spcBef>
                <a:spcPct val="0"/>
              </a:spcBef>
              <a:spcAft>
                <a:spcPct val="0"/>
              </a:spcAft>
            </a:pPr>
            <a:fld id="{B22E6367-5EA6-418E-B692-6D31D3B90D79}" type="slidenum">
              <a:rPr lang="en-US" smtClean="0">
                <a:solidFill>
                  <a:srgbClr val="000000"/>
                </a:solidFill>
                <a:cs typeface="Times New Roman" pitchFamily="18" charset="0"/>
              </a:rPr>
              <a:pPr fontAlgn="base">
                <a:spcBef>
                  <a:spcPct val="0"/>
                </a:spcBef>
                <a:spcAft>
                  <a:spcPct val="0"/>
                </a:spcAft>
              </a:pPr>
              <a:t>‹#›</a:t>
            </a:fld>
            <a:endParaRPr lang="en-US" dirty="0">
              <a:solidFill>
                <a:srgbClr val="000000"/>
              </a:solidFill>
              <a:cs typeface="Times New Roman" pitchFamily="18" charset="0"/>
            </a:endParaRPr>
          </a:p>
        </p:txBody>
      </p:sp>
      <p:pic>
        <p:nvPicPr>
          <p:cNvPr id="109573"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24800" y="6380163"/>
            <a:ext cx="10668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25432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l" rtl="0" fontAlgn="base">
        <a:spcBef>
          <a:spcPct val="0"/>
        </a:spcBef>
        <a:spcAft>
          <a:spcPct val="0"/>
        </a:spcAft>
        <a:defRPr sz="2800">
          <a:solidFill>
            <a:srgbClr val="0085B4"/>
          </a:solidFill>
          <a:latin typeface="+mj-lt"/>
          <a:ea typeface="+mj-ea"/>
          <a:cs typeface="+mj-cs"/>
        </a:defRPr>
      </a:lvl1pPr>
      <a:lvl2pPr algn="l" rtl="0" fontAlgn="base">
        <a:spcBef>
          <a:spcPct val="0"/>
        </a:spcBef>
        <a:spcAft>
          <a:spcPct val="0"/>
        </a:spcAft>
        <a:defRPr sz="2800">
          <a:solidFill>
            <a:srgbClr val="0085B4"/>
          </a:solidFill>
          <a:latin typeface="Calibri" pitchFamily="34" charset="0"/>
        </a:defRPr>
      </a:lvl2pPr>
      <a:lvl3pPr algn="l" rtl="0" fontAlgn="base">
        <a:spcBef>
          <a:spcPct val="0"/>
        </a:spcBef>
        <a:spcAft>
          <a:spcPct val="0"/>
        </a:spcAft>
        <a:defRPr sz="2800">
          <a:solidFill>
            <a:srgbClr val="0085B4"/>
          </a:solidFill>
          <a:latin typeface="Calibri" pitchFamily="34" charset="0"/>
        </a:defRPr>
      </a:lvl3pPr>
      <a:lvl4pPr algn="l" rtl="0" fontAlgn="base">
        <a:spcBef>
          <a:spcPct val="0"/>
        </a:spcBef>
        <a:spcAft>
          <a:spcPct val="0"/>
        </a:spcAft>
        <a:defRPr sz="2800">
          <a:solidFill>
            <a:srgbClr val="0085B4"/>
          </a:solidFill>
          <a:latin typeface="Calibri" pitchFamily="34" charset="0"/>
        </a:defRPr>
      </a:lvl4pPr>
      <a:lvl5pPr algn="l" rtl="0" fontAlgn="base">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fontAlgn="base">
        <a:spcBef>
          <a:spcPct val="20000"/>
        </a:spcBef>
        <a:spcAft>
          <a:spcPct val="0"/>
        </a:spcAft>
        <a:buClr>
          <a:schemeClr val="tx2"/>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fontAlgn="base">
        <a:spcBef>
          <a:spcPct val="20000"/>
        </a:spcBef>
        <a:spcAft>
          <a:spcPct val="0"/>
        </a:spcAft>
        <a:buClr>
          <a:schemeClr val="tx2"/>
        </a:buClr>
        <a:buChar char="•"/>
        <a:defRPr>
          <a:solidFill>
            <a:schemeClr val="tx1"/>
          </a:solidFill>
          <a:latin typeface="+mn-lt"/>
        </a:defRPr>
      </a:lvl3pPr>
      <a:lvl4pPr marL="1600200" indent="-228600" algn="l" rtl="0" fontAlgn="base">
        <a:spcBef>
          <a:spcPct val="20000"/>
        </a:spcBef>
        <a:spcAft>
          <a:spcPct val="0"/>
        </a:spcAft>
        <a:buClr>
          <a:schemeClr val="tx2"/>
        </a:buClr>
        <a:buChar char="–"/>
        <a:defRPr sz="1600">
          <a:solidFill>
            <a:schemeClr val="tx1"/>
          </a:solidFill>
          <a:latin typeface="+mn-lt"/>
        </a:defRPr>
      </a:lvl4pPr>
      <a:lvl5pPr marL="2057400" indent="-228600" algn="l" rtl="0" fontAlgn="base">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akeresearch.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clake@lakeresearch.com" TargetMode="External"/><Relationship Id="rId2" Type="http://schemas.openxmlformats.org/officeDocument/2006/relationships/hyperlink" Target="http://www.lakeresearch.com/"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dgotoff@lakeresearch.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04797" y="1752600"/>
            <a:ext cx="8534400" cy="2590800"/>
          </a:xfrm>
        </p:spPr>
        <p:txBody>
          <a:bodyPr/>
          <a:lstStyle/>
          <a:p>
            <a:pPr algn="ctr"/>
            <a:r>
              <a:rPr lang="en-US" sz="6600" dirty="0">
                <a:latin typeface="Impact" panose="020B0806030902050204" pitchFamily="34" charset="0"/>
              </a:rPr>
              <a:t>Take on Wall Street</a:t>
            </a:r>
            <a:r>
              <a:rPr lang="en-US" sz="6600" baseline="0" dirty="0">
                <a:latin typeface="Impact" panose="020B0806030902050204" pitchFamily="34" charset="0"/>
              </a:rPr>
              <a:t> </a:t>
            </a:r>
            <a:br>
              <a:rPr lang="en-US" sz="6600" dirty="0">
                <a:latin typeface="Impact" panose="020B0806030902050204" pitchFamily="34" charset="0"/>
              </a:rPr>
            </a:br>
            <a:br>
              <a:rPr lang="en-US" i="1" dirty="0">
                <a:latin typeface="+mn-lt"/>
              </a:rPr>
            </a:br>
            <a:r>
              <a:rPr lang="en-US" i="1" dirty="0">
                <a:latin typeface="+mn-lt"/>
              </a:rPr>
              <a:t>Analysis of Findings from a Survey of </a:t>
            </a:r>
            <a:br>
              <a:rPr lang="en-US" i="1" dirty="0">
                <a:latin typeface="+mn-lt"/>
              </a:rPr>
            </a:br>
            <a:r>
              <a:rPr lang="en-US" i="1" dirty="0">
                <a:latin typeface="+mn-lt"/>
              </a:rPr>
              <a:t>1,000 Likely 2018 Voters and 350 Drop-off Voters in</a:t>
            </a:r>
            <a:br>
              <a:rPr lang="en-US" i="1" dirty="0">
                <a:latin typeface="+mn-lt"/>
              </a:rPr>
            </a:br>
            <a:r>
              <a:rPr lang="en-US" i="1" dirty="0">
                <a:latin typeface="+mn-lt"/>
              </a:rPr>
              <a:t>100 Congressional Battleground Districts</a:t>
            </a:r>
          </a:p>
        </p:txBody>
      </p:sp>
      <p:sp>
        <p:nvSpPr>
          <p:cNvPr id="5" name="Rectangle 4"/>
          <p:cNvSpPr>
            <a:spLocks noGrp="1" noChangeArrowheads="1"/>
          </p:cNvSpPr>
          <p:nvPr/>
        </p:nvSpPr>
        <p:spPr bwMode="auto">
          <a:xfrm>
            <a:off x="1572177" y="4724400"/>
            <a:ext cx="5999640" cy="114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lc="http://schemas.openxmlformats.org/drawingml/2006/lockedCanvas"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tx2"/>
              </a:buClr>
              <a:buFontTx/>
              <a:buNone/>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Font typeface="Times New Roman"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ea typeface="+mn-ea"/>
              </a:defRPr>
            </a:lvl5pPr>
            <a:lvl6pPr marL="2514600" indent="-228600" algn="l" rtl="0" fontAlgn="base">
              <a:spcBef>
                <a:spcPct val="20000"/>
              </a:spcBef>
              <a:spcAft>
                <a:spcPct val="0"/>
              </a:spcAft>
              <a:buClr>
                <a:schemeClr val="tx2"/>
              </a:buClr>
              <a:buChar char="»"/>
              <a:defRPr sz="1600">
                <a:solidFill>
                  <a:schemeClr val="tx1"/>
                </a:solidFill>
                <a:latin typeface="+mn-lt"/>
                <a:ea typeface="+mn-ea"/>
              </a:defRPr>
            </a:lvl6pPr>
            <a:lvl7pPr marL="2971800" indent="-228600" algn="l" rtl="0" fontAlgn="base">
              <a:spcBef>
                <a:spcPct val="20000"/>
              </a:spcBef>
              <a:spcAft>
                <a:spcPct val="0"/>
              </a:spcAft>
              <a:buClr>
                <a:schemeClr val="tx2"/>
              </a:buClr>
              <a:buChar char="»"/>
              <a:defRPr sz="1600">
                <a:solidFill>
                  <a:schemeClr val="tx1"/>
                </a:solidFill>
                <a:latin typeface="+mn-lt"/>
                <a:ea typeface="+mn-ea"/>
              </a:defRPr>
            </a:lvl7pPr>
            <a:lvl8pPr marL="3429000" indent="-228600" algn="l" rtl="0" fontAlgn="base">
              <a:spcBef>
                <a:spcPct val="20000"/>
              </a:spcBef>
              <a:spcAft>
                <a:spcPct val="0"/>
              </a:spcAft>
              <a:buClr>
                <a:schemeClr val="tx2"/>
              </a:buClr>
              <a:buChar char="»"/>
              <a:defRPr sz="1600">
                <a:solidFill>
                  <a:schemeClr val="tx1"/>
                </a:solidFill>
                <a:latin typeface="+mn-lt"/>
                <a:ea typeface="+mn-ea"/>
              </a:defRPr>
            </a:lvl8pPr>
            <a:lvl9pPr marL="3886200" indent="-228600" algn="l" rtl="0" fontAlgn="base">
              <a:spcBef>
                <a:spcPct val="20000"/>
              </a:spcBef>
              <a:spcAft>
                <a:spcPct val="0"/>
              </a:spcAft>
              <a:buClr>
                <a:schemeClr val="tx2"/>
              </a:buClr>
              <a:buChar char="»"/>
              <a:defRPr sz="1600">
                <a:solidFill>
                  <a:schemeClr val="tx1"/>
                </a:solidFill>
                <a:latin typeface="+mn-lt"/>
                <a:ea typeface="+mn-ea"/>
              </a:defRPr>
            </a:lvl9pPr>
          </a:lstStyle>
          <a:p>
            <a:pPr algn="ctr" eaLnBrk="1" hangingPunct="1">
              <a:defRPr/>
            </a:pPr>
            <a:r>
              <a:rPr lang="en-US" sz="1600" dirty="0">
                <a:cs typeface="+mn-cs"/>
              </a:rPr>
              <a:t>Celinda Lake, Daniel Gotoff, and Hayley Cohen, </a:t>
            </a:r>
            <a:r>
              <a:rPr lang="en-US" sz="1600" i="1" dirty="0">
                <a:cs typeface="+mn-cs"/>
              </a:rPr>
              <a:t>Lake Research Partners</a:t>
            </a:r>
          </a:p>
          <a:p>
            <a:pPr algn="ctr" eaLnBrk="1" hangingPunct="1">
              <a:defRPr/>
            </a:pPr>
            <a:r>
              <a:rPr lang="en-US" sz="1400" dirty="0">
                <a:cs typeface="+mn-cs"/>
              </a:rPr>
              <a:t>Washington, DC | Berkeley, CA | New York, NY</a:t>
            </a:r>
          </a:p>
          <a:p>
            <a:pPr algn="ctr" eaLnBrk="1" hangingPunct="1">
              <a:spcBef>
                <a:spcPct val="0"/>
              </a:spcBef>
              <a:buClrTx/>
              <a:defRPr/>
            </a:pPr>
            <a:r>
              <a:rPr lang="en-US" sz="1400" dirty="0">
                <a:cs typeface="+mn-cs"/>
                <a:hlinkClick r:id="rId2"/>
              </a:rPr>
              <a:t>LakeResearch.com</a:t>
            </a:r>
            <a:endParaRPr lang="en-US" sz="1400" dirty="0">
              <a:cs typeface="+mn-cs"/>
            </a:endParaRPr>
          </a:p>
          <a:p>
            <a:pPr algn="ctr" eaLnBrk="1" hangingPunct="1">
              <a:defRPr/>
            </a:pPr>
            <a:r>
              <a:rPr lang="en-US" sz="1400" dirty="0">
                <a:cs typeface="+mn-cs"/>
              </a:rPr>
              <a:t>202.776.9066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715000"/>
            <a:ext cx="2292396" cy="976872"/>
          </a:xfrm>
          <a:prstGeom prst="rect">
            <a:avLst/>
          </a:prstGeom>
          <a:solidFill>
            <a:schemeClr val="bg1"/>
          </a:solidFill>
        </p:spPr>
      </p:pic>
      <p:sp>
        <p:nvSpPr>
          <p:cNvPr id="7" name="Rectangle 6"/>
          <p:cNvSpPr>
            <a:spLocks noGrp="1" noChangeArrowheads="1"/>
          </p:cNvSpPr>
          <p:nvPr/>
        </p:nvSpPr>
        <p:spPr bwMode="auto">
          <a:xfrm>
            <a:off x="2250120" y="4419600"/>
            <a:ext cx="464375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lc="http://schemas.openxmlformats.org/drawingml/2006/lockedCanvas"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tx2"/>
              </a:buClr>
              <a:buFontTx/>
              <a:buNone/>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Font typeface="Times New Roman"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ea typeface="+mn-ea"/>
              </a:defRPr>
            </a:lvl5pPr>
            <a:lvl6pPr marL="2514600" indent="-228600" algn="l" rtl="0" fontAlgn="base">
              <a:spcBef>
                <a:spcPct val="20000"/>
              </a:spcBef>
              <a:spcAft>
                <a:spcPct val="0"/>
              </a:spcAft>
              <a:buClr>
                <a:schemeClr val="tx2"/>
              </a:buClr>
              <a:buChar char="»"/>
              <a:defRPr sz="1600">
                <a:solidFill>
                  <a:schemeClr val="tx1"/>
                </a:solidFill>
                <a:latin typeface="+mn-lt"/>
                <a:ea typeface="+mn-ea"/>
              </a:defRPr>
            </a:lvl6pPr>
            <a:lvl7pPr marL="2971800" indent="-228600" algn="l" rtl="0" fontAlgn="base">
              <a:spcBef>
                <a:spcPct val="20000"/>
              </a:spcBef>
              <a:spcAft>
                <a:spcPct val="0"/>
              </a:spcAft>
              <a:buClr>
                <a:schemeClr val="tx2"/>
              </a:buClr>
              <a:buChar char="»"/>
              <a:defRPr sz="1600">
                <a:solidFill>
                  <a:schemeClr val="tx1"/>
                </a:solidFill>
                <a:latin typeface="+mn-lt"/>
                <a:ea typeface="+mn-ea"/>
              </a:defRPr>
            </a:lvl7pPr>
            <a:lvl8pPr marL="3429000" indent="-228600" algn="l" rtl="0" fontAlgn="base">
              <a:spcBef>
                <a:spcPct val="20000"/>
              </a:spcBef>
              <a:spcAft>
                <a:spcPct val="0"/>
              </a:spcAft>
              <a:buClr>
                <a:schemeClr val="tx2"/>
              </a:buClr>
              <a:buChar char="»"/>
              <a:defRPr sz="1600">
                <a:solidFill>
                  <a:schemeClr val="tx1"/>
                </a:solidFill>
                <a:latin typeface="+mn-lt"/>
                <a:ea typeface="+mn-ea"/>
              </a:defRPr>
            </a:lvl8pPr>
            <a:lvl9pPr marL="3886200" indent="-228600" algn="l" rtl="0" fontAlgn="base">
              <a:spcBef>
                <a:spcPct val="20000"/>
              </a:spcBef>
              <a:spcAft>
                <a:spcPct val="0"/>
              </a:spcAft>
              <a:buClr>
                <a:schemeClr val="tx2"/>
              </a:buClr>
              <a:buChar char="»"/>
              <a:defRPr sz="1600">
                <a:solidFill>
                  <a:schemeClr val="tx1"/>
                </a:solidFill>
                <a:latin typeface="+mn-lt"/>
                <a:ea typeface="+mn-ea"/>
              </a:defRPr>
            </a:lvl9pPr>
          </a:lstStyle>
          <a:p>
            <a:pPr algn="ctr" eaLnBrk="1" hangingPunct="1">
              <a:defRPr/>
            </a:pPr>
            <a:r>
              <a:rPr lang="en-US" sz="1600" dirty="0"/>
              <a:t>Robert Carpenter, </a:t>
            </a:r>
            <a:r>
              <a:rPr lang="en-US" sz="1600" i="1" dirty="0"/>
              <a:t>Chesapeake Beach Consulting</a:t>
            </a:r>
            <a:endParaRPr lang="en-US" sz="1400" dirty="0">
              <a:cs typeface="+mn-cs"/>
            </a:endParaRPr>
          </a:p>
        </p:txBody>
      </p:sp>
    </p:spTree>
    <p:extLst>
      <p:ext uri="{BB962C8B-B14F-4D97-AF65-F5344CB8AC3E}">
        <p14:creationId xmlns:p14="http://schemas.microsoft.com/office/powerpoint/2010/main" val="193780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53340" y="1219933"/>
            <a:ext cx="9090660" cy="4950680"/>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09" name="Rectangle 108"/>
          <p:cNvSpPr/>
          <p:nvPr/>
        </p:nvSpPr>
        <p:spPr>
          <a:xfrm>
            <a:off x="3674351" y="3917818"/>
            <a:ext cx="3220597" cy="1245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grpSp>
        <p:nvGrpSpPr>
          <p:cNvPr id="11" name="Group 10">
            <a:extLst>
              <a:ext uri="{FF2B5EF4-FFF2-40B4-BE49-F238E27FC236}">
                <a16:creationId xmlns:a16="http://schemas.microsoft.com/office/drawing/2014/main" id="{CF2DC4CB-7472-4A7B-8C77-FF989D7E8856}"/>
              </a:ext>
            </a:extLst>
          </p:cNvPr>
          <p:cNvGrpSpPr/>
          <p:nvPr/>
        </p:nvGrpSpPr>
        <p:grpSpPr>
          <a:xfrm>
            <a:off x="137841" y="1489700"/>
            <a:ext cx="1317625" cy="1824950"/>
            <a:chOff x="290513" y="1435177"/>
            <a:chExt cx="1317625" cy="1824950"/>
          </a:xfrm>
        </p:grpSpPr>
        <p:sp>
          <p:nvSpPr>
            <p:cNvPr id="93" name="Rectangle 92"/>
            <p:cNvSpPr/>
            <p:nvPr/>
          </p:nvSpPr>
          <p:spPr>
            <a:xfrm>
              <a:off x="290513" y="1823440"/>
              <a:ext cx="1317625" cy="143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59747" name="TextBox 93"/>
            <p:cNvSpPr txBox="1">
              <a:spLocks noChangeArrowheads="1"/>
            </p:cNvSpPr>
            <p:nvPr/>
          </p:nvSpPr>
          <p:spPr bwMode="auto">
            <a:xfrm>
              <a:off x="314959" y="1435177"/>
              <a:ext cx="129032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GENDER</a:t>
              </a:r>
            </a:p>
          </p:txBody>
        </p:sp>
        <p:pic>
          <p:nvPicPr>
            <p:cNvPr id="159748" name="Picture 9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1066800" y="1996477"/>
              <a:ext cx="3603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95"/>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flipH="1">
              <a:off x="476250" y="1986952"/>
              <a:ext cx="371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0" name="TextBox 96"/>
            <p:cNvSpPr txBox="1">
              <a:spLocks noChangeArrowheads="1"/>
            </p:cNvSpPr>
            <p:nvPr/>
          </p:nvSpPr>
          <p:spPr bwMode="auto">
            <a:xfrm>
              <a:off x="295275" y="2801340"/>
              <a:ext cx="741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chemeClr val="tx2"/>
                  </a:solidFill>
                  <a:latin typeface="+mn-lt"/>
                  <a:ea typeface="ＭＳ Ｐゴシック" charset="0"/>
                  <a:cs typeface="Arial" charset="0"/>
                </a:rPr>
                <a:t>48%</a:t>
              </a:r>
            </a:p>
          </p:txBody>
        </p:sp>
        <p:sp>
          <p:nvSpPr>
            <p:cNvPr id="159751" name="TextBox 97"/>
            <p:cNvSpPr txBox="1">
              <a:spLocks noChangeArrowheads="1"/>
            </p:cNvSpPr>
            <p:nvPr/>
          </p:nvSpPr>
          <p:spPr bwMode="auto">
            <a:xfrm>
              <a:off x="922338" y="2801340"/>
              <a:ext cx="65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D1B46E"/>
                  </a:solidFill>
                  <a:latin typeface="+mn-lt"/>
                  <a:ea typeface="ＭＳ Ｐゴシック" charset="0"/>
                  <a:cs typeface="Arial" charset="0"/>
                </a:rPr>
                <a:t>52%</a:t>
              </a:r>
            </a:p>
          </p:txBody>
        </p:sp>
        <p:cxnSp>
          <p:nvCxnSpPr>
            <p:cNvPr id="146" name="Straight Connector 145"/>
            <p:cNvCxnSpPr/>
            <p:nvPr/>
          </p:nvCxnSpPr>
          <p:spPr>
            <a:xfrm>
              <a:off x="366713" y="2848965"/>
              <a:ext cx="53975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962025" y="2848965"/>
              <a:ext cx="541338"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9783" name="TextBox 129"/>
          <p:cNvSpPr txBox="1">
            <a:spLocks noChangeArrowheads="1"/>
          </p:cNvSpPr>
          <p:nvPr/>
        </p:nvSpPr>
        <p:spPr bwMode="auto">
          <a:xfrm>
            <a:off x="7675248" y="1488923"/>
            <a:ext cx="1571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PARTY ID</a:t>
            </a:r>
          </a:p>
        </p:txBody>
      </p:sp>
      <p:sp>
        <p:nvSpPr>
          <p:cNvPr id="159805" name="TextBox 151"/>
          <p:cNvSpPr txBox="1">
            <a:spLocks noChangeArrowheads="1"/>
          </p:cNvSpPr>
          <p:nvPr/>
        </p:nvSpPr>
        <p:spPr bwMode="auto">
          <a:xfrm>
            <a:off x="2866132" y="1455547"/>
            <a:ext cx="26525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RACE</a:t>
            </a:r>
          </a:p>
        </p:txBody>
      </p:sp>
      <p:sp>
        <p:nvSpPr>
          <p:cNvPr id="154" name="Rectangle 153"/>
          <p:cNvSpPr/>
          <p:nvPr/>
        </p:nvSpPr>
        <p:spPr>
          <a:xfrm>
            <a:off x="7744725" y="1797396"/>
            <a:ext cx="1349664" cy="16098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grpSp>
        <p:nvGrpSpPr>
          <p:cNvPr id="159746" name="Group 159745"/>
          <p:cNvGrpSpPr/>
          <p:nvPr/>
        </p:nvGrpSpPr>
        <p:grpSpPr>
          <a:xfrm>
            <a:off x="8002563" y="1924028"/>
            <a:ext cx="1005977" cy="1178171"/>
            <a:chOff x="7590942" y="2279422"/>
            <a:chExt cx="1177478" cy="1068384"/>
          </a:xfrm>
        </p:grpSpPr>
        <p:sp>
          <p:nvSpPr>
            <p:cNvPr id="159786" name="TextBox 132"/>
            <p:cNvSpPr txBox="1">
              <a:spLocks noChangeArrowheads="1"/>
            </p:cNvSpPr>
            <p:nvPr/>
          </p:nvSpPr>
          <p:spPr bwMode="auto">
            <a:xfrm>
              <a:off x="8249160" y="2279422"/>
              <a:ext cx="470948" cy="2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37%</a:t>
              </a:r>
            </a:p>
          </p:txBody>
        </p:sp>
        <p:sp>
          <p:nvSpPr>
            <p:cNvPr id="159787" name="TextBox 133"/>
            <p:cNvSpPr txBox="1">
              <a:spLocks noChangeArrowheads="1"/>
            </p:cNvSpPr>
            <p:nvPr/>
          </p:nvSpPr>
          <p:spPr bwMode="auto">
            <a:xfrm>
              <a:off x="8263990" y="2724347"/>
              <a:ext cx="470948" cy="2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algn="ctr" defTabSz="457200" eaLnBrk="1" hangingPunct="1">
                <a:defRPr sz="1800" b="1">
                  <a:solidFill>
                    <a:srgbClr val="6B6F72"/>
                  </a:solidFill>
                  <a:latin typeface="Arial" charset="0"/>
                  <a:ea typeface="ＭＳ Ｐゴシック" charset="0"/>
                  <a:cs typeface="Arial" charset="0"/>
                </a:defRPr>
              </a:lvl1pPr>
              <a:lvl2pPr marL="742950" indent="-285750" defTabSz="457200" eaLnBrk="0" hangingPunct="0"/>
              <a:lvl3pPr marL="1143000" indent="-228600" defTabSz="457200" eaLnBrk="0" hangingPunct="0"/>
              <a:lvl4pPr marL="1600200" indent="-228600" defTabSz="457200" eaLnBrk="0" hangingPunct="0"/>
              <a:lvl5pPr marL="2057400" indent="-228600" defTabSz="4572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fontAlgn="base">
                <a:spcBef>
                  <a:spcPct val="0"/>
                </a:spcBef>
                <a:spcAft>
                  <a:spcPct val="0"/>
                </a:spcAft>
              </a:pPr>
              <a:r>
                <a:rPr lang="en-US" dirty="0">
                  <a:latin typeface="+mn-lt"/>
                  <a:sym typeface="Gill Sans" charset="0"/>
                </a:rPr>
                <a:t>32%</a:t>
              </a:r>
            </a:p>
          </p:txBody>
        </p:sp>
        <p:sp>
          <p:nvSpPr>
            <p:cNvPr id="159798" name="TextBox 144"/>
            <p:cNvSpPr txBox="1">
              <a:spLocks noChangeArrowheads="1"/>
            </p:cNvSpPr>
            <p:nvPr/>
          </p:nvSpPr>
          <p:spPr bwMode="auto">
            <a:xfrm>
              <a:off x="8257684" y="3096619"/>
              <a:ext cx="470948" cy="2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19%</a:t>
              </a:r>
            </a:p>
          </p:txBody>
        </p:sp>
        <p:cxnSp>
          <p:nvCxnSpPr>
            <p:cNvPr id="155" name="Straight Connector 154"/>
            <p:cNvCxnSpPr/>
            <p:nvPr/>
          </p:nvCxnSpPr>
          <p:spPr>
            <a:xfrm>
              <a:off x="7590942" y="2684224"/>
              <a:ext cx="1159852"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7608568" y="3071603"/>
              <a:ext cx="1159852"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7B0B487D-5302-4564-B4D9-E86D3B1A2C5A}"/>
              </a:ext>
            </a:extLst>
          </p:cNvPr>
          <p:cNvGrpSpPr/>
          <p:nvPr/>
        </p:nvGrpSpPr>
        <p:grpSpPr>
          <a:xfrm>
            <a:off x="1656490" y="1482842"/>
            <a:ext cx="1696720" cy="1824950"/>
            <a:chOff x="1686560" y="1435177"/>
            <a:chExt cx="1696720" cy="1824950"/>
          </a:xfrm>
        </p:grpSpPr>
        <p:sp>
          <p:nvSpPr>
            <p:cNvPr id="99" name="Rectangle 98"/>
            <p:cNvSpPr/>
            <p:nvPr/>
          </p:nvSpPr>
          <p:spPr>
            <a:xfrm>
              <a:off x="1686560" y="1823440"/>
              <a:ext cx="1696720" cy="143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59753" name="TextBox 99"/>
            <p:cNvSpPr txBox="1">
              <a:spLocks noChangeArrowheads="1"/>
            </p:cNvSpPr>
            <p:nvPr/>
          </p:nvSpPr>
          <p:spPr bwMode="auto">
            <a:xfrm>
              <a:off x="1696720" y="1435177"/>
              <a:ext cx="168656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AGE</a:t>
              </a:r>
            </a:p>
          </p:txBody>
        </p:sp>
        <p:grpSp>
          <p:nvGrpSpPr>
            <p:cNvPr id="16" name="Group 15"/>
            <p:cNvGrpSpPr/>
            <p:nvPr/>
          </p:nvGrpSpPr>
          <p:grpSpPr>
            <a:xfrm>
              <a:off x="1778366" y="1980228"/>
              <a:ext cx="1457727" cy="1173621"/>
              <a:chOff x="1778366" y="2080295"/>
              <a:chExt cx="1457727" cy="1173621"/>
            </a:xfrm>
          </p:grpSpPr>
          <p:sp>
            <p:nvSpPr>
              <p:cNvPr id="159758" name="TextBox 104"/>
              <p:cNvSpPr txBox="1">
                <a:spLocks noChangeArrowheads="1"/>
              </p:cNvSpPr>
              <p:nvPr/>
            </p:nvSpPr>
            <p:spPr bwMode="auto">
              <a:xfrm>
                <a:off x="1778366" y="2095683"/>
                <a:ext cx="6796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Under 30</a:t>
                </a:r>
              </a:p>
            </p:txBody>
          </p:sp>
          <p:sp>
            <p:nvSpPr>
              <p:cNvPr id="159761" name="TextBox 107"/>
              <p:cNvSpPr txBox="1">
                <a:spLocks noChangeArrowheads="1"/>
              </p:cNvSpPr>
              <p:nvPr/>
            </p:nvSpPr>
            <p:spPr bwMode="auto">
              <a:xfrm>
                <a:off x="2880226" y="208029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chemeClr val="tx2">
                        <a:lumMod val="75000"/>
                      </a:schemeClr>
                    </a:solidFill>
                    <a:latin typeface="+mn-lt"/>
                    <a:ea typeface="ＭＳ Ｐゴシック" charset="0"/>
                    <a:cs typeface="Arial" charset="0"/>
                  </a:rPr>
                  <a:t>13%</a:t>
                </a:r>
              </a:p>
            </p:txBody>
          </p:sp>
          <p:cxnSp>
            <p:nvCxnSpPr>
              <p:cNvPr id="166" name="Straight Connector 165"/>
              <p:cNvCxnSpPr/>
              <p:nvPr/>
            </p:nvCxnSpPr>
            <p:spPr bwMode="auto">
              <a:xfrm>
                <a:off x="2529840" y="2203405"/>
                <a:ext cx="23622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757" name="TextBox 103"/>
              <p:cNvSpPr txBox="1">
                <a:spLocks noChangeArrowheads="1"/>
              </p:cNvSpPr>
              <p:nvPr/>
            </p:nvSpPr>
            <p:spPr bwMode="auto">
              <a:xfrm>
                <a:off x="1906605" y="2327533"/>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30-39</a:t>
                </a:r>
              </a:p>
            </p:txBody>
          </p:sp>
          <p:sp>
            <p:nvSpPr>
              <p:cNvPr id="159760" name="TextBox 106"/>
              <p:cNvSpPr txBox="1">
                <a:spLocks noChangeArrowheads="1"/>
              </p:cNvSpPr>
              <p:nvPr/>
            </p:nvSpPr>
            <p:spPr bwMode="auto">
              <a:xfrm>
                <a:off x="2880226" y="231214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chemeClr val="tx2">
                        <a:lumMod val="75000"/>
                      </a:schemeClr>
                    </a:solidFill>
                    <a:latin typeface="+mn-lt"/>
                    <a:ea typeface="ＭＳ Ｐゴシック" charset="0"/>
                    <a:cs typeface="Arial" charset="0"/>
                  </a:rPr>
                  <a:t>13%</a:t>
                </a:r>
              </a:p>
            </p:txBody>
          </p:sp>
          <p:cxnSp>
            <p:nvCxnSpPr>
              <p:cNvPr id="167" name="Straight Connector 166"/>
              <p:cNvCxnSpPr/>
              <p:nvPr/>
            </p:nvCxnSpPr>
            <p:spPr bwMode="auto">
              <a:xfrm>
                <a:off x="2509520" y="243525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756" name="TextBox 102"/>
              <p:cNvSpPr txBox="1">
                <a:spLocks noChangeArrowheads="1"/>
              </p:cNvSpPr>
              <p:nvPr/>
            </p:nvSpPr>
            <p:spPr bwMode="auto">
              <a:xfrm>
                <a:off x="1906605" y="2559383"/>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40-49</a:t>
                </a:r>
              </a:p>
            </p:txBody>
          </p:sp>
          <p:sp>
            <p:nvSpPr>
              <p:cNvPr id="159759" name="TextBox 105"/>
              <p:cNvSpPr txBox="1">
                <a:spLocks noChangeArrowheads="1"/>
              </p:cNvSpPr>
              <p:nvPr/>
            </p:nvSpPr>
            <p:spPr bwMode="auto">
              <a:xfrm>
                <a:off x="2880226" y="254399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chemeClr val="tx2">
                        <a:lumMod val="75000"/>
                      </a:schemeClr>
                    </a:solidFill>
                    <a:latin typeface="+mn-lt"/>
                    <a:ea typeface="ＭＳ Ｐゴシック" charset="0"/>
                    <a:cs typeface="Arial" charset="0"/>
                  </a:rPr>
                  <a:t>14%</a:t>
                </a:r>
              </a:p>
            </p:txBody>
          </p:sp>
          <p:cxnSp>
            <p:nvCxnSpPr>
              <p:cNvPr id="168" name="Straight Connector 167"/>
              <p:cNvCxnSpPr/>
              <p:nvPr/>
            </p:nvCxnSpPr>
            <p:spPr bwMode="auto">
              <a:xfrm>
                <a:off x="2509520" y="266710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754" name="TextBox 100"/>
              <p:cNvSpPr txBox="1">
                <a:spLocks noChangeArrowheads="1"/>
              </p:cNvSpPr>
              <p:nvPr/>
            </p:nvSpPr>
            <p:spPr bwMode="auto">
              <a:xfrm>
                <a:off x="2880225" y="277584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rgbClr val="227C8D"/>
                    </a:solidFill>
                    <a:latin typeface="+mn-lt"/>
                    <a:ea typeface="ＭＳ Ｐゴシック" charset="0"/>
                    <a:cs typeface="Arial" charset="0"/>
                  </a:rPr>
                  <a:t>17%</a:t>
                </a:r>
              </a:p>
            </p:txBody>
          </p:sp>
          <p:sp>
            <p:nvSpPr>
              <p:cNvPr id="159755" name="TextBox 101"/>
              <p:cNvSpPr txBox="1">
                <a:spLocks noChangeArrowheads="1"/>
              </p:cNvSpPr>
              <p:nvPr/>
            </p:nvSpPr>
            <p:spPr bwMode="auto">
              <a:xfrm>
                <a:off x="1906605" y="2791233"/>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50-64</a:t>
                </a:r>
              </a:p>
            </p:txBody>
          </p:sp>
          <p:cxnSp>
            <p:nvCxnSpPr>
              <p:cNvPr id="169" name="Straight Connector 168"/>
              <p:cNvCxnSpPr/>
              <p:nvPr/>
            </p:nvCxnSpPr>
            <p:spPr bwMode="auto">
              <a:xfrm>
                <a:off x="2509520" y="289895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12" name="TextBox 100"/>
              <p:cNvSpPr txBox="1">
                <a:spLocks noChangeArrowheads="1"/>
              </p:cNvSpPr>
              <p:nvPr/>
            </p:nvSpPr>
            <p:spPr bwMode="auto">
              <a:xfrm>
                <a:off x="2880225" y="300769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rgbClr val="227C8D"/>
                    </a:solidFill>
                    <a:latin typeface="+mn-lt"/>
                    <a:ea typeface="ＭＳ Ｐゴシック" charset="0"/>
                    <a:cs typeface="Arial" charset="0"/>
                  </a:rPr>
                  <a:t>30%</a:t>
                </a:r>
              </a:p>
            </p:txBody>
          </p:sp>
          <p:sp>
            <p:nvSpPr>
              <p:cNvPr id="114" name="TextBox 101"/>
              <p:cNvSpPr txBox="1">
                <a:spLocks noChangeArrowheads="1"/>
              </p:cNvSpPr>
              <p:nvPr/>
            </p:nvSpPr>
            <p:spPr bwMode="auto">
              <a:xfrm>
                <a:off x="2032421" y="3023083"/>
                <a:ext cx="2714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65+</a:t>
                </a:r>
              </a:p>
            </p:txBody>
          </p:sp>
          <p:cxnSp>
            <p:nvCxnSpPr>
              <p:cNvPr id="122" name="Straight Connector 121"/>
              <p:cNvCxnSpPr/>
              <p:nvPr/>
            </p:nvCxnSpPr>
            <p:spPr bwMode="auto">
              <a:xfrm>
                <a:off x="2509520" y="313080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159799" name="Title 159798"/>
          <p:cNvSpPr>
            <a:spLocks noGrp="1"/>
          </p:cNvSpPr>
          <p:nvPr>
            <p:ph type="title"/>
          </p:nvPr>
        </p:nvSpPr>
        <p:spPr>
          <a:xfrm>
            <a:off x="191412" y="237318"/>
            <a:ext cx="8145024" cy="782471"/>
          </a:xfrm>
        </p:spPr>
        <p:txBody>
          <a:bodyPr/>
          <a:lstStyle/>
          <a:p>
            <a:pPr algn="ctr"/>
            <a:r>
              <a:rPr lang="en-US" dirty="0"/>
              <a:t>Profile of the Likely 2018 Electorate across Battleground Districts</a:t>
            </a:r>
          </a:p>
        </p:txBody>
      </p:sp>
      <p:sp>
        <p:nvSpPr>
          <p:cNvPr id="129" name="Footer Placeholder 3"/>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E8B6B573-FBA4-4A83-975A-0A4E4CFDB00B}" type="slidenum">
              <a:rPr lang="en-US" sz="900">
                <a:latin typeface="+mn-lt"/>
              </a:rPr>
              <a:pPr eaLnBrk="1" hangingPunct="1"/>
              <a:t>10</a:t>
            </a:fld>
            <a:endParaRPr lang="en-US" sz="900" dirty="0">
              <a:latin typeface="+mn-lt"/>
            </a:endParaRPr>
          </a:p>
        </p:txBody>
      </p:sp>
      <p:grpSp>
        <p:nvGrpSpPr>
          <p:cNvPr id="8" name="Group 7">
            <a:extLst>
              <a:ext uri="{FF2B5EF4-FFF2-40B4-BE49-F238E27FC236}">
                <a16:creationId xmlns:a16="http://schemas.microsoft.com/office/drawing/2014/main" id="{EEEBC08B-C6A4-4A72-B802-557CBC97F430}"/>
              </a:ext>
            </a:extLst>
          </p:cNvPr>
          <p:cNvGrpSpPr/>
          <p:nvPr/>
        </p:nvGrpSpPr>
        <p:grpSpPr>
          <a:xfrm>
            <a:off x="3695420" y="3645753"/>
            <a:ext cx="3176407" cy="1513134"/>
            <a:chOff x="3521451" y="1610268"/>
            <a:chExt cx="3176407" cy="1513134"/>
          </a:xfrm>
        </p:grpSpPr>
        <p:sp>
          <p:nvSpPr>
            <p:cNvPr id="159763" name="TextBox 109"/>
            <p:cNvSpPr txBox="1">
              <a:spLocks noChangeArrowheads="1"/>
            </p:cNvSpPr>
            <p:nvPr/>
          </p:nvSpPr>
          <p:spPr bwMode="auto">
            <a:xfrm>
              <a:off x="4035364" y="1610268"/>
              <a:ext cx="203295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EDUCATION</a:t>
              </a:r>
            </a:p>
          </p:txBody>
        </p:sp>
        <p:sp>
          <p:nvSpPr>
            <p:cNvPr id="159765" name="TextBox 111"/>
            <p:cNvSpPr txBox="1">
              <a:spLocks noChangeArrowheads="1"/>
            </p:cNvSpPr>
            <p:nvPr/>
          </p:nvSpPr>
          <p:spPr bwMode="auto">
            <a:xfrm>
              <a:off x="5783458" y="2473925"/>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dirty="0">
                  <a:solidFill>
                    <a:srgbClr val="006487"/>
                  </a:solidFill>
                  <a:latin typeface="+mn-lt"/>
                  <a:ea typeface="ＭＳ Ｐゴシック" charset="0"/>
                  <a:cs typeface="Arial" charset="0"/>
                </a:rPr>
                <a:t>51%</a:t>
              </a:r>
            </a:p>
          </p:txBody>
        </p:sp>
        <p:sp>
          <p:nvSpPr>
            <p:cNvPr id="159766" name="TextBox 112"/>
            <p:cNvSpPr txBox="1">
              <a:spLocks noChangeArrowheads="1"/>
            </p:cNvSpPr>
            <p:nvPr/>
          </p:nvSpPr>
          <p:spPr bwMode="auto">
            <a:xfrm>
              <a:off x="5903325" y="2815882"/>
              <a:ext cx="732873" cy="30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lnSpc>
                  <a:spcPct val="90000"/>
                </a:lnSpc>
                <a:spcBef>
                  <a:spcPct val="0"/>
                </a:spcBef>
                <a:spcAft>
                  <a:spcPct val="0"/>
                </a:spcAft>
              </a:pPr>
              <a:r>
                <a:rPr lang="en-US" sz="1100" dirty="0">
                  <a:solidFill>
                    <a:srgbClr val="006487"/>
                  </a:solidFill>
                  <a:latin typeface="+mn-lt"/>
                  <a:ea typeface="ＭＳ Ｐゴシック" charset="0"/>
                  <a:cs typeface="Arial" charset="0"/>
                </a:rPr>
                <a:t>College Grad </a:t>
              </a:r>
            </a:p>
            <a:p>
              <a:pPr algn="ctr" eaLnBrk="1" fontAlgn="base" hangingPunct="1">
                <a:lnSpc>
                  <a:spcPct val="90000"/>
                </a:lnSpc>
                <a:spcBef>
                  <a:spcPct val="0"/>
                </a:spcBef>
                <a:spcAft>
                  <a:spcPct val="0"/>
                </a:spcAft>
              </a:pPr>
              <a:r>
                <a:rPr lang="en-US" sz="1100" dirty="0">
                  <a:solidFill>
                    <a:srgbClr val="006487"/>
                  </a:solidFill>
                  <a:latin typeface="+mn-lt"/>
                  <a:ea typeface="ＭＳ Ｐゴシック" charset="0"/>
                  <a:cs typeface="Arial" charset="0"/>
                </a:rPr>
                <a:t>or Post Grad</a:t>
              </a:r>
            </a:p>
          </p:txBody>
        </p:sp>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5845330" y="2070165"/>
              <a:ext cx="689219" cy="457061"/>
            </a:xfrm>
            <a:prstGeom prst="rect">
              <a:avLst/>
            </a:prstGeom>
          </p:spPr>
        </p:pic>
        <p:sp>
          <p:nvSpPr>
            <p:cNvPr id="180" name="TextBox 104"/>
            <p:cNvSpPr txBox="1">
              <a:spLocks noChangeArrowheads="1"/>
            </p:cNvSpPr>
            <p:nvPr/>
          </p:nvSpPr>
          <p:spPr bwMode="auto">
            <a:xfrm>
              <a:off x="3866014" y="1928526"/>
              <a:ext cx="6347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200" dirty="0">
                  <a:solidFill>
                    <a:srgbClr val="939192"/>
                  </a:solidFill>
                  <a:latin typeface="+mn-lt"/>
                  <a:ea typeface="ＭＳ Ｐゴシック" charset="0"/>
                  <a:cs typeface="Arial" charset="0"/>
                </a:rPr>
                <a:t>HS or Less</a:t>
              </a:r>
            </a:p>
          </p:txBody>
        </p:sp>
        <p:sp>
          <p:nvSpPr>
            <p:cNvPr id="181" name="TextBox 107"/>
            <p:cNvSpPr txBox="1">
              <a:spLocks noChangeArrowheads="1"/>
            </p:cNvSpPr>
            <p:nvPr/>
          </p:nvSpPr>
          <p:spPr bwMode="auto">
            <a:xfrm>
              <a:off x="5455202" y="1910286"/>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chemeClr val="tx2">
                      <a:lumMod val="75000"/>
                    </a:schemeClr>
                  </a:solidFill>
                  <a:latin typeface="+mn-lt"/>
                  <a:ea typeface="ＭＳ Ｐゴシック" charset="0"/>
                  <a:cs typeface="Arial" charset="0"/>
                </a:rPr>
                <a:t>17%</a:t>
              </a:r>
            </a:p>
          </p:txBody>
        </p:sp>
        <p:cxnSp>
          <p:nvCxnSpPr>
            <p:cNvPr id="182" name="Straight Connector 181"/>
            <p:cNvCxnSpPr/>
            <p:nvPr/>
          </p:nvCxnSpPr>
          <p:spPr bwMode="auto">
            <a:xfrm>
              <a:off x="5045367" y="2031578"/>
              <a:ext cx="23622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83" name="TextBox 104"/>
            <p:cNvSpPr txBox="1">
              <a:spLocks noChangeArrowheads="1"/>
            </p:cNvSpPr>
            <p:nvPr/>
          </p:nvSpPr>
          <p:spPr bwMode="auto">
            <a:xfrm>
              <a:off x="3521451" y="2094081"/>
              <a:ext cx="1253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200" dirty="0">
                  <a:solidFill>
                    <a:srgbClr val="939192"/>
                  </a:solidFill>
                  <a:latin typeface="+mn-lt"/>
                  <a:ea typeface="ＭＳ Ｐゴシック" charset="0"/>
                  <a:cs typeface="Arial" charset="0"/>
                </a:rPr>
                <a:t>Post-H.S. </a:t>
              </a:r>
            </a:p>
            <a:p>
              <a:pPr algn="ctr" eaLnBrk="1" fontAlgn="base" hangingPunct="1">
                <a:spcBef>
                  <a:spcPct val="0"/>
                </a:spcBef>
                <a:spcAft>
                  <a:spcPct val="0"/>
                </a:spcAft>
              </a:pPr>
              <a:r>
                <a:rPr lang="en-US" sz="1200" dirty="0">
                  <a:solidFill>
                    <a:srgbClr val="939192"/>
                  </a:solidFill>
                  <a:latin typeface="+mn-lt"/>
                  <a:ea typeface="ＭＳ Ｐゴシック" charset="0"/>
                  <a:cs typeface="Arial" charset="0"/>
                </a:rPr>
                <a:t>/ Non-College</a:t>
              </a:r>
            </a:p>
          </p:txBody>
        </p:sp>
        <p:sp>
          <p:nvSpPr>
            <p:cNvPr id="184" name="TextBox 107"/>
            <p:cNvSpPr txBox="1">
              <a:spLocks noChangeArrowheads="1"/>
            </p:cNvSpPr>
            <p:nvPr/>
          </p:nvSpPr>
          <p:spPr bwMode="auto">
            <a:xfrm>
              <a:off x="5485843" y="2195883"/>
              <a:ext cx="251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chemeClr val="tx2">
                      <a:lumMod val="75000"/>
                    </a:schemeClr>
                  </a:solidFill>
                  <a:latin typeface="+mn-lt"/>
                  <a:ea typeface="ＭＳ Ｐゴシック" charset="0"/>
                  <a:cs typeface="Arial" charset="0"/>
                </a:rPr>
                <a:t>2%</a:t>
              </a:r>
            </a:p>
          </p:txBody>
        </p:sp>
        <p:cxnSp>
          <p:nvCxnSpPr>
            <p:cNvPr id="185" name="Straight Connector 184"/>
            <p:cNvCxnSpPr/>
            <p:nvPr/>
          </p:nvCxnSpPr>
          <p:spPr bwMode="auto">
            <a:xfrm>
              <a:off x="5045367" y="2313943"/>
              <a:ext cx="23622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86" name="TextBox 104"/>
            <p:cNvSpPr txBox="1">
              <a:spLocks noChangeArrowheads="1"/>
            </p:cNvSpPr>
            <p:nvPr/>
          </p:nvSpPr>
          <p:spPr bwMode="auto">
            <a:xfrm>
              <a:off x="3541004" y="2549717"/>
              <a:ext cx="1082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200" dirty="0">
                  <a:solidFill>
                    <a:srgbClr val="939192"/>
                  </a:solidFill>
                  <a:latin typeface="+mn-lt"/>
                  <a:ea typeface="ＭＳ Ｐゴシック" charset="0"/>
                  <a:cs typeface="Arial" charset="0"/>
                </a:rPr>
                <a:t>College Graduate</a:t>
              </a:r>
            </a:p>
          </p:txBody>
        </p:sp>
        <p:sp>
          <p:nvSpPr>
            <p:cNvPr id="187" name="TextBox 104"/>
            <p:cNvSpPr txBox="1">
              <a:spLocks noChangeArrowheads="1"/>
            </p:cNvSpPr>
            <p:nvPr/>
          </p:nvSpPr>
          <p:spPr bwMode="auto">
            <a:xfrm>
              <a:off x="3590374" y="2863508"/>
              <a:ext cx="9105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200" dirty="0">
                  <a:solidFill>
                    <a:srgbClr val="939192"/>
                  </a:solidFill>
                  <a:latin typeface="+mn-lt"/>
                  <a:ea typeface="ＭＳ Ｐゴシック" charset="0"/>
                  <a:cs typeface="Arial" charset="0"/>
                </a:rPr>
                <a:t>Post-Graduate</a:t>
              </a:r>
            </a:p>
          </p:txBody>
        </p:sp>
        <p:sp>
          <p:nvSpPr>
            <p:cNvPr id="188" name="TextBox 107"/>
            <p:cNvSpPr txBox="1">
              <a:spLocks noChangeArrowheads="1"/>
            </p:cNvSpPr>
            <p:nvPr/>
          </p:nvSpPr>
          <p:spPr bwMode="auto">
            <a:xfrm>
              <a:off x="5455202" y="2561779"/>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chemeClr val="tx2">
                      <a:lumMod val="75000"/>
                    </a:schemeClr>
                  </a:solidFill>
                  <a:latin typeface="+mn-lt"/>
                  <a:ea typeface="ＭＳ Ｐゴシック" charset="0"/>
                  <a:cs typeface="Arial" charset="0"/>
                </a:rPr>
                <a:t>32%</a:t>
              </a:r>
            </a:p>
          </p:txBody>
        </p:sp>
        <p:cxnSp>
          <p:nvCxnSpPr>
            <p:cNvPr id="190" name="Straight Connector 189"/>
            <p:cNvCxnSpPr/>
            <p:nvPr/>
          </p:nvCxnSpPr>
          <p:spPr bwMode="auto">
            <a:xfrm>
              <a:off x="5045367" y="2657526"/>
              <a:ext cx="23622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93" name="TextBox 107"/>
            <p:cNvSpPr txBox="1">
              <a:spLocks noChangeArrowheads="1"/>
            </p:cNvSpPr>
            <p:nvPr/>
          </p:nvSpPr>
          <p:spPr bwMode="auto">
            <a:xfrm>
              <a:off x="5454654" y="2844260"/>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chemeClr val="tx2">
                      <a:lumMod val="75000"/>
                    </a:schemeClr>
                  </a:solidFill>
                  <a:latin typeface="+mn-lt"/>
                  <a:ea typeface="ＭＳ Ｐゴシック" charset="0"/>
                  <a:cs typeface="Arial" charset="0"/>
                </a:rPr>
                <a:t>19%</a:t>
              </a:r>
            </a:p>
          </p:txBody>
        </p:sp>
        <p:cxnSp>
          <p:nvCxnSpPr>
            <p:cNvPr id="194" name="Straight Connector 193"/>
            <p:cNvCxnSpPr/>
            <p:nvPr/>
          </p:nvCxnSpPr>
          <p:spPr bwMode="auto">
            <a:xfrm>
              <a:off x="5015092" y="2976152"/>
              <a:ext cx="23622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80" name="Rectangle 79"/>
          <p:cNvSpPr/>
          <p:nvPr/>
        </p:nvSpPr>
        <p:spPr bwMode="auto">
          <a:xfrm>
            <a:off x="3713664" y="4532880"/>
            <a:ext cx="3141969" cy="605713"/>
          </a:xfrm>
          <a:prstGeom prst="rect">
            <a:avLst/>
          </a:prstGeom>
          <a:noFill/>
          <a:ln w="3175" cap="flat" cmpd="sng" algn="ctr">
            <a:solidFill>
              <a:schemeClr val="tx2">
                <a:lumMod val="75000"/>
              </a:schemeClr>
            </a:solidFill>
            <a:prstDash val="sysDash"/>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p:txBody>
      </p:sp>
      <p:pic>
        <p:nvPicPr>
          <p:cNvPr id="81" name="Picture 80"/>
          <p:cNvPicPr>
            <a:picLocks noChangeAspect="1"/>
          </p:cNvPicPr>
          <p:nvPr/>
        </p:nvPicPr>
        <p:blipFill rotWithShape="1">
          <a:blip r:embed="rId6" cstate="print">
            <a:clrChange>
              <a:clrFrom>
                <a:srgbClr val="FFFFFF"/>
              </a:clrFrom>
              <a:clrTo>
                <a:srgbClr val="FFFFFF">
                  <a:alpha val="0"/>
                </a:srgbClr>
              </a:clrTo>
            </a:clrChange>
          </a:blip>
          <a:srcRect t="24478" r="67699" b="5893"/>
          <a:stretch/>
        </p:blipFill>
        <p:spPr>
          <a:xfrm>
            <a:off x="8088771" y="1851699"/>
            <a:ext cx="365661" cy="525896"/>
          </a:xfrm>
          <a:prstGeom prst="rect">
            <a:avLst/>
          </a:prstGeom>
        </p:spPr>
      </p:pic>
      <p:pic>
        <p:nvPicPr>
          <p:cNvPr id="196" name="Picture 195"/>
          <p:cNvPicPr>
            <a:picLocks noChangeAspect="1"/>
          </p:cNvPicPr>
          <p:nvPr/>
        </p:nvPicPr>
        <p:blipFill rotWithShape="1">
          <a:blip r:embed="rId7" cstate="print">
            <a:clrChange>
              <a:clrFrom>
                <a:srgbClr val="FFFFFF"/>
              </a:clrFrom>
              <a:clrTo>
                <a:srgbClr val="FFFFFF">
                  <a:alpha val="0"/>
                </a:srgbClr>
              </a:clrTo>
            </a:clrChange>
          </a:blip>
          <a:srcRect l="32301" t="24478" r="31769" b="5893"/>
          <a:stretch/>
        </p:blipFill>
        <p:spPr>
          <a:xfrm>
            <a:off x="8033546" y="2323182"/>
            <a:ext cx="388666" cy="502518"/>
          </a:xfrm>
          <a:prstGeom prst="rect">
            <a:avLst/>
          </a:prstGeom>
        </p:spPr>
      </p:pic>
      <p:grpSp>
        <p:nvGrpSpPr>
          <p:cNvPr id="2" name="Group 1">
            <a:extLst>
              <a:ext uri="{FF2B5EF4-FFF2-40B4-BE49-F238E27FC236}">
                <a16:creationId xmlns:a16="http://schemas.microsoft.com/office/drawing/2014/main" id="{E174663A-319F-4062-AC49-0456762EDE25}"/>
              </a:ext>
            </a:extLst>
          </p:cNvPr>
          <p:cNvGrpSpPr/>
          <p:nvPr/>
        </p:nvGrpSpPr>
        <p:grpSpPr>
          <a:xfrm>
            <a:off x="3514502" y="1769837"/>
            <a:ext cx="1307422" cy="1677290"/>
            <a:chOff x="295138" y="3724003"/>
            <a:chExt cx="1273032" cy="1677290"/>
          </a:xfrm>
        </p:grpSpPr>
        <p:sp>
          <p:nvSpPr>
            <p:cNvPr id="151" name="Rectangle 150"/>
            <p:cNvSpPr/>
            <p:nvPr/>
          </p:nvSpPr>
          <p:spPr>
            <a:xfrm>
              <a:off x="295138" y="3724003"/>
              <a:ext cx="1273032" cy="1677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cxnSp>
          <p:nvCxnSpPr>
            <p:cNvPr id="161" name="Straight Connector 160"/>
            <p:cNvCxnSpPr>
              <a:cxnSpLocks/>
            </p:cNvCxnSpPr>
            <p:nvPr/>
          </p:nvCxnSpPr>
          <p:spPr>
            <a:xfrm>
              <a:off x="375921" y="4060469"/>
              <a:ext cx="1103394"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809" name="TextBox 155"/>
            <p:cNvSpPr txBox="1">
              <a:spLocks noChangeArrowheads="1"/>
            </p:cNvSpPr>
            <p:nvPr/>
          </p:nvSpPr>
          <p:spPr bwMode="auto">
            <a:xfrm>
              <a:off x="1012213" y="3758906"/>
              <a:ext cx="3917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78%</a:t>
              </a:r>
            </a:p>
          </p:txBody>
        </p:sp>
        <p:cxnSp>
          <p:nvCxnSpPr>
            <p:cNvPr id="120" name="Straight Connector 119"/>
            <p:cNvCxnSpPr>
              <a:cxnSpLocks/>
            </p:cNvCxnSpPr>
            <p:nvPr/>
          </p:nvCxnSpPr>
          <p:spPr>
            <a:xfrm>
              <a:off x="410408" y="4387851"/>
              <a:ext cx="106890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cxnSpLocks/>
            </p:cNvCxnSpPr>
            <p:nvPr/>
          </p:nvCxnSpPr>
          <p:spPr>
            <a:xfrm>
              <a:off x="410408" y="4711996"/>
              <a:ext cx="1068907" cy="817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206" name="TextBox 104"/>
            <p:cNvSpPr txBox="1">
              <a:spLocks noChangeArrowheads="1"/>
            </p:cNvSpPr>
            <p:nvPr/>
          </p:nvSpPr>
          <p:spPr bwMode="auto">
            <a:xfrm>
              <a:off x="437708" y="3796292"/>
              <a:ext cx="4589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White</a:t>
              </a:r>
            </a:p>
          </p:txBody>
        </p:sp>
        <p:sp>
          <p:nvSpPr>
            <p:cNvPr id="208" name="TextBox 104"/>
            <p:cNvSpPr txBox="1">
              <a:spLocks noChangeArrowheads="1"/>
            </p:cNvSpPr>
            <p:nvPr/>
          </p:nvSpPr>
          <p:spPr bwMode="auto">
            <a:xfrm>
              <a:off x="437708" y="4116743"/>
              <a:ext cx="3823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Black</a:t>
              </a:r>
            </a:p>
          </p:txBody>
        </p:sp>
        <p:sp>
          <p:nvSpPr>
            <p:cNvPr id="209" name="TextBox 104"/>
            <p:cNvSpPr txBox="1">
              <a:spLocks noChangeArrowheads="1"/>
            </p:cNvSpPr>
            <p:nvPr/>
          </p:nvSpPr>
          <p:spPr bwMode="auto">
            <a:xfrm>
              <a:off x="393796" y="4423170"/>
              <a:ext cx="4505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Latino</a:t>
              </a:r>
            </a:p>
          </p:txBody>
        </p:sp>
        <p:sp>
          <p:nvSpPr>
            <p:cNvPr id="210" name="TextBox 104"/>
            <p:cNvSpPr txBox="1">
              <a:spLocks noChangeArrowheads="1"/>
            </p:cNvSpPr>
            <p:nvPr/>
          </p:nvSpPr>
          <p:spPr bwMode="auto">
            <a:xfrm>
              <a:off x="406400" y="4751778"/>
              <a:ext cx="3956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Asian</a:t>
              </a:r>
            </a:p>
          </p:txBody>
        </p:sp>
        <p:cxnSp>
          <p:nvCxnSpPr>
            <p:cNvPr id="213" name="Straight Connector 212"/>
            <p:cNvCxnSpPr>
              <a:cxnSpLocks/>
            </p:cNvCxnSpPr>
            <p:nvPr/>
          </p:nvCxnSpPr>
          <p:spPr>
            <a:xfrm>
              <a:off x="410408" y="5036141"/>
              <a:ext cx="106890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214" name="TextBox 104"/>
            <p:cNvSpPr txBox="1">
              <a:spLocks noChangeArrowheads="1"/>
            </p:cNvSpPr>
            <p:nvPr/>
          </p:nvSpPr>
          <p:spPr bwMode="auto">
            <a:xfrm>
              <a:off x="397982" y="5097126"/>
              <a:ext cx="4252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Other</a:t>
              </a:r>
            </a:p>
          </p:txBody>
        </p:sp>
        <p:sp>
          <p:nvSpPr>
            <p:cNvPr id="215" name="TextBox 155"/>
            <p:cNvSpPr txBox="1">
              <a:spLocks noChangeArrowheads="1"/>
            </p:cNvSpPr>
            <p:nvPr/>
          </p:nvSpPr>
          <p:spPr bwMode="auto">
            <a:xfrm>
              <a:off x="1069184" y="4061032"/>
              <a:ext cx="2778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6%</a:t>
              </a:r>
            </a:p>
          </p:txBody>
        </p:sp>
        <p:sp>
          <p:nvSpPr>
            <p:cNvPr id="224" name="TextBox 155"/>
            <p:cNvSpPr txBox="1">
              <a:spLocks noChangeArrowheads="1"/>
            </p:cNvSpPr>
            <p:nvPr/>
          </p:nvSpPr>
          <p:spPr bwMode="auto">
            <a:xfrm>
              <a:off x="1065431" y="4382926"/>
              <a:ext cx="2853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5%</a:t>
              </a:r>
            </a:p>
          </p:txBody>
        </p:sp>
        <p:sp>
          <p:nvSpPr>
            <p:cNvPr id="225" name="TextBox 155"/>
            <p:cNvSpPr txBox="1">
              <a:spLocks noChangeArrowheads="1"/>
            </p:cNvSpPr>
            <p:nvPr/>
          </p:nvSpPr>
          <p:spPr bwMode="auto">
            <a:xfrm>
              <a:off x="1069184" y="4721843"/>
              <a:ext cx="2778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a:t>
              </a:r>
            </a:p>
          </p:txBody>
        </p:sp>
        <p:sp>
          <p:nvSpPr>
            <p:cNvPr id="226" name="TextBox 155"/>
            <p:cNvSpPr txBox="1">
              <a:spLocks noChangeArrowheads="1"/>
            </p:cNvSpPr>
            <p:nvPr/>
          </p:nvSpPr>
          <p:spPr bwMode="auto">
            <a:xfrm>
              <a:off x="1069184" y="5035455"/>
              <a:ext cx="2778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4%</a:t>
              </a:r>
            </a:p>
          </p:txBody>
        </p:sp>
      </p:grpSp>
      <p:sp>
        <p:nvSpPr>
          <p:cNvPr id="97" name="TextBox 151"/>
          <p:cNvSpPr txBox="1">
            <a:spLocks noChangeArrowheads="1"/>
          </p:cNvSpPr>
          <p:nvPr/>
        </p:nvSpPr>
        <p:spPr bwMode="auto">
          <a:xfrm>
            <a:off x="-430638" y="3570672"/>
            <a:ext cx="26525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UNION MEMBERSHIP</a:t>
            </a:r>
          </a:p>
        </p:txBody>
      </p:sp>
      <p:grpSp>
        <p:nvGrpSpPr>
          <p:cNvPr id="3" name="Group 2">
            <a:extLst>
              <a:ext uri="{FF2B5EF4-FFF2-40B4-BE49-F238E27FC236}">
                <a16:creationId xmlns:a16="http://schemas.microsoft.com/office/drawing/2014/main" id="{443FA6AE-006A-4E3C-ACA4-0487A2DB6723}"/>
              </a:ext>
            </a:extLst>
          </p:cNvPr>
          <p:cNvGrpSpPr/>
          <p:nvPr/>
        </p:nvGrpSpPr>
        <p:grpSpPr>
          <a:xfrm>
            <a:off x="172379" y="3878647"/>
            <a:ext cx="1494271" cy="1355174"/>
            <a:chOff x="2812335" y="3733800"/>
            <a:chExt cx="2204223" cy="1355174"/>
          </a:xfrm>
        </p:grpSpPr>
        <p:sp>
          <p:nvSpPr>
            <p:cNvPr id="98" name="Rectangle 97"/>
            <p:cNvSpPr/>
            <p:nvPr/>
          </p:nvSpPr>
          <p:spPr>
            <a:xfrm>
              <a:off x="2812335" y="3733800"/>
              <a:ext cx="2204223" cy="13551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11" name="TextBox 104"/>
            <p:cNvSpPr txBox="1">
              <a:spLocks noChangeArrowheads="1"/>
            </p:cNvSpPr>
            <p:nvPr/>
          </p:nvSpPr>
          <p:spPr bwMode="auto">
            <a:xfrm>
              <a:off x="3129255" y="3823223"/>
              <a:ext cx="7548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Yes, active</a:t>
              </a:r>
            </a:p>
          </p:txBody>
        </p:sp>
        <p:sp>
          <p:nvSpPr>
            <p:cNvPr id="113" name="TextBox 155"/>
            <p:cNvSpPr txBox="1">
              <a:spLocks noChangeArrowheads="1"/>
            </p:cNvSpPr>
            <p:nvPr/>
          </p:nvSpPr>
          <p:spPr bwMode="auto">
            <a:xfrm>
              <a:off x="4150264" y="3761601"/>
              <a:ext cx="593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11%</a:t>
              </a:r>
            </a:p>
          </p:txBody>
        </p:sp>
        <p:cxnSp>
          <p:nvCxnSpPr>
            <p:cNvPr id="115" name="Straight Connector 114"/>
            <p:cNvCxnSpPr/>
            <p:nvPr/>
          </p:nvCxnSpPr>
          <p:spPr>
            <a:xfrm>
              <a:off x="3012440" y="4114800"/>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16" name="TextBox 104"/>
            <p:cNvSpPr txBox="1">
              <a:spLocks noChangeArrowheads="1"/>
            </p:cNvSpPr>
            <p:nvPr/>
          </p:nvSpPr>
          <p:spPr bwMode="auto">
            <a:xfrm>
              <a:off x="3098382" y="4288043"/>
              <a:ext cx="8165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Yes, retired</a:t>
              </a:r>
            </a:p>
          </p:txBody>
        </p:sp>
        <p:cxnSp>
          <p:nvCxnSpPr>
            <p:cNvPr id="118" name="Straight Connector 117"/>
            <p:cNvCxnSpPr/>
            <p:nvPr/>
          </p:nvCxnSpPr>
          <p:spPr>
            <a:xfrm>
              <a:off x="2971800" y="4572000"/>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19" name="TextBox 155"/>
            <p:cNvSpPr txBox="1">
              <a:spLocks noChangeArrowheads="1"/>
            </p:cNvSpPr>
            <p:nvPr/>
          </p:nvSpPr>
          <p:spPr bwMode="auto">
            <a:xfrm>
              <a:off x="4257927" y="4218801"/>
              <a:ext cx="420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7%</a:t>
              </a:r>
            </a:p>
          </p:txBody>
        </p:sp>
        <p:sp>
          <p:nvSpPr>
            <p:cNvPr id="123" name="TextBox 104"/>
            <p:cNvSpPr txBox="1">
              <a:spLocks noChangeArrowheads="1"/>
            </p:cNvSpPr>
            <p:nvPr/>
          </p:nvSpPr>
          <p:spPr bwMode="auto">
            <a:xfrm>
              <a:off x="3296716" y="4737556"/>
              <a:ext cx="2099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No</a:t>
              </a:r>
            </a:p>
          </p:txBody>
        </p:sp>
        <p:sp>
          <p:nvSpPr>
            <p:cNvPr id="124" name="TextBox 155"/>
            <p:cNvSpPr txBox="1">
              <a:spLocks noChangeArrowheads="1"/>
            </p:cNvSpPr>
            <p:nvPr/>
          </p:nvSpPr>
          <p:spPr bwMode="auto">
            <a:xfrm>
              <a:off x="4131710" y="4683554"/>
              <a:ext cx="593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26%</a:t>
              </a:r>
            </a:p>
          </p:txBody>
        </p:sp>
      </p:grpSp>
      <p:grpSp>
        <p:nvGrpSpPr>
          <p:cNvPr id="94" name="Group 93">
            <a:extLst>
              <a:ext uri="{FF2B5EF4-FFF2-40B4-BE49-F238E27FC236}">
                <a16:creationId xmlns:a16="http://schemas.microsoft.com/office/drawing/2014/main" id="{5FAC2107-18CA-4677-AE40-7C6E0406F823}"/>
              </a:ext>
            </a:extLst>
          </p:cNvPr>
          <p:cNvGrpSpPr/>
          <p:nvPr/>
        </p:nvGrpSpPr>
        <p:grpSpPr>
          <a:xfrm>
            <a:off x="1881672" y="3906448"/>
            <a:ext cx="1713771" cy="1336603"/>
            <a:chOff x="2812335" y="3733800"/>
            <a:chExt cx="2204223" cy="1355174"/>
          </a:xfrm>
        </p:grpSpPr>
        <p:sp>
          <p:nvSpPr>
            <p:cNvPr id="100" name="Rectangle 99">
              <a:extLst>
                <a:ext uri="{FF2B5EF4-FFF2-40B4-BE49-F238E27FC236}">
                  <a16:creationId xmlns:a16="http://schemas.microsoft.com/office/drawing/2014/main" id="{E9414FC2-2C74-4F42-AAB8-EED3FEAB4115}"/>
                </a:ext>
              </a:extLst>
            </p:cNvPr>
            <p:cNvSpPr/>
            <p:nvPr/>
          </p:nvSpPr>
          <p:spPr>
            <a:xfrm>
              <a:off x="2812335" y="3733800"/>
              <a:ext cx="2204223" cy="13551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01" name="TextBox 104">
              <a:extLst>
                <a:ext uri="{FF2B5EF4-FFF2-40B4-BE49-F238E27FC236}">
                  <a16:creationId xmlns:a16="http://schemas.microsoft.com/office/drawing/2014/main" id="{273EDE7E-DC10-4E70-8887-D257B6A453B7}"/>
                </a:ext>
              </a:extLst>
            </p:cNvPr>
            <p:cNvSpPr txBox="1">
              <a:spLocks noChangeArrowheads="1"/>
            </p:cNvSpPr>
            <p:nvPr/>
          </p:nvSpPr>
          <p:spPr bwMode="auto">
            <a:xfrm>
              <a:off x="3122470" y="3815082"/>
              <a:ext cx="699936" cy="21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Yes, stock</a:t>
              </a:r>
            </a:p>
          </p:txBody>
        </p:sp>
        <p:sp>
          <p:nvSpPr>
            <p:cNvPr id="102" name="TextBox 155">
              <a:extLst>
                <a:ext uri="{FF2B5EF4-FFF2-40B4-BE49-F238E27FC236}">
                  <a16:creationId xmlns:a16="http://schemas.microsoft.com/office/drawing/2014/main" id="{B06ABC50-02BF-4E2F-9073-6A61260511EF}"/>
                </a:ext>
              </a:extLst>
            </p:cNvPr>
            <p:cNvSpPr txBox="1">
              <a:spLocks noChangeArrowheads="1"/>
            </p:cNvSpPr>
            <p:nvPr/>
          </p:nvSpPr>
          <p:spPr bwMode="auto">
            <a:xfrm>
              <a:off x="4214439" y="3759677"/>
              <a:ext cx="517501" cy="2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24%</a:t>
              </a:r>
            </a:p>
          </p:txBody>
        </p:sp>
        <p:cxnSp>
          <p:nvCxnSpPr>
            <p:cNvPr id="103" name="Straight Connector 102">
              <a:extLst>
                <a:ext uri="{FF2B5EF4-FFF2-40B4-BE49-F238E27FC236}">
                  <a16:creationId xmlns:a16="http://schemas.microsoft.com/office/drawing/2014/main" id="{A68B52BB-FA39-4054-BCA1-126B22B02341}"/>
                </a:ext>
              </a:extLst>
            </p:cNvPr>
            <p:cNvCxnSpPr/>
            <p:nvPr/>
          </p:nvCxnSpPr>
          <p:spPr>
            <a:xfrm>
              <a:off x="3012440" y="4114800"/>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04" name="TextBox 104">
              <a:extLst>
                <a:ext uri="{FF2B5EF4-FFF2-40B4-BE49-F238E27FC236}">
                  <a16:creationId xmlns:a16="http://schemas.microsoft.com/office/drawing/2014/main" id="{6C7331B4-5242-4855-9517-09EF4C0CAAAF}"/>
                </a:ext>
              </a:extLst>
            </p:cNvPr>
            <p:cNvSpPr txBox="1">
              <a:spLocks noChangeArrowheads="1"/>
            </p:cNvSpPr>
            <p:nvPr/>
          </p:nvSpPr>
          <p:spPr bwMode="auto">
            <a:xfrm>
              <a:off x="3046905" y="4281373"/>
              <a:ext cx="995401" cy="21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Yes, annuities</a:t>
              </a:r>
            </a:p>
          </p:txBody>
        </p:sp>
        <p:cxnSp>
          <p:nvCxnSpPr>
            <p:cNvPr id="105" name="Straight Connector 104">
              <a:extLst>
                <a:ext uri="{FF2B5EF4-FFF2-40B4-BE49-F238E27FC236}">
                  <a16:creationId xmlns:a16="http://schemas.microsoft.com/office/drawing/2014/main" id="{864404EB-6569-44CB-9BA8-85431463F21B}"/>
                </a:ext>
              </a:extLst>
            </p:cNvPr>
            <p:cNvCxnSpPr/>
            <p:nvPr/>
          </p:nvCxnSpPr>
          <p:spPr>
            <a:xfrm>
              <a:off x="2971800" y="4572000"/>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06" name="TextBox 155">
              <a:extLst>
                <a:ext uri="{FF2B5EF4-FFF2-40B4-BE49-F238E27FC236}">
                  <a16:creationId xmlns:a16="http://schemas.microsoft.com/office/drawing/2014/main" id="{6864842F-39AC-428A-B255-81BFF2665BC1}"/>
                </a:ext>
              </a:extLst>
            </p:cNvPr>
            <p:cNvSpPr txBox="1">
              <a:spLocks noChangeArrowheads="1"/>
            </p:cNvSpPr>
            <p:nvPr/>
          </p:nvSpPr>
          <p:spPr bwMode="auto">
            <a:xfrm>
              <a:off x="4289694" y="4216877"/>
              <a:ext cx="366993" cy="2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5%</a:t>
              </a:r>
            </a:p>
          </p:txBody>
        </p:sp>
        <p:sp>
          <p:nvSpPr>
            <p:cNvPr id="107" name="TextBox 104">
              <a:extLst>
                <a:ext uri="{FF2B5EF4-FFF2-40B4-BE49-F238E27FC236}">
                  <a16:creationId xmlns:a16="http://schemas.microsoft.com/office/drawing/2014/main" id="{5C94513E-E941-490A-A296-2EC1FAB9B70F}"/>
                </a:ext>
              </a:extLst>
            </p:cNvPr>
            <p:cNvSpPr txBox="1">
              <a:spLocks noChangeArrowheads="1"/>
            </p:cNvSpPr>
            <p:nvPr/>
          </p:nvSpPr>
          <p:spPr bwMode="auto">
            <a:xfrm>
              <a:off x="3296716" y="4737556"/>
              <a:ext cx="2099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No</a:t>
              </a:r>
            </a:p>
          </p:txBody>
        </p:sp>
        <p:sp>
          <p:nvSpPr>
            <p:cNvPr id="108" name="TextBox 155">
              <a:extLst>
                <a:ext uri="{FF2B5EF4-FFF2-40B4-BE49-F238E27FC236}">
                  <a16:creationId xmlns:a16="http://schemas.microsoft.com/office/drawing/2014/main" id="{ABBF796C-3E66-4741-A260-11AA811FFBEA}"/>
                </a:ext>
              </a:extLst>
            </p:cNvPr>
            <p:cNvSpPr txBox="1">
              <a:spLocks noChangeArrowheads="1"/>
            </p:cNvSpPr>
            <p:nvPr/>
          </p:nvSpPr>
          <p:spPr bwMode="auto">
            <a:xfrm>
              <a:off x="4214439" y="4674076"/>
              <a:ext cx="517501" cy="2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36%</a:t>
              </a:r>
            </a:p>
          </p:txBody>
        </p:sp>
      </p:grpSp>
      <p:sp>
        <p:nvSpPr>
          <p:cNvPr id="110" name="TextBox 151">
            <a:extLst>
              <a:ext uri="{FF2B5EF4-FFF2-40B4-BE49-F238E27FC236}">
                <a16:creationId xmlns:a16="http://schemas.microsoft.com/office/drawing/2014/main" id="{864C0A38-641E-4FC9-A7EC-ECDA80E92A8D}"/>
              </a:ext>
            </a:extLst>
          </p:cNvPr>
          <p:cNvSpPr txBox="1">
            <a:spLocks noChangeArrowheads="1"/>
          </p:cNvSpPr>
          <p:nvPr/>
        </p:nvSpPr>
        <p:spPr bwMode="auto">
          <a:xfrm>
            <a:off x="1492699" y="3598473"/>
            <a:ext cx="26525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OWN STOCK</a:t>
            </a:r>
          </a:p>
        </p:txBody>
      </p:sp>
      <p:grpSp>
        <p:nvGrpSpPr>
          <p:cNvPr id="117" name="Group 116">
            <a:extLst>
              <a:ext uri="{FF2B5EF4-FFF2-40B4-BE49-F238E27FC236}">
                <a16:creationId xmlns:a16="http://schemas.microsoft.com/office/drawing/2014/main" id="{FD4F36A9-23D6-47A9-96DA-86819ABBC678}"/>
              </a:ext>
            </a:extLst>
          </p:cNvPr>
          <p:cNvGrpSpPr/>
          <p:nvPr/>
        </p:nvGrpSpPr>
        <p:grpSpPr>
          <a:xfrm>
            <a:off x="4924956" y="1774785"/>
            <a:ext cx="2727296" cy="1632420"/>
            <a:chOff x="2757235" y="3733794"/>
            <a:chExt cx="2204223" cy="1355174"/>
          </a:xfrm>
        </p:grpSpPr>
        <p:sp>
          <p:nvSpPr>
            <p:cNvPr id="125" name="Rectangle 124">
              <a:extLst>
                <a:ext uri="{FF2B5EF4-FFF2-40B4-BE49-F238E27FC236}">
                  <a16:creationId xmlns:a16="http://schemas.microsoft.com/office/drawing/2014/main" id="{990575C6-DC9F-4C77-8E0E-4C5223C193A4}"/>
                </a:ext>
              </a:extLst>
            </p:cNvPr>
            <p:cNvSpPr/>
            <p:nvPr/>
          </p:nvSpPr>
          <p:spPr>
            <a:xfrm>
              <a:off x="2757235" y="3733794"/>
              <a:ext cx="2204223" cy="13551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26" name="TextBox 104">
              <a:extLst>
                <a:ext uri="{FF2B5EF4-FFF2-40B4-BE49-F238E27FC236}">
                  <a16:creationId xmlns:a16="http://schemas.microsoft.com/office/drawing/2014/main" id="{0D6BBE13-F9B2-4A1F-AF44-6B4D8A928086}"/>
                </a:ext>
              </a:extLst>
            </p:cNvPr>
            <p:cNvSpPr txBox="1">
              <a:spLocks noChangeArrowheads="1"/>
            </p:cNvSpPr>
            <p:nvPr/>
          </p:nvSpPr>
          <p:spPr bwMode="auto">
            <a:xfrm>
              <a:off x="3052684" y="3828295"/>
              <a:ext cx="593057" cy="1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Northeast</a:t>
              </a:r>
            </a:p>
          </p:txBody>
        </p:sp>
        <p:sp>
          <p:nvSpPr>
            <p:cNvPr id="127" name="TextBox 155">
              <a:extLst>
                <a:ext uri="{FF2B5EF4-FFF2-40B4-BE49-F238E27FC236}">
                  <a16:creationId xmlns:a16="http://schemas.microsoft.com/office/drawing/2014/main" id="{11670239-1A5D-44B5-87ED-967E16C08F1B}"/>
                </a:ext>
              </a:extLst>
            </p:cNvPr>
            <p:cNvSpPr txBox="1">
              <a:spLocks noChangeArrowheads="1"/>
            </p:cNvSpPr>
            <p:nvPr/>
          </p:nvSpPr>
          <p:spPr bwMode="auto">
            <a:xfrm>
              <a:off x="4284432" y="3785123"/>
              <a:ext cx="325186" cy="22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21%</a:t>
              </a:r>
            </a:p>
          </p:txBody>
        </p:sp>
        <p:cxnSp>
          <p:nvCxnSpPr>
            <p:cNvPr id="128" name="Straight Connector 127">
              <a:extLst>
                <a:ext uri="{FF2B5EF4-FFF2-40B4-BE49-F238E27FC236}">
                  <a16:creationId xmlns:a16="http://schemas.microsoft.com/office/drawing/2014/main" id="{551F340E-87FF-4939-9132-7821E1203927}"/>
                </a:ext>
              </a:extLst>
            </p:cNvPr>
            <p:cNvCxnSpPr/>
            <p:nvPr/>
          </p:nvCxnSpPr>
          <p:spPr>
            <a:xfrm>
              <a:off x="2964306" y="4059663"/>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30" name="TextBox 104">
              <a:extLst>
                <a:ext uri="{FF2B5EF4-FFF2-40B4-BE49-F238E27FC236}">
                  <a16:creationId xmlns:a16="http://schemas.microsoft.com/office/drawing/2014/main" id="{877C113E-2DDC-41D3-8A27-7B3731774554}"/>
                </a:ext>
              </a:extLst>
            </p:cNvPr>
            <p:cNvSpPr txBox="1">
              <a:spLocks noChangeArrowheads="1"/>
            </p:cNvSpPr>
            <p:nvPr/>
          </p:nvSpPr>
          <p:spPr bwMode="auto">
            <a:xfrm>
              <a:off x="2955725" y="4150749"/>
              <a:ext cx="514027" cy="1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Midwest</a:t>
              </a:r>
            </a:p>
          </p:txBody>
        </p:sp>
        <p:cxnSp>
          <p:nvCxnSpPr>
            <p:cNvPr id="131" name="Straight Connector 130">
              <a:extLst>
                <a:ext uri="{FF2B5EF4-FFF2-40B4-BE49-F238E27FC236}">
                  <a16:creationId xmlns:a16="http://schemas.microsoft.com/office/drawing/2014/main" id="{E769D97E-2C54-4DDB-9A6B-948E7625290C}"/>
                </a:ext>
              </a:extLst>
            </p:cNvPr>
            <p:cNvCxnSpPr/>
            <p:nvPr/>
          </p:nvCxnSpPr>
          <p:spPr>
            <a:xfrm>
              <a:off x="2955725" y="4405096"/>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32" name="TextBox 155">
              <a:extLst>
                <a:ext uri="{FF2B5EF4-FFF2-40B4-BE49-F238E27FC236}">
                  <a16:creationId xmlns:a16="http://schemas.microsoft.com/office/drawing/2014/main" id="{B747468F-F8AA-4C1D-90E4-9D7FC4FF3F06}"/>
                </a:ext>
              </a:extLst>
            </p:cNvPr>
            <p:cNvSpPr txBox="1">
              <a:spLocks noChangeArrowheads="1"/>
            </p:cNvSpPr>
            <p:nvPr/>
          </p:nvSpPr>
          <p:spPr bwMode="auto">
            <a:xfrm>
              <a:off x="4281297" y="4124091"/>
              <a:ext cx="325186" cy="22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33%</a:t>
              </a:r>
            </a:p>
          </p:txBody>
        </p:sp>
        <p:sp>
          <p:nvSpPr>
            <p:cNvPr id="133" name="TextBox 104">
              <a:extLst>
                <a:ext uri="{FF2B5EF4-FFF2-40B4-BE49-F238E27FC236}">
                  <a16:creationId xmlns:a16="http://schemas.microsoft.com/office/drawing/2014/main" id="{3EF1CF3F-25FF-405C-8FF8-1D4136DF66F7}"/>
                </a:ext>
              </a:extLst>
            </p:cNvPr>
            <p:cNvSpPr txBox="1">
              <a:spLocks noChangeArrowheads="1"/>
            </p:cNvSpPr>
            <p:nvPr/>
          </p:nvSpPr>
          <p:spPr bwMode="auto">
            <a:xfrm>
              <a:off x="3034418" y="4459269"/>
              <a:ext cx="344619" cy="1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South</a:t>
              </a:r>
            </a:p>
          </p:txBody>
        </p:sp>
        <p:sp>
          <p:nvSpPr>
            <p:cNvPr id="134" name="TextBox 155">
              <a:extLst>
                <a:ext uri="{FF2B5EF4-FFF2-40B4-BE49-F238E27FC236}">
                  <a16:creationId xmlns:a16="http://schemas.microsoft.com/office/drawing/2014/main" id="{240C9F08-68CE-46B1-89AE-53DE552B2D17}"/>
                </a:ext>
              </a:extLst>
            </p:cNvPr>
            <p:cNvSpPr txBox="1">
              <a:spLocks noChangeArrowheads="1"/>
            </p:cNvSpPr>
            <p:nvPr/>
          </p:nvSpPr>
          <p:spPr bwMode="auto">
            <a:xfrm>
              <a:off x="4284432" y="4440706"/>
              <a:ext cx="325186" cy="22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24%</a:t>
              </a:r>
            </a:p>
          </p:txBody>
        </p:sp>
      </p:grpSp>
      <p:cxnSp>
        <p:nvCxnSpPr>
          <p:cNvPr id="135" name="Straight Connector 134">
            <a:extLst>
              <a:ext uri="{FF2B5EF4-FFF2-40B4-BE49-F238E27FC236}">
                <a16:creationId xmlns:a16="http://schemas.microsoft.com/office/drawing/2014/main" id="{630C916C-2B45-4F8A-8B5F-CACAFE67D819}"/>
              </a:ext>
            </a:extLst>
          </p:cNvPr>
          <p:cNvCxnSpPr/>
          <p:nvPr/>
        </p:nvCxnSpPr>
        <p:spPr>
          <a:xfrm>
            <a:off x="5181166" y="2970327"/>
            <a:ext cx="2212499"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37" name="TextBox 104">
            <a:extLst>
              <a:ext uri="{FF2B5EF4-FFF2-40B4-BE49-F238E27FC236}">
                <a16:creationId xmlns:a16="http://schemas.microsoft.com/office/drawing/2014/main" id="{C97B5C38-45F7-459E-8EF7-F3F21B4553B6}"/>
              </a:ext>
            </a:extLst>
          </p:cNvPr>
          <p:cNvSpPr txBox="1">
            <a:spLocks noChangeArrowheads="1"/>
          </p:cNvSpPr>
          <p:nvPr/>
        </p:nvSpPr>
        <p:spPr bwMode="auto">
          <a:xfrm>
            <a:off x="5272843" y="3037103"/>
            <a:ext cx="3729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West</a:t>
            </a:r>
          </a:p>
        </p:txBody>
      </p:sp>
      <p:sp>
        <p:nvSpPr>
          <p:cNvPr id="138" name="TextBox 155">
            <a:extLst>
              <a:ext uri="{FF2B5EF4-FFF2-40B4-BE49-F238E27FC236}">
                <a16:creationId xmlns:a16="http://schemas.microsoft.com/office/drawing/2014/main" id="{15A4FF5E-9C7D-47E5-911E-0A768C2BFB49}"/>
              </a:ext>
            </a:extLst>
          </p:cNvPr>
          <p:cNvSpPr txBox="1">
            <a:spLocks noChangeArrowheads="1"/>
          </p:cNvSpPr>
          <p:nvPr/>
        </p:nvSpPr>
        <p:spPr bwMode="auto">
          <a:xfrm>
            <a:off x="6814562" y="3031972"/>
            <a:ext cx="4023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22%</a:t>
            </a:r>
          </a:p>
        </p:txBody>
      </p:sp>
      <p:sp>
        <p:nvSpPr>
          <p:cNvPr id="139" name="TextBox 151">
            <a:extLst>
              <a:ext uri="{FF2B5EF4-FFF2-40B4-BE49-F238E27FC236}">
                <a16:creationId xmlns:a16="http://schemas.microsoft.com/office/drawing/2014/main" id="{845E5354-6D15-44B6-A330-561042815E55}"/>
              </a:ext>
            </a:extLst>
          </p:cNvPr>
          <p:cNvSpPr txBox="1">
            <a:spLocks noChangeArrowheads="1"/>
          </p:cNvSpPr>
          <p:nvPr/>
        </p:nvSpPr>
        <p:spPr bwMode="auto">
          <a:xfrm>
            <a:off x="4961148" y="1461119"/>
            <a:ext cx="26525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REGION</a:t>
            </a:r>
          </a:p>
        </p:txBody>
      </p:sp>
      <p:pic>
        <p:nvPicPr>
          <p:cNvPr id="12" name="Picture 11">
            <a:extLst>
              <a:ext uri="{FF2B5EF4-FFF2-40B4-BE49-F238E27FC236}">
                <a16:creationId xmlns:a16="http://schemas.microsoft.com/office/drawing/2014/main" id="{BBF8AA8E-BBF0-43CB-B215-691934AF52E6}"/>
              </a:ext>
            </a:extLst>
          </p:cNvPr>
          <p:cNvPicPr>
            <a:picLocks noChangeAspect="1"/>
          </p:cNvPicPr>
          <p:nvPr/>
        </p:nvPicPr>
        <p:blipFill>
          <a:blip r:embed="rId8"/>
          <a:stretch>
            <a:fillRect/>
          </a:stretch>
        </p:blipFill>
        <p:spPr>
          <a:xfrm>
            <a:off x="8037356" y="2872944"/>
            <a:ext cx="428816" cy="262967"/>
          </a:xfrm>
          <a:prstGeom prst="rect">
            <a:avLst/>
          </a:prstGeom>
        </p:spPr>
      </p:pic>
      <p:grpSp>
        <p:nvGrpSpPr>
          <p:cNvPr id="140" name="Group 139">
            <a:extLst>
              <a:ext uri="{FF2B5EF4-FFF2-40B4-BE49-F238E27FC236}">
                <a16:creationId xmlns:a16="http://schemas.microsoft.com/office/drawing/2014/main" id="{3DB595A1-8BA3-4031-92EC-62C0191A7477}"/>
              </a:ext>
            </a:extLst>
          </p:cNvPr>
          <p:cNvGrpSpPr/>
          <p:nvPr/>
        </p:nvGrpSpPr>
        <p:grpSpPr>
          <a:xfrm>
            <a:off x="7055534" y="3901432"/>
            <a:ext cx="1953006" cy="1336603"/>
            <a:chOff x="2812335" y="3733800"/>
            <a:chExt cx="2204223" cy="1355174"/>
          </a:xfrm>
        </p:grpSpPr>
        <p:sp>
          <p:nvSpPr>
            <p:cNvPr id="141" name="Rectangle 140">
              <a:extLst>
                <a:ext uri="{FF2B5EF4-FFF2-40B4-BE49-F238E27FC236}">
                  <a16:creationId xmlns:a16="http://schemas.microsoft.com/office/drawing/2014/main" id="{86E7E562-5584-4C06-8165-85466A36E2A6}"/>
                </a:ext>
              </a:extLst>
            </p:cNvPr>
            <p:cNvSpPr/>
            <p:nvPr/>
          </p:nvSpPr>
          <p:spPr>
            <a:xfrm>
              <a:off x="2812335" y="3733800"/>
              <a:ext cx="2204223" cy="13551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42" name="TextBox 104">
              <a:extLst>
                <a:ext uri="{FF2B5EF4-FFF2-40B4-BE49-F238E27FC236}">
                  <a16:creationId xmlns:a16="http://schemas.microsoft.com/office/drawing/2014/main" id="{42FEE67C-1065-4889-AA25-CDC254C26747}"/>
                </a:ext>
              </a:extLst>
            </p:cNvPr>
            <p:cNvSpPr txBox="1">
              <a:spLocks noChangeArrowheads="1"/>
            </p:cNvSpPr>
            <p:nvPr/>
          </p:nvSpPr>
          <p:spPr bwMode="auto">
            <a:xfrm>
              <a:off x="2991193" y="3815082"/>
              <a:ext cx="962495" cy="21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Under $50k</a:t>
              </a:r>
            </a:p>
          </p:txBody>
        </p:sp>
        <p:sp>
          <p:nvSpPr>
            <p:cNvPr id="143" name="TextBox 155">
              <a:extLst>
                <a:ext uri="{FF2B5EF4-FFF2-40B4-BE49-F238E27FC236}">
                  <a16:creationId xmlns:a16="http://schemas.microsoft.com/office/drawing/2014/main" id="{8811C29E-4056-4519-8E8C-01799D43B948}"/>
                </a:ext>
              </a:extLst>
            </p:cNvPr>
            <p:cNvSpPr txBox="1">
              <a:spLocks noChangeArrowheads="1"/>
            </p:cNvSpPr>
            <p:nvPr/>
          </p:nvSpPr>
          <p:spPr bwMode="auto">
            <a:xfrm>
              <a:off x="4219969" y="3759677"/>
              <a:ext cx="454109" cy="2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22%</a:t>
              </a:r>
            </a:p>
          </p:txBody>
        </p:sp>
        <p:cxnSp>
          <p:nvCxnSpPr>
            <p:cNvPr id="144" name="Straight Connector 143">
              <a:extLst>
                <a:ext uri="{FF2B5EF4-FFF2-40B4-BE49-F238E27FC236}">
                  <a16:creationId xmlns:a16="http://schemas.microsoft.com/office/drawing/2014/main" id="{582B1669-1C0E-4C22-B79F-0014EDAB9887}"/>
                </a:ext>
              </a:extLst>
            </p:cNvPr>
            <p:cNvCxnSpPr/>
            <p:nvPr/>
          </p:nvCxnSpPr>
          <p:spPr>
            <a:xfrm>
              <a:off x="3012440" y="4114800"/>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45" name="TextBox 104">
              <a:extLst>
                <a:ext uri="{FF2B5EF4-FFF2-40B4-BE49-F238E27FC236}">
                  <a16:creationId xmlns:a16="http://schemas.microsoft.com/office/drawing/2014/main" id="{54AD5230-4DCB-48EF-AF74-0493D7F8D943}"/>
                </a:ext>
              </a:extLst>
            </p:cNvPr>
            <p:cNvSpPr txBox="1">
              <a:spLocks noChangeArrowheads="1"/>
            </p:cNvSpPr>
            <p:nvPr/>
          </p:nvSpPr>
          <p:spPr bwMode="auto">
            <a:xfrm>
              <a:off x="3060648" y="4281373"/>
              <a:ext cx="967922" cy="21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$50K - $99k</a:t>
              </a:r>
            </a:p>
          </p:txBody>
        </p:sp>
        <p:cxnSp>
          <p:nvCxnSpPr>
            <p:cNvPr id="147" name="Straight Connector 146">
              <a:extLst>
                <a:ext uri="{FF2B5EF4-FFF2-40B4-BE49-F238E27FC236}">
                  <a16:creationId xmlns:a16="http://schemas.microsoft.com/office/drawing/2014/main" id="{F74F830D-0C24-4230-B15C-971CDA3F5890}"/>
                </a:ext>
              </a:extLst>
            </p:cNvPr>
            <p:cNvCxnSpPr/>
            <p:nvPr/>
          </p:nvCxnSpPr>
          <p:spPr>
            <a:xfrm>
              <a:off x="2971800" y="4572000"/>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48" name="TextBox 155">
              <a:extLst>
                <a:ext uri="{FF2B5EF4-FFF2-40B4-BE49-F238E27FC236}">
                  <a16:creationId xmlns:a16="http://schemas.microsoft.com/office/drawing/2014/main" id="{7DE95C7E-EFFB-4DD2-B550-0F379A61167F}"/>
                </a:ext>
              </a:extLst>
            </p:cNvPr>
            <p:cNvSpPr txBox="1">
              <a:spLocks noChangeArrowheads="1"/>
            </p:cNvSpPr>
            <p:nvPr/>
          </p:nvSpPr>
          <p:spPr bwMode="auto">
            <a:xfrm>
              <a:off x="4241323" y="4216877"/>
              <a:ext cx="454109" cy="2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27%</a:t>
              </a:r>
            </a:p>
          </p:txBody>
        </p:sp>
        <p:sp>
          <p:nvSpPr>
            <p:cNvPr id="149" name="TextBox 104">
              <a:extLst>
                <a:ext uri="{FF2B5EF4-FFF2-40B4-BE49-F238E27FC236}">
                  <a16:creationId xmlns:a16="http://schemas.microsoft.com/office/drawing/2014/main" id="{DFC37F80-8929-4462-B0DF-D8B3E30CAE81}"/>
                </a:ext>
              </a:extLst>
            </p:cNvPr>
            <p:cNvSpPr txBox="1">
              <a:spLocks noChangeArrowheads="1"/>
            </p:cNvSpPr>
            <p:nvPr/>
          </p:nvSpPr>
          <p:spPr bwMode="auto">
            <a:xfrm>
              <a:off x="3015450" y="4736060"/>
              <a:ext cx="772529" cy="21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100,00K+</a:t>
              </a:r>
            </a:p>
          </p:txBody>
        </p:sp>
        <p:sp>
          <p:nvSpPr>
            <p:cNvPr id="150" name="TextBox 155">
              <a:extLst>
                <a:ext uri="{FF2B5EF4-FFF2-40B4-BE49-F238E27FC236}">
                  <a16:creationId xmlns:a16="http://schemas.microsoft.com/office/drawing/2014/main" id="{31AD996B-4801-4086-897F-6F7263D60D07}"/>
                </a:ext>
              </a:extLst>
            </p:cNvPr>
            <p:cNvSpPr txBox="1">
              <a:spLocks noChangeArrowheads="1"/>
            </p:cNvSpPr>
            <p:nvPr/>
          </p:nvSpPr>
          <p:spPr bwMode="auto">
            <a:xfrm>
              <a:off x="4259014" y="4674076"/>
              <a:ext cx="454109" cy="2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17%</a:t>
              </a:r>
            </a:p>
          </p:txBody>
        </p:sp>
      </p:grpSp>
      <p:sp>
        <p:nvSpPr>
          <p:cNvPr id="152" name="TextBox 151">
            <a:extLst>
              <a:ext uri="{FF2B5EF4-FFF2-40B4-BE49-F238E27FC236}">
                <a16:creationId xmlns:a16="http://schemas.microsoft.com/office/drawing/2014/main" id="{9A55307F-FF78-449E-AF91-7142E312777B}"/>
              </a:ext>
            </a:extLst>
          </p:cNvPr>
          <p:cNvSpPr txBox="1">
            <a:spLocks noChangeArrowheads="1"/>
          </p:cNvSpPr>
          <p:nvPr/>
        </p:nvSpPr>
        <p:spPr bwMode="auto">
          <a:xfrm>
            <a:off x="6736714" y="3607178"/>
            <a:ext cx="26525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INCOME</a:t>
            </a:r>
          </a:p>
        </p:txBody>
      </p:sp>
      <p:sp>
        <p:nvSpPr>
          <p:cNvPr id="13" name="Rectangle 12">
            <a:extLst>
              <a:ext uri="{FF2B5EF4-FFF2-40B4-BE49-F238E27FC236}">
                <a16:creationId xmlns:a16="http://schemas.microsoft.com/office/drawing/2014/main" id="{6161E127-2C31-497E-946C-9AE7B4B433E3}"/>
              </a:ext>
            </a:extLst>
          </p:cNvPr>
          <p:cNvSpPr/>
          <p:nvPr/>
        </p:nvSpPr>
        <p:spPr bwMode="auto">
          <a:xfrm>
            <a:off x="883965" y="5562600"/>
            <a:ext cx="7535591" cy="533400"/>
          </a:xfrm>
          <a:prstGeom prst="rect">
            <a:avLst/>
          </a:prstGeom>
          <a:solidFill>
            <a:schemeClr val="bg1"/>
          </a:solidFill>
          <a:ln w="3175" cap="flat" cmpd="sng" algn="ctr">
            <a:no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53" name="TextBox 109">
            <a:extLst>
              <a:ext uri="{FF2B5EF4-FFF2-40B4-BE49-F238E27FC236}">
                <a16:creationId xmlns:a16="http://schemas.microsoft.com/office/drawing/2014/main" id="{D402CE00-4C94-4C81-9947-6FCD5D425E4E}"/>
              </a:ext>
            </a:extLst>
          </p:cNvPr>
          <p:cNvSpPr txBox="1">
            <a:spLocks noChangeArrowheads="1"/>
          </p:cNvSpPr>
          <p:nvPr/>
        </p:nvSpPr>
        <p:spPr bwMode="auto">
          <a:xfrm>
            <a:off x="1894592" y="5288804"/>
            <a:ext cx="5115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2016 PRESIDENTIAL VOTE</a:t>
            </a:r>
          </a:p>
        </p:txBody>
      </p:sp>
      <p:pic>
        <p:nvPicPr>
          <p:cNvPr id="14" name="Picture 13">
            <a:extLst>
              <a:ext uri="{FF2B5EF4-FFF2-40B4-BE49-F238E27FC236}">
                <a16:creationId xmlns:a16="http://schemas.microsoft.com/office/drawing/2014/main" id="{F0B3229E-E32A-49A2-A792-5B668AF1F298}"/>
              </a:ext>
            </a:extLst>
          </p:cNvPr>
          <p:cNvPicPr>
            <a:picLocks noChangeAspect="1"/>
          </p:cNvPicPr>
          <p:nvPr/>
        </p:nvPicPr>
        <p:blipFill rotWithShape="1">
          <a:blip r:embed="rId9"/>
          <a:srcRect l="26640" t="3160" r="26031" b="16228"/>
          <a:stretch/>
        </p:blipFill>
        <p:spPr>
          <a:xfrm>
            <a:off x="959169" y="5633457"/>
            <a:ext cx="457766" cy="438564"/>
          </a:xfrm>
          <a:prstGeom prst="rect">
            <a:avLst/>
          </a:prstGeom>
        </p:spPr>
      </p:pic>
      <p:pic>
        <p:nvPicPr>
          <p:cNvPr id="15" name="Picture 14">
            <a:extLst>
              <a:ext uri="{FF2B5EF4-FFF2-40B4-BE49-F238E27FC236}">
                <a16:creationId xmlns:a16="http://schemas.microsoft.com/office/drawing/2014/main" id="{6882AFE2-7516-4982-9184-E8A117DC8AD4}"/>
              </a:ext>
            </a:extLst>
          </p:cNvPr>
          <p:cNvPicPr>
            <a:picLocks noChangeAspect="1"/>
          </p:cNvPicPr>
          <p:nvPr/>
        </p:nvPicPr>
        <p:blipFill>
          <a:blip r:embed="rId10"/>
          <a:stretch>
            <a:fillRect/>
          </a:stretch>
        </p:blipFill>
        <p:spPr>
          <a:xfrm>
            <a:off x="2462004" y="5619891"/>
            <a:ext cx="713922" cy="401340"/>
          </a:xfrm>
          <a:prstGeom prst="rect">
            <a:avLst/>
          </a:prstGeom>
        </p:spPr>
      </p:pic>
      <p:pic>
        <p:nvPicPr>
          <p:cNvPr id="19" name="Picture 18">
            <a:extLst>
              <a:ext uri="{FF2B5EF4-FFF2-40B4-BE49-F238E27FC236}">
                <a16:creationId xmlns:a16="http://schemas.microsoft.com/office/drawing/2014/main" id="{E6DA7767-C70B-472B-A106-7A18A0E853A7}"/>
              </a:ext>
            </a:extLst>
          </p:cNvPr>
          <p:cNvPicPr>
            <a:picLocks noChangeAspect="1"/>
          </p:cNvPicPr>
          <p:nvPr/>
        </p:nvPicPr>
        <p:blipFill>
          <a:blip r:embed="rId11"/>
          <a:stretch>
            <a:fillRect/>
          </a:stretch>
        </p:blipFill>
        <p:spPr>
          <a:xfrm>
            <a:off x="3985143" y="5664325"/>
            <a:ext cx="691832" cy="329950"/>
          </a:xfrm>
          <a:prstGeom prst="rect">
            <a:avLst/>
          </a:prstGeom>
        </p:spPr>
      </p:pic>
      <p:pic>
        <p:nvPicPr>
          <p:cNvPr id="20" name="Picture 19">
            <a:extLst>
              <a:ext uri="{FF2B5EF4-FFF2-40B4-BE49-F238E27FC236}">
                <a16:creationId xmlns:a16="http://schemas.microsoft.com/office/drawing/2014/main" id="{CA5BA10E-58EC-4EB5-AC78-BFADC8AF9ADC}"/>
              </a:ext>
            </a:extLst>
          </p:cNvPr>
          <p:cNvPicPr>
            <a:picLocks noChangeAspect="1"/>
          </p:cNvPicPr>
          <p:nvPr/>
        </p:nvPicPr>
        <p:blipFill>
          <a:blip r:embed="rId12"/>
          <a:stretch>
            <a:fillRect/>
          </a:stretch>
        </p:blipFill>
        <p:spPr>
          <a:xfrm>
            <a:off x="5463127" y="5718764"/>
            <a:ext cx="829095" cy="205895"/>
          </a:xfrm>
          <a:prstGeom prst="rect">
            <a:avLst/>
          </a:prstGeom>
        </p:spPr>
      </p:pic>
      <p:sp>
        <p:nvSpPr>
          <p:cNvPr id="156" name="TextBox 104">
            <a:extLst>
              <a:ext uri="{FF2B5EF4-FFF2-40B4-BE49-F238E27FC236}">
                <a16:creationId xmlns:a16="http://schemas.microsoft.com/office/drawing/2014/main" id="{7756A260-73A3-4042-871B-FE984E18B7A4}"/>
              </a:ext>
            </a:extLst>
          </p:cNvPr>
          <p:cNvSpPr txBox="1">
            <a:spLocks noChangeArrowheads="1"/>
          </p:cNvSpPr>
          <p:nvPr/>
        </p:nvSpPr>
        <p:spPr bwMode="auto">
          <a:xfrm>
            <a:off x="7100283" y="5709215"/>
            <a:ext cx="5867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Refused</a:t>
            </a:r>
          </a:p>
        </p:txBody>
      </p:sp>
      <p:sp>
        <p:nvSpPr>
          <p:cNvPr id="157" name="TextBox 155">
            <a:extLst>
              <a:ext uri="{FF2B5EF4-FFF2-40B4-BE49-F238E27FC236}">
                <a16:creationId xmlns:a16="http://schemas.microsoft.com/office/drawing/2014/main" id="{BAC43A63-3E10-4853-9514-A3D2E6A0BA41}"/>
              </a:ext>
            </a:extLst>
          </p:cNvPr>
          <p:cNvSpPr txBox="1">
            <a:spLocks noChangeArrowheads="1"/>
          </p:cNvSpPr>
          <p:nvPr/>
        </p:nvSpPr>
        <p:spPr bwMode="auto">
          <a:xfrm>
            <a:off x="1738293" y="5692086"/>
            <a:ext cx="4023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39%</a:t>
            </a:r>
          </a:p>
        </p:txBody>
      </p:sp>
      <p:sp>
        <p:nvSpPr>
          <p:cNvPr id="158" name="TextBox 155">
            <a:extLst>
              <a:ext uri="{FF2B5EF4-FFF2-40B4-BE49-F238E27FC236}">
                <a16:creationId xmlns:a16="http://schemas.microsoft.com/office/drawing/2014/main" id="{DAC7A599-0B58-4D1C-B1A1-4AA6199A5703}"/>
              </a:ext>
            </a:extLst>
          </p:cNvPr>
          <p:cNvSpPr txBox="1">
            <a:spLocks noChangeArrowheads="1"/>
          </p:cNvSpPr>
          <p:nvPr/>
        </p:nvSpPr>
        <p:spPr bwMode="auto">
          <a:xfrm>
            <a:off x="3260177" y="5678437"/>
            <a:ext cx="4023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33%</a:t>
            </a:r>
          </a:p>
        </p:txBody>
      </p:sp>
      <p:sp>
        <p:nvSpPr>
          <p:cNvPr id="159" name="TextBox 155">
            <a:extLst>
              <a:ext uri="{FF2B5EF4-FFF2-40B4-BE49-F238E27FC236}">
                <a16:creationId xmlns:a16="http://schemas.microsoft.com/office/drawing/2014/main" id="{22A4B7B0-A893-4CC4-8F54-8F0383035959}"/>
              </a:ext>
            </a:extLst>
          </p:cNvPr>
          <p:cNvSpPr txBox="1">
            <a:spLocks noChangeArrowheads="1"/>
          </p:cNvSpPr>
          <p:nvPr/>
        </p:nvSpPr>
        <p:spPr bwMode="auto">
          <a:xfrm>
            <a:off x="4868145" y="5678437"/>
            <a:ext cx="2853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a:t>
            </a:r>
          </a:p>
        </p:txBody>
      </p:sp>
      <p:sp>
        <p:nvSpPr>
          <p:cNvPr id="160" name="TextBox 155">
            <a:extLst>
              <a:ext uri="{FF2B5EF4-FFF2-40B4-BE49-F238E27FC236}">
                <a16:creationId xmlns:a16="http://schemas.microsoft.com/office/drawing/2014/main" id="{E5A85630-B7E6-4383-9617-2544254FDD6A}"/>
              </a:ext>
            </a:extLst>
          </p:cNvPr>
          <p:cNvSpPr txBox="1">
            <a:spLocks noChangeArrowheads="1"/>
          </p:cNvSpPr>
          <p:nvPr/>
        </p:nvSpPr>
        <p:spPr bwMode="auto">
          <a:xfrm>
            <a:off x="6525979" y="5649558"/>
            <a:ext cx="2853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0%</a:t>
            </a:r>
          </a:p>
        </p:txBody>
      </p:sp>
      <p:sp>
        <p:nvSpPr>
          <p:cNvPr id="162" name="TextBox 155">
            <a:extLst>
              <a:ext uri="{FF2B5EF4-FFF2-40B4-BE49-F238E27FC236}">
                <a16:creationId xmlns:a16="http://schemas.microsoft.com/office/drawing/2014/main" id="{32F2075E-8E1E-417B-B93C-429C0033BC69}"/>
              </a:ext>
            </a:extLst>
          </p:cNvPr>
          <p:cNvSpPr txBox="1">
            <a:spLocks noChangeArrowheads="1"/>
          </p:cNvSpPr>
          <p:nvPr/>
        </p:nvSpPr>
        <p:spPr bwMode="auto">
          <a:xfrm>
            <a:off x="7801386" y="5676845"/>
            <a:ext cx="4023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26%</a:t>
            </a:r>
          </a:p>
        </p:txBody>
      </p:sp>
    </p:spTree>
    <p:extLst>
      <p:ext uri="{BB962C8B-B14F-4D97-AF65-F5344CB8AC3E}">
        <p14:creationId xmlns:p14="http://schemas.microsoft.com/office/powerpoint/2010/main" val="85883288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53340" y="1219933"/>
            <a:ext cx="9090660" cy="4950680"/>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09" name="Rectangle 108"/>
          <p:cNvSpPr/>
          <p:nvPr/>
        </p:nvSpPr>
        <p:spPr>
          <a:xfrm>
            <a:off x="3674351" y="3917818"/>
            <a:ext cx="3220597" cy="1245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grpSp>
        <p:nvGrpSpPr>
          <p:cNvPr id="11" name="Group 10">
            <a:extLst>
              <a:ext uri="{FF2B5EF4-FFF2-40B4-BE49-F238E27FC236}">
                <a16:creationId xmlns:a16="http://schemas.microsoft.com/office/drawing/2014/main" id="{CF2DC4CB-7472-4A7B-8C77-FF989D7E8856}"/>
              </a:ext>
            </a:extLst>
          </p:cNvPr>
          <p:cNvGrpSpPr/>
          <p:nvPr/>
        </p:nvGrpSpPr>
        <p:grpSpPr>
          <a:xfrm>
            <a:off x="137841" y="1489700"/>
            <a:ext cx="1317625" cy="1824950"/>
            <a:chOff x="290513" y="1435177"/>
            <a:chExt cx="1317625" cy="1824950"/>
          </a:xfrm>
        </p:grpSpPr>
        <p:sp>
          <p:nvSpPr>
            <p:cNvPr id="93" name="Rectangle 92"/>
            <p:cNvSpPr/>
            <p:nvPr/>
          </p:nvSpPr>
          <p:spPr>
            <a:xfrm>
              <a:off x="290513" y="1823440"/>
              <a:ext cx="1317625" cy="143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59747" name="TextBox 93"/>
            <p:cNvSpPr txBox="1">
              <a:spLocks noChangeArrowheads="1"/>
            </p:cNvSpPr>
            <p:nvPr/>
          </p:nvSpPr>
          <p:spPr bwMode="auto">
            <a:xfrm>
              <a:off x="314959" y="1435177"/>
              <a:ext cx="129032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GENDER</a:t>
              </a:r>
            </a:p>
          </p:txBody>
        </p:sp>
        <p:pic>
          <p:nvPicPr>
            <p:cNvPr id="159748" name="Picture 9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1066800" y="1996477"/>
              <a:ext cx="3603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95"/>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flipH="1">
              <a:off x="476250" y="1986952"/>
              <a:ext cx="371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0" name="TextBox 96"/>
            <p:cNvSpPr txBox="1">
              <a:spLocks noChangeArrowheads="1"/>
            </p:cNvSpPr>
            <p:nvPr/>
          </p:nvSpPr>
          <p:spPr bwMode="auto">
            <a:xfrm>
              <a:off x="295275" y="2801340"/>
              <a:ext cx="741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chemeClr val="tx2"/>
                  </a:solidFill>
                  <a:latin typeface="+mn-lt"/>
                  <a:ea typeface="ＭＳ Ｐゴシック" charset="0"/>
                  <a:cs typeface="Arial" charset="0"/>
                </a:rPr>
                <a:t>42%</a:t>
              </a:r>
            </a:p>
          </p:txBody>
        </p:sp>
        <p:sp>
          <p:nvSpPr>
            <p:cNvPr id="159751" name="TextBox 97"/>
            <p:cNvSpPr txBox="1">
              <a:spLocks noChangeArrowheads="1"/>
            </p:cNvSpPr>
            <p:nvPr/>
          </p:nvSpPr>
          <p:spPr bwMode="auto">
            <a:xfrm>
              <a:off x="922338" y="2801340"/>
              <a:ext cx="65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D1B46E"/>
                  </a:solidFill>
                  <a:latin typeface="+mn-lt"/>
                  <a:ea typeface="ＭＳ Ｐゴシック" charset="0"/>
                  <a:cs typeface="Arial" charset="0"/>
                </a:rPr>
                <a:t>58%</a:t>
              </a:r>
            </a:p>
          </p:txBody>
        </p:sp>
        <p:cxnSp>
          <p:nvCxnSpPr>
            <p:cNvPr id="146" name="Straight Connector 145"/>
            <p:cNvCxnSpPr/>
            <p:nvPr/>
          </p:nvCxnSpPr>
          <p:spPr>
            <a:xfrm>
              <a:off x="366713" y="2848965"/>
              <a:ext cx="53975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962025" y="2848965"/>
              <a:ext cx="541338"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9783" name="TextBox 129"/>
          <p:cNvSpPr txBox="1">
            <a:spLocks noChangeArrowheads="1"/>
          </p:cNvSpPr>
          <p:nvPr/>
        </p:nvSpPr>
        <p:spPr bwMode="auto">
          <a:xfrm>
            <a:off x="7675248" y="1488923"/>
            <a:ext cx="1571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PARTY ID</a:t>
            </a:r>
          </a:p>
        </p:txBody>
      </p:sp>
      <p:sp>
        <p:nvSpPr>
          <p:cNvPr id="159805" name="TextBox 151"/>
          <p:cNvSpPr txBox="1">
            <a:spLocks noChangeArrowheads="1"/>
          </p:cNvSpPr>
          <p:nvPr/>
        </p:nvSpPr>
        <p:spPr bwMode="auto">
          <a:xfrm>
            <a:off x="2866132" y="1455547"/>
            <a:ext cx="26525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RACE</a:t>
            </a:r>
          </a:p>
        </p:txBody>
      </p:sp>
      <p:sp>
        <p:nvSpPr>
          <p:cNvPr id="154" name="Rectangle 153"/>
          <p:cNvSpPr/>
          <p:nvPr/>
        </p:nvSpPr>
        <p:spPr>
          <a:xfrm>
            <a:off x="7744725" y="1797396"/>
            <a:ext cx="1349664" cy="16098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grpSp>
        <p:nvGrpSpPr>
          <p:cNvPr id="159746" name="Group 159745"/>
          <p:cNvGrpSpPr/>
          <p:nvPr/>
        </p:nvGrpSpPr>
        <p:grpSpPr>
          <a:xfrm>
            <a:off x="8002563" y="1924028"/>
            <a:ext cx="1005977" cy="1216159"/>
            <a:chOff x="7590942" y="2279422"/>
            <a:chExt cx="1177478" cy="1102832"/>
          </a:xfrm>
        </p:grpSpPr>
        <p:sp>
          <p:nvSpPr>
            <p:cNvPr id="159786" name="TextBox 132"/>
            <p:cNvSpPr txBox="1">
              <a:spLocks noChangeArrowheads="1"/>
            </p:cNvSpPr>
            <p:nvPr/>
          </p:nvSpPr>
          <p:spPr bwMode="auto">
            <a:xfrm>
              <a:off x="8249160" y="2279422"/>
              <a:ext cx="470948" cy="2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42%</a:t>
              </a:r>
            </a:p>
          </p:txBody>
        </p:sp>
        <p:sp>
          <p:nvSpPr>
            <p:cNvPr id="159787" name="TextBox 133"/>
            <p:cNvSpPr txBox="1">
              <a:spLocks noChangeArrowheads="1"/>
            </p:cNvSpPr>
            <p:nvPr/>
          </p:nvSpPr>
          <p:spPr bwMode="auto">
            <a:xfrm>
              <a:off x="8263990" y="2724347"/>
              <a:ext cx="470948" cy="2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algn="ctr" defTabSz="457200" eaLnBrk="1" hangingPunct="1">
                <a:defRPr sz="1800" b="1">
                  <a:solidFill>
                    <a:srgbClr val="6B6F72"/>
                  </a:solidFill>
                  <a:latin typeface="Arial" charset="0"/>
                  <a:ea typeface="ＭＳ Ｐゴシック" charset="0"/>
                  <a:cs typeface="Arial" charset="0"/>
                </a:defRPr>
              </a:lvl1pPr>
              <a:lvl2pPr marL="742950" indent="-285750" defTabSz="457200" eaLnBrk="0" hangingPunct="0"/>
              <a:lvl3pPr marL="1143000" indent="-228600" defTabSz="457200" eaLnBrk="0" hangingPunct="0"/>
              <a:lvl4pPr marL="1600200" indent="-228600" defTabSz="457200" eaLnBrk="0" hangingPunct="0"/>
              <a:lvl5pPr marL="2057400" indent="-228600" defTabSz="4572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fontAlgn="base">
                <a:spcBef>
                  <a:spcPct val="0"/>
                </a:spcBef>
                <a:spcAft>
                  <a:spcPct val="0"/>
                </a:spcAft>
              </a:pPr>
              <a:r>
                <a:rPr lang="en-US" dirty="0">
                  <a:latin typeface="+mn-lt"/>
                  <a:sym typeface="Gill Sans" charset="0"/>
                </a:rPr>
                <a:t>28%</a:t>
              </a:r>
            </a:p>
          </p:txBody>
        </p:sp>
        <p:sp>
          <p:nvSpPr>
            <p:cNvPr id="159798" name="TextBox 144"/>
            <p:cNvSpPr txBox="1">
              <a:spLocks noChangeArrowheads="1"/>
            </p:cNvSpPr>
            <p:nvPr/>
          </p:nvSpPr>
          <p:spPr bwMode="auto">
            <a:xfrm>
              <a:off x="8260111" y="3131067"/>
              <a:ext cx="470948" cy="2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25%</a:t>
              </a:r>
            </a:p>
          </p:txBody>
        </p:sp>
        <p:cxnSp>
          <p:nvCxnSpPr>
            <p:cNvPr id="155" name="Straight Connector 154"/>
            <p:cNvCxnSpPr/>
            <p:nvPr/>
          </p:nvCxnSpPr>
          <p:spPr>
            <a:xfrm>
              <a:off x="7590942" y="2684224"/>
              <a:ext cx="1159852"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7608568" y="3071603"/>
              <a:ext cx="1159852"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7B0B487D-5302-4564-B4D9-E86D3B1A2C5A}"/>
              </a:ext>
            </a:extLst>
          </p:cNvPr>
          <p:cNvGrpSpPr/>
          <p:nvPr/>
        </p:nvGrpSpPr>
        <p:grpSpPr>
          <a:xfrm>
            <a:off x="1656490" y="1482842"/>
            <a:ext cx="1696720" cy="1824950"/>
            <a:chOff x="1686560" y="1435177"/>
            <a:chExt cx="1696720" cy="1824950"/>
          </a:xfrm>
        </p:grpSpPr>
        <p:sp>
          <p:nvSpPr>
            <p:cNvPr id="99" name="Rectangle 98"/>
            <p:cNvSpPr/>
            <p:nvPr/>
          </p:nvSpPr>
          <p:spPr>
            <a:xfrm>
              <a:off x="1686560" y="1823440"/>
              <a:ext cx="1696720" cy="143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59753" name="TextBox 99"/>
            <p:cNvSpPr txBox="1">
              <a:spLocks noChangeArrowheads="1"/>
            </p:cNvSpPr>
            <p:nvPr/>
          </p:nvSpPr>
          <p:spPr bwMode="auto">
            <a:xfrm>
              <a:off x="1696720" y="1435177"/>
              <a:ext cx="168656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AGE</a:t>
              </a:r>
            </a:p>
          </p:txBody>
        </p:sp>
        <p:grpSp>
          <p:nvGrpSpPr>
            <p:cNvPr id="16" name="Group 15"/>
            <p:cNvGrpSpPr/>
            <p:nvPr/>
          </p:nvGrpSpPr>
          <p:grpSpPr>
            <a:xfrm>
              <a:off x="1778366" y="1980228"/>
              <a:ext cx="1457727" cy="1173621"/>
              <a:chOff x="1778366" y="2080295"/>
              <a:chExt cx="1457727" cy="1173621"/>
            </a:xfrm>
          </p:grpSpPr>
          <p:sp>
            <p:nvSpPr>
              <p:cNvPr id="159758" name="TextBox 104"/>
              <p:cNvSpPr txBox="1">
                <a:spLocks noChangeArrowheads="1"/>
              </p:cNvSpPr>
              <p:nvPr/>
            </p:nvSpPr>
            <p:spPr bwMode="auto">
              <a:xfrm>
                <a:off x="1778366" y="2095683"/>
                <a:ext cx="6796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Under 30</a:t>
                </a:r>
              </a:p>
            </p:txBody>
          </p:sp>
          <p:sp>
            <p:nvSpPr>
              <p:cNvPr id="159761" name="TextBox 107"/>
              <p:cNvSpPr txBox="1">
                <a:spLocks noChangeArrowheads="1"/>
              </p:cNvSpPr>
              <p:nvPr/>
            </p:nvSpPr>
            <p:spPr bwMode="auto">
              <a:xfrm>
                <a:off x="2932323" y="2080295"/>
                <a:ext cx="251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chemeClr val="tx2">
                        <a:lumMod val="75000"/>
                      </a:schemeClr>
                    </a:solidFill>
                    <a:latin typeface="+mn-lt"/>
                    <a:ea typeface="ＭＳ Ｐゴシック" charset="0"/>
                    <a:cs typeface="Arial" charset="0"/>
                  </a:rPr>
                  <a:t>9%</a:t>
                </a:r>
              </a:p>
            </p:txBody>
          </p:sp>
          <p:cxnSp>
            <p:nvCxnSpPr>
              <p:cNvPr id="166" name="Straight Connector 165"/>
              <p:cNvCxnSpPr/>
              <p:nvPr/>
            </p:nvCxnSpPr>
            <p:spPr bwMode="auto">
              <a:xfrm>
                <a:off x="2529840" y="2203405"/>
                <a:ext cx="23622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757" name="TextBox 103"/>
              <p:cNvSpPr txBox="1">
                <a:spLocks noChangeArrowheads="1"/>
              </p:cNvSpPr>
              <p:nvPr/>
            </p:nvSpPr>
            <p:spPr bwMode="auto">
              <a:xfrm>
                <a:off x="1906605" y="2327533"/>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30-39</a:t>
                </a:r>
              </a:p>
            </p:txBody>
          </p:sp>
          <p:sp>
            <p:nvSpPr>
              <p:cNvPr id="159760" name="TextBox 106"/>
              <p:cNvSpPr txBox="1">
                <a:spLocks noChangeArrowheads="1"/>
              </p:cNvSpPr>
              <p:nvPr/>
            </p:nvSpPr>
            <p:spPr bwMode="auto">
              <a:xfrm>
                <a:off x="2880226" y="231214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chemeClr val="tx2">
                        <a:lumMod val="75000"/>
                      </a:schemeClr>
                    </a:solidFill>
                    <a:latin typeface="+mn-lt"/>
                    <a:ea typeface="ＭＳ Ｐゴシック" charset="0"/>
                    <a:cs typeface="Arial" charset="0"/>
                  </a:rPr>
                  <a:t>17%</a:t>
                </a:r>
              </a:p>
            </p:txBody>
          </p:sp>
          <p:cxnSp>
            <p:nvCxnSpPr>
              <p:cNvPr id="167" name="Straight Connector 166"/>
              <p:cNvCxnSpPr/>
              <p:nvPr/>
            </p:nvCxnSpPr>
            <p:spPr bwMode="auto">
              <a:xfrm>
                <a:off x="2509520" y="243525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756" name="TextBox 102"/>
              <p:cNvSpPr txBox="1">
                <a:spLocks noChangeArrowheads="1"/>
              </p:cNvSpPr>
              <p:nvPr/>
            </p:nvSpPr>
            <p:spPr bwMode="auto">
              <a:xfrm>
                <a:off x="1906605" y="2559383"/>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40-49</a:t>
                </a:r>
              </a:p>
            </p:txBody>
          </p:sp>
          <p:sp>
            <p:nvSpPr>
              <p:cNvPr id="159759" name="TextBox 105"/>
              <p:cNvSpPr txBox="1">
                <a:spLocks noChangeArrowheads="1"/>
              </p:cNvSpPr>
              <p:nvPr/>
            </p:nvSpPr>
            <p:spPr bwMode="auto">
              <a:xfrm>
                <a:off x="2880226" y="254399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chemeClr val="tx2">
                        <a:lumMod val="75000"/>
                      </a:schemeClr>
                    </a:solidFill>
                    <a:latin typeface="+mn-lt"/>
                    <a:ea typeface="ＭＳ Ｐゴシック" charset="0"/>
                    <a:cs typeface="Arial" charset="0"/>
                  </a:rPr>
                  <a:t>22%</a:t>
                </a:r>
              </a:p>
            </p:txBody>
          </p:sp>
          <p:cxnSp>
            <p:nvCxnSpPr>
              <p:cNvPr id="168" name="Straight Connector 167"/>
              <p:cNvCxnSpPr/>
              <p:nvPr/>
            </p:nvCxnSpPr>
            <p:spPr bwMode="auto">
              <a:xfrm>
                <a:off x="2509520" y="266710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754" name="TextBox 100"/>
              <p:cNvSpPr txBox="1">
                <a:spLocks noChangeArrowheads="1"/>
              </p:cNvSpPr>
              <p:nvPr/>
            </p:nvSpPr>
            <p:spPr bwMode="auto">
              <a:xfrm>
                <a:off x="2880225" y="277584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rgbClr val="227C8D"/>
                    </a:solidFill>
                    <a:latin typeface="+mn-lt"/>
                    <a:ea typeface="ＭＳ Ｐゴシック" charset="0"/>
                    <a:cs typeface="Arial" charset="0"/>
                  </a:rPr>
                  <a:t>34%</a:t>
                </a:r>
              </a:p>
            </p:txBody>
          </p:sp>
          <p:sp>
            <p:nvSpPr>
              <p:cNvPr id="159755" name="TextBox 101"/>
              <p:cNvSpPr txBox="1">
                <a:spLocks noChangeArrowheads="1"/>
              </p:cNvSpPr>
              <p:nvPr/>
            </p:nvSpPr>
            <p:spPr bwMode="auto">
              <a:xfrm>
                <a:off x="1906605" y="2791233"/>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50-64</a:t>
                </a:r>
              </a:p>
            </p:txBody>
          </p:sp>
          <p:cxnSp>
            <p:nvCxnSpPr>
              <p:cNvPr id="169" name="Straight Connector 168"/>
              <p:cNvCxnSpPr/>
              <p:nvPr/>
            </p:nvCxnSpPr>
            <p:spPr bwMode="auto">
              <a:xfrm>
                <a:off x="2509520" y="289895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12" name="TextBox 100"/>
              <p:cNvSpPr txBox="1">
                <a:spLocks noChangeArrowheads="1"/>
              </p:cNvSpPr>
              <p:nvPr/>
            </p:nvSpPr>
            <p:spPr bwMode="auto">
              <a:xfrm>
                <a:off x="2880225" y="300769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rgbClr val="227C8D"/>
                    </a:solidFill>
                    <a:latin typeface="+mn-lt"/>
                    <a:ea typeface="ＭＳ Ｐゴシック" charset="0"/>
                    <a:cs typeface="Arial" charset="0"/>
                  </a:rPr>
                  <a:t>18%</a:t>
                </a:r>
              </a:p>
            </p:txBody>
          </p:sp>
          <p:sp>
            <p:nvSpPr>
              <p:cNvPr id="114" name="TextBox 101"/>
              <p:cNvSpPr txBox="1">
                <a:spLocks noChangeArrowheads="1"/>
              </p:cNvSpPr>
              <p:nvPr/>
            </p:nvSpPr>
            <p:spPr bwMode="auto">
              <a:xfrm>
                <a:off x="2032421" y="3023083"/>
                <a:ext cx="2714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65+</a:t>
                </a:r>
              </a:p>
            </p:txBody>
          </p:sp>
          <p:cxnSp>
            <p:nvCxnSpPr>
              <p:cNvPr id="122" name="Straight Connector 121"/>
              <p:cNvCxnSpPr/>
              <p:nvPr/>
            </p:nvCxnSpPr>
            <p:spPr bwMode="auto">
              <a:xfrm>
                <a:off x="2509520" y="313080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159799" name="Title 159798"/>
          <p:cNvSpPr>
            <a:spLocks noGrp="1"/>
          </p:cNvSpPr>
          <p:nvPr>
            <p:ph type="title"/>
          </p:nvPr>
        </p:nvSpPr>
        <p:spPr>
          <a:xfrm>
            <a:off x="191412" y="237318"/>
            <a:ext cx="8145024" cy="782471"/>
          </a:xfrm>
        </p:spPr>
        <p:txBody>
          <a:bodyPr/>
          <a:lstStyle/>
          <a:p>
            <a:pPr algn="ctr"/>
            <a:r>
              <a:rPr lang="en-US" dirty="0"/>
              <a:t>Profile of Drop-off Voters across Battleground Districts</a:t>
            </a:r>
          </a:p>
        </p:txBody>
      </p:sp>
      <p:sp>
        <p:nvSpPr>
          <p:cNvPr id="129" name="Footer Placeholder 3"/>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E8B6B573-FBA4-4A83-975A-0A4E4CFDB00B}" type="slidenum">
              <a:rPr lang="en-US" sz="900">
                <a:latin typeface="+mn-lt"/>
              </a:rPr>
              <a:pPr eaLnBrk="1" hangingPunct="1"/>
              <a:t>11</a:t>
            </a:fld>
            <a:endParaRPr lang="en-US" sz="900" dirty="0">
              <a:latin typeface="+mn-lt"/>
            </a:endParaRPr>
          </a:p>
        </p:txBody>
      </p:sp>
      <p:grpSp>
        <p:nvGrpSpPr>
          <p:cNvPr id="8" name="Group 7">
            <a:extLst>
              <a:ext uri="{FF2B5EF4-FFF2-40B4-BE49-F238E27FC236}">
                <a16:creationId xmlns:a16="http://schemas.microsoft.com/office/drawing/2014/main" id="{EEEBC08B-C6A4-4A72-B802-557CBC97F430}"/>
              </a:ext>
            </a:extLst>
          </p:cNvPr>
          <p:cNvGrpSpPr/>
          <p:nvPr/>
        </p:nvGrpSpPr>
        <p:grpSpPr>
          <a:xfrm>
            <a:off x="3695420" y="3645753"/>
            <a:ext cx="3176407" cy="1513134"/>
            <a:chOff x="3521451" y="1610268"/>
            <a:chExt cx="3176407" cy="1513134"/>
          </a:xfrm>
        </p:grpSpPr>
        <p:sp>
          <p:nvSpPr>
            <p:cNvPr id="159763" name="TextBox 109"/>
            <p:cNvSpPr txBox="1">
              <a:spLocks noChangeArrowheads="1"/>
            </p:cNvSpPr>
            <p:nvPr/>
          </p:nvSpPr>
          <p:spPr bwMode="auto">
            <a:xfrm>
              <a:off x="4035364" y="1610268"/>
              <a:ext cx="203295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EDUCATION</a:t>
              </a:r>
            </a:p>
          </p:txBody>
        </p:sp>
        <p:sp>
          <p:nvSpPr>
            <p:cNvPr id="159765" name="TextBox 111"/>
            <p:cNvSpPr txBox="1">
              <a:spLocks noChangeArrowheads="1"/>
            </p:cNvSpPr>
            <p:nvPr/>
          </p:nvSpPr>
          <p:spPr bwMode="auto">
            <a:xfrm>
              <a:off x="5783458" y="2473925"/>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dirty="0">
                  <a:solidFill>
                    <a:srgbClr val="006487"/>
                  </a:solidFill>
                  <a:latin typeface="+mn-lt"/>
                  <a:ea typeface="ＭＳ Ｐゴシック" charset="0"/>
                  <a:cs typeface="Arial" charset="0"/>
                </a:rPr>
                <a:t>50%</a:t>
              </a:r>
            </a:p>
          </p:txBody>
        </p:sp>
        <p:sp>
          <p:nvSpPr>
            <p:cNvPr id="159766" name="TextBox 112"/>
            <p:cNvSpPr txBox="1">
              <a:spLocks noChangeArrowheads="1"/>
            </p:cNvSpPr>
            <p:nvPr/>
          </p:nvSpPr>
          <p:spPr bwMode="auto">
            <a:xfrm>
              <a:off x="5903325" y="2815882"/>
              <a:ext cx="732873" cy="30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lnSpc>
                  <a:spcPct val="90000"/>
                </a:lnSpc>
                <a:spcBef>
                  <a:spcPct val="0"/>
                </a:spcBef>
                <a:spcAft>
                  <a:spcPct val="0"/>
                </a:spcAft>
              </a:pPr>
              <a:r>
                <a:rPr lang="en-US" sz="1100" dirty="0">
                  <a:solidFill>
                    <a:srgbClr val="006487"/>
                  </a:solidFill>
                  <a:latin typeface="+mn-lt"/>
                  <a:ea typeface="ＭＳ Ｐゴシック" charset="0"/>
                  <a:cs typeface="Arial" charset="0"/>
                </a:rPr>
                <a:t>College Grad </a:t>
              </a:r>
            </a:p>
            <a:p>
              <a:pPr algn="ctr" eaLnBrk="1" fontAlgn="base" hangingPunct="1">
                <a:lnSpc>
                  <a:spcPct val="90000"/>
                </a:lnSpc>
                <a:spcBef>
                  <a:spcPct val="0"/>
                </a:spcBef>
                <a:spcAft>
                  <a:spcPct val="0"/>
                </a:spcAft>
              </a:pPr>
              <a:r>
                <a:rPr lang="en-US" sz="1100" dirty="0">
                  <a:solidFill>
                    <a:srgbClr val="006487"/>
                  </a:solidFill>
                  <a:latin typeface="+mn-lt"/>
                  <a:ea typeface="ＭＳ Ｐゴシック" charset="0"/>
                  <a:cs typeface="Arial" charset="0"/>
                </a:rPr>
                <a:t>or Post Grad</a:t>
              </a:r>
            </a:p>
          </p:txBody>
        </p:sp>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5845330" y="2070165"/>
              <a:ext cx="689219" cy="457061"/>
            </a:xfrm>
            <a:prstGeom prst="rect">
              <a:avLst/>
            </a:prstGeom>
          </p:spPr>
        </p:pic>
        <p:sp>
          <p:nvSpPr>
            <p:cNvPr id="180" name="TextBox 104"/>
            <p:cNvSpPr txBox="1">
              <a:spLocks noChangeArrowheads="1"/>
            </p:cNvSpPr>
            <p:nvPr/>
          </p:nvSpPr>
          <p:spPr bwMode="auto">
            <a:xfrm>
              <a:off x="3866014" y="1928526"/>
              <a:ext cx="6347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200" dirty="0">
                  <a:solidFill>
                    <a:srgbClr val="939192"/>
                  </a:solidFill>
                  <a:latin typeface="+mn-lt"/>
                  <a:ea typeface="ＭＳ Ｐゴシック" charset="0"/>
                  <a:cs typeface="Arial" charset="0"/>
                </a:rPr>
                <a:t>HS or Less</a:t>
              </a:r>
            </a:p>
          </p:txBody>
        </p:sp>
        <p:sp>
          <p:nvSpPr>
            <p:cNvPr id="181" name="TextBox 107"/>
            <p:cNvSpPr txBox="1">
              <a:spLocks noChangeArrowheads="1"/>
            </p:cNvSpPr>
            <p:nvPr/>
          </p:nvSpPr>
          <p:spPr bwMode="auto">
            <a:xfrm>
              <a:off x="5455202" y="1910286"/>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chemeClr val="tx2">
                      <a:lumMod val="75000"/>
                    </a:schemeClr>
                  </a:solidFill>
                  <a:latin typeface="+mn-lt"/>
                  <a:ea typeface="ＭＳ Ｐゴシック" charset="0"/>
                  <a:cs typeface="Arial" charset="0"/>
                </a:rPr>
                <a:t>19%</a:t>
              </a:r>
            </a:p>
          </p:txBody>
        </p:sp>
        <p:cxnSp>
          <p:nvCxnSpPr>
            <p:cNvPr id="182" name="Straight Connector 181"/>
            <p:cNvCxnSpPr/>
            <p:nvPr/>
          </p:nvCxnSpPr>
          <p:spPr bwMode="auto">
            <a:xfrm>
              <a:off x="5045367" y="2031578"/>
              <a:ext cx="23622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83" name="TextBox 104"/>
            <p:cNvSpPr txBox="1">
              <a:spLocks noChangeArrowheads="1"/>
            </p:cNvSpPr>
            <p:nvPr/>
          </p:nvSpPr>
          <p:spPr bwMode="auto">
            <a:xfrm>
              <a:off x="3521451" y="2094081"/>
              <a:ext cx="1253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200" dirty="0">
                  <a:solidFill>
                    <a:srgbClr val="939192"/>
                  </a:solidFill>
                  <a:latin typeface="+mn-lt"/>
                  <a:ea typeface="ＭＳ Ｐゴシック" charset="0"/>
                  <a:cs typeface="Arial" charset="0"/>
                </a:rPr>
                <a:t>Post-H.S. </a:t>
              </a:r>
            </a:p>
            <a:p>
              <a:pPr algn="ctr" eaLnBrk="1" fontAlgn="base" hangingPunct="1">
                <a:spcBef>
                  <a:spcPct val="0"/>
                </a:spcBef>
                <a:spcAft>
                  <a:spcPct val="0"/>
                </a:spcAft>
              </a:pPr>
              <a:r>
                <a:rPr lang="en-US" sz="1200" dirty="0">
                  <a:solidFill>
                    <a:srgbClr val="939192"/>
                  </a:solidFill>
                  <a:latin typeface="+mn-lt"/>
                  <a:ea typeface="ＭＳ Ｐゴシック" charset="0"/>
                  <a:cs typeface="Arial" charset="0"/>
                </a:rPr>
                <a:t>/ Non-College</a:t>
              </a:r>
            </a:p>
          </p:txBody>
        </p:sp>
        <p:sp>
          <p:nvSpPr>
            <p:cNvPr id="184" name="TextBox 107"/>
            <p:cNvSpPr txBox="1">
              <a:spLocks noChangeArrowheads="1"/>
            </p:cNvSpPr>
            <p:nvPr/>
          </p:nvSpPr>
          <p:spPr bwMode="auto">
            <a:xfrm>
              <a:off x="5485843" y="2195883"/>
              <a:ext cx="251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chemeClr val="tx2">
                      <a:lumMod val="75000"/>
                    </a:schemeClr>
                  </a:solidFill>
                  <a:latin typeface="+mn-lt"/>
                  <a:ea typeface="ＭＳ Ｐゴシック" charset="0"/>
                  <a:cs typeface="Arial" charset="0"/>
                </a:rPr>
                <a:t>2%</a:t>
              </a:r>
            </a:p>
          </p:txBody>
        </p:sp>
        <p:cxnSp>
          <p:nvCxnSpPr>
            <p:cNvPr id="185" name="Straight Connector 184"/>
            <p:cNvCxnSpPr/>
            <p:nvPr/>
          </p:nvCxnSpPr>
          <p:spPr bwMode="auto">
            <a:xfrm>
              <a:off x="5045367" y="2313943"/>
              <a:ext cx="23622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86" name="TextBox 104"/>
            <p:cNvSpPr txBox="1">
              <a:spLocks noChangeArrowheads="1"/>
            </p:cNvSpPr>
            <p:nvPr/>
          </p:nvSpPr>
          <p:spPr bwMode="auto">
            <a:xfrm>
              <a:off x="3541004" y="2549717"/>
              <a:ext cx="1082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200" dirty="0">
                  <a:solidFill>
                    <a:srgbClr val="939192"/>
                  </a:solidFill>
                  <a:latin typeface="+mn-lt"/>
                  <a:ea typeface="ＭＳ Ｐゴシック" charset="0"/>
                  <a:cs typeface="Arial" charset="0"/>
                </a:rPr>
                <a:t>College Graduate</a:t>
              </a:r>
            </a:p>
          </p:txBody>
        </p:sp>
        <p:sp>
          <p:nvSpPr>
            <p:cNvPr id="187" name="TextBox 104"/>
            <p:cNvSpPr txBox="1">
              <a:spLocks noChangeArrowheads="1"/>
            </p:cNvSpPr>
            <p:nvPr/>
          </p:nvSpPr>
          <p:spPr bwMode="auto">
            <a:xfrm>
              <a:off x="3590374" y="2863508"/>
              <a:ext cx="9105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200" dirty="0">
                  <a:solidFill>
                    <a:srgbClr val="939192"/>
                  </a:solidFill>
                  <a:latin typeface="+mn-lt"/>
                  <a:ea typeface="ＭＳ Ｐゴシック" charset="0"/>
                  <a:cs typeface="Arial" charset="0"/>
                </a:rPr>
                <a:t>Post-Graduate</a:t>
              </a:r>
            </a:p>
          </p:txBody>
        </p:sp>
        <p:sp>
          <p:nvSpPr>
            <p:cNvPr id="188" name="TextBox 107"/>
            <p:cNvSpPr txBox="1">
              <a:spLocks noChangeArrowheads="1"/>
            </p:cNvSpPr>
            <p:nvPr/>
          </p:nvSpPr>
          <p:spPr bwMode="auto">
            <a:xfrm>
              <a:off x="5455202" y="2561779"/>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chemeClr val="tx2">
                      <a:lumMod val="75000"/>
                    </a:schemeClr>
                  </a:solidFill>
                  <a:latin typeface="+mn-lt"/>
                  <a:ea typeface="ＭＳ Ｐゴシック" charset="0"/>
                  <a:cs typeface="Arial" charset="0"/>
                </a:rPr>
                <a:t>34%</a:t>
              </a:r>
            </a:p>
          </p:txBody>
        </p:sp>
        <p:cxnSp>
          <p:nvCxnSpPr>
            <p:cNvPr id="190" name="Straight Connector 189"/>
            <p:cNvCxnSpPr/>
            <p:nvPr/>
          </p:nvCxnSpPr>
          <p:spPr bwMode="auto">
            <a:xfrm>
              <a:off x="5045367" y="2657526"/>
              <a:ext cx="23622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93" name="TextBox 107"/>
            <p:cNvSpPr txBox="1">
              <a:spLocks noChangeArrowheads="1"/>
            </p:cNvSpPr>
            <p:nvPr/>
          </p:nvSpPr>
          <p:spPr bwMode="auto">
            <a:xfrm>
              <a:off x="5437141" y="2844260"/>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dirty="0">
                  <a:solidFill>
                    <a:schemeClr val="tx2">
                      <a:lumMod val="75000"/>
                    </a:schemeClr>
                  </a:solidFill>
                  <a:latin typeface="+mn-lt"/>
                  <a:ea typeface="ＭＳ Ｐゴシック" charset="0"/>
                  <a:cs typeface="Arial" charset="0"/>
                </a:rPr>
                <a:t>16%</a:t>
              </a:r>
            </a:p>
          </p:txBody>
        </p:sp>
        <p:cxnSp>
          <p:nvCxnSpPr>
            <p:cNvPr id="194" name="Straight Connector 193"/>
            <p:cNvCxnSpPr/>
            <p:nvPr/>
          </p:nvCxnSpPr>
          <p:spPr bwMode="auto">
            <a:xfrm>
              <a:off x="5015092" y="2976152"/>
              <a:ext cx="23622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80" name="Rectangle 79"/>
          <p:cNvSpPr/>
          <p:nvPr/>
        </p:nvSpPr>
        <p:spPr bwMode="auto">
          <a:xfrm>
            <a:off x="3713664" y="4532880"/>
            <a:ext cx="3141969" cy="605713"/>
          </a:xfrm>
          <a:prstGeom prst="rect">
            <a:avLst/>
          </a:prstGeom>
          <a:noFill/>
          <a:ln w="3175" cap="flat" cmpd="sng" algn="ctr">
            <a:solidFill>
              <a:schemeClr val="tx2">
                <a:lumMod val="75000"/>
              </a:schemeClr>
            </a:solidFill>
            <a:prstDash val="sysDash"/>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p:txBody>
      </p:sp>
      <p:pic>
        <p:nvPicPr>
          <p:cNvPr id="81" name="Picture 80"/>
          <p:cNvPicPr>
            <a:picLocks noChangeAspect="1"/>
          </p:cNvPicPr>
          <p:nvPr/>
        </p:nvPicPr>
        <p:blipFill rotWithShape="1">
          <a:blip r:embed="rId6" cstate="print">
            <a:clrChange>
              <a:clrFrom>
                <a:srgbClr val="FFFFFF"/>
              </a:clrFrom>
              <a:clrTo>
                <a:srgbClr val="FFFFFF">
                  <a:alpha val="0"/>
                </a:srgbClr>
              </a:clrTo>
            </a:clrChange>
          </a:blip>
          <a:srcRect t="24478" r="67699" b="5893"/>
          <a:stretch/>
        </p:blipFill>
        <p:spPr>
          <a:xfrm>
            <a:off x="8088771" y="1851699"/>
            <a:ext cx="365661" cy="525896"/>
          </a:xfrm>
          <a:prstGeom prst="rect">
            <a:avLst/>
          </a:prstGeom>
        </p:spPr>
      </p:pic>
      <p:pic>
        <p:nvPicPr>
          <p:cNvPr id="196" name="Picture 195"/>
          <p:cNvPicPr>
            <a:picLocks noChangeAspect="1"/>
          </p:cNvPicPr>
          <p:nvPr/>
        </p:nvPicPr>
        <p:blipFill rotWithShape="1">
          <a:blip r:embed="rId7" cstate="print">
            <a:clrChange>
              <a:clrFrom>
                <a:srgbClr val="FFFFFF"/>
              </a:clrFrom>
              <a:clrTo>
                <a:srgbClr val="FFFFFF">
                  <a:alpha val="0"/>
                </a:srgbClr>
              </a:clrTo>
            </a:clrChange>
          </a:blip>
          <a:srcRect l="32301" t="24478" r="31769" b="5893"/>
          <a:stretch/>
        </p:blipFill>
        <p:spPr>
          <a:xfrm>
            <a:off x="8033546" y="2323182"/>
            <a:ext cx="388666" cy="502518"/>
          </a:xfrm>
          <a:prstGeom prst="rect">
            <a:avLst/>
          </a:prstGeom>
        </p:spPr>
      </p:pic>
      <p:grpSp>
        <p:nvGrpSpPr>
          <p:cNvPr id="2" name="Group 1">
            <a:extLst>
              <a:ext uri="{FF2B5EF4-FFF2-40B4-BE49-F238E27FC236}">
                <a16:creationId xmlns:a16="http://schemas.microsoft.com/office/drawing/2014/main" id="{E174663A-319F-4062-AC49-0456762EDE25}"/>
              </a:ext>
            </a:extLst>
          </p:cNvPr>
          <p:cNvGrpSpPr/>
          <p:nvPr/>
        </p:nvGrpSpPr>
        <p:grpSpPr>
          <a:xfrm>
            <a:off x="3514502" y="1769837"/>
            <a:ext cx="1307422" cy="1677290"/>
            <a:chOff x="295138" y="3724003"/>
            <a:chExt cx="1273032" cy="1677290"/>
          </a:xfrm>
        </p:grpSpPr>
        <p:sp>
          <p:nvSpPr>
            <p:cNvPr id="151" name="Rectangle 150"/>
            <p:cNvSpPr/>
            <p:nvPr/>
          </p:nvSpPr>
          <p:spPr>
            <a:xfrm>
              <a:off x="295138" y="3724003"/>
              <a:ext cx="1273032" cy="1677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cxnSp>
          <p:nvCxnSpPr>
            <p:cNvPr id="161" name="Straight Connector 160"/>
            <p:cNvCxnSpPr>
              <a:cxnSpLocks/>
            </p:cNvCxnSpPr>
            <p:nvPr/>
          </p:nvCxnSpPr>
          <p:spPr>
            <a:xfrm>
              <a:off x="375921" y="4060469"/>
              <a:ext cx="1103394"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59809" name="TextBox 155"/>
            <p:cNvSpPr txBox="1">
              <a:spLocks noChangeArrowheads="1"/>
            </p:cNvSpPr>
            <p:nvPr/>
          </p:nvSpPr>
          <p:spPr bwMode="auto">
            <a:xfrm>
              <a:off x="1008410" y="3758906"/>
              <a:ext cx="3917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74%</a:t>
              </a:r>
            </a:p>
          </p:txBody>
        </p:sp>
        <p:cxnSp>
          <p:nvCxnSpPr>
            <p:cNvPr id="120" name="Straight Connector 119"/>
            <p:cNvCxnSpPr>
              <a:cxnSpLocks/>
            </p:cNvCxnSpPr>
            <p:nvPr/>
          </p:nvCxnSpPr>
          <p:spPr>
            <a:xfrm>
              <a:off x="410408" y="4387851"/>
              <a:ext cx="106890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cxnSpLocks/>
            </p:cNvCxnSpPr>
            <p:nvPr/>
          </p:nvCxnSpPr>
          <p:spPr>
            <a:xfrm>
              <a:off x="410408" y="4711996"/>
              <a:ext cx="1068907" cy="817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206" name="TextBox 104"/>
            <p:cNvSpPr txBox="1">
              <a:spLocks noChangeArrowheads="1"/>
            </p:cNvSpPr>
            <p:nvPr/>
          </p:nvSpPr>
          <p:spPr bwMode="auto">
            <a:xfrm>
              <a:off x="437708" y="3796292"/>
              <a:ext cx="4589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White</a:t>
              </a:r>
            </a:p>
          </p:txBody>
        </p:sp>
        <p:sp>
          <p:nvSpPr>
            <p:cNvPr id="208" name="TextBox 104"/>
            <p:cNvSpPr txBox="1">
              <a:spLocks noChangeArrowheads="1"/>
            </p:cNvSpPr>
            <p:nvPr/>
          </p:nvSpPr>
          <p:spPr bwMode="auto">
            <a:xfrm>
              <a:off x="437708" y="4116743"/>
              <a:ext cx="3823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Black</a:t>
              </a:r>
            </a:p>
          </p:txBody>
        </p:sp>
        <p:sp>
          <p:nvSpPr>
            <p:cNvPr id="209" name="TextBox 104"/>
            <p:cNvSpPr txBox="1">
              <a:spLocks noChangeArrowheads="1"/>
            </p:cNvSpPr>
            <p:nvPr/>
          </p:nvSpPr>
          <p:spPr bwMode="auto">
            <a:xfrm>
              <a:off x="393796" y="4423170"/>
              <a:ext cx="4505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Latino</a:t>
              </a:r>
            </a:p>
          </p:txBody>
        </p:sp>
        <p:sp>
          <p:nvSpPr>
            <p:cNvPr id="210" name="TextBox 104"/>
            <p:cNvSpPr txBox="1">
              <a:spLocks noChangeArrowheads="1"/>
            </p:cNvSpPr>
            <p:nvPr/>
          </p:nvSpPr>
          <p:spPr bwMode="auto">
            <a:xfrm>
              <a:off x="406400" y="4751778"/>
              <a:ext cx="3956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Asian</a:t>
              </a:r>
            </a:p>
          </p:txBody>
        </p:sp>
        <p:cxnSp>
          <p:nvCxnSpPr>
            <p:cNvPr id="213" name="Straight Connector 212"/>
            <p:cNvCxnSpPr>
              <a:cxnSpLocks/>
            </p:cNvCxnSpPr>
            <p:nvPr/>
          </p:nvCxnSpPr>
          <p:spPr>
            <a:xfrm>
              <a:off x="410408" y="5036141"/>
              <a:ext cx="1068907"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214" name="TextBox 104"/>
            <p:cNvSpPr txBox="1">
              <a:spLocks noChangeArrowheads="1"/>
            </p:cNvSpPr>
            <p:nvPr/>
          </p:nvSpPr>
          <p:spPr bwMode="auto">
            <a:xfrm>
              <a:off x="397982" y="5097126"/>
              <a:ext cx="4252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Other</a:t>
              </a:r>
            </a:p>
          </p:txBody>
        </p:sp>
        <p:sp>
          <p:nvSpPr>
            <p:cNvPr id="215" name="TextBox 155"/>
            <p:cNvSpPr txBox="1">
              <a:spLocks noChangeArrowheads="1"/>
            </p:cNvSpPr>
            <p:nvPr/>
          </p:nvSpPr>
          <p:spPr bwMode="auto">
            <a:xfrm>
              <a:off x="1065381" y="4077607"/>
              <a:ext cx="2778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8%</a:t>
              </a:r>
            </a:p>
          </p:txBody>
        </p:sp>
        <p:sp>
          <p:nvSpPr>
            <p:cNvPr id="224" name="TextBox 155"/>
            <p:cNvSpPr txBox="1">
              <a:spLocks noChangeArrowheads="1"/>
            </p:cNvSpPr>
            <p:nvPr/>
          </p:nvSpPr>
          <p:spPr bwMode="auto">
            <a:xfrm>
              <a:off x="1065381" y="4399091"/>
              <a:ext cx="2778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7%</a:t>
              </a:r>
            </a:p>
          </p:txBody>
        </p:sp>
        <p:sp>
          <p:nvSpPr>
            <p:cNvPr id="225" name="TextBox 155"/>
            <p:cNvSpPr txBox="1">
              <a:spLocks noChangeArrowheads="1"/>
            </p:cNvSpPr>
            <p:nvPr/>
          </p:nvSpPr>
          <p:spPr bwMode="auto">
            <a:xfrm>
              <a:off x="1065381" y="4720166"/>
              <a:ext cx="2778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a:t>
              </a:r>
            </a:p>
          </p:txBody>
        </p:sp>
        <p:sp>
          <p:nvSpPr>
            <p:cNvPr id="226" name="TextBox 155"/>
            <p:cNvSpPr txBox="1">
              <a:spLocks noChangeArrowheads="1"/>
            </p:cNvSpPr>
            <p:nvPr/>
          </p:nvSpPr>
          <p:spPr bwMode="auto">
            <a:xfrm>
              <a:off x="1061629" y="5035571"/>
              <a:ext cx="2853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4%</a:t>
              </a:r>
            </a:p>
          </p:txBody>
        </p:sp>
      </p:grpSp>
      <p:sp>
        <p:nvSpPr>
          <p:cNvPr id="97" name="TextBox 151"/>
          <p:cNvSpPr txBox="1">
            <a:spLocks noChangeArrowheads="1"/>
          </p:cNvSpPr>
          <p:nvPr/>
        </p:nvSpPr>
        <p:spPr bwMode="auto">
          <a:xfrm>
            <a:off x="-430638" y="3570672"/>
            <a:ext cx="26525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UNION MEMBERSHIP</a:t>
            </a:r>
          </a:p>
        </p:txBody>
      </p:sp>
      <p:grpSp>
        <p:nvGrpSpPr>
          <p:cNvPr id="3" name="Group 2">
            <a:extLst>
              <a:ext uri="{FF2B5EF4-FFF2-40B4-BE49-F238E27FC236}">
                <a16:creationId xmlns:a16="http://schemas.microsoft.com/office/drawing/2014/main" id="{443FA6AE-006A-4E3C-ACA4-0487A2DB6723}"/>
              </a:ext>
            </a:extLst>
          </p:cNvPr>
          <p:cNvGrpSpPr/>
          <p:nvPr/>
        </p:nvGrpSpPr>
        <p:grpSpPr>
          <a:xfrm>
            <a:off x="172379" y="3878647"/>
            <a:ext cx="1494271" cy="1355174"/>
            <a:chOff x="2812335" y="3733800"/>
            <a:chExt cx="2204223" cy="1355174"/>
          </a:xfrm>
        </p:grpSpPr>
        <p:sp>
          <p:nvSpPr>
            <p:cNvPr id="98" name="Rectangle 97"/>
            <p:cNvSpPr/>
            <p:nvPr/>
          </p:nvSpPr>
          <p:spPr>
            <a:xfrm>
              <a:off x="2812335" y="3733800"/>
              <a:ext cx="2204223" cy="13551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11" name="TextBox 104"/>
            <p:cNvSpPr txBox="1">
              <a:spLocks noChangeArrowheads="1"/>
            </p:cNvSpPr>
            <p:nvPr/>
          </p:nvSpPr>
          <p:spPr bwMode="auto">
            <a:xfrm>
              <a:off x="3129255" y="3823223"/>
              <a:ext cx="7548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Yes, active</a:t>
              </a:r>
            </a:p>
          </p:txBody>
        </p:sp>
        <p:sp>
          <p:nvSpPr>
            <p:cNvPr id="113" name="TextBox 155"/>
            <p:cNvSpPr txBox="1">
              <a:spLocks noChangeArrowheads="1"/>
            </p:cNvSpPr>
            <p:nvPr/>
          </p:nvSpPr>
          <p:spPr bwMode="auto">
            <a:xfrm>
              <a:off x="4169787" y="3747413"/>
              <a:ext cx="593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14%</a:t>
              </a:r>
            </a:p>
          </p:txBody>
        </p:sp>
        <p:cxnSp>
          <p:nvCxnSpPr>
            <p:cNvPr id="115" name="Straight Connector 114"/>
            <p:cNvCxnSpPr/>
            <p:nvPr/>
          </p:nvCxnSpPr>
          <p:spPr>
            <a:xfrm>
              <a:off x="3012440" y="4114800"/>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16" name="TextBox 104"/>
            <p:cNvSpPr txBox="1">
              <a:spLocks noChangeArrowheads="1"/>
            </p:cNvSpPr>
            <p:nvPr/>
          </p:nvSpPr>
          <p:spPr bwMode="auto">
            <a:xfrm>
              <a:off x="3098382" y="4288043"/>
              <a:ext cx="8165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Yes, retired</a:t>
              </a:r>
            </a:p>
          </p:txBody>
        </p:sp>
        <p:cxnSp>
          <p:nvCxnSpPr>
            <p:cNvPr id="118" name="Straight Connector 117"/>
            <p:cNvCxnSpPr/>
            <p:nvPr/>
          </p:nvCxnSpPr>
          <p:spPr>
            <a:xfrm>
              <a:off x="2971800" y="4572000"/>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19" name="TextBox 155"/>
            <p:cNvSpPr txBox="1">
              <a:spLocks noChangeArrowheads="1"/>
            </p:cNvSpPr>
            <p:nvPr/>
          </p:nvSpPr>
          <p:spPr bwMode="auto">
            <a:xfrm>
              <a:off x="4256096" y="4204613"/>
              <a:ext cx="420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5%</a:t>
              </a:r>
            </a:p>
          </p:txBody>
        </p:sp>
        <p:sp>
          <p:nvSpPr>
            <p:cNvPr id="123" name="TextBox 104"/>
            <p:cNvSpPr txBox="1">
              <a:spLocks noChangeArrowheads="1"/>
            </p:cNvSpPr>
            <p:nvPr/>
          </p:nvSpPr>
          <p:spPr bwMode="auto">
            <a:xfrm>
              <a:off x="3296716" y="4737556"/>
              <a:ext cx="2099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No</a:t>
              </a:r>
            </a:p>
          </p:txBody>
        </p:sp>
        <p:sp>
          <p:nvSpPr>
            <p:cNvPr id="124" name="TextBox 155"/>
            <p:cNvSpPr txBox="1">
              <a:spLocks noChangeArrowheads="1"/>
            </p:cNvSpPr>
            <p:nvPr/>
          </p:nvSpPr>
          <p:spPr bwMode="auto">
            <a:xfrm>
              <a:off x="4169787" y="4661813"/>
              <a:ext cx="593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25%</a:t>
              </a:r>
            </a:p>
          </p:txBody>
        </p:sp>
      </p:grpSp>
      <p:grpSp>
        <p:nvGrpSpPr>
          <p:cNvPr id="94" name="Group 93">
            <a:extLst>
              <a:ext uri="{FF2B5EF4-FFF2-40B4-BE49-F238E27FC236}">
                <a16:creationId xmlns:a16="http://schemas.microsoft.com/office/drawing/2014/main" id="{5FAC2107-18CA-4677-AE40-7C6E0406F823}"/>
              </a:ext>
            </a:extLst>
          </p:cNvPr>
          <p:cNvGrpSpPr/>
          <p:nvPr/>
        </p:nvGrpSpPr>
        <p:grpSpPr>
          <a:xfrm>
            <a:off x="1881672" y="3906448"/>
            <a:ext cx="1713771" cy="1336603"/>
            <a:chOff x="2812335" y="3733800"/>
            <a:chExt cx="2204223" cy="1355174"/>
          </a:xfrm>
        </p:grpSpPr>
        <p:sp>
          <p:nvSpPr>
            <p:cNvPr id="100" name="Rectangle 99">
              <a:extLst>
                <a:ext uri="{FF2B5EF4-FFF2-40B4-BE49-F238E27FC236}">
                  <a16:creationId xmlns:a16="http://schemas.microsoft.com/office/drawing/2014/main" id="{E9414FC2-2C74-4F42-AAB8-EED3FEAB4115}"/>
                </a:ext>
              </a:extLst>
            </p:cNvPr>
            <p:cNvSpPr/>
            <p:nvPr/>
          </p:nvSpPr>
          <p:spPr>
            <a:xfrm>
              <a:off x="2812335" y="3733800"/>
              <a:ext cx="2204223" cy="13551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01" name="TextBox 104">
              <a:extLst>
                <a:ext uri="{FF2B5EF4-FFF2-40B4-BE49-F238E27FC236}">
                  <a16:creationId xmlns:a16="http://schemas.microsoft.com/office/drawing/2014/main" id="{273EDE7E-DC10-4E70-8887-D257B6A453B7}"/>
                </a:ext>
              </a:extLst>
            </p:cNvPr>
            <p:cNvSpPr txBox="1">
              <a:spLocks noChangeArrowheads="1"/>
            </p:cNvSpPr>
            <p:nvPr/>
          </p:nvSpPr>
          <p:spPr bwMode="auto">
            <a:xfrm>
              <a:off x="3122470" y="3815082"/>
              <a:ext cx="699936" cy="21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Yes, stock</a:t>
              </a:r>
            </a:p>
          </p:txBody>
        </p:sp>
        <p:sp>
          <p:nvSpPr>
            <p:cNvPr id="102" name="TextBox 155">
              <a:extLst>
                <a:ext uri="{FF2B5EF4-FFF2-40B4-BE49-F238E27FC236}">
                  <a16:creationId xmlns:a16="http://schemas.microsoft.com/office/drawing/2014/main" id="{B06ABC50-02BF-4E2F-9073-6A61260511EF}"/>
                </a:ext>
              </a:extLst>
            </p:cNvPr>
            <p:cNvSpPr txBox="1">
              <a:spLocks noChangeArrowheads="1"/>
            </p:cNvSpPr>
            <p:nvPr/>
          </p:nvSpPr>
          <p:spPr bwMode="auto">
            <a:xfrm>
              <a:off x="4188273" y="3759677"/>
              <a:ext cx="517501" cy="2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20%</a:t>
              </a:r>
            </a:p>
          </p:txBody>
        </p:sp>
        <p:cxnSp>
          <p:nvCxnSpPr>
            <p:cNvPr id="103" name="Straight Connector 102">
              <a:extLst>
                <a:ext uri="{FF2B5EF4-FFF2-40B4-BE49-F238E27FC236}">
                  <a16:creationId xmlns:a16="http://schemas.microsoft.com/office/drawing/2014/main" id="{A68B52BB-FA39-4054-BCA1-126B22B02341}"/>
                </a:ext>
              </a:extLst>
            </p:cNvPr>
            <p:cNvCxnSpPr/>
            <p:nvPr/>
          </p:nvCxnSpPr>
          <p:spPr>
            <a:xfrm>
              <a:off x="3012440" y="4114800"/>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04" name="TextBox 104">
              <a:extLst>
                <a:ext uri="{FF2B5EF4-FFF2-40B4-BE49-F238E27FC236}">
                  <a16:creationId xmlns:a16="http://schemas.microsoft.com/office/drawing/2014/main" id="{6C7331B4-5242-4855-9517-09EF4C0CAAAF}"/>
                </a:ext>
              </a:extLst>
            </p:cNvPr>
            <p:cNvSpPr txBox="1">
              <a:spLocks noChangeArrowheads="1"/>
            </p:cNvSpPr>
            <p:nvPr/>
          </p:nvSpPr>
          <p:spPr bwMode="auto">
            <a:xfrm>
              <a:off x="3046905" y="4281373"/>
              <a:ext cx="995401" cy="21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Yes, annuities</a:t>
              </a:r>
            </a:p>
          </p:txBody>
        </p:sp>
        <p:cxnSp>
          <p:nvCxnSpPr>
            <p:cNvPr id="105" name="Straight Connector 104">
              <a:extLst>
                <a:ext uri="{FF2B5EF4-FFF2-40B4-BE49-F238E27FC236}">
                  <a16:creationId xmlns:a16="http://schemas.microsoft.com/office/drawing/2014/main" id="{864404EB-6569-44CB-9BA8-85431463F21B}"/>
                </a:ext>
              </a:extLst>
            </p:cNvPr>
            <p:cNvCxnSpPr/>
            <p:nvPr/>
          </p:nvCxnSpPr>
          <p:spPr>
            <a:xfrm>
              <a:off x="2971800" y="4572000"/>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06" name="TextBox 155">
              <a:extLst>
                <a:ext uri="{FF2B5EF4-FFF2-40B4-BE49-F238E27FC236}">
                  <a16:creationId xmlns:a16="http://schemas.microsoft.com/office/drawing/2014/main" id="{6864842F-39AC-428A-B255-81BFF2665BC1}"/>
                </a:ext>
              </a:extLst>
            </p:cNvPr>
            <p:cNvSpPr txBox="1">
              <a:spLocks noChangeArrowheads="1"/>
            </p:cNvSpPr>
            <p:nvPr/>
          </p:nvSpPr>
          <p:spPr bwMode="auto">
            <a:xfrm>
              <a:off x="4284879" y="4216877"/>
              <a:ext cx="366993" cy="2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4%</a:t>
              </a:r>
            </a:p>
          </p:txBody>
        </p:sp>
        <p:sp>
          <p:nvSpPr>
            <p:cNvPr id="107" name="TextBox 104">
              <a:extLst>
                <a:ext uri="{FF2B5EF4-FFF2-40B4-BE49-F238E27FC236}">
                  <a16:creationId xmlns:a16="http://schemas.microsoft.com/office/drawing/2014/main" id="{5C94513E-E941-490A-A296-2EC1FAB9B70F}"/>
                </a:ext>
              </a:extLst>
            </p:cNvPr>
            <p:cNvSpPr txBox="1">
              <a:spLocks noChangeArrowheads="1"/>
            </p:cNvSpPr>
            <p:nvPr/>
          </p:nvSpPr>
          <p:spPr bwMode="auto">
            <a:xfrm>
              <a:off x="3296716" y="4737556"/>
              <a:ext cx="2099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No</a:t>
              </a:r>
            </a:p>
          </p:txBody>
        </p:sp>
        <p:sp>
          <p:nvSpPr>
            <p:cNvPr id="108" name="TextBox 155">
              <a:extLst>
                <a:ext uri="{FF2B5EF4-FFF2-40B4-BE49-F238E27FC236}">
                  <a16:creationId xmlns:a16="http://schemas.microsoft.com/office/drawing/2014/main" id="{ABBF796C-3E66-4741-A260-11AA811FFBEA}"/>
                </a:ext>
              </a:extLst>
            </p:cNvPr>
            <p:cNvSpPr txBox="1">
              <a:spLocks noChangeArrowheads="1"/>
            </p:cNvSpPr>
            <p:nvPr/>
          </p:nvSpPr>
          <p:spPr bwMode="auto">
            <a:xfrm>
              <a:off x="4227319" y="4674076"/>
              <a:ext cx="517501" cy="2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47%</a:t>
              </a:r>
            </a:p>
          </p:txBody>
        </p:sp>
      </p:grpSp>
      <p:sp>
        <p:nvSpPr>
          <p:cNvPr id="110" name="TextBox 151">
            <a:extLst>
              <a:ext uri="{FF2B5EF4-FFF2-40B4-BE49-F238E27FC236}">
                <a16:creationId xmlns:a16="http://schemas.microsoft.com/office/drawing/2014/main" id="{864C0A38-641E-4FC9-A7EC-ECDA80E92A8D}"/>
              </a:ext>
            </a:extLst>
          </p:cNvPr>
          <p:cNvSpPr txBox="1">
            <a:spLocks noChangeArrowheads="1"/>
          </p:cNvSpPr>
          <p:nvPr/>
        </p:nvSpPr>
        <p:spPr bwMode="auto">
          <a:xfrm>
            <a:off x="1468304" y="3560270"/>
            <a:ext cx="26525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OWN STOCK</a:t>
            </a:r>
          </a:p>
        </p:txBody>
      </p:sp>
      <p:grpSp>
        <p:nvGrpSpPr>
          <p:cNvPr id="117" name="Group 116">
            <a:extLst>
              <a:ext uri="{FF2B5EF4-FFF2-40B4-BE49-F238E27FC236}">
                <a16:creationId xmlns:a16="http://schemas.microsoft.com/office/drawing/2014/main" id="{FD4F36A9-23D6-47A9-96DA-86819ABBC678}"/>
              </a:ext>
            </a:extLst>
          </p:cNvPr>
          <p:cNvGrpSpPr/>
          <p:nvPr/>
        </p:nvGrpSpPr>
        <p:grpSpPr>
          <a:xfrm>
            <a:off x="4924956" y="1774785"/>
            <a:ext cx="2727296" cy="1632420"/>
            <a:chOff x="2757235" y="3733794"/>
            <a:chExt cx="2204223" cy="1355174"/>
          </a:xfrm>
        </p:grpSpPr>
        <p:sp>
          <p:nvSpPr>
            <p:cNvPr id="125" name="Rectangle 124">
              <a:extLst>
                <a:ext uri="{FF2B5EF4-FFF2-40B4-BE49-F238E27FC236}">
                  <a16:creationId xmlns:a16="http://schemas.microsoft.com/office/drawing/2014/main" id="{990575C6-DC9F-4C77-8E0E-4C5223C193A4}"/>
                </a:ext>
              </a:extLst>
            </p:cNvPr>
            <p:cNvSpPr/>
            <p:nvPr/>
          </p:nvSpPr>
          <p:spPr>
            <a:xfrm>
              <a:off x="2757235" y="3733794"/>
              <a:ext cx="2204223" cy="13551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26" name="TextBox 104">
              <a:extLst>
                <a:ext uri="{FF2B5EF4-FFF2-40B4-BE49-F238E27FC236}">
                  <a16:creationId xmlns:a16="http://schemas.microsoft.com/office/drawing/2014/main" id="{0D6BBE13-F9B2-4A1F-AF44-6B4D8A928086}"/>
                </a:ext>
              </a:extLst>
            </p:cNvPr>
            <p:cNvSpPr txBox="1">
              <a:spLocks noChangeArrowheads="1"/>
            </p:cNvSpPr>
            <p:nvPr/>
          </p:nvSpPr>
          <p:spPr bwMode="auto">
            <a:xfrm>
              <a:off x="3052684" y="3828295"/>
              <a:ext cx="593057" cy="1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Northeast</a:t>
              </a:r>
            </a:p>
          </p:txBody>
        </p:sp>
        <p:sp>
          <p:nvSpPr>
            <p:cNvPr id="127" name="TextBox 155">
              <a:extLst>
                <a:ext uri="{FF2B5EF4-FFF2-40B4-BE49-F238E27FC236}">
                  <a16:creationId xmlns:a16="http://schemas.microsoft.com/office/drawing/2014/main" id="{11670239-1A5D-44B5-87ED-967E16C08F1B}"/>
                </a:ext>
              </a:extLst>
            </p:cNvPr>
            <p:cNvSpPr txBox="1">
              <a:spLocks noChangeArrowheads="1"/>
            </p:cNvSpPr>
            <p:nvPr/>
          </p:nvSpPr>
          <p:spPr bwMode="auto">
            <a:xfrm>
              <a:off x="4284431" y="3785123"/>
              <a:ext cx="325186" cy="22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29%</a:t>
              </a:r>
            </a:p>
          </p:txBody>
        </p:sp>
        <p:cxnSp>
          <p:nvCxnSpPr>
            <p:cNvPr id="128" name="Straight Connector 127">
              <a:extLst>
                <a:ext uri="{FF2B5EF4-FFF2-40B4-BE49-F238E27FC236}">
                  <a16:creationId xmlns:a16="http://schemas.microsoft.com/office/drawing/2014/main" id="{551F340E-87FF-4939-9132-7821E1203927}"/>
                </a:ext>
              </a:extLst>
            </p:cNvPr>
            <p:cNvCxnSpPr/>
            <p:nvPr/>
          </p:nvCxnSpPr>
          <p:spPr>
            <a:xfrm>
              <a:off x="2964306" y="4059663"/>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30" name="TextBox 104">
              <a:extLst>
                <a:ext uri="{FF2B5EF4-FFF2-40B4-BE49-F238E27FC236}">
                  <a16:creationId xmlns:a16="http://schemas.microsoft.com/office/drawing/2014/main" id="{877C113E-2DDC-41D3-8A27-7B3731774554}"/>
                </a:ext>
              </a:extLst>
            </p:cNvPr>
            <p:cNvSpPr txBox="1">
              <a:spLocks noChangeArrowheads="1"/>
            </p:cNvSpPr>
            <p:nvPr/>
          </p:nvSpPr>
          <p:spPr bwMode="auto">
            <a:xfrm>
              <a:off x="3032109" y="4149486"/>
              <a:ext cx="514027" cy="1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Midwest</a:t>
              </a:r>
            </a:p>
          </p:txBody>
        </p:sp>
        <p:cxnSp>
          <p:nvCxnSpPr>
            <p:cNvPr id="131" name="Straight Connector 130">
              <a:extLst>
                <a:ext uri="{FF2B5EF4-FFF2-40B4-BE49-F238E27FC236}">
                  <a16:creationId xmlns:a16="http://schemas.microsoft.com/office/drawing/2014/main" id="{E769D97E-2C54-4DDB-9A6B-948E7625290C}"/>
                </a:ext>
              </a:extLst>
            </p:cNvPr>
            <p:cNvCxnSpPr/>
            <p:nvPr/>
          </p:nvCxnSpPr>
          <p:spPr>
            <a:xfrm>
              <a:off x="2955725" y="4405096"/>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32" name="TextBox 155">
              <a:extLst>
                <a:ext uri="{FF2B5EF4-FFF2-40B4-BE49-F238E27FC236}">
                  <a16:creationId xmlns:a16="http://schemas.microsoft.com/office/drawing/2014/main" id="{B747468F-F8AA-4C1D-90E4-9D7FC4FF3F06}"/>
                </a:ext>
              </a:extLst>
            </p:cNvPr>
            <p:cNvSpPr txBox="1">
              <a:spLocks noChangeArrowheads="1"/>
            </p:cNvSpPr>
            <p:nvPr/>
          </p:nvSpPr>
          <p:spPr bwMode="auto">
            <a:xfrm>
              <a:off x="4288132" y="4124108"/>
              <a:ext cx="325186" cy="22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28%</a:t>
              </a:r>
            </a:p>
          </p:txBody>
        </p:sp>
        <p:sp>
          <p:nvSpPr>
            <p:cNvPr id="133" name="TextBox 104">
              <a:extLst>
                <a:ext uri="{FF2B5EF4-FFF2-40B4-BE49-F238E27FC236}">
                  <a16:creationId xmlns:a16="http://schemas.microsoft.com/office/drawing/2014/main" id="{3EF1CF3F-25FF-405C-8FF8-1D4136DF66F7}"/>
                </a:ext>
              </a:extLst>
            </p:cNvPr>
            <p:cNvSpPr txBox="1">
              <a:spLocks noChangeArrowheads="1"/>
            </p:cNvSpPr>
            <p:nvPr/>
          </p:nvSpPr>
          <p:spPr bwMode="auto">
            <a:xfrm>
              <a:off x="3047941" y="4474879"/>
              <a:ext cx="344619" cy="1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South</a:t>
              </a:r>
            </a:p>
          </p:txBody>
        </p:sp>
        <p:sp>
          <p:nvSpPr>
            <p:cNvPr id="134" name="TextBox 155">
              <a:extLst>
                <a:ext uri="{FF2B5EF4-FFF2-40B4-BE49-F238E27FC236}">
                  <a16:creationId xmlns:a16="http://schemas.microsoft.com/office/drawing/2014/main" id="{240C9F08-68CE-46B1-89AE-53DE552B2D17}"/>
                </a:ext>
              </a:extLst>
            </p:cNvPr>
            <p:cNvSpPr txBox="1">
              <a:spLocks noChangeArrowheads="1"/>
            </p:cNvSpPr>
            <p:nvPr/>
          </p:nvSpPr>
          <p:spPr bwMode="auto">
            <a:xfrm>
              <a:off x="4284432" y="4440706"/>
              <a:ext cx="325186" cy="22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23%</a:t>
              </a:r>
            </a:p>
          </p:txBody>
        </p:sp>
      </p:grpSp>
      <p:cxnSp>
        <p:nvCxnSpPr>
          <p:cNvPr id="135" name="Straight Connector 134">
            <a:extLst>
              <a:ext uri="{FF2B5EF4-FFF2-40B4-BE49-F238E27FC236}">
                <a16:creationId xmlns:a16="http://schemas.microsoft.com/office/drawing/2014/main" id="{630C916C-2B45-4F8A-8B5F-CACAFE67D819}"/>
              </a:ext>
            </a:extLst>
          </p:cNvPr>
          <p:cNvCxnSpPr/>
          <p:nvPr/>
        </p:nvCxnSpPr>
        <p:spPr>
          <a:xfrm>
            <a:off x="5181166" y="2970327"/>
            <a:ext cx="2212499"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37" name="TextBox 104">
            <a:extLst>
              <a:ext uri="{FF2B5EF4-FFF2-40B4-BE49-F238E27FC236}">
                <a16:creationId xmlns:a16="http://schemas.microsoft.com/office/drawing/2014/main" id="{C97B5C38-45F7-459E-8EF7-F3F21B4553B6}"/>
              </a:ext>
            </a:extLst>
          </p:cNvPr>
          <p:cNvSpPr txBox="1">
            <a:spLocks noChangeArrowheads="1"/>
          </p:cNvSpPr>
          <p:nvPr/>
        </p:nvSpPr>
        <p:spPr bwMode="auto">
          <a:xfrm>
            <a:off x="5311385" y="3074433"/>
            <a:ext cx="3729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West</a:t>
            </a:r>
          </a:p>
        </p:txBody>
      </p:sp>
      <p:sp>
        <p:nvSpPr>
          <p:cNvPr id="138" name="TextBox 155">
            <a:extLst>
              <a:ext uri="{FF2B5EF4-FFF2-40B4-BE49-F238E27FC236}">
                <a16:creationId xmlns:a16="http://schemas.microsoft.com/office/drawing/2014/main" id="{15A4FF5E-9C7D-47E5-911E-0A768C2BFB49}"/>
              </a:ext>
            </a:extLst>
          </p:cNvPr>
          <p:cNvSpPr txBox="1">
            <a:spLocks noChangeArrowheads="1"/>
          </p:cNvSpPr>
          <p:nvPr/>
        </p:nvSpPr>
        <p:spPr bwMode="auto">
          <a:xfrm>
            <a:off x="6814562" y="3031972"/>
            <a:ext cx="4023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20%</a:t>
            </a:r>
          </a:p>
        </p:txBody>
      </p:sp>
      <p:sp>
        <p:nvSpPr>
          <p:cNvPr id="139" name="TextBox 151">
            <a:extLst>
              <a:ext uri="{FF2B5EF4-FFF2-40B4-BE49-F238E27FC236}">
                <a16:creationId xmlns:a16="http://schemas.microsoft.com/office/drawing/2014/main" id="{845E5354-6D15-44B6-A330-561042815E55}"/>
              </a:ext>
            </a:extLst>
          </p:cNvPr>
          <p:cNvSpPr txBox="1">
            <a:spLocks noChangeArrowheads="1"/>
          </p:cNvSpPr>
          <p:nvPr/>
        </p:nvSpPr>
        <p:spPr bwMode="auto">
          <a:xfrm>
            <a:off x="4961148" y="1461119"/>
            <a:ext cx="26525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REGION</a:t>
            </a:r>
          </a:p>
        </p:txBody>
      </p:sp>
      <p:pic>
        <p:nvPicPr>
          <p:cNvPr id="12" name="Picture 11">
            <a:extLst>
              <a:ext uri="{FF2B5EF4-FFF2-40B4-BE49-F238E27FC236}">
                <a16:creationId xmlns:a16="http://schemas.microsoft.com/office/drawing/2014/main" id="{BBF8AA8E-BBF0-43CB-B215-691934AF52E6}"/>
              </a:ext>
            </a:extLst>
          </p:cNvPr>
          <p:cNvPicPr>
            <a:picLocks noChangeAspect="1"/>
          </p:cNvPicPr>
          <p:nvPr/>
        </p:nvPicPr>
        <p:blipFill>
          <a:blip r:embed="rId8"/>
          <a:stretch>
            <a:fillRect/>
          </a:stretch>
        </p:blipFill>
        <p:spPr>
          <a:xfrm>
            <a:off x="8037356" y="2872944"/>
            <a:ext cx="428816" cy="262967"/>
          </a:xfrm>
          <a:prstGeom prst="rect">
            <a:avLst/>
          </a:prstGeom>
        </p:spPr>
      </p:pic>
      <p:grpSp>
        <p:nvGrpSpPr>
          <p:cNvPr id="140" name="Group 139">
            <a:extLst>
              <a:ext uri="{FF2B5EF4-FFF2-40B4-BE49-F238E27FC236}">
                <a16:creationId xmlns:a16="http://schemas.microsoft.com/office/drawing/2014/main" id="{3DB595A1-8BA3-4031-92EC-62C0191A7477}"/>
              </a:ext>
            </a:extLst>
          </p:cNvPr>
          <p:cNvGrpSpPr/>
          <p:nvPr/>
        </p:nvGrpSpPr>
        <p:grpSpPr>
          <a:xfrm>
            <a:off x="7055534" y="3901432"/>
            <a:ext cx="1953006" cy="1336603"/>
            <a:chOff x="2812335" y="3733800"/>
            <a:chExt cx="2204223" cy="1355174"/>
          </a:xfrm>
        </p:grpSpPr>
        <p:sp>
          <p:nvSpPr>
            <p:cNvPr id="141" name="Rectangle 140">
              <a:extLst>
                <a:ext uri="{FF2B5EF4-FFF2-40B4-BE49-F238E27FC236}">
                  <a16:creationId xmlns:a16="http://schemas.microsoft.com/office/drawing/2014/main" id="{86E7E562-5584-4C06-8165-85466A36E2A6}"/>
                </a:ext>
              </a:extLst>
            </p:cNvPr>
            <p:cNvSpPr/>
            <p:nvPr/>
          </p:nvSpPr>
          <p:spPr>
            <a:xfrm>
              <a:off x="2812335" y="3733800"/>
              <a:ext cx="2204223" cy="13551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142" name="TextBox 104">
              <a:extLst>
                <a:ext uri="{FF2B5EF4-FFF2-40B4-BE49-F238E27FC236}">
                  <a16:creationId xmlns:a16="http://schemas.microsoft.com/office/drawing/2014/main" id="{42FEE67C-1065-4889-AA25-CDC254C26747}"/>
                </a:ext>
              </a:extLst>
            </p:cNvPr>
            <p:cNvSpPr txBox="1">
              <a:spLocks noChangeArrowheads="1"/>
            </p:cNvSpPr>
            <p:nvPr/>
          </p:nvSpPr>
          <p:spPr bwMode="auto">
            <a:xfrm>
              <a:off x="2991193" y="3815082"/>
              <a:ext cx="962495" cy="21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Under $50k</a:t>
              </a:r>
            </a:p>
          </p:txBody>
        </p:sp>
        <p:sp>
          <p:nvSpPr>
            <p:cNvPr id="143" name="TextBox 155">
              <a:extLst>
                <a:ext uri="{FF2B5EF4-FFF2-40B4-BE49-F238E27FC236}">
                  <a16:creationId xmlns:a16="http://schemas.microsoft.com/office/drawing/2014/main" id="{8811C29E-4056-4519-8E8C-01799D43B948}"/>
                </a:ext>
              </a:extLst>
            </p:cNvPr>
            <p:cNvSpPr txBox="1">
              <a:spLocks noChangeArrowheads="1"/>
            </p:cNvSpPr>
            <p:nvPr/>
          </p:nvSpPr>
          <p:spPr bwMode="auto">
            <a:xfrm>
              <a:off x="4219969" y="3759677"/>
              <a:ext cx="454109" cy="2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26%</a:t>
              </a:r>
            </a:p>
          </p:txBody>
        </p:sp>
        <p:cxnSp>
          <p:nvCxnSpPr>
            <p:cNvPr id="144" name="Straight Connector 143">
              <a:extLst>
                <a:ext uri="{FF2B5EF4-FFF2-40B4-BE49-F238E27FC236}">
                  <a16:creationId xmlns:a16="http://schemas.microsoft.com/office/drawing/2014/main" id="{582B1669-1C0E-4C22-B79F-0014EDAB9887}"/>
                </a:ext>
              </a:extLst>
            </p:cNvPr>
            <p:cNvCxnSpPr/>
            <p:nvPr/>
          </p:nvCxnSpPr>
          <p:spPr>
            <a:xfrm>
              <a:off x="3012440" y="4114800"/>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45" name="TextBox 104">
              <a:extLst>
                <a:ext uri="{FF2B5EF4-FFF2-40B4-BE49-F238E27FC236}">
                  <a16:creationId xmlns:a16="http://schemas.microsoft.com/office/drawing/2014/main" id="{54AD5230-4DCB-48EF-AF74-0493D7F8D943}"/>
                </a:ext>
              </a:extLst>
            </p:cNvPr>
            <p:cNvSpPr txBox="1">
              <a:spLocks noChangeArrowheads="1"/>
            </p:cNvSpPr>
            <p:nvPr/>
          </p:nvSpPr>
          <p:spPr bwMode="auto">
            <a:xfrm>
              <a:off x="3060648" y="4281373"/>
              <a:ext cx="967922" cy="21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$50K - $99k</a:t>
              </a:r>
            </a:p>
          </p:txBody>
        </p:sp>
        <p:cxnSp>
          <p:nvCxnSpPr>
            <p:cNvPr id="147" name="Straight Connector 146">
              <a:extLst>
                <a:ext uri="{FF2B5EF4-FFF2-40B4-BE49-F238E27FC236}">
                  <a16:creationId xmlns:a16="http://schemas.microsoft.com/office/drawing/2014/main" id="{F74F830D-0C24-4230-B15C-971CDA3F5890}"/>
                </a:ext>
              </a:extLst>
            </p:cNvPr>
            <p:cNvCxnSpPr/>
            <p:nvPr/>
          </p:nvCxnSpPr>
          <p:spPr>
            <a:xfrm>
              <a:off x="2971800" y="4572000"/>
              <a:ext cx="178816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48" name="TextBox 155">
              <a:extLst>
                <a:ext uri="{FF2B5EF4-FFF2-40B4-BE49-F238E27FC236}">
                  <a16:creationId xmlns:a16="http://schemas.microsoft.com/office/drawing/2014/main" id="{7DE95C7E-EFFB-4DD2-B550-0F379A61167F}"/>
                </a:ext>
              </a:extLst>
            </p:cNvPr>
            <p:cNvSpPr txBox="1">
              <a:spLocks noChangeArrowheads="1"/>
            </p:cNvSpPr>
            <p:nvPr/>
          </p:nvSpPr>
          <p:spPr bwMode="auto">
            <a:xfrm>
              <a:off x="4241323" y="4216877"/>
              <a:ext cx="454109" cy="2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25%</a:t>
              </a:r>
            </a:p>
          </p:txBody>
        </p:sp>
        <p:sp>
          <p:nvSpPr>
            <p:cNvPr id="149" name="TextBox 104">
              <a:extLst>
                <a:ext uri="{FF2B5EF4-FFF2-40B4-BE49-F238E27FC236}">
                  <a16:creationId xmlns:a16="http://schemas.microsoft.com/office/drawing/2014/main" id="{DFC37F80-8929-4462-B0DF-D8B3E30CAE81}"/>
                </a:ext>
              </a:extLst>
            </p:cNvPr>
            <p:cNvSpPr txBox="1">
              <a:spLocks noChangeArrowheads="1"/>
            </p:cNvSpPr>
            <p:nvPr/>
          </p:nvSpPr>
          <p:spPr bwMode="auto">
            <a:xfrm>
              <a:off x="3015450" y="4736060"/>
              <a:ext cx="772529" cy="21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100,00K+</a:t>
              </a:r>
            </a:p>
          </p:txBody>
        </p:sp>
        <p:sp>
          <p:nvSpPr>
            <p:cNvPr id="150" name="TextBox 155">
              <a:extLst>
                <a:ext uri="{FF2B5EF4-FFF2-40B4-BE49-F238E27FC236}">
                  <a16:creationId xmlns:a16="http://schemas.microsoft.com/office/drawing/2014/main" id="{31AD996B-4801-4086-897F-6F7263D60D07}"/>
                </a:ext>
              </a:extLst>
            </p:cNvPr>
            <p:cNvSpPr txBox="1">
              <a:spLocks noChangeArrowheads="1"/>
            </p:cNvSpPr>
            <p:nvPr/>
          </p:nvSpPr>
          <p:spPr bwMode="auto">
            <a:xfrm>
              <a:off x="4259014" y="4674076"/>
              <a:ext cx="454109" cy="2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19%</a:t>
              </a:r>
            </a:p>
          </p:txBody>
        </p:sp>
      </p:grpSp>
      <p:sp>
        <p:nvSpPr>
          <p:cNvPr id="152" name="TextBox 151">
            <a:extLst>
              <a:ext uri="{FF2B5EF4-FFF2-40B4-BE49-F238E27FC236}">
                <a16:creationId xmlns:a16="http://schemas.microsoft.com/office/drawing/2014/main" id="{9A55307F-FF78-449E-AF91-7142E312777B}"/>
              </a:ext>
            </a:extLst>
          </p:cNvPr>
          <p:cNvSpPr txBox="1">
            <a:spLocks noChangeArrowheads="1"/>
          </p:cNvSpPr>
          <p:nvPr/>
        </p:nvSpPr>
        <p:spPr bwMode="auto">
          <a:xfrm>
            <a:off x="6736714" y="3607178"/>
            <a:ext cx="26525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INCOME</a:t>
            </a:r>
          </a:p>
        </p:txBody>
      </p:sp>
      <p:sp>
        <p:nvSpPr>
          <p:cNvPr id="13" name="Rectangle 12">
            <a:extLst>
              <a:ext uri="{FF2B5EF4-FFF2-40B4-BE49-F238E27FC236}">
                <a16:creationId xmlns:a16="http://schemas.microsoft.com/office/drawing/2014/main" id="{6161E127-2C31-497E-946C-9AE7B4B433E3}"/>
              </a:ext>
            </a:extLst>
          </p:cNvPr>
          <p:cNvSpPr/>
          <p:nvPr/>
        </p:nvSpPr>
        <p:spPr bwMode="auto">
          <a:xfrm>
            <a:off x="883965" y="5562600"/>
            <a:ext cx="7535591" cy="533400"/>
          </a:xfrm>
          <a:prstGeom prst="rect">
            <a:avLst/>
          </a:prstGeom>
          <a:solidFill>
            <a:schemeClr val="bg1"/>
          </a:solidFill>
          <a:ln w="3175" cap="flat" cmpd="sng" algn="ctr">
            <a:no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53" name="TextBox 109">
            <a:extLst>
              <a:ext uri="{FF2B5EF4-FFF2-40B4-BE49-F238E27FC236}">
                <a16:creationId xmlns:a16="http://schemas.microsoft.com/office/drawing/2014/main" id="{D402CE00-4C94-4C81-9947-6FCD5D425E4E}"/>
              </a:ext>
            </a:extLst>
          </p:cNvPr>
          <p:cNvSpPr txBox="1">
            <a:spLocks noChangeArrowheads="1"/>
          </p:cNvSpPr>
          <p:nvPr/>
        </p:nvSpPr>
        <p:spPr bwMode="auto">
          <a:xfrm>
            <a:off x="1894592" y="5288804"/>
            <a:ext cx="5115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2016 PRESIDENTIAL VOTE</a:t>
            </a:r>
          </a:p>
        </p:txBody>
      </p:sp>
      <p:pic>
        <p:nvPicPr>
          <p:cNvPr id="14" name="Picture 13">
            <a:extLst>
              <a:ext uri="{FF2B5EF4-FFF2-40B4-BE49-F238E27FC236}">
                <a16:creationId xmlns:a16="http://schemas.microsoft.com/office/drawing/2014/main" id="{F0B3229E-E32A-49A2-A792-5B668AF1F298}"/>
              </a:ext>
            </a:extLst>
          </p:cNvPr>
          <p:cNvPicPr>
            <a:picLocks noChangeAspect="1"/>
          </p:cNvPicPr>
          <p:nvPr/>
        </p:nvPicPr>
        <p:blipFill rotWithShape="1">
          <a:blip r:embed="rId9"/>
          <a:srcRect l="26640" t="3160" r="26031" b="16228"/>
          <a:stretch/>
        </p:blipFill>
        <p:spPr>
          <a:xfrm>
            <a:off x="959169" y="5633457"/>
            <a:ext cx="457766" cy="438564"/>
          </a:xfrm>
          <a:prstGeom prst="rect">
            <a:avLst/>
          </a:prstGeom>
        </p:spPr>
      </p:pic>
      <p:pic>
        <p:nvPicPr>
          <p:cNvPr id="15" name="Picture 14">
            <a:extLst>
              <a:ext uri="{FF2B5EF4-FFF2-40B4-BE49-F238E27FC236}">
                <a16:creationId xmlns:a16="http://schemas.microsoft.com/office/drawing/2014/main" id="{6882AFE2-7516-4982-9184-E8A117DC8AD4}"/>
              </a:ext>
            </a:extLst>
          </p:cNvPr>
          <p:cNvPicPr>
            <a:picLocks noChangeAspect="1"/>
          </p:cNvPicPr>
          <p:nvPr/>
        </p:nvPicPr>
        <p:blipFill>
          <a:blip r:embed="rId10"/>
          <a:stretch>
            <a:fillRect/>
          </a:stretch>
        </p:blipFill>
        <p:spPr>
          <a:xfrm>
            <a:off x="2462004" y="5619891"/>
            <a:ext cx="713922" cy="401340"/>
          </a:xfrm>
          <a:prstGeom prst="rect">
            <a:avLst/>
          </a:prstGeom>
        </p:spPr>
      </p:pic>
      <p:pic>
        <p:nvPicPr>
          <p:cNvPr id="19" name="Picture 18">
            <a:extLst>
              <a:ext uri="{FF2B5EF4-FFF2-40B4-BE49-F238E27FC236}">
                <a16:creationId xmlns:a16="http://schemas.microsoft.com/office/drawing/2014/main" id="{E6DA7767-C70B-472B-A106-7A18A0E853A7}"/>
              </a:ext>
            </a:extLst>
          </p:cNvPr>
          <p:cNvPicPr>
            <a:picLocks noChangeAspect="1"/>
          </p:cNvPicPr>
          <p:nvPr/>
        </p:nvPicPr>
        <p:blipFill>
          <a:blip r:embed="rId11"/>
          <a:stretch>
            <a:fillRect/>
          </a:stretch>
        </p:blipFill>
        <p:spPr>
          <a:xfrm>
            <a:off x="3985143" y="5664325"/>
            <a:ext cx="691832" cy="329950"/>
          </a:xfrm>
          <a:prstGeom prst="rect">
            <a:avLst/>
          </a:prstGeom>
        </p:spPr>
      </p:pic>
      <p:pic>
        <p:nvPicPr>
          <p:cNvPr id="20" name="Picture 19">
            <a:extLst>
              <a:ext uri="{FF2B5EF4-FFF2-40B4-BE49-F238E27FC236}">
                <a16:creationId xmlns:a16="http://schemas.microsoft.com/office/drawing/2014/main" id="{CA5BA10E-58EC-4EB5-AC78-BFADC8AF9ADC}"/>
              </a:ext>
            </a:extLst>
          </p:cNvPr>
          <p:cNvPicPr>
            <a:picLocks noChangeAspect="1"/>
          </p:cNvPicPr>
          <p:nvPr/>
        </p:nvPicPr>
        <p:blipFill>
          <a:blip r:embed="rId12"/>
          <a:stretch>
            <a:fillRect/>
          </a:stretch>
        </p:blipFill>
        <p:spPr>
          <a:xfrm>
            <a:off x="5463127" y="5718764"/>
            <a:ext cx="829095" cy="205895"/>
          </a:xfrm>
          <a:prstGeom prst="rect">
            <a:avLst/>
          </a:prstGeom>
        </p:spPr>
      </p:pic>
      <p:sp>
        <p:nvSpPr>
          <p:cNvPr id="156" name="TextBox 104">
            <a:extLst>
              <a:ext uri="{FF2B5EF4-FFF2-40B4-BE49-F238E27FC236}">
                <a16:creationId xmlns:a16="http://schemas.microsoft.com/office/drawing/2014/main" id="{7756A260-73A3-4042-871B-FE984E18B7A4}"/>
              </a:ext>
            </a:extLst>
          </p:cNvPr>
          <p:cNvSpPr txBox="1">
            <a:spLocks noChangeArrowheads="1"/>
          </p:cNvSpPr>
          <p:nvPr/>
        </p:nvSpPr>
        <p:spPr bwMode="auto">
          <a:xfrm>
            <a:off x="7100283" y="5709215"/>
            <a:ext cx="5867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dirty="0">
                <a:solidFill>
                  <a:srgbClr val="939192"/>
                </a:solidFill>
                <a:latin typeface="+mn-lt"/>
                <a:ea typeface="ＭＳ Ｐゴシック" charset="0"/>
                <a:cs typeface="Arial" charset="0"/>
              </a:rPr>
              <a:t>Refused</a:t>
            </a:r>
          </a:p>
        </p:txBody>
      </p:sp>
      <p:sp>
        <p:nvSpPr>
          <p:cNvPr id="157" name="TextBox 155">
            <a:extLst>
              <a:ext uri="{FF2B5EF4-FFF2-40B4-BE49-F238E27FC236}">
                <a16:creationId xmlns:a16="http://schemas.microsoft.com/office/drawing/2014/main" id="{BAC43A63-3E10-4853-9514-A3D2E6A0BA41}"/>
              </a:ext>
            </a:extLst>
          </p:cNvPr>
          <p:cNvSpPr txBox="1">
            <a:spLocks noChangeArrowheads="1"/>
          </p:cNvSpPr>
          <p:nvPr/>
        </p:nvSpPr>
        <p:spPr bwMode="auto">
          <a:xfrm>
            <a:off x="1738293" y="5692086"/>
            <a:ext cx="4023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39	%</a:t>
            </a:r>
          </a:p>
        </p:txBody>
      </p:sp>
      <p:sp>
        <p:nvSpPr>
          <p:cNvPr id="158" name="TextBox 155">
            <a:extLst>
              <a:ext uri="{FF2B5EF4-FFF2-40B4-BE49-F238E27FC236}">
                <a16:creationId xmlns:a16="http://schemas.microsoft.com/office/drawing/2014/main" id="{DAC7A599-0B58-4D1C-B1A1-4AA6199A5703}"/>
              </a:ext>
            </a:extLst>
          </p:cNvPr>
          <p:cNvSpPr txBox="1">
            <a:spLocks noChangeArrowheads="1"/>
          </p:cNvSpPr>
          <p:nvPr/>
        </p:nvSpPr>
        <p:spPr bwMode="auto">
          <a:xfrm>
            <a:off x="3260177" y="5678437"/>
            <a:ext cx="4023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38%</a:t>
            </a:r>
          </a:p>
        </p:txBody>
      </p:sp>
      <p:sp>
        <p:nvSpPr>
          <p:cNvPr id="159" name="TextBox 155">
            <a:extLst>
              <a:ext uri="{FF2B5EF4-FFF2-40B4-BE49-F238E27FC236}">
                <a16:creationId xmlns:a16="http://schemas.microsoft.com/office/drawing/2014/main" id="{22A4B7B0-A893-4CC4-8F54-8F0383035959}"/>
              </a:ext>
            </a:extLst>
          </p:cNvPr>
          <p:cNvSpPr txBox="1">
            <a:spLocks noChangeArrowheads="1"/>
          </p:cNvSpPr>
          <p:nvPr/>
        </p:nvSpPr>
        <p:spPr bwMode="auto">
          <a:xfrm>
            <a:off x="4868145" y="5678437"/>
            <a:ext cx="2853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3%</a:t>
            </a:r>
          </a:p>
        </p:txBody>
      </p:sp>
      <p:sp>
        <p:nvSpPr>
          <p:cNvPr id="160" name="TextBox 155">
            <a:extLst>
              <a:ext uri="{FF2B5EF4-FFF2-40B4-BE49-F238E27FC236}">
                <a16:creationId xmlns:a16="http://schemas.microsoft.com/office/drawing/2014/main" id="{E5A85630-B7E6-4383-9617-2544254FDD6A}"/>
              </a:ext>
            </a:extLst>
          </p:cNvPr>
          <p:cNvSpPr txBox="1">
            <a:spLocks noChangeArrowheads="1"/>
          </p:cNvSpPr>
          <p:nvPr/>
        </p:nvSpPr>
        <p:spPr bwMode="auto">
          <a:xfrm>
            <a:off x="6525979" y="5649558"/>
            <a:ext cx="2853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0%</a:t>
            </a:r>
          </a:p>
        </p:txBody>
      </p:sp>
      <p:sp>
        <p:nvSpPr>
          <p:cNvPr id="162" name="TextBox 155">
            <a:extLst>
              <a:ext uri="{FF2B5EF4-FFF2-40B4-BE49-F238E27FC236}">
                <a16:creationId xmlns:a16="http://schemas.microsoft.com/office/drawing/2014/main" id="{32F2075E-8E1E-417B-B93C-429C0033BC69}"/>
              </a:ext>
            </a:extLst>
          </p:cNvPr>
          <p:cNvSpPr txBox="1">
            <a:spLocks noChangeArrowheads="1"/>
          </p:cNvSpPr>
          <p:nvPr/>
        </p:nvSpPr>
        <p:spPr bwMode="auto">
          <a:xfrm>
            <a:off x="7801386" y="5676845"/>
            <a:ext cx="4023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6B6F72"/>
                </a:solidFill>
                <a:latin typeface="+mn-lt"/>
                <a:ea typeface="ＭＳ Ｐゴシック" charset="0"/>
                <a:cs typeface="Arial" charset="0"/>
              </a:rPr>
              <a:t>12%</a:t>
            </a:r>
          </a:p>
        </p:txBody>
      </p:sp>
    </p:spTree>
    <p:extLst>
      <p:ext uri="{BB962C8B-B14F-4D97-AF65-F5344CB8AC3E}">
        <p14:creationId xmlns:p14="http://schemas.microsoft.com/office/powerpoint/2010/main" val="322185911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3962400"/>
            <a:ext cx="7772400" cy="733425"/>
          </a:xfrm>
        </p:spPr>
        <p:txBody>
          <a:bodyPr/>
          <a:lstStyle/>
          <a:p>
            <a:pPr algn="ctr"/>
            <a:r>
              <a:rPr lang="en-US" sz="4800" dirty="0"/>
              <a:t>Perceptions of the Players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609600"/>
            <a:ext cx="2895600" cy="2895600"/>
          </a:xfrm>
          <a:prstGeom prst="rect">
            <a:avLst/>
          </a:prstGeom>
        </p:spPr>
      </p:pic>
    </p:spTree>
    <p:extLst>
      <p:ext uri="{BB962C8B-B14F-4D97-AF65-F5344CB8AC3E}">
        <p14:creationId xmlns:p14="http://schemas.microsoft.com/office/powerpoint/2010/main" val="125099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2" y="76200"/>
            <a:ext cx="8313738" cy="1058863"/>
          </a:xfrm>
        </p:spPr>
        <p:txBody>
          <a:bodyPr/>
          <a:lstStyle/>
          <a:p>
            <a:r>
              <a:rPr lang="en-US" sz="1400" dirty="0"/>
              <a:t>The financial industry is viewed more favorably than not, while voters are divided in their impressions of Wall Street. Wall Street banks and big banks, elicit more negative reactions, especially when contextualized as “like Goldman Sachs and Wells Fargo”.  The	Dodd-Frank Wall Street Reform Act remains largely undefined. Voters also dislike hedge fund managers, but are less sure of their feelings toward private equity managers. </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13</a:t>
            </a:fld>
            <a:endParaRPr lang="en-US" dirty="0">
              <a:solidFill>
                <a:srgbClr val="000000"/>
              </a:solidFill>
            </a:endParaRPr>
          </a:p>
        </p:txBody>
      </p:sp>
      <p:sp>
        <p:nvSpPr>
          <p:cNvPr id="5" name="Rectangle 4"/>
          <p:cNvSpPr/>
          <p:nvPr/>
        </p:nvSpPr>
        <p:spPr>
          <a:xfrm>
            <a:off x="-1" y="6237354"/>
            <a:ext cx="7901641" cy="646331"/>
          </a:xfrm>
          <a:prstGeom prst="rect">
            <a:avLst/>
          </a:prstGeom>
        </p:spPr>
        <p:txBody>
          <a:bodyPr wrap="square">
            <a:spAutoFit/>
          </a:bodyPr>
          <a:lstStyle/>
          <a:p>
            <a:pPr algn="just"/>
            <a:r>
              <a:rPr lang="en-US" sz="900" i="1" dirty="0">
                <a:ea typeface="Times New Roman" panose="02020603050405020304" pitchFamily="18" charset="0"/>
                <a:cs typeface="Times New Roman" panose="02020603050405020304" pitchFamily="18" charset="0"/>
              </a:rPr>
              <a:t>*asked of half the sample</a:t>
            </a:r>
            <a:endParaRPr lang="en-US" sz="900" dirty="0"/>
          </a:p>
          <a:p>
            <a:pPr algn="just"/>
            <a:r>
              <a:rPr lang="en-US" sz="900" dirty="0"/>
              <a:t>Q3. Now I'd like to ask you about some public figures and institutions. For each, please tell me whether you have a VERY favorable, SOMEWHAT favorable, somewhat UNFAVORABLE, or VERY unfavorable impression. If you have heard of the person but do not know enough to have an opinion, or if you have never heard of them, just say so, and we will move on. [RANDOMIZE LIST]</a:t>
            </a:r>
          </a:p>
        </p:txBody>
      </p:sp>
      <p:graphicFrame>
        <p:nvGraphicFramePr>
          <p:cNvPr id="6" name="Object 12"/>
          <p:cNvGraphicFramePr>
            <a:graphicFrameLocks noChangeAspect="1"/>
          </p:cNvGraphicFramePr>
          <p:nvPr>
            <p:extLst>
              <p:ext uri="{D42A27DB-BD31-4B8C-83A1-F6EECF244321}">
                <p14:modId xmlns:p14="http://schemas.microsoft.com/office/powerpoint/2010/main" val="1169907028"/>
              </p:ext>
            </p:extLst>
          </p:nvPr>
        </p:nvGraphicFramePr>
        <p:xfrm>
          <a:off x="76200" y="1536491"/>
          <a:ext cx="7314228" cy="470086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5"/>
          <p:cNvSpPr txBox="1">
            <a:spLocks noChangeArrowheads="1"/>
          </p:cNvSpPr>
          <p:nvPr/>
        </p:nvSpPr>
        <p:spPr bwMode="auto">
          <a:xfrm>
            <a:off x="4257473" y="1752600"/>
            <a:ext cx="1228927" cy="338554"/>
          </a:xfrm>
          <a:prstGeom prst="rect">
            <a:avLst/>
          </a:prstGeom>
          <a:solidFill>
            <a:schemeClr val="bg1">
              <a:lumMod val="85000"/>
            </a:schemeClr>
          </a:solidFill>
          <a:ln>
            <a:noFill/>
          </a:ln>
          <a:effectLs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600" b="1" dirty="0">
                <a:solidFill>
                  <a:srgbClr val="000000"/>
                </a:solidFill>
              </a:rPr>
              <a:t>Unfavorable</a:t>
            </a:r>
          </a:p>
        </p:txBody>
      </p:sp>
      <p:sp>
        <p:nvSpPr>
          <p:cNvPr id="14" name="Text Box 7"/>
          <p:cNvSpPr txBox="1">
            <a:spLocks noChangeArrowheads="1"/>
          </p:cNvSpPr>
          <p:nvPr/>
        </p:nvSpPr>
        <p:spPr bwMode="auto">
          <a:xfrm>
            <a:off x="4648200" y="1219200"/>
            <a:ext cx="2261966" cy="400110"/>
          </a:xfrm>
          <a:prstGeom prst="rect">
            <a:avLst/>
          </a:prstGeom>
          <a:solidFill>
            <a:schemeClr val="bg1">
              <a:lumMod val="85000"/>
            </a:schemeClr>
          </a:solidFill>
          <a:ln>
            <a:noFill/>
          </a:ln>
          <a:effectLst>
            <a:outerShdw blurRad="63500" dist="50800" dir="5400000" algn="ctr" rotWithShape="0">
              <a:srgbClr val="000000">
                <a:alpha val="43137"/>
              </a:srgbClr>
            </a:outerShdw>
          </a:effectLs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2000" b="1" dirty="0">
                <a:solidFill>
                  <a:srgbClr val="000000"/>
                </a:solidFill>
              </a:rPr>
              <a:t>Favorability Ratings</a:t>
            </a:r>
          </a:p>
        </p:txBody>
      </p:sp>
      <p:sp>
        <p:nvSpPr>
          <p:cNvPr id="15" name="Text Box 15"/>
          <p:cNvSpPr txBox="1">
            <a:spLocks noChangeArrowheads="1"/>
          </p:cNvSpPr>
          <p:nvPr/>
        </p:nvSpPr>
        <p:spPr bwMode="auto">
          <a:xfrm>
            <a:off x="6151498" y="1752600"/>
            <a:ext cx="1011302" cy="338554"/>
          </a:xfrm>
          <a:prstGeom prst="rect">
            <a:avLst/>
          </a:prstGeom>
          <a:solidFill>
            <a:schemeClr val="bg1">
              <a:lumMod val="85000"/>
            </a:schemeClr>
          </a:solidFill>
          <a:ln>
            <a:noFill/>
          </a:ln>
          <a:effectLs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600" b="1" dirty="0">
                <a:solidFill>
                  <a:srgbClr val="000000"/>
                </a:solidFill>
              </a:rPr>
              <a:t>Favorable</a:t>
            </a:r>
          </a:p>
        </p:txBody>
      </p:sp>
      <p:grpSp>
        <p:nvGrpSpPr>
          <p:cNvPr id="42" name="Group 41">
            <a:extLst>
              <a:ext uri="{FF2B5EF4-FFF2-40B4-BE49-F238E27FC236}">
                <a16:creationId xmlns:a16="http://schemas.microsoft.com/office/drawing/2014/main" id="{AD2AEC1A-8BF1-4B41-8775-23976F8FF196}"/>
              </a:ext>
            </a:extLst>
          </p:cNvPr>
          <p:cNvGrpSpPr/>
          <p:nvPr/>
        </p:nvGrpSpPr>
        <p:grpSpPr>
          <a:xfrm>
            <a:off x="7521535" y="1811868"/>
            <a:ext cx="1388258" cy="4322430"/>
            <a:chOff x="7521535" y="1811868"/>
            <a:chExt cx="1388258" cy="4322430"/>
          </a:xfrm>
        </p:grpSpPr>
        <p:grpSp>
          <p:nvGrpSpPr>
            <p:cNvPr id="43" name="Group 42">
              <a:extLst>
                <a:ext uri="{FF2B5EF4-FFF2-40B4-BE49-F238E27FC236}">
                  <a16:creationId xmlns:a16="http://schemas.microsoft.com/office/drawing/2014/main" id="{58C99B58-A9DF-4598-B332-9B0A3CCB3E54}"/>
                </a:ext>
              </a:extLst>
            </p:cNvPr>
            <p:cNvGrpSpPr/>
            <p:nvPr/>
          </p:nvGrpSpPr>
          <p:grpSpPr>
            <a:xfrm>
              <a:off x="8297018" y="1811869"/>
              <a:ext cx="612775" cy="4322429"/>
              <a:chOff x="8297018" y="1811869"/>
              <a:chExt cx="612775" cy="4322429"/>
            </a:xfrm>
          </p:grpSpPr>
          <p:grpSp>
            <p:nvGrpSpPr>
              <p:cNvPr id="56" name="Group 55">
                <a:extLst>
                  <a:ext uri="{FF2B5EF4-FFF2-40B4-BE49-F238E27FC236}">
                    <a16:creationId xmlns:a16="http://schemas.microsoft.com/office/drawing/2014/main" id="{9C4DBF35-D133-4F70-BD86-E211A35B6A95}"/>
                  </a:ext>
                </a:extLst>
              </p:cNvPr>
              <p:cNvGrpSpPr/>
              <p:nvPr/>
            </p:nvGrpSpPr>
            <p:grpSpPr>
              <a:xfrm>
                <a:off x="8297018" y="1811869"/>
                <a:ext cx="612775" cy="4322429"/>
                <a:chOff x="8161539" y="1773571"/>
                <a:chExt cx="612775" cy="4322429"/>
              </a:xfrm>
            </p:grpSpPr>
            <p:sp>
              <p:nvSpPr>
                <p:cNvPr id="60" name="Rectangle 17">
                  <a:extLst>
                    <a:ext uri="{FF2B5EF4-FFF2-40B4-BE49-F238E27FC236}">
                      <a16:creationId xmlns:a16="http://schemas.microsoft.com/office/drawing/2014/main" id="{AF09564C-766A-4238-98D3-F81602C7E74D}"/>
                    </a:ext>
                  </a:extLst>
                </p:cNvPr>
                <p:cNvSpPr>
                  <a:spLocks noChangeArrowheads="1"/>
                </p:cNvSpPr>
                <p:nvPr/>
              </p:nvSpPr>
              <p:spPr bwMode="auto">
                <a:xfrm>
                  <a:off x="8161539" y="1773571"/>
                  <a:ext cx="612775" cy="4322429"/>
                </a:xfrm>
                <a:prstGeom prst="rect">
                  <a:avLst/>
                </a:prstGeom>
                <a:solidFill>
                  <a:schemeClr val="bg1">
                    <a:lumMod val="85000"/>
                  </a:schemeClr>
                </a:solidFill>
                <a:ln>
                  <a:noFill/>
                </a:ln>
                <a:effectLs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1" name="Text Box 18">
                  <a:extLst>
                    <a:ext uri="{FF2B5EF4-FFF2-40B4-BE49-F238E27FC236}">
                      <a16:creationId xmlns:a16="http://schemas.microsoft.com/office/drawing/2014/main" id="{5AE501CF-ECF6-4FE2-89B3-111981BCC2C4}"/>
                    </a:ext>
                  </a:extLst>
                </p:cNvPr>
                <p:cNvSpPr txBox="1">
                  <a:spLocks noChangeArrowheads="1"/>
                </p:cNvSpPr>
                <p:nvPr/>
              </p:nvSpPr>
              <p:spPr bwMode="auto">
                <a:xfrm>
                  <a:off x="8173775" y="1811869"/>
                  <a:ext cx="588303" cy="23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500" b="1" dirty="0">
                      <a:solidFill>
                        <a:srgbClr val="000000"/>
                      </a:solidFill>
                    </a:rPr>
                    <a:t>NO/NH</a:t>
                  </a:r>
                </a:p>
              </p:txBody>
            </p:sp>
            <p:sp>
              <p:nvSpPr>
                <p:cNvPr id="62" name="TextBox 61">
                  <a:extLst>
                    <a:ext uri="{FF2B5EF4-FFF2-40B4-BE49-F238E27FC236}">
                      <a16:creationId xmlns:a16="http://schemas.microsoft.com/office/drawing/2014/main" id="{DFBA4A92-D37C-44A1-AE23-AB9188A5C3C9}"/>
                    </a:ext>
                  </a:extLst>
                </p:cNvPr>
                <p:cNvSpPr txBox="1"/>
                <p:nvPr/>
              </p:nvSpPr>
              <p:spPr>
                <a:xfrm>
                  <a:off x="8165507" y="2268497"/>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19</a:t>
                  </a:r>
                  <a:r>
                    <a:rPr lang="en-US" sz="1800" b="1" dirty="0"/>
                    <a:t>/2</a:t>
                  </a:r>
                </a:p>
              </p:txBody>
            </p:sp>
            <p:sp>
              <p:nvSpPr>
                <p:cNvPr id="63" name="TextBox 62">
                  <a:extLst>
                    <a:ext uri="{FF2B5EF4-FFF2-40B4-BE49-F238E27FC236}">
                      <a16:creationId xmlns:a16="http://schemas.microsoft.com/office/drawing/2014/main" id="{03F593FB-7877-4B32-89BA-BDA412024C48}"/>
                    </a:ext>
                  </a:extLst>
                </p:cNvPr>
                <p:cNvSpPr txBox="1"/>
                <p:nvPr/>
              </p:nvSpPr>
              <p:spPr>
                <a:xfrm>
                  <a:off x="8165507" y="3264744"/>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28/34</a:t>
                  </a:r>
                  <a:endParaRPr lang="en-US" sz="1800" b="1" dirty="0"/>
                </a:p>
              </p:txBody>
            </p:sp>
            <p:sp>
              <p:nvSpPr>
                <p:cNvPr id="64" name="TextBox 63">
                  <a:extLst>
                    <a:ext uri="{FF2B5EF4-FFF2-40B4-BE49-F238E27FC236}">
                      <a16:creationId xmlns:a16="http://schemas.microsoft.com/office/drawing/2014/main" id="{A3C9FB9D-6FE8-4505-9DC8-FE659E9E8B6A}"/>
                    </a:ext>
                  </a:extLst>
                </p:cNvPr>
                <p:cNvSpPr txBox="1"/>
                <p:nvPr/>
              </p:nvSpPr>
              <p:spPr>
                <a:xfrm>
                  <a:off x="8165507" y="3832681"/>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27/4</a:t>
                  </a:r>
                  <a:endParaRPr lang="en-US" sz="1800" b="1" dirty="0"/>
                </a:p>
              </p:txBody>
            </p:sp>
            <p:sp>
              <p:nvSpPr>
                <p:cNvPr id="65" name="TextBox 64">
                  <a:extLst>
                    <a:ext uri="{FF2B5EF4-FFF2-40B4-BE49-F238E27FC236}">
                      <a16:creationId xmlns:a16="http://schemas.microsoft.com/office/drawing/2014/main" id="{43F30336-46C5-4320-A54E-379A2BDE918C}"/>
                    </a:ext>
                  </a:extLst>
                </p:cNvPr>
                <p:cNvSpPr txBox="1"/>
                <p:nvPr/>
              </p:nvSpPr>
              <p:spPr>
                <a:xfrm>
                  <a:off x="8165507" y="4284076"/>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16/4</a:t>
                  </a:r>
                  <a:endParaRPr lang="en-US" sz="1800" b="1" dirty="0"/>
                </a:p>
              </p:txBody>
            </p:sp>
            <p:sp>
              <p:nvSpPr>
                <p:cNvPr id="66" name="TextBox 65">
                  <a:extLst>
                    <a:ext uri="{FF2B5EF4-FFF2-40B4-BE49-F238E27FC236}">
                      <a16:creationId xmlns:a16="http://schemas.microsoft.com/office/drawing/2014/main" id="{474DFBDD-312C-4040-9E8E-62B523C4BBFE}"/>
                    </a:ext>
                  </a:extLst>
                </p:cNvPr>
                <p:cNvSpPr txBox="1"/>
                <p:nvPr/>
              </p:nvSpPr>
              <p:spPr>
                <a:xfrm>
                  <a:off x="8165507" y="4817958"/>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16/1</a:t>
                  </a:r>
                  <a:endParaRPr lang="en-US" sz="1800" b="1" dirty="0"/>
                </a:p>
              </p:txBody>
            </p:sp>
          </p:grpSp>
          <p:sp>
            <p:nvSpPr>
              <p:cNvPr id="57" name="TextBox 56">
                <a:extLst>
                  <a:ext uri="{FF2B5EF4-FFF2-40B4-BE49-F238E27FC236}">
                    <a16:creationId xmlns:a16="http://schemas.microsoft.com/office/drawing/2014/main" id="{758EB36E-D890-4948-B285-F0DC48CE6968}"/>
                  </a:ext>
                </a:extLst>
              </p:cNvPr>
              <p:cNvSpPr txBox="1"/>
              <p:nvPr/>
            </p:nvSpPr>
            <p:spPr>
              <a:xfrm>
                <a:off x="8300986" y="2747202"/>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22</a:t>
                </a:r>
                <a:r>
                  <a:rPr lang="en-US" sz="1800" b="1" dirty="0"/>
                  <a:t>/1</a:t>
                </a:r>
              </a:p>
            </p:txBody>
          </p:sp>
          <p:sp>
            <p:nvSpPr>
              <p:cNvPr id="58" name="TextBox 57">
                <a:extLst>
                  <a:ext uri="{FF2B5EF4-FFF2-40B4-BE49-F238E27FC236}">
                    <a16:creationId xmlns:a16="http://schemas.microsoft.com/office/drawing/2014/main" id="{21670447-7373-47A8-A4B4-045B2BAF6129}"/>
                  </a:ext>
                </a:extLst>
              </p:cNvPr>
              <p:cNvSpPr txBox="1"/>
              <p:nvPr/>
            </p:nvSpPr>
            <p:spPr>
              <a:xfrm>
                <a:off x="8300986" y="5325677"/>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38/3</a:t>
                </a:r>
                <a:endParaRPr lang="en-US" sz="1800" b="1" dirty="0"/>
              </a:p>
            </p:txBody>
          </p:sp>
          <p:sp>
            <p:nvSpPr>
              <p:cNvPr id="59" name="TextBox 58">
                <a:extLst>
                  <a:ext uri="{FF2B5EF4-FFF2-40B4-BE49-F238E27FC236}">
                    <a16:creationId xmlns:a16="http://schemas.microsoft.com/office/drawing/2014/main" id="{54AA6723-4C3B-4D22-B155-933E00ACDBA2}"/>
                  </a:ext>
                </a:extLst>
              </p:cNvPr>
              <p:cNvSpPr txBox="1"/>
              <p:nvPr/>
            </p:nvSpPr>
            <p:spPr>
              <a:xfrm>
                <a:off x="8300986" y="5777072"/>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34/10</a:t>
                </a:r>
                <a:endParaRPr lang="en-US" sz="1800" b="1" dirty="0"/>
              </a:p>
            </p:txBody>
          </p:sp>
        </p:grpSp>
        <p:grpSp>
          <p:nvGrpSpPr>
            <p:cNvPr id="44" name="Group 43">
              <a:extLst>
                <a:ext uri="{FF2B5EF4-FFF2-40B4-BE49-F238E27FC236}">
                  <a16:creationId xmlns:a16="http://schemas.microsoft.com/office/drawing/2014/main" id="{4188E00D-101A-4FE8-9674-9E11966C4A25}"/>
                </a:ext>
              </a:extLst>
            </p:cNvPr>
            <p:cNvGrpSpPr/>
            <p:nvPr/>
          </p:nvGrpSpPr>
          <p:grpSpPr>
            <a:xfrm>
              <a:off x="7521535" y="1811868"/>
              <a:ext cx="629887" cy="4322429"/>
              <a:chOff x="8288750" y="1811869"/>
              <a:chExt cx="629887" cy="4322429"/>
            </a:xfrm>
          </p:grpSpPr>
          <p:grpSp>
            <p:nvGrpSpPr>
              <p:cNvPr id="45" name="Group 44">
                <a:extLst>
                  <a:ext uri="{FF2B5EF4-FFF2-40B4-BE49-F238E27FC236}">
                    <a16:creationId xmlns:a16="http://schemas.microsoft.com/office/drawing/2014/main" id="{0CF3A372-31F7-4FBE-B9A8-FFDB59C1283E}"/>
                  </a:ext>
                </a:extLst>
              </p:cNvPr>
              <p:cNvGrpSpPr/>
              <p:nvPr/>
            </p:nvGrpSpPr>
            <p:grpSpPr>
              <a:xfrm>
                <a:off x="8288750" y="1811869"/>
                <a:ext cx="621331" cy="4322429"/>
                <a:chOff x="8153271" y="1773571"/>
                <a:chExt cx="621331" cy="4322429"/>
              </a:xfrm>
            </p:grpSpPr>
            <p:sp>
              <p:nvSpPr>
                <p:cNvPr id="49" name="Rectangle 17">
                  <a:extLst>
                    <a:ext uri="{FF2B5EF4-FFF2-40B4-BE49-F238E27FC236}">
                      <a16:creationId xmlns:a16="http://schemas.microsoft.com/office/drawing/2014/main" id="{162B80B5-3FC9-4BBD-8111-20F54D2A8B7C}"/>
                    </a:ext>
                  </a:extLst>
                </p:cNvPr>
                <p:cNvSpPr>
                  <a:spLocks noChangeArrowheads="1"/>
                </p:cNvSpPr>
                <p:nvPr/>
              </p:nvSpPr>
              <p:spPr bwMode="auto">
                <a:xfrm>
                  <a:off x="8161827" y="1773571"/>
                  <a:ext cx="612775" cy="4322429"/>
                </a:xfrm>
                <a:prstGeom prst="rect">
                  <a:avLst/>
                </a:prstGeom>
                <a:solidFill>
                  <a:schemeClr val="bg1">
                    <a:lumMod val="85000"/>
                  </a:schemeClr>
                </a:solidFill>
                <a:ln>
                  <a:noFill/>
                </a:ln>
                <a:effectLs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50" name="Text Box 18">
                  <a:extLst>
                    <a:ext uri="{FF2B5EF4-FFF2-40B4-BE49-F238E27FC236}">
                      <a16:creationId xmlns:a16="http://schemas.microsoft.com/office/drawing/2014/main" id="{6FEEF4A7-DED5-4ACB-9BFA-5835A62C18F4}"/>
                    </a:ext>
                  </a:extLst>
                </p:cNvPr>
                <p:cNvSpPr txBox="1">
                  <a:spLocks noChangeArrowheads="1"/>
                </p:cNvSpPr>
                <p:nvPr/>
              </p:nvSpPr>
              <p:spPr bwMode="auto">
                <a:xfrm>
                  <a:off x="8311005" y="1811869"/>
                  <a:ext cx="288797" cy="23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500" b="1" dirty="0">
                      <a:solidFill>
                        <a:srgbClr val="000000"/>
                      </a:solidFill>
                    </a:rPr>
                    <a:t>Net</a:t>
                  </a:r>
                </a:p>
              </p:txBody>
            </p:sp>
            <p:sp>
              <p:nvSpPr>
                <p:cNvPr id="51" name="TextBox 50">
                  <a:extLst>
                    <a:ext uri="{FF2B5EF4-FFF2-40B4-BE49-F238E27FC236}">
                      <a16:creationId xmlns:a16="http://schemas.microsoft.com/office/drawing/2014/main" id="{E3BF7176-02D8-459A-8639-BFF3F013237E}"/>
                    </a:ext>
                  </a:extLst>
                </p:cNvPr>
                <p:cNvSpPr txBox="1"/>
                <p:nvPr/>
              </p:nvSpPr>
              <p:spPr>
                <a:xfrm>
                  <a:off x="8169764" y="2268497"/>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+10</a:t>
                  </a:r>
                  <a:endParaRPr lang="en-US" sz="1800" b="1" dirty="0"/>
                </a:p>
              </p:txBody>
            </p:sp>
            <p:sp>
              <p:nvSpPr>
                <p:cNvPr id="52" name="TextBox 51">
                  <a:extLst>
                    <a:ext uri="{FF2B5EF4-FFF2-40B4-BE49-F238E27FC236}">
                      <a16:creationId xmlns:a16="http://schemas.microsoft.com/office/drawing/2014/main" id="{A658B7B7-89B2-47E2-BF3E-1538E314E174}"/>
                    </a:ext>
                  </a:extLst>
                </p:cNvPr>
                <p:cNvSpPr txBox="1"/>
                <p:nvPr/>
              </p:nvSpPr>
              <p:spPr>
                <a:xfrm>
                  <a:off x="8153271" y="3264744"/>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+6</a:t>
                  </a:r>
                  <a:endParaRPr lang="en-US" sz="1800" b="1" dirty="0"/>
                </a:p>
              </p:txBody>
            </p:sp>
            <p:sp>
              <p:nvSpPr>
                <p:cNvPr id="53" name="TextBox 52">
                  <a:extLst>
                    <a:ext uri="{FF2B5EF4-FFF2-40B4-BE49-F238E27FC236}">
                      <a16:creationId xmlns:a16="http://schemas.microsoft.com/office/drawing/2014/main" id="{E5F17A6B-B459-44EF-857D-B04A72A67974}"/>
                    </a:ext>
                  </a:extLst>
                </p:cNvPr>
                <p:cNvSpPr txBox="1"/>
                <p:nvPr/>
              </p:nvSpPr>
              <p:spPr>
                <a:xfrm>
                  <a:off x="8169764" y="3832681"/>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-18</a:t>
                  </a:r>
                </a:p>
              </p:txBody>
            </p:sp>
            <p:sp>
              <p:nvSpPr>
                <p:cNvPr id="54" name="TextBox 53">
                  <a:extLst>
                    <a:ext uri="{FF2B5EF4-FFF2-40B4-BE49-F238E27FC236}">
                      <a16:creationId xmlns:a16="http://schemas.microsoft.com/office/drawing/2014/main" id="{5AD9C7BC-635C-426B-8D13-DFA45AE8A6E9}"/>
                    </a:ext>
                  </a:extLst>
                </p:cNvPr>
                <p:cNvSpPr txBox="1"/>
                <p:nvPr/>
              </p:nvSpPr>
              <p:spPr>
                <a:xfrm>
                  <a:off x="8161251" y="4284076"/>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-15</a:t>
                  </a:r>
                </a:p>
              </p:txBody>
            </p:sp>
            <p:sp>
              <p:nvSpPr>
                <p:cNvPr id="55" name="TextBox 54">
                  <a:extLst>
                    <a:ext uri="{FF2B5EF4-FFF2-40B4-BE49-F238E27FC236}">
                      <a16:creationId xmlns:a16="http://schemas.microsoft.com/office/drawing/2014/main" id="{6C28CD18-D946-4CDC-B675-219C4BAA9AD3}"/>
                    </a:ext>
                  </a:extLst>
                </p:cNvPr>
                <p:cNvSpPr txBox="1"/>
                <p:nvPr/>
              </p:nvSpPr>
              <p:spPr>
                <a:xfrm>
                  <a:off x="8153271" y="4817958"/>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-29</a:t>
                  </a:r>
                </a:p>
              </p:txBody>
            </p:sp>
          </p:grpSp>
          <p:sp>
            <p:nvSpPr>
              <p:cNvPr id="46" name="TextBox 45">
                <a:extLst>
                  <a:ext uri="{FF2B5EF4-FFF2-40B4-BE49-F238E27FC236}">
                    <a16:creationId xmlns:a16="http://schemas.microsoft.com/office/drawing/2014/main" id="{1A7A7697-CEBA-47BC-B155-3598340D6AC3}"/>
                  </a:ext>
                </a:extLst>
              </p:cNvPr>
              <p:cNvSpPr txBox="1"/>
              <p:nvPr/>
            </p:nvSpPr>
            <p:spPr>
              <a:xfrm>
                <a:off x="8313799" y="2747202"/>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-1</a:t>
                </a:r>
                <a:endParaRPr lang="en-US" sz="1800" b="1" dirty="0"/>
              </a:p>
            </p:txBody>
          </p:sp>
          <p:sp>
            <p:nvSpPr>
              <p:cNvPr id="47" name="TextBox 46">
                <a:extLst>
                  <a:ext uri="{FF2B5EF4-FFF2-40B4-BE49-F238E27FC236}">
                    <a16:creationId xmlns:a16="http://schemas.microsoft.com/office/drawing/2014/main" id="{80C9CBE0-BB48-4FDC-A125-F7CFFD369D2B}"/>
                  </a:ext>
                </a:extLst>
              </p:cNvPr>
              <p:cNvSpPr txBox="1"/>
              <p:nvPr/>
            </p:nvSpPr>
            <p:spPr>
              <a:xfrm>
                <a:off x="8305243" y="5325677"/>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+7</a:t>
                </a:r>
                <a:endParaRPr lang="en-US" sz="1800" b="1" dirty="0"/>
              </a:p>
            </p:txBody>
          </p:sp>
          <p:sp>
            <p:nvSpPr>
              <p:cNvPr id="48" name="TextBox 47">
                <a:extLst>
                  <a:ext uri="{FF2B5EF4-FFF2-40B4-BE49-F238E27FC236}">
                    <a16:creationId xmlns:a16="http://schemas.microsoft.com/office/drawing/2014/main" id="{F4D45049-808C-4E2B-BFB3-5B208B0DE4F1}"/>
                  </a:ext>
                </a:extLst>
              </p:cNvPr>
              <p:cNvSpPr txBox="1"/>
              <p:nvPr/>
            </p:nvSpPr>
            <p:spPr>
              <a:xfrm>
                <a:off x="8312083" y="5777072"/>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-27</a:t>
                </a:r>
              </a:p>
            </p:txBody>
          </p:sp>
        </p:grpSp>
      </p:grpSp>
    </p:spTree>
    <p:extLst>
      <p:ext uri="{BB962C8B-B14F-4D97-AF65-F5344CB8AC3E}">
        <p14:creationId xmlns:p14="http://schemas.microsoft.com/office/powerpoint/2010/main" val="4208431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1058863"/>
          </a:xfrm>
        </p:spPr>
        <p:txBody>
          <a:bodyPr/>
          <a:lstStyle/>
          <a:p>
            <a:r>
              <a:rPr lang="en-US" sz="1800" dirty="0"/>
              <a:t>Drop-off voters tend to view these actors more negatively than likely voters. Indeed, a solid plurality registers an unfavorable opinion of the term “Wall Street”, without qualifying it in any way. Their ratings are more negative when invoked alongside Goldman Sachs and Wells Fargo. These voters are even less familiar with Dodd-Frank. </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14</a:t>
            </a:fld>
            <a:endParaRPr lang="en-US" dirty="0">
              <a:solidFill>
                <a:srgbClr val="000000"/>
              </a:solidFill>
            </a:endParaRPr>
          </a:p>
        </p:txBody>
      </p:sp>
      <p:sp>
        <p:nvSpPr>
          <p:cNvPr id="5" name="Rectangle 4"/>
          <p:cNvSpPr/>
          <p:nvPr/>
        </p:nvSpPr>
        <p:spPr>
          <a:xfrm>
            <a:off x="-1" y="6237354"/>
            <a:ext cx="7901641" cy="646331"/>
          </a:xfrm>
          <a:prstGeom prst="rect">
            <a:avLst/>
          </a:prstGeom>
        </p:spPr>
        <p:txBody>
          <a:bodyPr wrap="square">
            <a:spAutoFit/>
          </a:bodyPr>
          <a:lstStyle/>
          <a:p>
            <a:pPr algn="just"/>
            <a:r>
              <a:rPr lang="en-US" sz="900" i="1" dirty="0">
                <a:ea typeface="Times New Roman" panose="02020603050405020304" pitchFamily="18" charset="0"/>
                <a:cs typeface="Times New Roman" panose="02020603050405020304" pitchFamily="18" charset="0"/>
              </a:rPr>
              <a:t>*asked of half the sample</a:t>
            </a:r>
            <a:endParaRPr lang="en-US" sz="900" dirty="0"/>
          </a:p>
          <a:p>
            <a:pPr algn="just"/>
            <a:r>
              <a:rPr lang="en-US" sz="900" dirty="0"/>
              <a:t>Q3. Now I'd like to ask you about some public figures and institutions. For each, please tell me whether you have a VERY favorable, SOMEWHAT favorable, somewhat UNFAVORABLE, or VERY unfavorable impression. If you have heard of the person but do not know enough to have an opinion, or if you have never heard of them, just say so, and we will move on. [RANDOMIZE LIST]</a:t>
            </a:r>
          </a:p>
        </p:txBody>
      </p:sp>
      <p:graphicFrame>
        <p:nvGraphicFramePr>
          <p:cNvPr id="6" name="Object 12"/>
          <p:cNvGraphicFramePr>
            <a:graphicFrameLocks noChangeAspect="1"/>
          </p:cNvGraphicFramePr>
          <p:nvPr>
            <p:extLst>
              <p:ext uri="{D42A27DB-BD31-4B8C-83A1-F6EECF244321}">
                <p14:modId xmlns:p14="http://schemas.microsoft.com/office/powerpoint/2010/main" val="1981408936"/>
              </p:ext>
            </p:extLst>
          </p:nvPr>
        </p:nvGraphicFramePr>
        <p:xfrm>
          <a:off x="76200" y="1600201"/>
          <a:ext cx="7467600" cy="463715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7"/>
          <p:cNvSpPr txBox="1">
            <a:spLocks noChangeArrowheads="1"/>
          </p:cNvSpPr>
          <p:nvPr/>
        </p:nvSpPr>
        <p:spPr bwMode="auto">
          <a:xfrm>
            <a:off x="3872793" y="1276290"/>
            <a:ext cx="4052007" cy="400110"/>
          </a:xfrm>
          <a:prstGeom prst="rect">
            <a:avLst/>
          </a:prstGeom>
          <a:solidFill>
            <a:schemeClr val="bg1">
              <a:lumMod val="85000"/>
            </a:schemeClr>
          </a:solidFill>
          <a:ln>
            <a:noFill/>
          </a:ln>
          <a:effectLst>
            <a:outerShdw blurRad="63500" dist="50800" dir="5400000" algn="ctr" rotWithShape="0">
              <a:srgbClr val="000000">
                <a:alpha val="43137"/>
              </a:srgbClr>
            </a:outerShdw>
          </a:effectLs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2000" b="1" dirty="0">
                <a:solidFill>
                  <a:srgbClr val="000000"/>
                </a:solidFill>
              </a:rPr>
              <a:t>Favorability Ratings: Drop-off Voters</a:t>
            </a:r>
          </a:p>
        </p:txBody>
      </p:sp>
      <p:grpSp>
        <p:nvGrpSpPr>
          <p:cNvPr id="17" name="Group 16">
            <a:extLst>
              <a:ext uri="{FF2B5EF4-FFF2-40B4-BE49-F238E27FC236}">
                <a16:creationId xmlns:a16="http://schemas.microsoft.com/office/drawing/2014/main" id="{EF9E6F63-AB3F-4CC2-987C-210E7B3D24BA}"/>
              </a:ext>
            </a:extLst>
          </p:cNvPr>
          <p:cNvGrpSpPr/>
          <p:nvPr/>
        </p:nvGrpSpPr>
        <p:grpSpPr>
          <a:xfrm>
            <a:off x="7521535" y="1811868"/>
            <a:ext cx="1397102" cy="4322430"/>
            <a:chOff x="7521535" y="1811868"/>
            <a:chExt cx="1397102" cy="4322430"/>
          </a:xfrm>
        </p:grpSpPr>
        <p:grpSp>
          <p:nvGrpSpPr>
            <p:cNvPr id="16" name="Group 15">
              <a:extLst>
                <a:ext uri="{FF2B5EF4-FFF2-40B4-BE49-F238E27FC236}">
                  <a16:creationId xmlns:a16="http://schemas.microsoft.com/office/drawing/2014/main" id="{9CC3F828-2629-447C-A29F-3FB30C9E852E}"/>
                </a:ext>
              </a:extLst>
            </p:cNvPr>
            <p:cNvGrpSpPr/>
            <p:nvPr/>
          </p:nvGrpSpPr>
          <p:grpSpPr>
            <a:xfrm>
              <a:off x="8288750" y="1811869"/>
              <a:ext cx="629887" cy="4322429"/>
              <a:chOff x="8288750" y="1811869"/>
              <a:chExt cx="629887" cy="4322429"/>
            </a:xfrm>
          </p:grpSpPr>
          <p:grpSp>
            <p:nvGrpSpPr>
              <p:cNvPr id="3" name="Group 2">
                <a:extLst>
                  <a:ext uri="{FF2B5EF4-FFF2-40B4-BE49-F238E27FC236}">
                    <a16:creationId xmlns:a16="http://schemas.microsoft.com/office/drawing/2014/main" id="{C88C6089-0BC6-43E2-848E-D2F89850B769}"/>
                  </a:ext>
                </a:extLst>
              </p:cNvPr>
              <p:cNvGrpSpPr/>
              <p:nvPr/>
            </p:nvGrpSpPr>
            <p:grpSpPr>
              <a:xfrm>
                <a:off x="8288750" y="1811869"/>
                <a:ext cx="621331" cy="4322429"/>
                <a:chOff x="8153271" y="1773571"/>
                <a:chExt cx="621331" cy="4322429"/>
              </a:xfrm>
            </p:grpSpPr>
            <p:sp>
              <p:nvSpPr>
                <p:cNvPr id="10" name="Rectangle 17"/>
                <p:cNvSpPr>
                  <a:spLocks noChangeArrowheads="1"/>
                </p:cNvSpPr>
                <p:nvPr/>
              </p:nvSpPr>
              <p:spPr bwMode="auto">
                <a:xfrm>
                  <a:off x="8161827" y="1773571"/>
                  <a:ext cx="612775" cy="4322429"/>
                </a:xfrm>
                <a:prstGeom prst="rect">
                  <a:avLst/>
                </a:prstGeom>
                <a:solidFill>
                  <a:schemeClr val="bg1">
                    <a:lumMod val="85000"/>
                  </a:schemeClr>
                </a:solidFill>
                <a:ln>
                  <a:noFill/>
                </a:ln>
                <a:effectLs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11" name="Text Box 18"/>
                <p:cNvSpPr txBox="1">
                  <a:spLocks noChangeArrowheads="1"/>
                </p:cNvSpPr>
                <p:nvPr/>
              </p:nvSpPr>
              <p:spPr bwMode="auto">
                <a:xfrm>
                  <a:off x="8161251" y="1811869"/>
                  <a:ext cx="588303" cy="23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500" b="1" dirty="0">
                      <a:solidFill>
                        <a:srgbClr val="000000"/>
                      </a:solidFill>
                    </a:rPr>
                    <a:t>NO/NH</a:t>
                  </a:r>
                </a:p>
              </p:txBody>
            </p:sp>
            <p:sp>
              <p:nvSpPr>
                <p:cNvPr id="13" name="TextBox 12"/>
                <p:cNvSpPr txBox="1"/>
                <p:nvPr/>
              </p:nvSpPr>
              <p:spPr>
                <a:xfrm>
                  <a:off x="8169764" y="2268497"/>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17</a:t>
                  </a:r>
                  <a:r>
                    <a:rPr lang="en-US" sz="1800" b="1" dirty="0"/>
                    <a:t>/3</a:t>
                  </a:r>
                </a:p>
              </p:txBody>
            </p:sp>
            <p:sp>
              <p:nvSpPr>
                <p:cNvPr id="25" name="TextBox 24"/>
                <p:cNvSpPr txBox="1"/>
                <p:nvPr/>
              </p:nvSpPr>
              <p:spPr>
                <a:xfrm>
                  <a:off x="8153271" y="3264744"/>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26/2</a:t>
                  </a:r>
                  <a:endParaRPr lang="en-US" sz="1800" b="1" dirty="0"/>
                </a:p>
              </p:txBody>
            </p:sp>
            <p:sp>
              <p:nvSpPr>
                <p:cNvPr id="29" name="TextBox 28"/>
                <p:cNvSpPr txBox="1"/>
                <p:nvPr/>
              </p:nvSpPr>
              <p:spPr>
                <a:xfrm>
                  <a:off x="8169764" y="3832681"/>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38/16</a:t>
                  </a:r>
                  <a:endParaRPr lang="en-US" sz="1800" b="1" dirty="0"/>
                </a:p>
              </p:txBody>
            </p:sp>
            <p:sp>
              <p:nvSpPr>
                <p:cNvPr id="33" name="TextBox 32"/>
                <p:cNvSpPr txBox="1"/>
                <p:nvPr/>
              </p:nvSpPr>
              <p:spPr>
                <a:xfrm>
                  <a:off x="8161251" y="4284076"/>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31/39</a:t>
                  </a:r>
                  <a:endParaRPr lang="en-US" sz="1800" b="1" dirty="0"/>
                </a:p>
              </p:txBody>
            </p:sp>
            <p:sp>
              <p:nvSpPr>
                <p:cNvPr id="37" name="TextBox 36"/>
                <p:cNvSpPr txBox="1"/>
                <p:nvPr/>
              </p:nvSpPr>
              <p:spPr>
                <a:xfrm>
                  <a:off x="8153271" y="4817958"/>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19/1</a:t>
                  </a:r>
                  <a:endParaRPr lang="en-US" sz="1800" b="1" dirty="0"/>
                </a:p>
              </p:txBody>
            </p:sp>
          </p:grpSp>
          <p:sp>
            <p:nvSpPr>
              <p:cNvPr id="26" name="TextBox 25">
                <a:extLst>
                  <a:ext uri="{FF2B5EF4-FFF2-40B4-BE49-F238E27FC236}">
                    <a16:creationId xmlns:a16="http://schemas.microsoft.com/office/drawing/2014/main" id="{86AA6E9C-ACF3-4A54-A92F-3DA7B1825F57}"/>
                  </a:ext>
                </a:extLst>
              </p:cNvPr>
              <p:cNvSpPr txBox="1"/>
              <p:nvPr/>
            </p:nvSpPr>
            <p:spPr>
              <a:xfrm>
                <a:off x="8313799" y="2747202"/>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20/1</a:t>
                </a:r>
                <a:endParaRPr lang="en-US" sz="1800" b="1" dirty="0"/>
              </a:p>
            </p:txBody>
          </p:sp>
          <p:sp>
            <p:nvSpPr>
              <p:cNvPr id="27" name="TextBox 26">
                <a:extLst>
                  <a:ext uri="{FF2B5EF4-FFF2-40B4-BE49-F238E27FC236}">
                    <a16:creationId xmlns:a16="http://schemas.microsoft.com/office/drawing/2014/main" id="{9A9FA953-5105-43EB-A2C6-3ED8453C40D9}"/>
                  </a:ext>
                </a:extLst>
              </p:cNvPr>
              <p:cNvSpPr txBox="1"/>
              <p:nvPr/>
            </p:nvSpPr>
            <p:spPr>
              <a:xfrm>
                <a:off x="8305243" y="5325677"/>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18/0</a:t>
                </a:r>
                <a:endParaRPr lang="en-US" sz="1800" b="1" dirty="0"/>
              </a:p>
            </p:txBody>
          </p:sp>
          <p:sp>
            <p:nvSpPr>
              <p:cNvPr id="30" name="TextBox 29">
                <a:extLst>
                  <a:ext uri="{FF2B5EF4-FFF2-40B4-BE49-F238E27FC236}">
                    <a16:creationId xmlns:a16="http://schemas.microsoft.com/office/drawing/2014/main" id="{50A14CEA-6DEB-4D3D-A540-C0303948F9E1}"/>
                  </a:ext>
                </a:extLst>
              </p:cNvPr>
              <p:cNvSpPr txBox="1"/>
              <p:nvPr/>
            </p:nvSpPr>
            <p:spPr>
              <a:xfrm>
                <a:off x="8312083" y="5777072"/>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31/12</a:t>
                </a:r>
                <a:endParaRPr lang="en-US" sz="1800" b="1" dirty="0"/>
              </a:p>
            </p:txBody>
          </p:sp>
        </p:grpSp>
        <p:grpSp>
          <p:nvGrpSpPr>
            <p:cNvPr id="43" name="Group 42">
              <a:extLst>
                <a:ext uri="{FF2B5EF4-FFF2-40B4-BE49-F238E27FC236}">
                  <a16:creationId xmlns:a16="http://schemas.microsoft.com/office/drawing/2014/main" id="{0EF6719D-B22E-4A80-8E2D-A2091159CF1B}"/>
                </a:ext>
              </a:extLst>
            </p:cNvPr>
            <p:cNvGrpSpPr/>
            <p:nvPr/>
          </p:nvGrpSpPr>
          <p:grpSpPr>
            <a:xfrm>
              <a:off x="7521535" y="1811868"/>
              <a:ext cx="629887" cy="4322429"/>
              <a:chOff x="8288750" y="1811869"/>
              <a:chExt cx="629887" cy="4322429"/>
            </a:xfrm>
          </p:grpSpPr>
          <p:grpSp>
            <p:nvGrpSpPr>
              <p:cNvPr id="44" name="Group 43">
                <a:extLst>
                  <a:ext uri="{FF2B5EF4-FFF2-40B4-BE49-F238E27FC236}">
                    <a16:creationId xmlns:a16="http://schemas.microsoft.com/office/drawing/2014/main" id="{B751A683-BE48-41B9-815C-B0EAFD8E9A81}"/>
                  </a:ext>
                </a:extLst>
              </p:cNvPr>
              <p:cNvGrpSpPr/>
              <p:nvPr/>
            </p:nvGrpSpPr>
            <p:grpSpPr>
              <a:xfrm>
                <a:off x="8288750" y="1811869"/>
                <a:ext cx="621331" cy="4322429"/>
                <a:chOff x="8153271" y="1773571"/>
                <a:chExt cx="621331" cy="4322429"/>
              </a:xfrm>
            </p:grpSpPr>
            <p:sp>
              <p:nvSpPr>
                <p:cNvPr id="48" name="Rectangle 17">
                  <a:extLst>
                    <a:ext uri="{FF2B5EF4-FFF2-40B4-BE49-F238E27FC236}">
                      <a16:creationId xmlns:a16="http://schemas.microsoft.com/office/drawing/2014/main" id="{6BB05FB5-0408-464D-9FB2-90B68A8F34E5}"/>
                    </a:ext>
                  </a:extLst>
                </p:cNvPr>
                <p:cNvSpPr>
                  <a:spLocks noChangeArrowheads="1"/>
                </p:cNvSpPr>
                <p:nvPr/>
              </p:nvSpPr>
              <p:spPr bwMode="auto">
                <a:xfrm>
                  <a:off x="8161827" y="1773571"/>
                  <a:ext cx="612775" cy="4322429"/>
                </a:xfrm>
                <a:prstGeom prst="rect">
                  <a:avLst/>
                </a:prstGeom>
                <a:solidFill>
                  <a:schemeClr val="bg1">
                    <a:lumMod val="85000"/>
                  </a:schemeClr>
                </a:solidFill>
                <a:ln>
                  <a:noFill/>
                </a:ln>
                <a:effectLs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49" name="Text Box 18">
                  <a:extLst>
                    <a:ext uri="{FF2B5EF4-FFF2-40B4-BE49-F238E27FC236}">
                      <a16:creationId xmlns:a16="http://schemas.microsoft.com/office/drawing/2014/main" id="{CDF69709-9B89-4EDF-956D-361D25D4AB43}"/>
                    </a:ext>
                  </a:extLst>
                </p:cNvPr>
                <p:cNvSpPr txBox="1">
                  <a:spLocks noChangeArrowheads="1"/>
                </p:cNvSpPr>
                <p:nvPr/>
              </p:nvSpPr>
              <p:spPr bwMode="auto">
                <a:xfrm>
                  <a:off x="8311005" y="1811869"/>
                  <a:ext cx="288797" cy="23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500" b="1" dirty="0">
                      <a:solidFill>
                        <a:srgbClr val="000000"/>
                      </a:solidFill>
                    </a:rPr>
                    <a:t>Net</a:t>
                  </a:r>
                </a:p>
              </p:txBody>
            </p:sp>
            <p:sp>
              <p:nvSpPr>
                <p:cNvPr id="50" name="TextBox 49">
                  <a:extLst>
                    <a:ext uri="{FF2B5EF4-FFF2-40B4-BE49-F238E27FC236}">
                      <a16:creationId xmlns:a16="http://schemas.microsoft.com/office/drawing/2014/main" id="{6F88AA7C-6D11-453A-86C4-820BD2E4A836}"/>
                    </a:ext>
                  </a:extLst>
                </p:cNvPr>
                <p:cNvSpPr txBox="1"/>
                <p:nvPr/>
              </p:nvSpPr>
              <p:spPr>
                <a:xfrm>
                  <a:off x="8169764" y="2268497"/>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-21</a:t>
                  </a:r>
                </a:p>
              </p:txBody>
            </p:sp>
            <p:sp>
              <p:nvSpPr>
                <p:cNvPr id="51" name="TextBox 50">
                  <a:extLst>
                    <a:ext uri="{FF2B5EF4-FFF2-40B4-BE49-F238E27FC236}">
                      <a16:creationId xmlns:a16="http://schemas.microsoft.com/office/drawing/2014/main" id="{B914239F-466B-4AD2-99E0-92EC1D04B5BC}"/>
                    </a:ext>
                  </a:extLst>
                </p:cNvPr>
                <p:cNvSpPr txBox="1"/>
                <p:nvPr/>
              </p:nvSpPr>
              <p:spPr>
                <a:xfrm>
                  <a:off x="8153271" y="3264744"/>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-16</a:t>
                  </a:r>
                </a:p>
              </p:txBody>
            </p:sp>
            <p:sp>
              <p:nvSpPr>
                <p:cNvPr id="52" name="TextBox 51">
                  <a:extLst>
                    <a:ext uri="{FF2B5EF4-FFF2-40B4-BE49-F238E27FC236}">
                      <a16:creationId xmlns:a16="http://schemas.microsoft.com/office/drawing/2014/main" id="{CADB8212-5C60-4C32-951E-ED96CD749C05}"/>
                    </a:ext>
                  </a:extLst>
                </p:cNvPr>
                <p:cNvSpPr txBox="1"/>
                <p:nvPr/>
              </p:nvSpPr>
              <p:spPr>
                <a:xfrm>
                  <a:off x="8169764" y="3832681"/>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a:t>
                  </a:r>
                  <a:r>
                    <a:rPr lang="en-US" b="1" dirty="0"/>
                    <a:t>3</a:t>
                  </a:r>
                  <a:endParaRPr lang="en-US" sz="1800" b="1" dirty="0"/>
                </a:p>
              </p:txBody>
            </p:sp>
            <p:sp>
              <p:nvSpPr>
                <p:cNvPr id="53" name="TextBox 52">
                  <a:extLst>
                    <a:ext uri="{FF2B5EF4-FFF2-40B4-BE49-F238E27FC236}">
                      <a16:creationId xmlns:a16="http://schemas.microsoft.com/office/drawing/2014/main" id="{5DD7BD8E-C105-4CDC-AFA7-49E55B813BBE}"/>
                    </a:ext>
                  </a:extLst>
                </p:cNvPr>
                <p:cNvSpPr txBox="1"/>
                <p:nvPr/>
              </p:nvSpPr>
              <p:spPr>
                <a:xfrm>
                  <a:off x="8161251" y="4284076"/>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+2</a:t>
                  </a:r>
                </a:p>
              </p:txBody>
            </p:sp>
            <p:sp>
              <p:nvSpPr>
                <p:cNvPr id="54" name="TextBox 53">
                  <a:extLst>
                    <a:ext uri="{FF2B5EF4-FFF2-40B4-BE49-F238E27FC236}">
                      <a16:creationId xmlns:a16="http://schemas.microsoft.com/office/drawing/2014/main" id="{A6361CFB-36B9-4F8A-BEE9-BDA4B5533C95}"/>
                    </a:ext>
                  </a:extLst>
                </p:cNvPr>
                <p:cNvSpPr txBox="1"/>
                <p:nvPr/>
              </p:nvSpPr>
              <p:spPr>
                <a:xfrm>
                  <a:off x="8153271" y="4817958"/>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-34</a:t>
                  </a:r>
                </a:p>
              </p:txBody>
            </p:sp>
          </p:grpSp>
          <p:sp>
            <p:nvSpPr>
              <p:cNvPr id="45" name="TextBox 44">
                <a:extLst>
                  <a:ext uri="{FF2B5EF4-FFF2-40B4-BE49-F238E27FC236}">
                    <a16:creationId xmlns:a16="http://schemas.microsoft.com/office/drawing/2014/main" id="{98A33810-B67F-4346-BDF8-53EAC02C4A68}"/>
                  </a:ext>
                </a:extLst>
              </p:cNvPr>
              <p:cNvSpPr txBox="1"/>
              <p:nvPr/>
            </p:nvSpPr>
            <p:spPr>
              <a:xfrm>
                <a:off x="8313799" y="2747202"/>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-4</a:t>
                </a:r>
                <a:endParaRPr lang="en-US" sz="1800" b="1" dirty="0"/>
              </a:p>
            </p:txBody>
          </p:sp>
          <p:sp>
            <p:nvSpPr>
              <p:cNvPr id="46" name="TextBox 45">
                <a:extLst>
                  <a:ext uri="{FF2B5EF4-FFF2-40B4-BE49-F238E27FC236}">
                    <a16:creationId xmlns:a16="http://schemas.microsoft.com/office/drawing/2014/main" id="{53ACCB21-F8D3-4035-84A7-3C242BCE17D9}"/>
                  </a:ext>
                </a:extLst>
              </p:cNvPr>
              <p:cNvSpPr txBox="1"/>
              <p:nvPr/>
            </p:nvSpPr>
            <p:spPr>
              <a:xfrm>
                <a:off x="8305243" y="5325677"/>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-12</a:t>
                </a:r>
              </a:p>
            </p:txBody>
          </p:sp>
          <p:sp>
            <p:nvSpPr>
              <p:cNvPr id="47" name="TextBox 46">
                <a:extLst>
                  <a:ext uri="{FF2B5EF4-FFF2-40B4-BE49-F238E27FC236}">
                    <a16:creationId xmlns:a16="http://schemas.microsoft.com/office/drawing/2014/main" id="{3FA560DC-702F-4847-8B0A-CC727FB3EA70}"/>
                  </a:ext>
                </a:extLst>
              </p:cNvPr>
              <p:cNvSpPr txBox="1"/>
              <p:nvPr/>
            </p:nvSpPr>
            <p:spPr>
              <a:xfrm>
                <a:off x="8312083" y="5777072"/>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-22</a:t>
                </a:r>
              </a:p>
            </p:txBody>
          </p:sp>
        </p:grpSp>
      </p:grpSp>
      <p:sp>
        <p:nvSpPr>
          <p:cNvPr id="34" name="Text Box 15"/>
          <p:cNvSpPr txBox="1">
            <a:spLocks noChangeArrowheads="1"/>
          </p:cNvSpPr>
          <p:nvPr/>
        </p:nvSpPr>
        <p:spPr bwMode="auto">
          <a:xfrm>
            <a:off x="4333673" y="1752600"/>
            <a:ext cx="1228927" cy="338554"/>
          </a:xfrm>
          <a:prstGeom prst="rect">
            <a:avLst/>
          </a:prstGeom>
          <a:solidFill>
            <a:schemeClr val="bg1">
              <a:lumMod val="85000"/>
            </a:schemeClr>
          </a:solidFill>
          <a:ln>
            <a:noFill/>
          </a:ln>
          <a:effectLs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600" b="1" dirty="0">
                <a:solidFill>
                  <a:srgbClr val="000000"/>
                </a:solidFill>
              </a:rPr>
              <a:t>Unfavorable</a:t>
            </a:r>
          </a:p>
        </p:txBody>
      </p:sp>
      <p:sp>
        <p:nvSpPr>
          <p:cNvPr id="35" name="Text Box 15"/>
          <p:cNvSpPr txBox="1">
            <a:spLocks noChangeArrowheads="1"/>
          </p:cNvSpPr>
          <p:nvPr/>
        </p:nvSpPr>
        <p:spPr bwMode="auto">
          <a:xfrm>
            <a:off x="6227698" y="1752600"/>
            <a:ext cx="1011302" cy="338554"/>
          </a:xfrm>
          <a:prstGeom prst="rect">
            <a:avLst/>
          </a:prstGeom>
          <a:solidFill>
            <a:schemeClr val="bg1">
              <a:lumMod val="85000"/>
            </a:schemeClr>
          </a:solidFill>
          <a:ln>
            <a:noFill/>
          </a:ln>
          <a:effectLs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600" b="1" dirty="0">
                <a:solidFill>
                  <a:srgbClr val="000000"/>
                </a:solidFill>
              </a:rPr>
              <a:t>Favorable</a:t>
            </a:r>
          </a:p>
        </p:txBody>
      </p:sp>
    </p:spTree>
    <p:extLst>
      <p:ext uri="{BB962C8B-B14F-4D97-AF65-F5344CB8AC3E}">
        <p14:creationId xmlns:p14="http://schemas.microsoft.com/office/powerpoint/2010/main" val="154007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285999" cy="6096000"/>
          </a:xfrm>
        </p:spPr>
        <p:txBody>
          <a:bodyPr/>
          <a:lstStyle/>
          <a:p>
            <a:pPr algn="l"/>
            <a:r>
              <a:rPr lang="en-US" sz="1600" dirty="0"/>
              <a:t>Wall Street banks are viewed unfavorably by nearly every major subgroup of voters. They draw the most scorn from drop-off voters, older women, Democrats, and college educated women. Surprisingly, they are also viewed quite negatively among voters in districts rated “likely Republican”. Despite Trump’s anti-institutionalist rhetoric, Trump voters and Republicans are split on Wall Street banks.</a:t>
            </a:r>
          </a:p>
        </p:txBody>
      </p:sp>
      <p:sp>
        <p:nvSpPr>
          <p:cNvPr id="4" name="Footer Placeholder 3"/>
          <p:cNvSpPr>
            <a:spLocks noGrp="1"/>
          </p:cNvSpPr>
          <p:nvPr>
            <p:ph type="ftr" sz="quarter" idx="10"/>
          </p:nvPr>
        </p:nvSpPr>
        <p:spPr>
          <a:xfrm>
            <a:off x="8549054" y="6169968"/>
            <a:ext cx="685800" cy="304800"/>
          </a:xfrm>
        </p:spPr>
        <p:txBody>
          <a:bodyPr/>
          <a:lstStyle/>
          <a:p>
            <a:pPr>
              <a:defRPr/>
            </a:pPr>
            <a:fld id="{E2E27AE1-3EA2-435D-933D-FD4B2AD16481}" type="slidenum">
              <a:rPr lang="en-US" smtClean="0">
                <a:solidFill>
                  <a:srgbClr val="000000"/>
                </a:solidFill>
              </a:rPr>
              <a:pPr>
                <a:defRPr/>
              </a:pPr>
              <a:t>15</a:t>
            </a:fld>
            <a:endParaRPr lang="en-US" dirty="0">
              <a:solidFill>
                <a:srgbClr val="000000"/>
              </a:solidFill>
            </a:endParaRPr>
          </a:p>
        </p:txBody>
      </p:sp>
      <p:sp>
        <p:nvSpPr>
          <p:cNvPr id="5" name="Rectangle 4"/>
          <p:cNvSpPr/>
          <p:nvPr/>
        </p:nvSpPr>
        <p:spPr>
          <a:xfrm>
            <a:off x="0" y="6383793"/>
            <a:ext cx="7239000" cy="430887"/>
          </a:xfrm>
          <a:prstGeom prst="rect">
            <a:avLst/>
          </a:prstGeom>
        </p:spPr>
        <p:txBody>
          <a:bodyPr wrap="square">
            <a:spAutoFit/>
          </a:bodyPr>
          <a:lstStyle/>
          <a:p>
            <a:pPr algn="just"/>
            <a:r>
              <a:rPr lang="en-US" sz="1100" dirty="0">
                <a:ea typeface="Times New Roman" panose="02020603050405020304" pitchFamily="18" charset="0"/>
                <a:cs typeface="Times New Roman" panose="02020603050405020304" pitchFamily="18" charset="0"/>
              </a:rPr>
              <a:t>Do you have a VERY favorable, SOMEWHAT favorable, somewhat UNFAVORABLE, or VERY unfavorable  impression of Wall Street banks?</a:t>
            </a:r>
            <a:endParaRPr lang="en-US" sz="1100" dirty="0"/>
          </a:p>
        </p:txBody>
      </p:sp>
      <p:graphicFrame>
        <p:nvGraphicFramePr>
          <p:cNvPr id="6" name="Object 4"/>
          <p:cNvGraphicFramePr>
            <a:graphicFrameLocks noChangeAspect="1"/>
          </p:cNvGraphicFramePr>
          <p:nvPr>
            <p:extLst>
              <p:ext uri="{D42A27DB-BD31-4B8C-83A1-F6EECF244321}">
                <p14:modId xmlns:p14="http://schemas.microsoft.com/office/powerpoint/2010/main" val="1938735979"/>
              </p:ext>
            </p:extLst>
          </p:nvPr>
        </p:nvGraphicFramePr>
        <p:xfrm>
          <a:off x="2705100" y="350837"/>
          <a:ext cx="4876800" cy="59277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886200" y="76200"/>
            <a:ext cx="4172050" cy="338554"/>
          </a:xfrm>
          <a:prstGeom prst="rect">
            <a:avLst/>
          </a:prstGeom>
          <a:solidFill>
            <a:schemeClr val="bg1">
              <a:lumMod val="85000"/>
            </a:schemeClr>
          </a:solidFill>
          <a:effectLst>
            <a:outerShdw blurRad="63500" dist="50800" dir="5400000" algn="ctr" rotWithShape="0">
              <a:srgbClr val="000000">
                <a:alpha val="43137"/>
              </a:srgbClr>
            </a:outerShdw>
          </a:effectLst>
        </p:spPr>
        <p:txBody>
          <a:bodyPr wrap="square" rtlCol="0">
            <a:spAutoFit/>
          </a:bodyPr>
          <a:lstStyle/>
          <a:p>
            <a:pPr algn="ctr"/>
            <a:r>
              <a:rPr lang="en-US" sz="1600" b="1" dirty="0">
                <a:solidFill>
                  <a:srgbClr val="000000"/>
                </a:solidFill>
              </a:rPr>
              <a:t>Wall Street Banks Favorability Contours</a:t>
            </a:r>
          </a:p>
        </p:txBody>
      </p:sp>
      <p:grpSp>
        <p:nvGrpSpPr>
          <p:cNvPr id="13" name="Group 12">
            <a:extLst>
              <a:ext uri="{FF2B5EF4-FFF2-40B4-BE49-F238E27FC236}">
                <a16:creationId xmlns:a16="http://schemas.microsoft.com/office/drawing/2014/main" id="{46469F08-325D-40D7-A875-EB93FD640E96}"/>
              </a:ext>
            </a:extLst>
          </p:cNvPr>
          <p:cNvGrpSpPr/>
          <p:nvPr/>
        </p:nvGrpSpPr>
        <p:grpSpPr>
          <a:xfrm>
            <a:off x="7591498" y="457200"/>
            <a:ext cx="568633" cy="5562600"/>
            <a:chOff x="7591498" y="457200"/>
            <a:chExt cx="568633" cy="5562600"/>
          </a:xfrm>
        </p:grpSpPr>
        <p:sp>
          <p:nvSpPr>
            <p:cNvPr id="8" name="Rectangle 2"/>
            <p:cNvSpPr>
              <a:spLocks noChangeArrowheads="1"/>
            </p:cNvSpPr>
            <p:nvPr/>
          </p:nvSpPr>
          <p:spPr bwMode="auto">
            <a:xfrm>
              <a:off x="7620000" y="482691"/>
              <a:ext cx="523802" cy="5537109"/>
            </a:xfrm>
            <a:prstGeom prst="rect">
              <a:avLst/>
            </a:prstGeom>
            <a:solidFill>
              <a:schemeClr val="bg1">
                <a:lumMod val="85000"/>
              </a:schemeClr>
            </a:solidFill>
            <a:ln>
              <a:noFill/>
            </a:ln>
            <a:effectLst/>
            <a:extLst/>
          </p:spPr>
          <p:txBody>
            <a:bodyPr wrap="none" anchor="ctr"/>
            <a:lstStyle/>
            <a:p>
              <a:endParaRPr lang="en-US" dirty="0">
                <a:solidFill>
                  <a:srgbClr val="000000"/>
                </a:solidFill>
                <a:latin typeface="Arial" charset="0"/>
              </a:endParaRPr>
            </a:p>
          </p:txBody>
        </p:sp>
        <p:sp>
          <p:nvSpPr>
            <p:cNvPr id="9" name="Text Box 5"/>
            <p:cNvSpPr txBox="1">
              <a:spLocks noChangeArrowheads="1"/>
            </p:cNvSpPr>
            <p:nvPr/>
          </p:nvSpPr>
          <p:spPr bwMode="auto">
            <a:xfrm>
              <a:off x="7620000" y="457200"/>
              <a:ext cx="533400" cy="23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500" b="1" dirty="0">
                  <a:solidFill>
                    <a:srgbClr val="000000"/>
                  </a:solidFill>
                </a:rPr>
                <a:t>Net</a:t>
              </a:r>
            </a:p>
          </p:txBody>
        </p:sp>
        <p:sp>
          <p:nvSpPr>
            <p:cNvPr id="12" name="Text Box 7"/>
            <p:cNvSpPr txBox="1">
              <a:spLocks noChangeArrowheads="1"/>
            </p:cNvSpPr>
            <p:nvPr/>
          </p:nvSpPr>
          <p:spPr bwMode="auto">
            <a:xfrm>
              <a:off x="7620000" y="6858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-18</a:t>
              </a:r>
            </a:p>
          </p:txBody>
        </p:sp>
        <p:sp>
          <p:nvSpPr>
            <p:cNvPr id="21" name="Text Box 7"/>
            <p:cNvSpPr txBox="1">
              <a:spLocks noChangeArrowheads="1"/>
            </p:cNvSpPr>
            <p:nvPr/>
          </p:nvSpPr>
          <p:spPr bwMode="auto">
            <a:xfrm>
              <a:off x="7620000" y="10221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-20</a:t>
              </a:r>
            </a:p>
          </p:txBody>
        </p:sp>
        <p:sp>
          <p:nvSpPr>
            <p:cNvPr id="27" name="Text Box 7"/>
            <p:cNvSpPr txBox="1">
              <a:spLocks noChangeArrowheads="1"/>
            </p:cNvSpPr>
            <p:nvPr/>
          </p:nvSpPr>
          <p:spPr bwMode="auto">
            <a:xfrm>
              <a:off x="7625219" y="124968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-24</a:t>
              </a:r>
            </a:p>
          </p:txBody>
        </p:sp>
        <p:sp>
          <p:nvSpPr>
            <p:cNvPr id="30" name="Text Box 7"/>
            <p:cNvSpPr txBox="1">
              <a:spLocks noChangeArrowheads="1"/>
            </p:cNvSpPr>
            <p:nvPr/>
          </p:nvSpPr>
          <p:spPr bwMode="auto">
            <a:xfrm>
              <a:off x="7620000" y="184210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-13</a:t>
              </a:r>
            </a:p>
          </p:txBody>
        </p:sp>
        <p:sp>
          <p:nvSpPr>
            <p:cNvPr id="33" name="Text Box 7"/>
            <p:cNvSpPr txBox="1">
              <a:spLocks noChangeArrowheads="1"/>
            </p:cNvSpPr>
            <p:nvPr/>
          </p:nvSpPr>
          <p:spPr bwMode="auto">
            <a:xfrm>
              <a:off x="7620000" y="206412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-17</a:t>
              </a:r>
            </a:p>
          </p:txBody>
        </p:sp>
        <p:sp>
          <p:nvSpPr>
            <p:cNvPr id="36" name="Text Box 7"/>
            <p:cNvSpPr txBox="1">
              <a:spLocks noChangeArrowheads="1"/>
            </p:cNvSpPr>
            <p:nvPr/>
          </p:nvSpPr>
          <p:spPr bwMode="auto">
            <a:xfrm>
              <a:off x="7610402" y="229272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-24</a:t>
              </a:r>
            </a:p>
          </p:txBody>
        </p:sp>
        <p:sp>
          <p:nvSpPr>
            <p:cNvPr id="39" name="Text Box 7"/>
            <p:cNvSpPr txBox="1">
              <a:spLocks noChangeArrowheads="1"/>
            </p:cNvSpPr>
            <p:nvPr/>
          </p:nvSpPr>
          <p:spPr bwMode="auto">
            <a:xfrm>
              <a:off x="7620000" y="26670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-32</a:t>
              </a:r>
            </a:p>
          </p:txBody>
        </p:sp>
        <p:sp>
          <p:nvSpPr>
            <p:cNvPr id="42" name="Text Box 7"/>
            <p:cNvSpPr txBox="1">
              <a:spLocks noChangeArrowheads="1"/>
            </p:cNvSpPr>
            <p:nvPr/>
          </p:nvSpPr>
          <p:spPr bwMode="auto">
            <a:xfrm>
              <a:off x="7620000" y="28956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-15</a:t>
              </a:r>
            </a:p>
          </p:txBody>
        </p:sp>
        <p:sp>
          <p:nvSpPr>
            <p:cNvPr id="45" name="Text Box 7"/>
            <p:cNvSpPr txBox="1">
              <a:spLocks noChangeArrowheads="1"/>
            </p:cNvSpPr>
            <p:nvPr/>
          </p:nvSpPr>
          <p:spPr bwMode="auto">
            <a:xfrm>
              <a:off x="7620000" y="31242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a:t>
              </a:r>
            </a:p>
          </p:txBody>
        </p:sp>
        <p:sp>
          <p:nvSpPr>
            <p:cNvPr id="48" name="Text Box 7"/>
            <p:cNvSpPr txBox="1">
              <a:spLocks noChangeArrowheads="1"/>
            </p:cNvSpPr>
            <p:nvPr/>
          </p:nvSpPr>
          <p:spPr bwMode="auto">
            <a:xfrm>
              <a:off x="7620000" y="35367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-17</a:t>
              </a:r>
            </a:p>
          </p:txBody>
        </p:sp>
        <p:sp>
          <p:nvSpPr>
            <p:cNvPr id="51" name="Text Box 7"/>
            <p:cNvSpPr txBox="1">
              <a:spLocks noChangeArrowheads="1"/>
            </p:cNvSpPr>
            <p:nvPr/>
          </p:nvSpPr>
          <p:spPr bwMode="auto">
            <a:xfrm>
              <a:off x="7620000" y="3741657"/>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-21</a:t>
              </a:r>
            </a:p>
          </p:txBody>
        </p:sp>
        <p:sp>
          <p:nvSpPr>
            <p:cNvPr id="54" name="Text Box 7"/>
            <p:cNvSpPr txBox="1">
              <a:spLocks noChangeArrowheads="1"/>
            </p:cNvSpPr>
            <p:nvPr/>
          </p:nvSpPr>
          <p:spPr bwMode="auto">
            <a:xfrm>
              <a:off x="7620000" y="3957101"/>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-14</a:t>
              </a:r>
            </a:p>
          </p:txBody>
        </p:sp>
        <p:sp>
          <p:nvSpPr>
            <p:cNvPr id="57" name="Text Box 7"/>
            <p:cNvSpPr txBox="1">
              <a:spLocks noChangeArrowheads="1"/>
            </p:cNvSpPr>
            <p:nvPr/>
          </p:nvSpPr>
          <p:spPr bwMode="auto">
            <a:xfrm>
              <a:off x="7620000" y="416203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-24</a:t>
              </a:r>
            </a:p>
          </p:txBody>
        </p:sp>
        <p:sp>
          <p:nvSpPr>
            <p:cNvPr id="60" name="Text Box 7"/>
            <p:cNvSpPr txBox="1">
              <a:spLocks noChangeArrowheads="1"/>
            </p:cNvSpPr>
            <p:nvPr/>
          </p:nvSpPr>
          <p:spPr bwMode="auto">
            <a:xfrm>
              <a:off x="7626731" y="456513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-5</a:t>
              </a:r>
            </a:p>
          </p:txBody>
        </p:sp>
        <p:sp>
          <p:nvSpPr>
            <p:cNvPr id="63" name="Text Box 7"/>
            <p:cNvSpPr txBox="1">
              <a:spLocks noChangeArrowheads="1"/>
            </p:cNvSpPr>
            <p:nvPr/>
          </p:nvSpPr>
          <p:spPr bwMode="auto">
            <a:xfrm>
              <a:off x="7620000" y="480031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-18</a:t>
              </a:r>
            </a:p>
          </p:txBody>
        </p:sp>
        <p:sp>
          <p:nvSpPr>
            <p:cNvPr id="66" name="Text Box 7"/>
            <p:cNvSpPr txBox="1">
              <a:spLocks noChangeArrowheads="1"/>
            </p:cNvSpPr>
            <p:nvPr/>
          </p:nvSpPr>
          <p:spPr bwMode="auto">
            <a:xfrm>
              <a:off x="7620000" y="500529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-16</a:t>
              </a:r>
            </a:p>
          </p:txBody>
        </p:sp>
        <p:sp>
          <p:nvSpPr>
            <p:cNvPr id="69" name="Text Box 7"/>
            <p:cNvSpPr txBox="1">
              <a:spLocks noChangeArrowheads="1"/>
            </p:cNvSpPr>
            <p:nvPr/>
          </p:nvSpPr>
          <p:spPr bwMode="auto">
            <a:xfrm>
              <a:off x="7610402" y="5173175"/>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-24</a:t>
              </a:r>
            </a:p>
          </p:txBody>
        </p:sp>
        <p:sp>
          <p:nvSpPr>
            <p:cNvPr id="49" name="Text Box 7"/>
            <p:cNvSpPr txBox="1">
              <a:spLocks noChangeArrowheads="1"/>
            </p:cNvSpPr>
            <p:nvPr/>
          </p:nvSpPr>
          <p:spPr bwMode="auto">
            <a:xfrm>
              <a:off x="7620000" y="572815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+0</a:t>
              </a:r>
            </a:p>
          </p:txBody>
        </p:sp>
        <p:sp>
          <p:nvSpPr>
            <p:cNvPr id="55" name="Text Box 7">
              <a:extLst>
                <a:ext uri="{FF2B5EF4-FFF2-40B4-BE49-F238E27FC236}">
                  <a16:creationId xmlns:a16="http://schemas.microsoft.com/office/drawing/2014/main" id="{451DF486-A158-4CD7-A5A1-9AA476EDB5D9}"/>
                </a:ext>
              </a:extLst>
            </p:cNvPr>
            <p:cNvSpPr txBox="1">
              <a:spLocks noChangeArrowheads="1"/>
            </p:cNvSpPr>
            <p:nvPr/>
          </p:nvSpPr>
          <p:spPr bwMode="auto">
            <a:xfrm>
              <a:off x="7615201" y="16002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-11</a:t>
              </a:r>
            </a:p>
          </p:txBody>
        </p:sp>
        <p:sp>
          <p:nvSpPr>
            <p:cNvPr id="58" name="Text Box 7">
              <a:extLst>
                <a:ext uri="{FF2B5EF4-FFF2-40B4-BE49-F238E27FC236}">
                  <a16:creationId xmlns:a16="http://schemas.microsoft.com/office/drawing/2014/main" id="{F557B648-FA7A-45EA-B65F-45130E420F28}"/>
                </a:ext>
              </a:extLst>
            </p:cNvPr>
            <p:cNvSpPr txBox="1">
              <a:spLocks noChangeArrowheads="1"/>
            </p:cNvSpPr>
            <p:nvPr/>
          </p:nvSpPr>
          <p:spPr bwMode="auto">
            <a:xfrm>
              <a:off x="7591498" y="552317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-30</a:t>
              </a:r>
            </a:p>
          </p:txBody>
        </p:sp>
      </p:grpSp>
      <p:grpSp>
        <p:nvGrpSpPr>
          <p:cNvPr id="61" name="Group 60">
            <a:extLst>
              <a:ext uri="{FF2B5EF4-FFF2-40B4-BE49-F238E27FC236}">
                <a16:creationId xmlns:a16="http://schemas.microsoft.com/office/drawing/2014/main" id="{7571EFBA-23D1-480A-A4E4-181FBCDE4AC8}"/>
              </a:ext>
            </a:extLst>
          </p:cNvPr>
          <p:cNvGrpSpPr/>
          <p:nvPr/>
        </p:nvGrpSpPr>
        <p:grpSpPr>
          <a:xfrm>
            <a:off x="8348070" y="457200"/>
            <a:ext cx="719729" cy="5562600"/>
            <a:chOff x="7610402" y="457200"/>
            <a:chExt cx="549729" cy="5562600"/>
          </a:xfrm>
        </p:grpSpPr>
        <p:sp>
          <p:nvSpPr>
            <p:cNvPr id="64" name="Rectangle 2">
              <a:extLst>
                <a:ext uri="{FF2B5EF4-FFF2-40B4-BE49-F238E27FC236}">
                  <a16:creationId xmlns:a16="http://schemas.microsoft.com/office/drawing/2014/main" id="{09E84E11-7621-4E2C-BA44-459D6D5E6F92}"/>
                </a:ext>
              </a:extLst>
            </p:cNvPr>
            <p:cNvSpPr>
              <a:spLocks noChangeArrowheads="1"/>
            </p:cNvSpPr>
            <p:nvPr/>
          </p:nvSpPr>
          <p:spPr bwMode="auto">
            <a:xfrm>
              <a:off x="7620000" y="482691"/>
              <a:ext cx="523802" cy="5537109"/>
            </a:xfrm>
            <a:prstGeom prst="rect">
              <a:avLst/>
            </a:prstGeom>
            <a:solidFill>
              <a:schemeClr val="bg1">
                <a:lumMod val="85000"/>
              </a:schemeClr>
            </a:solidFill>
            <a:ln>
              <a:noFill/>
            </a:ln>
            <a:effectLst/>
            <a:extLst/>
          </p:spPr>
          <p:txBody>
            <a:bodyPr wrap="none" anchor="ctr"/>
            <a:lstStyle/>
            <a:p>
              <a:endParaRPr lang="en-US" dirty="0">
                <a:solidFill>
                  <a:srgbClr val="000000"/>
                </a:solidFill>
                <a:latin typeface="Arial" charset="0"/>
              </a:endParaRPr>
            </a:p>
          </p:txBody>
        </p:sp>
        <p:sp>
          <p:nvSpPr>
            <p:cNvPr id="67" name="Text Box 5">
              <a:extLst>
                <a:ext uri="{FF2B5EF4-FFF2-40B4-BE49-F238E27FC236}">
                  <a16:creationId xmlns:a16="http://schemas.microsoft.com/office/drawing/2014/main" id="{49D567B4-89EB-4D36-95A0-23791FCB2192}"/>
                </a:ext>
              </a:extLst>
            </p:cNvPr>
            <p:cNvSpPr txBox="1">
              <a:spLocks noChangeArrowheads="1"/>
            </p:cNvSpPr>
            <p:nvPr/>
          </p:nvSpPr>
          <p:spPr bwMode="auto">
            <a:xfrm>
              <a:off x="7620000" y="457200"/>
              <a:ext cx="5334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500" b="1" dirty="0">
                  <a:solidFill>
                    <a:srgbClr val="000000"/>
                  </a:solidFill>
                </a:rPr>
                <a:t>NO/NH</a:t>
              </a:r>
            </a:p>
          </p:txBody>
        </p:sp>
        <p:sp>
          <p:nvSpPr>
            <p:cNvPr id="70" name="Text Box 7">
              <a:extLst>
                <a:ext uri="{FF2B5EF4-FFF2-40B4-BE49-F238E27FC236}">
                  <a16:creationId xmlns:a16="http://schemas.microsoft.com/office/drawing/2014/main" id="{EBD91DDF-8886-4F2F-83AE-56950D78CF48}"/>
                </a:ext>
              </a:extLst>
            </p:cNvPr>
            <p:cNvSpPr txBox="1">
              <a:spLocks noChangeArrowheads="1"/>
            </p:cNvSpPr>
            <p:nvPr/>
          </p:nvSpPr>
          <p:spPr bwMode="auto">
            <a:xfrm>
              <a:off x="7620000" y="6858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27/4</a:t>
              </a:r>
            </a:p>
          </p:txBody>
        </p:sp>
        <p:sp>
          <p:nvSpPr>
            <p:cNvPr id="71" name="Text Box 7">
              <a:extLst>
                <a:ext uri="{FF2B5EF4-FFF2-40B4-BE49-F238E27FC236}">
                  <a16:creationId xmlns:a16="http://schemas.microsoft.com/office/drawing/2014/main" id="{2005B743-D183-43B7-9B42-AE1CB56C7386}"/>
                </a:ext>
              </a:extLst>
            </p:cNvPr>
            <p:cNvSpPr txBox="1">
              <a:spLocks noChangeArrowheads="1"/>
            </p:cNvSpPr>
            <p:nvPr/>
          </p:nvSpPr>
          <p:spPr bwMode="auto">
            <a:xfrm>
              <a:off x="7620000" y="10221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30/5</a:t>
              </a:r>
            </a:p>
          </p:txBody>
        </p:sp>
        <p:sp>
          <p:nvSpPr>
            <p:cNvPr id="72" name="Text Box 7">
              <a:extLst>
                <a:ext uri="{FF2B5EF4-FFF2-40B4-BE49-F238E27FC236}">
                  <a16:creationId xmlns:a16="http://schemas.microsoft.com/office/drawing/2014/main" id="{A0025A4B-E8AB-40B3-8452-8E1D25954941}"/>
                </a:ext>
              </a:extLst>
            </p:cNvPr>
            <p:cNvSpPr txBox="1">
              <a:spLocks noChangeArrowheads="1"/>
            </p:cNvSpPr>
            <p:nvPr/>
          </p:nvSpPr>
          <p:spPr bwMode="auto">
            <a:xfrm>
              <a:off x="7625219" y="124968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26/2</a:t>
              </a:r>
            </a:p>
          </p:txBody>
        </p:sp>
        <p:sp>
          <p:nvSpPr>
            <p:cNvPr id="73" name="Text Box 7">
              <a:extLst>
                <a:ext uri="{FF2B5EF4-FFF2-40B4-BE49-F238E27FC236}">
                  <a16:creationId xmlns:a16="http://schemas.microsoft.com/office/drawing/2014/main" id="{C0CB1BD2-7FDA-476E-B280-DD647A2EF595}"/>
                </a:ext>
              </a:extLst>
            </p:cNvPr>
            <p:cNvSpPr txBox="1">
              <a:spLocks noChangeArrowheads="1"/>
            </p:cNvSpPr>
            <p:nvPr/>
          </p:nvSpPr>
          <p:spPr bwMode="auto">
            <a:xfrm>
              <a:off x="7620000" y="184210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34/6</a:t>
              </a:r>
            </a:p>
          </p:txBody>
        </p:sp>
        <p:sp>
          <p:nvSpPr>
            <p:cNvPr id="74" name="Text Box 7">
              <a:extLst>
                <a:ext uri="{FF2B5EF4-FFF2-40B4-BE49-F238E27FC236}">
                  <a16:creationId xmlns:a16="http://schemas.microsoft.com/office/drawing/2014/main" id="{26C6D386-93C6-42AC-9DA6-32D3E42D1FBF}"/>
                </a:ext>
              </a:extLst>
            </p:cNvPr>
            <p:cNvSpPr txBox="1">
              <a:spLocks noChangeArrowheads="1"/>
            </p:cNvSpPr>
            <p:nvPr/>
          </p:nvSpPr>
          <p:spPr bwMode="auto">
            <a:xfrm>
              <a:off x="7620000" y="206412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27/4</a:t>
              </a:r>
            </a:p>
          </p:txBody>
        </p:sp>
        <p:sp>
          <p:nvSpPr>
            <p:cNvPr id="75" name="Text Box 7">
              <a:extLst>
                <a:ext uri="{FF2B5EF4-FFF2-40B4-BE49-F238E27FC236}">
                  <a16:creationId xmlns:a16="http://schemas.microsoft.com/office/drawing/2014/main" id="{F60106AA-536B-4800-87F1-E98B47EF7E7C}"/>
                </a:ext>
              </a:extLst>
            </p:cNvPr>
            <p:cNvSpPr txBox="1">
              <a:spLocks noChangeArrowheads="1"/>
            </p:cNvSpPr>
            <p:nvPr/>
          </p:nvSpPr>
          <p:spPr bwMode="auto">
            <a:xfrm>
              <a:off x="7610402" y="229272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26/5</a:t>
              </a:r>
            </a:p>
          </p:txBody>
        </p:sp>
        <p:sp>
          <p:nvSpPr>
            <p:cNvPr id="76" name="Text Box 7">
              <a:extLst>
                <a:ext uri="{FF2B5EF4-FFF2-40B4-BE49-F238E27FC236}">
                  <a16:creationId xmlns:a16="http://schemas.microsoft.com/office/drawing/2014/main" id="{571D9E59-8594-4E73-A69D-845915818FF3}"/>
                </a:ext>
              </a:extLst>
            </p:cNvPr>
            <p:cNvSpPr txBox="1">
              <a:spLocks noChangeArrowheads="1"/>
            </p:cNvSpPr>
            <p:nvPr/>
          </p:nvSpPr>
          <p:spPr bwMode="auto">
            <a:xfrm>
              <a:off x="7620000" y="26670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23/7</a:t>
              </a:r>
            </a:p>
          </p:txBody>
        </p:sp>
        <p:sp>
          <p:nvSpPr>
            <p:cNvPr id="78" name="Text Box 7">
              <a:extLst>
                <a:ext uri="{FF2B5EF4-FFF2-40B4-BE49-F238E27FC236}">
                  <a16:creationId xmlns:a16="http://schemas.microsoft.com/office/drawing/2014/main" id="{E9A49FD8-2C2E-41AA-8BA5-891C58D943A9}"/>
                </a:ext>
              </a:extLst>
            </p:cNvPr>
            <p:cNvSpPr txBox="1">
              <a:spLocks noChangeArrowheads="1"/>
            </p:cNvSpPr>
            <p:nvPr/>
          </p:nvSpPr>
          <p:spPr bwMode="auto">
            <a:xfrm>
              <a:off x="7620000" y="28956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31/3</a:t>
              </a:r>
            </a:p>
          </p:txBody>
        </p:sp>
        <p:sp>
          <p:nvSpPr>
            <p:cNvPr id="80" name="Text Box 7">
              <a:extLst>
                <a:ext uri="{FF2B5EF4-FFF2-40B4-BE49-F238E27FC236}">
                  <a16:creationId xmlns:a16="http://schemas.microsoft.com/office/drawing/2014/main" id="{905B7360-6692-4799-8645-5DE4209A2D42}"/>
                </a:ext>
              </a:extLst>
            </p:cNvPr>
            <p:cNvSpPr txBox="1">
              <a:spLocks noChangeArrowheads="1"/>
            </p:cNvSpPr>
            <p:nvPr/>
          </p:nvSpPr>
          <p:spPr bwMode="auto">
            <a:xfrm>
              <a:off x="7620000" y="31242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23/4</a:t>
              </a:r>
            </a:p>
          </p:txBody>
        </p:sp>
        <p:sp>
          <p:nvSpPr>
            <p:cNvPr id="81" name="Text Box 7">
              <a:extLst>
                <a:ext uri="{FF2B5EF4-FFF2-40B4-BE49-F238E27FC236}">
                  <a16:creationId xmlns:a16="http://schemas.microsoft.com/office/drawing/2014/main" id="{61C6B836-C9CC-4AF1-85D2-DCB08110EFF8}"/>
                </a:ext>
              </a:extLst>
            </p:cNvPr>
            <p:cNvSpPr txBox="1">
              <a:spLocks noChangeArrowheads="1"/>
            </p:cNvSpPr>
            <p:nvPr/>
          </p:nvSpPr>
          <p:spPr bwMode="auto">
            <a:xfrm>
              <a:off x="7620000" y="35367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28/4</a:t>
              </a:r>
            </a:p>
          </p:txBody>
        </p:sp>
        <p:sp>
          <p:nvSpPr>
            <p:cNvPr id="82" name="Text Box 7">
              <a:extLst>
                <a:ext uri="{FF2B5EF4-FFF2-40B4-BE49-F238E27FC236}">
                  <a16:creationId xmlns:a16="http://schemas.microsoft.com/office/drawing/2014/main" id="{75BB6DD6-43B8-4E77-9C63-8983E4283778}"/>
                </a:ext>
              </a:extLst>
            </p:cNvPr>
            <p:cNvSpPr txBox="1">
              <a:spLocks noChangeArrowheads="1"/>
            </p:cNvSpPr>
            <p:nvPr/>
          </p:nvSpPr>
          <p:spPr bwMode="auto">
            <a:xfrm>
              <a:off x="7620000" y="3741657"/>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29/10</a:t>
              </a:r>
            </a:p>
          </p:txBody>
        </p:sp>
        <p:sp>
          <p:nvSpPr>
            <p:cNvPr id="83" name="Text Box 7">
              <a:extLst>
                <a:ext uri="{FF2B5EF4-FFF2-40B4-BE49-F238E27FC236}">
                  <a16:creationId xmlns:a16="http://schemas.microsoft.com/office/drawing/2014/main" id="{581A1F63-F5D0-47B0-B421-D80C5B5E0612}"/>
                </a:ext>
              </a:extLst>
            </p:cNvPr>
            <p:cNvSpPr txBox="1">
              <a:spLocks noChangeArrowheads="1"/>
            </p:cNvSpPr>
            <p:nvPr/>
          </p:nvSpPr>
          <p:spPr bwMode="auto">
            <a:xfrm>
              <a:off x="7620000" y="3957101"/>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21/2</a:t>
              </a:r>
            </a:p>
          </p:txBody>
        </p:sp>
        <p:sp>
          <p:nvSpPr>
            <p:cNvPr id="84" name="Text Box 7">
              <a:extLst>
                <a:ext uri="{FF2B5EF4-FFF2-40B4-BE49-F238E27FC236}">
                  <a16:creationId xmlns:a16="http://schemas.microsoft.com/office/drawing/2014/main" id="{D939FA0C-ED75-457C-B777-139BB8BE48B9}"/>
                </a:ext>
              </a:extLst>
            </p:cNvPr>
            <p:cNvSpPr txBox="1">
              <a:spLocks noChangeArrowheads="1"/>
            </p:cNvSpPr>
            <p:nvPr/>
          </p:nvSpPr>
          <p:spPr bwMode="auto">
            <a:xfrm>
              <a:off x="7620000" y="416203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27/1</a:t>
              </a:r>
            </a:p>
          </p:txBody>
        </p:sp>
        <p:sp>
          <p:nvSpPr>
            <p:cNvPr id="85" name="Text Box 7">
              <a:extLst>
                <a:ext uri="{FF2B5EF4-FFF2-40B4-BE49-F238E27FC236}">
                  <a16:creationId xmlns:a16="http://schemas.microsoft.com/office/drawing/2014/main" id="{23E9124A-848B-40DF-9C42-F9E5B1FE14C0}"/>
                </a:ext>
              </a:extLst>
            </p:cNvPr>
            <p:cNvSpPr txBox="1">
              <a:spLocks noChangeArrowheads="1"/>
            </p:cNvSpPr>
            <p:nvPr/>
          </p:nvSpPr>
          <p:spPr bwMode="auto">
            <a:xfrm>
              <a:off x="7626731" y="456513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29/7</a:t>
              </a:r>
            </a:p>
          </p:txBody>
        </p:sp>
        <p:sp>
          <p:nvSpPr>
            <p:cNvPr id="86" name="Text Box 7">
              <a:extLst>
                <a:ext uri="{FF2B5EF4-FFF2-40B4-BE49-F238E27FC236}">
                  <a16:creationId xmlns:a16="http://schemas.microsoft.com/office/drawing/2014/main" id="{D4FD3E36-2776-4096-B9EA-BF32993B972B}"/>
                </a:ext>
              </a:extLst>
            </p:cNvPr>
            <p:cNvSpPr txBox="1">
              <a:spLocks noChangeArrowheads="1"/>
            </p:cNvSpPr>
            <p:nvPr/>
          </p:nvSpPr>
          <p:spPr bwMode="auto">
            <a:xfrm>
              <a:off x="7620000" y="480031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22/5</a:t>
              </a:r>
            </a:p>
          </p:txBody>
        </p:sp>
        <p:sp>
          <p:nvSpPr>
            <p:cNvPr id="87" name="Text Box 7">
              <a:extLst>
                <a:ext uri="{FF2B5EF4-FFF2-40B4-BE49-F238E27FC236}">
                  <a16:creationId xmlns:a16="http://schemas.microsoft.com/office/drawing/2014/main" id="{D1303D12-F112-4B21-8917-F246B7CCD3A3}"/>
                </a:ext>
              </a:extLst>
            </p:cNvPr>
            <p:cNvSpPr txBox="1">
              <a:spLocks noChangeArrowheads="1"/>
            </p:cNvSpPr>
            <p:nvPr/>
          </p:nvSpPr>
          <p:spPr bwMode="auto">
            <a:xfrm>
              <a:off x="7620000" y="500529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28/5</a:t>
              </a:r>
            </a:p>
          </p:txBody>
        </p:sp>
        <p:sp>
          <p:nvSpPr>
            <p:cNvPr id="88" name="Text Box 7">
              <a:extLst>
                <a:ext uri="{FF2B5EF4-FFF2-40B4-BE49-F238E27FC236}">
                  <a16:creationId xmlns:a16="http://schemas.microsoft.com/office/drawing/2014/main" id="{864EB8B1-0247-46F0-832A-9902F69E2AD0}"/>
                </a:ext>
              </a:extLst>
            </p:cNvPr>
            <p:cNvSpPr txBox="1">
              <a:spLocks noChangeArrowheads="1"/>
            </p:cNvSpPr>
            <p:nvPr/>
          </p:nvSpPr>
          <p:spPr bwMode="auto">
            <a:xfrm>
              <a:off x="7610402" y="5173175"/>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31/2</a:t>
              </a:r>
            </a:p>
          </p:txBody>
        </p:sp>
        <p:sp>
          <p:nvSpPr>
            <p:cNvPr id="89" name="Text Box 7">
              <a:extLst>
                <a:ext uri="{FF2B5EF4-FFF2-40B4-BE49-F238E27FC236}">
                  <a16:creationId xmlns:a16="http://schemas.microsoft.com/office/drawing/2014/main" id="{6DD2A362-CF1D-4E87-89A4-8C09357174DD}"/>
                </a:ext>
              </a:extLst>
            </p:cNvPr>
            <p:cNvSpPr txBox="1">
              <a:spLocks noChangeArrowheads="1"/>
            </p:cNvSpPr>
            <p:nvPr/>
          </p:nvSpPr>
          <p:spPr bwMode="auto">
            <a:xfrm>
              <a:off x="7620000" y="572815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22/3</a:t>
              </a:r>
            </a:p>
          </p:txBody>
        </p:sp>
        <p:sp>
          <p:nvSpPr>
            <p:cNvPr id="90" name="Text Box 7">
              <a:extLst>
                <a:ext uri="{FF2B5EF4-FFF2-40B4-BE49-F238E27FC236}">
                  <a16:creationId xmlns:a16="http://schemas.microsoft.com/office/drawing/2014/main" id="{2589E606-5DA3-43F1-A1D6-E9130DB33A96}"/>
                </a:ext>
              </a:extLst>
            </p:cNvPr>
            <p:cNvSpPr txBox="1">
              <a:spLocks noChangeArrowheads="1"/>
            </p:cNvSpPr>
            <p:nvPr/>
          </p:nvSpPr>
          <p:spPr bwMode="auto">
            <a:xfrm>
              <a:off x="7615201" y="16002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22/2</a:t>
              </a:r>
            </a:p>
          </p:txBody>
        </p:sp>
        <p:sp>
          <p:nvSpPr>
            <p:cNvPr id="91" name="Text Box 7">
              <a:extLst>
                <a:ext uri="{FF2B5EF4-FFF2-40B4-BE49-F238E27FC236}">
                  <a16:creationId xmlns:a16="http://schemas.microsoft.com/office/drawing/2014/main" id="{196CA864-05A8-4622-AC0B-927C83C47DA7}"/>
                </a:ext>
              </a:extLst>
            </p:cNvPr>
            <p:cNvSpPr txBox="1">
              <a:spLocks noChangeArrowheads="1"/>
            </p:cNvSpPr>
            <p:nvPr/>
          </p:nvSpPr>
          <p:spPr bwMode="auto">
            <a:xfrm>
              <a:off x="7617071" y="552317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24/3</a:t>
              </a:r>
            </a:p>
          </p:txBody>
        </p:sp>
      </p:grpSp>
    </p:spTree>
    <p:extLst>
      <p:ext uri="{BB962C8B-B14F-4D97-AF65-F5344CB8AC3E}">
        <p14:creationId xmlns:p14="http://schemas.microsoft.com/office/powerpoint/2010/main" val="439471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285999" cy="6096000"/>
          </a:xfrm>
        </p:spPr>
        <p:txBody>
          <a:bodyPr/>
          <a:lstStyle/>
          <a:p>
            <a:pPr algn="l"/>
            <a:r>
              <a:rPr lang="en-US" sz="1800" dirty="0"/>
              <a:t>Wall Street banks fare much more poorly when associated with Goldman Sachs and Wells Fargo, particularly among Democrats, independents, the RAE, drop-off voters, and college educated voters. Though more favorable to these institutions than other groups, Trump voters and Republicans are significantly more negative towards Wall Street banks when  Goldman and Wells Fargo are invoked as examples.</a:t>
            </a:r>
          </a:p>
        </p:txBody>
      </p:sp>
      <p:sp>
        <p:nvSpPr>
          <p:cNvPr id="4" name="Footer Placeholder 3"/>
          <p:cNvSpPr>
            <a:spLocks noGrp="1"/>
          </p:cNvSpPr>
          <p:nvPr>
            <p:ph type="ftr" sz="quarter" idx="10"/>
          </p:nvPr>
        </p:nvSpPr>
        <p:spPr>
          <a:xfrm>
            <a:off x="8549054" y="6169968"/>
            <a:ext cx="685800" cy="304800"/>
          </a:xfrm>
        </p:spPr>
        <p:txBody>
          <a:bodyPr/>
          <a:lstStyle/>
          <a:p>
            <a:pPr>
              <a:defRPr/>
            </a:pPr>
            <a:fld id="{E2E27AE1-3EA2-435D-933D-FD4B2AD16481}" type="slidenum">
              <a:rPr lang="en-US" smtClean="0">
                <a:solidFill>
                  <a:srgbClr val="000000"/>
                </a:solidFill>
              </a:rPr>
              <a:pPr>
                <a:defRPr/>
              </a:pPr>
              <a:t>16</a:t>
            </a:fld>
            <a:endParaRPr lang="en-US" dirty="0">
              <a:solidFill>
                <a:srgbClr val="000000"/>
              </a:solidFill>
            </a:endParaRPr>
          </a:p>
        </p:txBody>
      </p:sp>
      <p:sp>
        <p:nvSpPr>
          <p:cNvPr id="5" name="Rectangle 4"/>
          <p:cNvSpPr/>
          <p:nvPr/>
        </p:nvSpPr>
        <p:spPr>
          <a:xfrm>
            <a:off x="76200" y="6392537"/>
            <a:ext cx="7239000" cy="430887"/>
          </a:xfrm>
          <a:prstGeom prst="rect">
            <a:avLst/>
          </a:prstGeom>
        </p:spPr>
        <p:txBody>
          <a:bodyPr wrap="square">
            <a:spAutoFit/>
          </a:bodyPr>
          <a:lstStyle/>
          <a:p>
            <a:pPr algn="just"/>
            <a:r>
              <a:rPr lang="en-US" sz="1100" dirty="0">
                <a:ea typeface="Times New Roman" panose="02020603050405020304" pitchFamily="18" charset="0"/>
                <a:cs typeface="Times New Roman" panose="02020603050405020304" pitchFamily="18" charset="0"/>
              </a:rPr>
              <a:t>Do you have a VERY favorable, SOMEWHAT favorable, somewhat UNFAVORABLE, or VERY unfavorable  impression of Wall Street banks like Goldman Sachs and Wells Fargo?</a:t>
            </a:r>
            <a:endParaRPr lang="en-US" sz="1100" dirty="0"/>
          </a:p>
        </p:txBody>
      </p:sp>
      <p:graphicFrame>
        <p:nvGraphicFramePr>
          <p:cNvPr id="6" name="Object 4"/>
          <p:cNvGraphicFramePr>
            <a:graphicFrameLocks noChangeAspect="1"/>
          </p:cNvGraphicFramePr>
          <p:nvPr>
            <p:extLst>
              <p:ext uri="{D42A27DB-BD31-4B8C-83A1-F6EECF244321}">
                <p14:modId xmlns:p14="http://schemas.microsoft.com/office/powerpoint/2010/main" val="771773704"/>
              </p:ext>
            </p:extLst>
          </p:nvPr>
        </p:nvGraphicFramePr>
        <p:xfrm>
          <a:off x="2705100" y="350837"/>
          <a:ext cx="4876800" cy="59277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057400" y="76200"/>
            <a:ext cx="6000850" cy="338554"/>
          </a:xfrm>
          <a:prstGeom prst="rect">
            <a:avLst/>
          </a:prstGeom>
          <a:solidFill>
            <a:schemeClr val="bg1">
              <a:lumMod val="85000"/>
            </a:schemeClr>
          </a:solidFill>
          <a:effectLst>
            <a:outerShdw blurRad="63500" dist="50800" dir="5400000" algn="ctr" rotWithShape="0">
              <a:srgbClr val="000000">
                <a:alpha val="43137"/>
              </a:srgbClr>
            </a:outerShdw>
          </a:effectLst>
        </p:spPr>
        <p:txBody>
          <a:bodyPr wrap="square" rtlCol="0">
            <a:spAutoFit/>
          </a:bodyPr>
          <a:lstStyle/>
          <a:p>
            <a:pPr algn="ctr"/>
            <a:r>
              <a:rPr lang="en-US" sz="1600" b="1" dirty="0">
                <a:solidFill>
                  <a:srgbClr val="000000"/>
                </a:solidFill>
              </a:rPr>
              <a:t>Wall Street Banks Like Goldman, Wells Fargo Favorability Contours</a:t>
            </a:r>
          </a:p>
        </p:txBody>
      </p:sp>
      <p:grpSp>
        <p:nvGrpSpPr>
          <p:cNvPr id="13" name="Group 12">
            <a:extLst>
              <a:ext uri="{FF2B5EF4-FFF2-40B4-BE49-F238E27FC236}">
                <a16:creationId xmlns:a16="http://schemas.microsoft.com/office/drawing/2014/main" id="{46469F08-325D-40D7-A875-EB93FD640E96}"/>
              </a:ext>
            </a:extLst>
          </p:cNvPr>
          <p:cNvGrpSpPr/>
          <p:nvPr/>
        </p:nvGrpSpPr>
        <p:grpSpPr>
          <a:xfrm>
            <a:off x="7584477" y="457200"/>
            <a:ext cx="575654" cy="5562600"/>
            <a:chOff x="7584477" y="457200"/>
            <a:chExt cx="575654" cy="5562600"/>
          </a:xfrm>
        </p:grpSpPr>
        <p:sp>
          <p:nvSpPr>
            <p:cNvPr id="8" name="Rectangle 2"/>
            <p:cNvSpPr>
              <a:spLocks noChangeArrowheads="1"/>
            </p:cNvSpPr>
            <p:nvPr/>
          </p:nvSpPr>
          <p:spPr bwMode="auto">
            <a:xfrm>
              <a:off x="7620000" y="482691"/>
              <a:ext cx="523802" cy="5537109"/>
            </a:xfrm>
            <a:prstGeom prst="rect">
              <a:avLst/>
            </a:prstGeom>
            <a:solidFill>
              <a:schemeClr val="bg1">
                <a:lumMod val="85000"/>
              </a:schemeClr>
            </a:solidFill>
            <a:ln>
              <a:noFill/>
            </a:ln>
            <a:effectLst/>
            <a:extLst/>
          </p:spPr>
          <p:txBody>
            <a:bodyPr wrap="none" anchor="ctr"/>
            <a:lstStyle/>
            <a:p>
              <a:endParaRPr lang="en-US" dirty="0">
                <a:solidFill>
                  <a:srgbClr val="000000"/>
                </a:solidFill>
                <a:latin typeface="Arial" charset="0"/>
              </a:endParaRPr>
            </a:p>
          </p:txBody>
        </p:sp>
        <p:sp>
          <p:nvSpPr>
            <p:cNvPr id="9" name="Text Box 5"/>
            <p:cNvSpPr txBox="1">
              <a:spLocks noChangeArrowheads="1"/>
            </p:cNvSpPr>
            <p:nvPr/>
          </p:nvSpPr>
          <p:spPr bwMode="auto">
            <a:xfrm>
              <a:off x="7620000" y="457200"/>
              <a:ext cx="533400" cy="23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500" b="1" dirty="0">
                  <a:solidFill>
                    <a:srgbClr val="000000"/>
                  </a:solidFill>
                </a:rPr>
                <a:t>Net</a:t>
              </a:r>
            </a:p>
          </p:txBody>
        </p:sp>
        <p:sp>
          <p:nvSpPr>
            <p:cNvPr id="12" name="Text Box 7"/>
            <p:cNvSpPr txBox="1">
              <a:spLocks noChangeArrowheads="1"/>
            </p:cNvSpPr>
            <p:nvPr/>
          </p:nvSpPr>
          <p:spPr bwMode="auto">
            <a:xfrm>
              <a:off x="7620000" y="6858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-29</a:t>
              </a:r>
            </a:p>
          </p:txBody>
        </p:sp>
        <p:sp>
          <p:nvSpPr>
            <p:cNvPr id="21" name="Text Box 7"/>
            <p:cNvSpPr txBox="1">
              <a:spLocks noChangeArrowheads="1"/>
            </p:cNvSpPr>
            <p:nvPr/>
          </p:nvSpPr>
          <p:spPr bwMode="auto">
            <a:xfrm>
              <a:off x="7620000" y="10221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-36</a:t>
              </a:r>
            </a:p>
          </p:txBody>
        </p:sp>
        <p:sp>
          <p:nvSpPr>
            <p:cNvPr id="27" name="Text Box 7"/>
            <p:cNvSpPr txBox="1">
              <a:spLocks noChangeArrowheads="1"/>
            </p:cNvSpPr>
            <p:nvPr/>
          </p:nvSpPr>
          <p:spPr bwMode="auto">
            <a:xfrm>
              <a:off x="7625219" y="124968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-34</a:t>
              </a:r>
            </a:p>
          </p:txBody>
        </p:sp>
        <p:sp>
          <p:nvSpPr>
            <p:cNvPr id="30" name="Text Box 7"/>
            <p:cNvSpPr txBox="1">
              <a:spLocks noChangeArrowheads="1"/>
            </p:cNvSpPr>
            <p:nvPr/>
          </p:nvSpPr>
          <p:spPr bwMode="auto">
            <a:xfrm>
              <a:off x="7620000" y="184210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-30</a:t>
              </a:r>
            </a:p>
          </p:txBody>
        </p:sp>
        <p:sp>
          <p:nvSpPr>
            <p:cNvPr id="33" name="Text Box 7"/>
            <p:cNvSpPr txBox="1">
              <a:spLocks noChangeArrowheads="1"/>
            </p:cNvSpPr>
            <p:nvPr/>
          </p:nvSpPr>
          <p:spPr bwMode="auto">
            <a:xfrm>
              <a:off x="7620000" y="206412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-27</a:t>
              </a:r>
            </a:p>
          </p:txBody>
        </p:sp>
        <p:sp>
          <p:nvSpPr>
            <p:cNvPr id="36" name="Text Box 7"/>
            <p:cNvSpPr txBox="1">
              <a:spLocks noChangeArrowheads="1"/>
            </p:cNvSpPr>
            <p:nvPr/>
          </p:nvSpPr>
          <p:spPr bwMode="auto">
            <a:xfrm>
              <a:off x="7610402" y="229272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-26</a:t>
              </a:r>
            </a:p>
          </p:txBody>
        </p:sp>
        <p:sp>
          <p:nvSpPr>
            <p:cNvPr id="39" name="Text Box 7"/>
            <p:cNvSpPr txBox="1">
              <a:spLocks noChangeArrowheads="1"/>
            </p:cNvSpPr>
            <p:nvPr/>
          </p:nvSpPr>
          <p:spPr bwMode="auto">
            <a:xfrm>
              <a:off x="7620000" y="26670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-36</a:t>
              </a:r>
            </a:p>
          </p:txBody>
        </p:sp>
        <p:sp>
          <p:nvSpPr>
            <p:cNvPr id="42" name="Text Box 7"/>
            <p:cNvSpPr txBox="1">
              <a:spLocks noChangeArrowheads="1"/>
            </p:cNvSpPr>
            <p:nvPr/>
          </p:nvSpPr>
          <p:spPr bwMode="auto">
            <a:xfrm>
              <a:off x="7620000" y="28956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-38</a:t>
              </a:r>
            </a:p>
          </p:txBody>
        </p:sp>
        <p:sp>
          <p:nvSpPr>
            <p:cNvPr id="45" name="Text Box 7"/>
            <p:cNvSpPr txBox="1">
              <a:spLocks noChangeArrowheads="1"/>
            </p:cNvSpPr>
            <p:nvPr/>
          </p:nvSpPr>
          <p:spPr bwMode="auto">
            <a:xfrm>
              <a:off x="7620000" y="31242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-10</a:t>
              </a:r>
            </a:p>
          </p:txBody>
        </p:sp>
        <p:sp>
          <p:nvSpPr>
            <p:cNvPr id="48" name="Text Box 7"/>
            <p:cNvSpPr txBox="1">
              <a:spLocks noChangeArrowheads="1"/>
            </p:cNvSpPr>
            <p:nvPr/>
          </p:nvSpPr>
          <p:spPr bwMode="auto">
            <a:xfrm>
              <a:off x="7620000" y="35367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-28</a:t>
              </a:r>
            </a:p>
          </p:txBody>
        </p:sp>
        <p:sp>
          <p:nvSpPr>
            <p:cNvPr id="51" name="Text Box 7"/>
            <p:cNvSpPr txBox="1">
              <a:spLocks noChangeArrowheads="1"/>
            </p:cNvSpPr>
            <p:nvPr/>
          </p:nvSpPr>
          <p:spPr bwMode="auto">
            <a:xfrm>
              <a:off x="7620000" y="3741657"/>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-32</a:t>
              </a:r>
            </a:p>
          </p:txBody>
        </p:sp>
        <p:sp>
          <p:nvSpPr>
            <p:cNvPr id="54" name="Text Box 7"/>
            <p:cNvSpPr txBox="1">
              <a:spLocks noChangeArrowheads="1"/>
            </p:cNvSpPr>
            <p:nvPr/>
          </p:nvSpPr>
          <p:spPr bwMode="auto">
            <a:xfrm>
              <a:off x="7620000" y="3957101"/>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-35</a:t>
              </a:r>
            </a:p>
          </p:txBody>
        </p:sp>
        <p:sp>
          <p:nvSpPr>
            <p:cNvPr id="57" name="Text Box 7"/>
            <p:cNvSpPr txBox="1">
              <a:spLocks noChangeArrowheads="1"/>
            </p:cNvSpPr>
            <p:nvPr/>
          </p:nvSpPr>
          <p:spPr bwMode="auto">
            <a:xfrm>
              <a:off x="7620000" y="416203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-25</a:t>
              </a:r>
            </a:p>
          </p:txBody>
        </p:sp>
        <p:sp>
          <p:nvSpPr>
            <p:cNvPr id="60" name="Text Box 7"/>
            <p:cNvSpPr txBox="1">
              <a:spLocks noChangeArrowheads="1"/>
            </p:cNvSpPr>
            <p:nvPr/>
          </p:nvSpPr>
          <p:spPr bwMode="auto">
            <a:xfrm>
              <a:off x="7626731" y="456513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-31</a:t>
              </a:r>
            </a:p>
          </p:txBody>
        </p:sp>
        <p:sp>
          <p:nvSpPr>
            <p:cNvPr id="63" name="Text Box 7"/>
            <p:cNvSpPr txBox="1">
              <a:spLocks noChangeArrowheads="1"/>
            </p:cNvSpPr>
            <p:nvPr/>
          </p:nvSpPr>
          <p:spPr bwMode="auto">
            <a:xfrm>
              <a:off x="7620000" y="480031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-32</a:t>
              </a:r>
            </a:p>
          </p:txBody>
        </p:sp>
        <p:sp>
          <p:nvSpPr>
            <p:cNvPr id="66" name="Text Box 7"/>
            <p:cNvSpPr txBox="1">
              <a:spLocks noChangeArrowheads="1"/>
            </p:cNvSpPr>
            <p:nvPr/>
          </p:nvSpPr>
          <p:spPr bwMode="auto">
            <a:xfrm>
              <a:off x="7620000" y="500529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-22</a:t>
              </a:r>
            </a:p>
          </p:txBody>
        </p:sp>
        <p:sp>
          <p:nvSpPr>
            <p:cNvPr id="69" name="Text Box 7"/>
            <p:cNvSpPr txBox="1">
              <a:spLocks noChangeArrowheads="1"/>
            </p:cNvSpPr>
            <p:nvPr/>
          </p:nvSpPr>
          <p:spPr bwMode="auto">
            <a:xfrm>
              <a:off x="7610402" y="5173175"/>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-27</a:t>
              </a:r>
            </a:p>
          </p:txBody>
        </p:sp>
        <p:sp>
          <p:nvSpPr>
            <p:cNvPr id="49" name="Text Box 7"/>
            <p:cNvSpPr txBox="1">
              <a:spLocks noChangeArrowheads="1"/>
            </p:cNvSpPr>
            <p:nvPr/>
          </p:nvSpPr>
          <p:spPr bwMode="auto">
            <a:xfrm>
              <a:off x="7584477" y="572815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-17</a:t>
              </a:r>
            </a:p>
          </p:txBody>
        </p:sp>
        <p:sp>
          <p:nvSpPr>
            <p:cNvPr id="55" name="Text Box 7">
              <a:extLst>
                <a:ext uri="{FF2B5EF4-FFF2-40B4-BE49-F238E27FC236}">
                  <a16:creationId xmlns:a16="http://schemas.microsoft.com/office/drawing/2014/main" id="{451DF486-A158-4CD7-A5A1-9AA476EDB5D9}"/>
                </a:ext>
              </a:extLst>
            </p:cNvPr>
            <p:cNvSpPr txBox="1">
              <a:spLocks noChangeArrowheads="1"/>
            </p:cNvSpPr>
            <p:nvPr/>
          </p:nvSpPr>
          <p:spPr bwMode="auto">
            <a:xfrm>
              <a:off x="7615201" y="16002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-34</a:t>
              </a:r>
            </a:p>
          </p:txBody>
        </p:sp>
        <p:sp>
          <p:nvSpPr>
            <p:cNvPr id="58" name="Text Box 7">
              <a:extLst>
                <a:ext uri="{FF2B5EF4-FFF2-40B4-BE49-F238E27FC236}">
                  <a16:creationId xmlns:a16="http://schemas.microsoft.com/office/drawing/2014/main" id="{F557B648-FA7A-45EA-B65F-45130E420F28}"/>
                </a:ext>
              </a:extLst>
            </p:cNvPr>
            <p:cNvSpPr txBox="1">
              <a:spLocks noChangeArrowheads="1"/>
            </p:cNvSpPr>
            <p:nvPr/>
          </p:nvSpPr>
          <p:spPr bwMode="auto">
            <a:xfrm>
              <a:off x="7591498" y="552317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-46</a:t>
              </a:r>
            </a:p>
          </p:txBody>
        </p:sp>
      </p:grpSp>
      <p:grpSp>
        <p:nvGrpSpPr>
          <p:cNvPr id="61" name="Group 60">
            <a:extLst>
              <a:ext uri="{FF2B5EF4-FFF2-40B4-BE49-F238E27FC236}">
                <a16:creationId xmlns:a16="http://schemas.microsoft.com/office/drawing/2014/main" id="{7571EFBA-23D1-480A-A4E4-181FBCDE4AC8}"/>
              </a:ext>
            </a:extLst>
          </p:cNvPr>
          <p:cNvGrpSpPr/>
          <p:nvPr/>
        </p:nvGrpSpPr>
        <p:grpSpPr>
          <a:xfrm>
            <a:off x="8348070" y="457200"/>
            <a:ext cx="719729" cy="5562600"/>
            <a:chOff x="7610402" y="457200"/>
            <a:chExt cx="549729" cy="5562600"/>
          </a:xfrm>
        </p:grpSpPr>
        <p:sp>
          <p:nvSpPr>
            <p:cNvPr id="64" name="Rectangle 2">
              <a:extLst>
                <a:ext uri="{FF2B5EF4-FFF2-40B4-BE49-F238E27FC236}">
                  <a16:creationId xmlns:a16="http://schemas.microsoft.com/office/drawing/2014/main" id="{09E84E11-7621-4E2C-BA44-459D6D5E6F92}"/>
                </a:ext>
              </a:extLst>
            </p:cNvPr>
            <p:cNvSpPr>
              <a:spLocks noChangeArrowheads="1"/>
            </p:cNvSpPr>
            <p:nvPr/>
          </p:nvSpPr>
          <p:spPr bwMode="auto">
            <a:xfrm>
              <a:off x="7620000" y="482691"/>
              <a:ext cx="523802" cy="5537109"/>
            </a:xfrm>
            <a:prstGeom prst="rect">
              <a:avLst/>
            </a:prstGeom>
            <a:solidFill>
              <a:schemeClr val="bg1">
                <a:lumMod val="85000"/>
              </a:schemeClr>
            </a:solidFill>
            <a:ln>
              <a:noFill/>
            </a:ln>
            <a:effectLst/>
            <a:extLst/>
          </p:spPr>
          <p:txBody>
            <a:bodyPr wrap="none" anchor="ctr"/>
            <a:lstStyle/>
            <a:p>
              <a:endParaRPr lang="en-US" dirty="0">
                <a:solidFill>
                  <a:srgbClr val="000000"/>
                </a:solidFill>
                <a:latin typeface="Arial" charset="0"/>
              </a:endParaRPr>
            </a:p>
          </p:txBody>
        </p:sp>
        <p:sp>
          <p:nvSpPr>
            <p:cNvPr id="67" name="Text Box 5">
              <a:extLst>
                <a:ext uri="{FF2B5EF4-FFF2-40B4-BE49-F238E27FC236}">
                  <a16:creationId xmlns:a16="http://schemas.microsoft.com/office/drawing/2014/main" id="{49D567B4-89EB-4D36-95A0-23791FCB2192}"/>
                </a:ext>
              </a:extLst>
            </p:cNvPr>
            <p:cNvSpPr txBox="1">
              <a:spLocks noChangeArrowheads="1"/>
            </p:cNvSpPr>
            <p:nvPr/>
          </p:nvSpPr>
          <p:spPr bwMode="auto">
            <a:xfrm>
              <a:off x="7620000" y="457200"/>
              <a:ext cx="5334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500" b="1" dirty="0">
                  <a:solidFill>
                    <a:srgbClr val="000000"/>
                  </a:solidFill>
                </a:rPr>
                <a:t>NO/NH</a:t>
              </a:r>
            </a:p>
          </p:txBody>
        </p:sp>
        <p:sp>
          <p:nvSpPr>
            <p:cNvPr id="70" name="Text Box 7">
              <a:extLst>
                <a:ext uri="{FF2B5EF4-FFF2-40B4-BE49-F238E27FC236}">
                  <a16:creationId xmlns:a16="http://schemas.microsoft.com/office/drawing/2014/main" id="{EBD91DDF-8886-4F2F-83AE-56950D78CF48}"/>
                </a:ext>
              </a:extLst>
            </p:cNvPr>
            <p:cNvSpPr txBox="1">
              <a:spLocks noChangeArrowheads="1"/>
            </p:cNvSpPr>
            <p:nvPr/>
          </p:nvSpPr>
          <p:spPr bwMode="auto">
            <a:xfrm>
              <a:off x="7620000" y="6858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16/1</a:t>
              </a:r>
            </a:p>
          </p:txBody>
        </p:sp>
        <p:sp>
          <p:nvSpPr>
            <p:cNvPr id="71" name="Text Box 7">
              <a:extLst>
                <a:ext uri="{FF2B5EF4-FFF2-40B4-BE49-F238E27FC236}">
                  <a16:creationId xmlns:a16="http://schemas.microsoft.com/office/drawing/2014/main" id="{2005B743-D183-43B7-9B42-AE1CB56C7386}"/>
                </a:ext>
              </a:extLst>
            </p:cNvPr>
            <p:cNvSpPr txBox="1">
              <a:spLocks noChangeArrowheads="1"/>
            </p:cNvSpPr>
            <p:nvPr/>
          </p:nvSpPr>
          <p:spPr bwMode="auto">
            <a:xfrm>
              <a:off x="7620000" y="10221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19/0</a:t>
              </a:r>
            </a:p>
          </p:txBody>
        </p:sp>
        <p:sp>
          <p:nvSpPr>
            <p:cNvPr id="72" name="Text Box 7">
              <a:extLst>
                <a:ext uri="{FF2B5EF4-FFF2-40B4-BE49-F238E27FC236}">
                  <a16:creationId xmlns:a16="http://schemas.microsoft.com/office/drawing/2014/main" id="{A0025A4B-E8AB-40B3-8452-8E1D25954941}"/>
                </a:ext>
              </a:extLst>
            </p:cNvPr>
            <p:cNvSpPr txBox="1">
              <a:spLocks noChangeArrowheads="1"/>
            </p:cNvSpPr>
            <p:nvPr/>
          </p:nvSpPr>
          <p:spPr bwMode="auto">
            <a:xfrm>
              <a:off x="7625219" y="124968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19/1</a:t>
              </a:r>
            </a:p>
          </p:txBody>
        </p:sp>
        <p:sp>
          <p:nvSpPr>
            <p:cNvPr id="73" name="Text Box 7">
              <a:extLst>
                <a:ext uri="{FF2B5EF4-FFF2-40B4-BE49-F238E27FC236}">
                  <a16:creationId xmlns:a16="http://schemas.microsoft.com/office/drawing/2014/main" id="{C0CB1BD2-7FDA-476E-B280-DD647A2EF595}"/>
                </a:ext>
              </a:extLst>
            </p:cNvPr>
            <p:cNvSpPr txBox="1">
              <a:spLocks noChangeArrowheads="1"/>
            </p:cNvSpPr>
            <p:nvPr/>
          </p:nvSpPr>
          <p:spPr bwMode="auto">
            <a:xfrm>
              <a:off x="7620000" y="184210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22/0</a:t>
              </a:r>
            </a:p>
          </p:txBody>
        </p:sp>
        <p:sp>
          <p:nvSpPr>
            <p:cNvPr id="74" name="Text Box 7">
              <a:extLst>
                <a:ext uri="{FF2B5EF4-FFF2-40B4-BE49-F238E27FC236}">
                  <a16:creationId xmlns:a16="http://schemas.microsoft.com/office/drawing/2014/main" id="{26C6D386-93C6-42AC-9DA6-32D3E42D1FBF}"/>
                </a:ext>
              </a:extLst>
            </p:cNvPr>
            <p:cNvSpPr txBox="1">
              <a:spLocks noChangeArrowheads="1"/>
            </p:cNvSpPr>
            <p:nvPr/>
          </p:nvSpPr>
          <p:spPr bwMode="auto">
            <a:xfrm>
              <a:off x="7620000" y="206412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9/1</a:t>
              </a:r>
            </a:p>
          </p:txBody>
        </p:sp>
        <p:sp>
          <p:nvSpPr>
            <p:cNvPr id="75" name="Text Box 7">
              <a:extLst>
                <a:ext uri="{FF2B5EF4-FFF2-40B4-BE49-F238E27FC236}">
                  <a16:creationId xmlns:a16="http://schemas.microsoft.com/office/drawing/2014/main" id="{F60106AA-536B-4800-87F1-E98B47EF7E7C}"/>
                </a:ext>
              </a:extLst>
            </p:cNvPr>
            <p:cNvSpPr txBox="1">
              <a:spLocks noChangeArrowheads="1"/>
            </p:cNvSpPr>
            <p:nvPr/>
          </p:nvSpPr>
          <p:spPr bwMode="auto">
            <a:xfrm>
              <a:off x="7610402" y="229272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16/1</a:t>
              </a:r>
            </a:p>
          </p:txBody>
        </p:sp>
        <p:sp>
          <p:nvSpPr>
            <p:cNvPr id="76" name="Text Box 7">
              <a:extLst>
                <a:ext uri="{FF2B5EF4-FFF2-40B4-BE49-F238E27FC236}">
                  <a16:creationId xmlns:a16="http://schemas.microsoft.com/office/drawing/2014/main" id="{571D9E59-8594-4E73-A69D-845915818FF3}"/>
                </a:ext>
              </a:extLst>
            </p:cNvPr>
            <p:cNvSpPr txBox="1">
              <a:spLocks noChangeArrowheads="1"/>
            </p:cNvSpPr>
            <p:nvPr/>
          </p:nvSpPr>
          <p:spPr bwMode="auto">
            <a:xfrm>
              <a:off x="7620000" y="26670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12/0</a:t>
              </a:r>
            </a:p>
          </p:txBody>
        </p:sp>
        <p:sp>
          <p:nvSpPr>
            <p:cNvPr id="78" name="Text Box 7">
              <a:extLst>
                <a:ext uri="{FF2B5EF4-FFF2-40B4-BE49-F238E27FC236}">
                  <a16:creationId xmlns:a16="http://schemas.microsoft.com/office/drawing/2014/main" id="{E9A49FD8-2C2E-41AA-8BA5-891C58D943A9}"/>
                </a:ext>
              </a:extLst>
            </p:cNvPr>
            <p:cNvSpPr txBox="1">
              <a:spLocks noChangeArrowheads="1"/>
            </p:cNvSpPr>
            <p:nvPr/>
          </p:nvSpPr>
          <p:spPr bwMode="auto">
            <a:xfrm>
              <a:off x="7620000" y="28956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13/2</a:t>
              </a:r>
            </a:p>
          </p:txBody>
        </p:sp>
        <p:sp>
          <p:nvSpPr>
            <p:cNvPr id="80" name="Text Box 7">
              <a:extLst>
                <a:ext uri="{FF2B5EF4-FFF2-40B4-BE49-F238E27FC236}">
                  <a16:creationId xmlns:a16="http://schemas.microsoft.com/office/drawing/2014/main" id="{905B7360-6692-4799-8645-5DE4209A2D42}"/>
                </a:ext>
              </a:extLst>
            </p:cNvPr>
            <p:cNvSpPr txBox="1">
              <a:spLocks noChangeArrowheads="1"/>
            </p:cNvSpPr>
            <p:nvPr/>
          </p:nvSpPr>
          <p:spPr bwMode="auto">
            <a:xfrm>
              <a:off x="7620000" y="31242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19/2</a:t>
              </a:r>
            </a:p>
          </p:txBody>
        </p:sp>
        <p:sp>
          <p:nvSpPr>
            <p:cNvPr id="81" name="Text Box 7">
              <a:extLst>
                <a:ext uri="{FF2B5EF4-FFF2-40B4-BE49-F238E27FC236}">
                  <a16:creationId xmlns:a16="http://schemas.microsoft.com/office/drawing/2014/main" id="{61C6B836-C9CC-4AF1-85D2-DCB08110EFF8}"/>
                </a:ext>
              </a:extLst>
            </p:cNvPr>
            <p:cNvSpPr txBox="1">
              <a:spLocks noChangeArrowheads="1"/>
            </p:cNvSpPr>
            <p:nvPr/>
          </p:nvSpPr>
          <p:spPr bwMode="auto">
            <a:xfrm>
              <a:off x="7620000" y="35367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19/2</a:t>
              </a:r>
            </a:p>
          </p:txBody>
        </p:sp>
        <p:sp>
          <p:nvSpPr>
            <p:cNvPr id="82" name="Text Box 7">
              <a:extLst>
                <a:ext uri="{FF2B5EF4-FFF2-40B4-BE49-F238E27FC236}">
                  <a16:creationId xmlns:a16="http://schemas.microsoft.com/office/drawing/2014/main" id="{75BB6DD6-43B8-4E77-9C63-8983E4283778}"/>
                </a:ext>
              </a:extLst>
            </p:cNvPr>
            <p:cNvSpPr txBox="1">
              <a:spLocks noChangeArrowheads="1"/>
            </p:cNvSpPr>
            <p:nvPr/>
          </p:nvSpPr>
          <p:spPr bwMode="auto">
            <a:xfrm>
              <a:off x="7620000" y="3741657"/>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19/1</a:t>
              </a:r>
            </a:p>
          </p:txBody>
        </p:sp>
        <p:sp>
          <p:nvSpPr>
            <p:cNvPr id="83" name="Text Box 7">
              <a:extLst>
                <a:ext uri="{FF2B5EF4-FFF2-40B4-BE49-F238E27FC236}">
                  <a16:creationId xmlns:a16="http://schemas.microsoft.com/office/drawing/2014/main" id="{581A1F63-F5D0-47B0-B421-D80C5B5E0612}"/>
                </a:ext>
              </a:extLst>
            </p:cNvPr>
            <p:cNvSpPr txBox="1">
              <a:spLocks noChangeArrowheads="1"/>
            </p:cNvSpPr>
            <p:nvPr/>
          </p:nvSpPr>
          <p:spPr bwMode="auto">
            <a:xfrm>
              <a:off x="7620000" y="3957101"/>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6/1</a:t>
              </a:r>
            </a:p>
          </p:txBody>
        </p:sp>
        <p:sp>
          <p:nvSpPr>
            <p:cNvPr id="84" name="Text Box 7">
              <a:extLst>
                <a:ext uri="{FF2B5EF4-FFF2-40B4-BE49-F238E27FC236}">
                  <a16:creationId xmlns:a16="http://schemas.microsoft.com/office/drawing/2014/main" id="{D939FA0C-ED75-457C-B777-139BB8BE48B9}"/>
                </a:ext>
              </a:extLst>
            </p:cNvPr>
            <p:cNvSpPr txBox="1">
              <a:spLocks noChangeArrowheads="1"/>
            </p:cNvSpPr>
            <p:nvPr/>
          </p:nvSpPr>
          <p:spPr bwMode="auto">
            <a:xfrm>
              <a:off x="7620000" y="416203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17/0</a:t>
              </a:r>
            </a:p>
          </p:txBody>
        </p:sp>
        <p:sp>
          <p:nvSpPr>
            <p:cNvPr id="85" name="Text Box 7">
              <a:extLst>
                <a:ext uri="{FF2B5EF4-FFF2-40B4-BE49-F238E27FC236}">
                  <a16:creationId xmlns:a16="http://schemas.microsoft.com/office/drawing/2014/main" id="{23E9124A-848B-40DF-9C42-F9E5B1FE14C0}"/>
                </a:ext>
              </a:extLst>
            </p:cNvPr>
            <p:cNvSpPr txBox="1">
              <a:spLocks noChangeArrowheads="1"/>
            </p:cNvSpPr>
            <p:nvPr/>
          </p:nvSpPr>
          <p:spPr bwMode="auto">
            <a:xfrm>
              <a:off x="7626731" y="456513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15/0</a:t>
              </a:r>
            </a:p>
          </p:txBody>
        </p:sp>
        <p:sp>
          <p:nvSpPr>
            <p:cNvPr id="86" name="Text Box 7">
              <a:extLst>
                <a:ext uri="{FF2B5EF4-FFF2-40B4-BE49-F238E27FC236}">
                  <a16:creationId xmlns:a16="http://schemas.microsoft.com/office/drawing/2014/main" id="{D4FD3E36-2776-4096-B9EA-BF32993B972B}"/>
                </a:ext>
              </a:extLst>
            </p:cNvPr>
            <p:cNvSpPr txBox="1">
              <a:spLocks noChangeArrowheads="1"/>
            </p:cNvSpPr>
            <p:nvPr/>
          </p:nvSpPr>
          <p:spPr bwMode="auto">
            <a:xfrm>
              <a:off x="7620000" y="480031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11/1</a:t>
              </a:r>
            </a:p>
          </p:txBody>
        </p:sp>
        <p:sp>
          <p:nvSpPr>
            <p:cNvPr id="87" name="Text Box 7">
              <a:extLst>
                <a:ext uri="{FF2B5EF4-FFF2-40B4-BE49-F238E27FC236}">
                  <a16:creationId xmlns:a16="http://schemas.microsoft.com/office/drawing/2014/main" id="{D1303D12-F112-4B21-8917-F246B7CCD3A3}"/>
                </a:ext>
              </a:extLst>
            </p:cNvPr>
            <p:cNvSpPr txBox="1">
              <a:spLocks noChangeArrowheads="1"/>
            </p:cNvSpPr>
            <p:nvPr/>
          </p:nvSpPr>
          <p:spPr bwMode="auto">
            <a:xfrm>
              <a:off x="7620000" y="500529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18/3</a:t>
              </a:r>
            </a:p>
          </p:txBody>
        </p:sp>
        <p:sp>
          <p:nvSpPr>
            <p:cNvPr id="88" name="Text Box 7">
              <a:extLst>
                <a:ext uri="{FF2B5EF4-FFF2-40B4-BE49-F238E27FC236}">
                  <a16:creationId xmlns:a16="http://schemas.microsoft.com/office/drawing/2014/main" id="{864EB8B1-0247-46F0-832A-9902F69E2AD0}"/>
                </a:ext>
              </a:extLst>
            </p:cNvPr>
            <p:cNvSpPr txBox="1">
              <a:spLocks noChangeArrowheads="1"/>
            </p:cNvSpPr>
            <p:nvPr/>
          </p:nvSpPr>
          <p:spPr bwMode="auto">
            <a:xfrm>
              <a:off x="7610402" y="5173175"/>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16/1</a:t>
              </a:r>
            </a:p>
          </p:txBody>
        </p:sp>
        <p:sp>
          <p:nvSpPr>
            <p:cNvPr id="89" name="Text Box 7">
              <a:extLst>
                <a:ext uri="{FF2B5EF4-FFF2-40B4-BE49-F238E27FC236}">
                  <a16:creationId xmlns:a16="http://schemas.microsoft.com/office/drawing/2014/main" id="{6DD2A362-CF1D-4E87-89A4-8C09357174DD}"/>
                </a:ext>
              </a:extLst>
            </p:cNvPr>
            <p:cNvSpPr txBox="1">
              <a:spLocks noChangeArrowheads="1"/>
            </p:cNvSpPr>
            <p:nvPr/>
          </p:nvSpPr>
          <p:spPr bwMode="auto">
            <a:xfrm>
              <a:off x="7620000" y="572815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18/</a:t>
              </a:r>
            </a:p>
          </p:txBody>
        </p:sp>
        <p:sp>
          <p:nvSpPr>
            <p:cNvPr id="90" name="Text Box 7">
              <a:extLst>
                <a:ext uri="{FF2B5EF4-FFF2-40B4-BE49-F238E27FC236}">
                  <a16:creationId xmlns:a16="http://schemas.microsoft.com/office/drawing/2014/main" id="{2589E606-5DA3-43F1-A1D6-E9130DB33A96}"/>
                </a:ext>
              </a:extLst>
            </p:cNvPr>
            <p:cNvSpPr txBox="1">
              <a:spLocks noChangeArrowheads="1"/>
            </p:cNvSpPr>
            <p:nvPr/>
          </p:nvSpPr>
          <p:spPr bwMode="auto">
            <a:xfrm>
              <a:off x="7615201" y="16002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15/2</a:t>
              </a:r>
            </a:p>
          </p:txBody>
        </p:sp>
        <p:sp>
          <p:nvSpPr>
            <p:cNvPr id="91" name="Text Box 7">
              <a:extLst>
                <a:ext uri="{FF2B5EF4-FFF2-40B4-BE49-F238E27FC236}">
                  <a16:creationId xmlns:a16="http://schemas.microsoft.com/office/drawing/2014/main" id="{196CA864-05A8-4622-AC0B-927C83C47DA7}"/>
                </a:ext>
              </a:extLst>
            </p:cNvPr>
            <p:cNvSpPr txBox="1">
              <a:spLocks noChangeArrowheads="1"/>
            </p:cNvSpPr>
            <p:nvPr/>
          </p:nvSpPr>
          <p:spPr bwMode="auto">
            <a:xfrm>
              <a:off x="7617811" y="552317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11/0</a:t>
              </a:r>
            </a:p>
          </p:txBody>
        </p:sp>
      </p:grpSp>
    </p:spTree>
    <p:extLst>
      <p:ext uri="{BB962C8B-B14F-4D97-AF65-F5344CB8AC3E}">
        <p14:creationId xmlns:p14="http://schemas.microsoft.com/office/powerpoint/2010/main" val="1674936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Two-third of likely voters believe Wall Street has too much influence in Washington, but voters are more divided on whether Wall Street has more influence than other big industries. </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17</a:t>
            </a:fld>
            <a:endParaRPr lang="en-US" dirty="0">
              <a:solidFill>
                <a:srgbClr val="000000"/>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2757485275"/>
              </p:ext>
            </p:extLst>
          </p:nvPr>
        </p:nvGraphicFramePr>
        <p:xfrm>
          <a:off x="4550" y="1394346"/>
          <a:ext cx="9143999" cy="45720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4572000" y="2112308"/>
            <a:ext cx="0" cy="4058305"/>
          </a:xfrm>
          <a:prstGeom prst="line">
            <a:avLst/>
          </a:prstGeom>
          <a:solidFill>
            <a:srgbClr val="EAEAEA"/>
          </a:solidFill>
          <a:ln w="25400" cap="flat" cmpd="sng" algn="ctr">
            <a:solidFill>
              <a:schemeClr val="bg1">
                <a:lumMod val="5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1"/>
          <p:cNvSpPr txBox="1"/>
          <p:nvPr/>
        </p:nvSpPr>
        <p:spPr>
          <a:xfrm>
            <a:off x="5047554" y="1959610"/>
            <a:ext cx="3791646" cy="664436"/>
          </a:xfrm>
          <a:prstGeom prst="rect">
            <a:avLst/>
          </a:prstGeom>
          <a:solidFill>
            <a:schemeClr val="bg1">
              <a:lumMod val="85000"/>
            </a:schemeClr>
          </a:solidFill>
          <a:ln>
            <a:solidFill>
              <a:schemeClr val="bg1"/>
            </a:solidFill>
          </a:ln>
          <a:effectLst>
            <a:outerShdw blurRad="63500" dist="50800" dir="5400000" algn="ctr" rotWithShape="0">
              <a:srgbClr val="000000">
                <a:alpha val="43137"/>
              </a:srgbClr>
            </a:outerShdw>
          </a:effectLst>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Wall Street influence vs. other big industries</a:t>
            </a:r>
          </a:p>
        </p:txBody>
      </p:sp>
      <p:sp>
        <p:nvSpPr>
          <p:cNvPr id="11" name="AutoShape 5"/>
          <p:cNvSpPr>
            <a:spLocks noChangeArrowheads="1"/>
          </p:cNvSpPr>
          <p:nvPr/>
        </p:nvSpPr>
        <p:spPr bwMode="auto">
          <a:xfrm>
            <a:off x="1373556" y="2921429"/>
            <a:ext cx="557065" cy="381000"/>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charset="0"/>
                <a:ea typeface="ＭＳ Ｐゴシック" charset="0"/>
                <a:cs typeface="ＭＳ Ｐゴシック" charset="0"/>
              </a:defRPr>
            </a:lvl1pPr>
            <a:lvl2pPr marL="4572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2pPr>
            <a:lvl3pPr marL="9144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3pPr>
            <a:lvl4pPr marL="13716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4pPr>
            <a:lvl5pPr marL="18288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2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2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2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200" kern="1200">
                <a:solidFill>
                  <a:schemeClr val="tx1"/>
                </a:solidFill>
                <a:latin typeface="Calibri" charset="0"/>
                <a:ea typeface="ＭＳ Ｐゴシック" charset="0"/>
                <a:cs typeface="ＭＳ Ｐゴシック" charset="0"/>
              </a:defRPr>
            </a:lvl9pPr>
          </a:lstStyle>
          <a:p>
            <a:pPr algn="ctr" fontAlgn="base">
              <a:spcBef>
                <a:spcPct val="0"/>
              </a:spcBef>
              <a:spcAft>
                <a:spcPct val="0"/>
              </a:spcAft>
            </a:pPr>
            <a:r>
              <a:rPr lang="en-US" sz="2000" b="1" dirty="0">
                <a:solidFill>
                  <a:schemeClr val="tx2"/>
                </a:solidFill>
                <a:cs typeface="Times New Roman" pitchFamily="18" charset="0"/>
              </a:rPr>
              <a:t>+63</a:t>
            </a:r>
          </a:p>
        </p:txBody>
      </p:sp>
      <p:sp>
        <p:nvSpPr>
          <p:cNvPr id="12" name="AutoShape 5"/>
          <p:cNvSpPr>
            <a:spLocks noChangeArrowheads="1"/>
          </p:cNvSpPr>
          <p:nvPr/>
        </p:nvSpPr>
        <p:spPr bwMode="auto">
          <a:xfrm>
            <a:off x="5981700" y="3200400"/>
            <a:ext cx="533400" cy="381000"/>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charset="0"/>
                <a:ea typeface="ＭＳ Ｐゴシック" charset="0"/>
                <a:cs typeface="ＭＳ Ｐゴシック" charset="0"/>
              </a:defRPr>
            </a:lvl1pPr>
            <a:lvl2pPr marL="4572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2pPr>
            <a:lvl3pPr marL="9144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3pPr>
            <a:lvl4pPr marL="13716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4pPr>
            <a:lvl5pPr marL="18288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2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2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2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200" kern="1200">
                <a:solidFill>
                  <a:schemeClr val="tx1"/>
                </a:solidFill>
                <a:latin typeface="Calibri" charset="0"/>
                <a:ea typeface="ＭＳ Ｐゴシック" charset="0"/>
                <a:cs typeface="ＭＳ Ｐゴシック" charset="0"/>
              </a:defRPr>
            </a:lvl9pPr>
          </a:lstStyle>
          <a:p>
            <a:pPr algn="ctr" fontAlgn="base">
              <a:spcBef>
                <a:spcPct val="0"/>
              </a:spcBef>
              <a:spcAft>
                <a:spcPct val="0"/>
              </a:spcAft>
            </a:pPr>
            <a:r>
              <a:rPr lang="en-US" sz="2000" b="1" dirty="0">
                <a:solidFill>
                  <a:schemeClr val="tx2"/>
                </a:solidFill>
                <a:cs typeface="Times New Roman" pitchFamily="18" charset="0"/>
              </a:rPr>
              <a:t>+39</a:t>
            </a:r>
          </a:p>
        </p:txBody>
      </p:sp>
      <p:sp>
        <p:nvSpPr>
          <p:cNvPr id="14" name="Rectangle 13"/>
          <p:cNvSpPr/>
          <p:nvPr/>
        </p:nvSpPr>
        <p:spPr>
          <a:xfrm>
            <a:off x="-26565" y="6103947"/>
            <a:ext cx="6685854" cy="754053"/>
          </a:xfrm>
          <a:prstGeom prst="rect">
            <a:avLst/>
          </a:prstGeom>
        </p:spPr>
        <p:txBody>
          <a:bodyPr wrap="square">
            <a:spAutoFit/>
          </a:bodyPr>
          <a:lstStyle/>
          <a:p>
            <a:pPr algn="just"/>
            <a:r>
              <a:rPr lang="en-US" sz="1000" b="1" dirty="0"/>
              <a:t>Each question asked of half the sample</a:t>
            </a:r>
          </a:p>
          <a:p>
            <a:pPr algn="just"/>
            <a:r>
              <a:rPr lang="en-US" sz="1000" b="1" dirty="0"/>
              <a:t>Q7</a:t>
            </a:r>
            <a:r>
              <a:rPr lang="en-US" sz="1000" dirty="0"/>
              <a:t>. Do you think Wall Street's influence in Washington is too high, too low, or about right?</a:t>
            </a:r>
          </a:p>
          <a:p>
            <a:pPr algn="just"/>
            <a:r>
              <a:rPr lang="en-US" sz="1000" b="1" dirty="0"/>
              <a:t>Q8</a:t>
            </a:r>
            <a:r>
              <a:rPr lang="en-US" sz="1000" dirty="0"/>
              <a:t>. Do you think Wall Street's has MORE influence in Washington than other big industries, about the same amount of influence as other big industries, or less influence than other big industries?</a:t>
            </a:r>
            <a:endParaRPr lang="en-US" sz="1000" b="1" dirty="0"/>
          </a:p>
          <a:p>
            <a:pPr algn="just"/>
            <a:endParaRPr lang="en-US" sz="200" i="1"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565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00353" cy="1058863"/>
          </a:xfrm>
        </p:spPr>
        <p:txBody>
          <a:bodyPr/>
          <a:lstStyle/>
          <a:p>
            <a:r>
              <a:rPr lang="en-US" sz="1800" dirty="0"/>
              <a:t>Fully half of likely voters and a solid majority of drop-off voters see “curbing Wall Street’s influence” as an important issue in determining their vote this November. However, as many are unsure how this issue ranks relative to other important concerns or view it as less important. </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18</a:t>
            </a:fld>
            <a:endParaRPr lang="en-US" dirty="0">
              <a:solidFill>
                <a:srgbClr val="000000"/>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1636961527"/>
              </p:ext>
            </p:extLst>
          </p:nvPr>
        </p:nvGraphicFramePr>
        <p:xfrm>
          <a:off x="9176" y="1462698"/>
          <a:ext cx="9143999" cy="45720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a:cxnSpLocks/>
          </p:cNvCxnSpPr>
          <p:nvPr/>
        </p:nvCxnSpPr>
        <p:spPr bwMode="auto">
          <a:xfrm>
            <a:off x="4572000" y="2112308"/>
            <a:ext cx="0" cy="3678892"/>
          </a:xfrm>
          <a:prstGeom prst="line">
            <a:avLst/>
          </a:prstGeom>
          <a:solidFill>
            <a:srgbClr val="EAEAEA"/>
          </a:solidFill>
          <a:ln w="25400" cap="flat" cmpd="sng" algn="ctr">
            <a:solidFill>
              <a:schemeClr val="bg1">
                <a:lumMod val="5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1"/>
          <p:cNvSpPr txBox="1"/>
          <p:nvPr/>
        </p:nvSpPr>
        <p:spPr>
          <a:xfrm>
            <a:off x="4953000" y="2028141"/>
            <a:ext cx="3733800" cy="411867"/>
          </a:xfrm>
          <a:prstGeom prst="rect">
            <a:avLst/>
          </a:prstGeom>
          <a:solidFill>
            <a:schemeClr val="bg1">
              <a:lumMod val="85000"/>
            </a:schemeClr>
          </a:solidFill>
          <a:ln>
            <a:solidFill>
              <a:schemeClr val="bg1"/>
            </a:solidFill>
          </a:ln>
          <a:effectLst>
            <a:outerShdw blurRad="63500" dist="50800" dir="5400000" algn="ctr" rotWithShape="0">
              <a:srgbClr val="000000">
                <a:alpha val="43137"/>
              </a:srgbClr>
            </a:outerShdw>
          </a:effectLst>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“Reforming Wall Street”</a:t>
            </a:r>
          </a:p>
        </p:txBody>
      </p:sp>
      <p:sp>
        <p:nvSpPr>
          <p:cNvPr id="11" name="AutoShape 5"/>
          <p:cNvSpPr>
            <a:spLocks noChangeArrowheads="1"/>
          </p:cNvSpPr>
          <p:nvPr/>
        </p:nvSpPr>
        <p:spPr bwMode="auto">
          <a:xfrm>
            <a:off x="1828801" y="3099765"/>
            <a:ext cx="1219200" cy="381000"/>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charset="0"/>
                <a:ea typeface="ＭＳ Ｐゴシック" charset="0"/>
                <a:cs typeface="ＭＳ Ｐゴシック" charset="0"/>
              </a:defRPr>
            </a:lvl1pPr>
            <a:lvl2pPr marL="4572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2pPr>
            <a:lvl3pPr marL="9144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3pPr>
            <a:lvl4pPr marL="13716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4pPr>
            <a:lvl5pPr marL="18288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2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2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2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200" kern="1200">
                <a:solidFill>
                  <a:schemeClr val="tx1"/>
                </a:solidFill>
                <a:latin typeface="Calibri" charset="0"/>
                <a:ea typeface="ＭＳ Ｐゴシック" charset="0"/>
                <a:cs typeface="ＭＳ Ｐゴシック" charset="0"/>
              </a:defRPr>
            </a:lvl9pPr>
          </a:lstStyle>
          <a:p>
            <a:pPr algn="ctr" fontAlgn="base">
              <a:spcBef>
                <a:spcPct val="0"/>
              </a:spcBef>
              <a:spcAft>
                <a:spcPct val="0"/>
              </a:spcAft>
            </a:pPr>
            <a:r>
              <a:rPr lang="en-US" sz="2000" b="1" dirty="0">
                <a:solidFill>
                  <a:schemeClr val="tx2"/>
                </a:solidFill>
                <a:cs typeface="Times New Roman" pitchFamily="18" charset="0"/>
              </a:rPr>
              <a:t>Mean: 5.6</a:t>
            </a:r>
          </a:p>
        </p:txBody>
      </p:sp>
      <p:sp>
        <p:nvSpPr>
          <p:cNvPr id="12" name="AutoShape 5"/>
          <p:cNvSpPr>
            <a:spLocks noChangeArrowheads="1"/>
          </p:cNvSpPr>
          <p:nvPr/>
        </p:nvSpPr>
        <p:spPr bwMode="auto">
          <a:xfrm>
            <a:off x="6323904" y="2936741"/>
            <a:ext cx="1181100" cy="381000"/>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charset="0"/>
                <a:ea typeface="ＭＳ Ｐゴシック" charset="0"/>
                <a:cs typeface="ＭＳ Ｐゴシック" charset="0"/>
              </a:defRPr>
            </a:lvl1pPr>
            <a:lvl2pPr marL="4572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2pPr>
            <a:lvl3pPr marL="9144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3pPr>
            <a:lvl4pPr marL="13716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4pPr>
            <a:lvl5pPr marL="18288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2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2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2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200" kern="1200">
                <a:solidFill>
                  <a:schemeClr val="tx1"/>
                </a:solidFill>
                <a:latin typeface="Calibri" charset="0"/>
                <a:ea typeface="ＭＳ Ｐゴシック" charset="0"/>
                <a:cs typeface="ＭＳ Ｐゴシック" charset="0"/>
              </a:defRPr>
            </a:lvl9pPr>
          </a:lstStyle>
          <a:p>
            <a:pPr algn="ctr" fontAlgn="base">
              <a:spcBef>
                <a:spcPct val="0"/>
              </a:spcBef>
              <a:spcAft>
                <a:spcPct val="0"/>
              </a:spcAft>
            </a:pPr>
            <a:r>
              <a:rPr lang="en-US" sz="2000" b="1" dirty="0">
                <a:solidFill>
                  <a:schemeClr val="tx2"/>
                </a:solidFill>
                <a:cs typeface="Times New Roman" pitchFamily="18" charset="0"/>
              </a:rPr>
              <a:t> Mean: 5.3 </a:t>
            </a:r>
          </a:p>
        </p:txBody>
      </p:sp>
      <p:sp>
        <p:nvSpPr>
          <p:cNvPr id="14" name="Rectangle 13"/>
          <p:cNvSpPr/>
          <p:nvPr/>
        </p:nvSpPr>
        <p:spPr>
          <a:xfrm>
            <a:off x="4550" y="6034698"/>
            <a:ext cx="7767850" cy="823302"/>
          </a:xfrm>
          <a:prstGeom prst="rect">
            <a:avLst/>
          </a:prstGeom>
        </p:spPr>
        <p:txBody>
          <a:bodyPr wrap="square">
            <a:spAutoFit/>
          </a:bodyPr>
          <a:lstStyle/>
          <a:p>
            <a:pPr algn="just"/>
            <a:r>
              <a:rPr lang="en-US" sz="750" i="1" dirty="0">
                <a:ea typeface="Times New Roman" panose="02020603050405020304" pitchFamily="18" charset="0"/>
                <a:cs typeface="Times New Roman" panose="02020603050405020304" pitchFamily="18" charset="0"/>
              </a:rPr>
              <a:t>Darker colors indicate intensity</a:t>
            </a:r>
          </a:p>
          <a:p>
            <a:pPr algn="just"/>
            <a:r>
              <a:rPr lang="en-US" sz="800" dirty="0"/>
              <a:t>Q5/6. Now, I want you to think about all the issues that are important to you in determining whom you vote for in the 2018 election, issues like job creation, gun control, immigration, sexual harassment, college affordability, police accountability, healthcare and national security. Compared to all the issues that are important to you, how important is </a:t>
            </a:r>
            <a:r>
              <a:rPr lang="en-US" sz="800" b="1" dirty="0"/>
              <a:t>curbing Wall Street’s influence/reforming Wall Street </a:t>
            </a:r>
            <a:r>
              <a:rPr lang="en-US" sz="800" dirty="0"/>
              <a:t>in determining whom you vote for?</a:t>
            </a:r>
          </a:p>
          <a:p>
            <a:pPr algn="just"/>
            <a:r>
              <a:rPr lang="en-US" sz="800" dirty="0"/>
              <a:t>Please rate your response on a scale from 0 to 10, where 0 means </a:t>
            </a:r>
            <a:r>
              <a:rPr lang="en-US" sz="800" b="1" dirty="0"/>
              <a:t>curbing Wall Street’s influence/reforming Wall Street </a:t>
            </a:r>
            <a:r>
              <a:rPr lang="en-US" sz="800" dirty="0"/>
              <a:t>is not at all important, and 10 means it is extremely important – the most important issue – and you can be anywhere in between. </a:t>
            </a:r>
          </a:p>
        </p:txBody>
      </p:sp>
    </p:spTree>
    <p:extLst>
      <p:ext uri="{BB962C8B-B14F-4D97-AF65-F5344CB8AC3E}">
        <p14:creationId xmlns:p14="http://schemas.microsoft.com/office/powerpoint/2010/main" val="2221309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19</a:t>
            </a:fld>
            <a:endParaRPr lang="en-US"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53616610"/>
              </p:ext>
            </p:extLst>
          </p:nvPr>
        </p:nvGraphicFramePr>
        <p:xfrm>
          <a:off x="1295400" y="1066800"/>
          <a:ext cx="6343714" cy="5510784"/>
        </p:xfrm>
        <a:graphic>
          <a:graphicData uri="http://schemas.openxmlformats.org/drawingml/2006/table">
            <a:tbl>
              <a:tblPr firstRow="1" bandRow="1">
                <a:tableStyleId>{5C22544A-7EE6-4342-B048-85BDC9FD1C3A}</a:tableStyleId>
              </a:tblPr>
              <a:tblGrid>
                <a:gridCol w="1588834">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468880">
                  <a:extLst>
                    <a:ext uri="{9D8B030D-6E8A-4147-A177-3AD203B41FA5}">
                      <a16:colId xmlns:a16="http://schemas.microsoft.com/office/drawing/2014/main" val="20002"/>
                    </a:ext>
                  </a:extLst>
                </a:gridCol>
              </a:tblGrid>
              <a:tr h="370840">
                <a:tc>
                  <a:txBody>
                    <a:bodyPr/>
                    <a:lstStyle/>
                    <a:p>
                      <a:r>
                        <a:rPr lang="en-US" sz="1300" i="1" baseline="0" dirty="0"/>
                        <a:t>% Rated Extremely Important (Mean)</a:t>
                      </a:r>
                      <a:endParaRPr lang="en-US" sz="1300" i="1" dirty="0"/>
                    </a:p>
                  </a:txBody>
                  <a:tcPr marL="27432" marR="27432" marT="27432" marB="27432" anchor="ctr">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300" baseline="0" dirty="0"/>
                        <a:t>Curbing Wall Street’s Influence</a:t>
                      </a:r>
                    </a:p>
                  </a:txBody>
                  <a:tcPr marL="27432" marR="27432" marT="27432" marB="27432" anchor="ctr">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300" baseline="0" dirty="0"/>
                        <a:t>Reforming Wall Street</a:t>
                      </a:r>
                      <a:endParaRPr lang="en-US" sz="1300" dirty="0"/>
                    </a:p>
                  </a:txBody>
                  <a:tcPr marL="27432" marR="27432" marT="27432" marB="27432" anchor="ct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42240">
                <a:tc>
                  <a:txBody>
                    <a:bodyPr/>
                    <a:lstStyle/>
                    <a:p>
                      <a:pPr algn="l" fontAlgn="b"/>
                      <a:r>
                        <a:rPr lang="en-US" sz="1400" b="0" i="0" u="none" strike="noStrike" dirty="0">
                          <a:solidFill>
                            <a:srgbClr val="000000"/>
                          </a:solidFill>
                          <a:effectLst/>
                          <a:latin typeface="+mj-lt"/>
                        </a:rPr>
                        <a:t>Total </a:t>
                      </a:r>
                    </a:p>
                  </a:txBody>
                  <a:tcPr marL="7620" marR="7620" marT="7620"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16 (5.6)</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14 (5.3)</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142240">
                <a:tc>
                  <a:txBody>
                    <a:bodyPr/>
                    <a:lstStyle/>
                    <a:p>
                      <a:pPr algn="l" fontAlgn="b"/>
                      <a:r>
                        <a:rPr lang="en-US" sz="1400" b="0" i="0" u="none" strike="noStrike" dirty="0">
                          <a:solidFill>
                            <a:srgbClr val="000000"/>
                          </a:solidFill>
                          <a:effectLst/>
                          <a:latin typeface="+mj-lt"/>
                        </a:rPr>
                        <a:t>RAE</a:t>
                      </a:r>
                    </a:p>
                  </a:txBody>
                  <a:tcPr marL="7620" marR="7620" marT="7620" marB="0" anchor="b">
                    <a:solidFill>
                      <a:schemeClr val="bg1">
                        <a:lumMod val="85000"/>
                      </a:schemeClr>
                    </a:solidFill>
                  </a:tcPr>
                </a:tc>
                <a:tc>
                  <a:txBody>
                    <a:bodyPr/>
                    <a:lstStyle/>
                    <a:p>
                      <a:pPr algn="ctr"/>
                      <a:r>
                        <a:rPr lang="en-US" sz="1300" b="0" dirty="0">
                          <a:solidFill>
                            <a:schemeClr val="tx1"/>
                          </a:solidFill>
                        </a:rPr>
                        <a:t>21 (6.0)</a:t>
                      </a:r>
                    </a:p>
                  </a:txBody>
                  <a:tcPr marL="27432" marR="27432" marT="27432" marB="27432" anchor="ctr">
                    <a:solidFill>
                      <a:schemeClr val="bg1">
                        <a:lumMod val="85000"/>
                      </a:schemeClr>
                    </a:solidFill>
                  </a:tcPr>
                </a:tc>
                <a:tc>
                  <a:txBody>
                    <a:bodyPr/>
                    <a:lstStyle/>
                    <a:p>
                      <a:pPr algn="ctr"/>
                      <a:r>
                        <a:rPr lang="en-US" sz="1300" b="0" dirty="0">
                          <a:solidFill>
                            <a:schemeClr val="tx1"/>
                          </a:solidFill>
                        </a:rPr>
                        <a:t>18 (5.6)</a:t>
                      </a:r>
                    </a:p>
                  </a:txBody>
                  <a:tcPr marL="27432" marR="27432" marT="27432" marB="27432" anchor="ctr">
                    <a:solidFill>
                      <a:schemeClr val="bg1">
                        <a:lumMod val="85000"/>
                      </a:schemeClr>
                    </a:solidFill>
                  </a:tcPr>
                </a:tc>
                <a:extLst>
                  <a:ext uri="{0D108BD9-81ED-4DB2-BD59-A6C34878D82A}">
                    <a16:rowId xmlns:a16="http://schemas.microsoft.com/office/drawing/2014/main" val="10018"/>
                  </a:ext>
                </a:extLst>
              </a:tr>
              <a:tr h="142240">
                <a:tc>
                  <a:txBody>
                    <a:bodyPr/>
                    <a:lstStyle/>
                    <a:p>
                      <a:pPr algn="l" fontAlgn="b"/>
                      <a:r>
                        <a:rPr lang="en-US" sz="1400" b="0" i="0" u="none" strike="noStrike" dirty="0">
                          <a:solidFill>
                            <a:srgbClr val="000000"/>
                          </a:solidFill>
                          <a:effectLst/>
                          <a:latin typeface="+mj-lt"/>
                        </a:rPr>
                        <a:t>Drop-off</a:t>
                      </a:r>
                    </a:p>
                  </a:txBody>
                  <a:tcPr marL="7620" marR="7620" marT="762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22 (6.3)</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26 (6.2)</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42240">
                <a:tc>
                  <a:txBody>
                    <a:bodyPr/>
                    <a:lstStyle/>
                    <a:p>
                      <a:pPr algn="l" fontAlgn="b"/>
                      <a:r>
                        <a:rPr lang="en-US" sz="1400" b="0" i="0" u="none" strike="noStrike" dirty="0">
                          <a:solidFill>
                            <a:srgbClr val="000000"/>
                          </a:solidFill>
                          <a:effectLst/>
                          <a:latin typeface="+mj-lt"/>
                        </a:rPr>
                        <a:t>Men &lt;50</a:t>
                      </a:r>
                    </a:p>
                  </a:txBody>
                  <a:tcPr marL="7620" marR="7620" marT="7620"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9 (5.7)</a:t>
                      </a:r>
                    </a:p>
                  </a:txBody>
                  <a:tcPr marL="27432" marR="27432" marT="27432" marB="27432"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7 (4.9)</a:t>
                      </a:r>
                    </a:p>
                  </a:txBody>
                  <a:tcPr marL="27432" marR="27432" marT="27432" marB="27432"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3"/>
                  </a:ext>
                </a:extLst>
              </a:tr>
              <a:tr h="142240">
                <a:tc>
                  <a:txBody>
                    <a:bodyPr/>
                    <a:lstStyle/>
                    <a:p>
                      <a:pPr algn="l" fontAlgn="b"/>
                      <a:r>
                        <a:rPr lang="en-US" sz="1400" b="0" i="0" u="none" strike="noStrike" dirty="0">
                          <a:solidFill>
                            <a:srgbClr val="000000"/>
                          </a:solidFill>
                          <a:effectLst/>
                          <a:latin typeface="+mj-lt"/>
                        </a:rPr>
                        <a:t>Women &lt;50</a:t>
                      </a:r>
                    </a:p>
                  </a:txBody>
                  <a:tcPr marL="7620" marR="7620" marT="7620" marB="0" anchor="b">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16 (5.9)</a:t>
                      </a:r>
                    </a:p>
                  </a:txBody>
                  <a:tcPr marL="27432" marR="27432" marT="27432" marB="27432"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13 (5.1)</a:t>
                      </a:r>
                    </a:p>
                  </a:txBody>
                  <a:tcPr marL="27432" marR="27432" marT="27432" marB="27432" anchor="ct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142240">
                <a:tc>
                  <a:txBody>
                    <a:bodyPr/>
                    <a:lstStyle/>
                    <a:p>
                      <a:pPr algn="l" fontAlgn="b"/>
                      <a:r>
                        <a:rPr lang="en-US" sz="1400" b="0" i="0" u="none" strike="noStrike" dirty="0">
                          <a:solidFill>
                            <a:srgbClr val="000000"/>
                          </a:solidFill>
                          <a:effectLst/>
                          <a:latin typeface="+mj-lt"/>
                        </a:rPr>
                        <a:t>Men 50+</a:t>
                      </a:r>
                    </a:p>
                  </a:txBody>
                  <a:tcPr marL="7620" marR="7620" marT="7620"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18 (5.9)</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13 (5.3)</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5"/>
                  </a:ext>
                </a:extLst>
              </a:tr>
              <a:tr h="142240">
                <a:tc>
                  <a:txBody>
                    <a:bodyPr/>
                    <a:lstStyle/>
                    <a:p>
                      <a:pPr algn="l" fontAlgn="b"/>
                      <a:r>
                        <a:rPr lang="en-US" sz="1400" b="0" i="0" u="none" strike="noStrike" dirty="0">
                          <a:solidFill>
                            <a:srgbClr val="000000"/>
                          </a:solidFill>
                          <a:effectLst/>
                          <a:latin typeface="+mj-lt"/>
                        </a:rPr>
                        <a:t>Women 50+</a:t>
                      </a:r>
                    </a:p>
                  </a:txBody>
                  <a:tcPr marL="7620" marR="7620" marT="762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19 (5.2)</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21 (5.8)</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146304">
                <a:tc>
                  <a:txBody>
                    <a:bodyPr/>
                    <a:lstStyle/>
                    <a:p>
                      <a:pPr algn="l" fontAlgn="b"/>
                      <a:r>
                        <a:rPr lang="en-US" sz="1400" b="0" i="0" u="none" strike="noStrike" dirty="0">
                          <a:solidFill>
                            <a:srgbClr val="000000"/>
                          </a:solidFill>
                          <a:effectLst/>
                          <a:latin typeface="+mj-lt"/>
                        </a:rPr>
                        <a:t>Democrats</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19 (6.0)</a:t>
                      </a:r>
                    </a:p>
                  </a:txBody>
                  <a:tcPr marL="27432" marR="27432" marT="27432" marB="27432"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19 (6.2)</a:t>
                      </a:r>
                    </a:p>
                  </a:txBody>
                  <a:tcPr marL="27432" marR="27432" marT="27432" marB="27432"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142240">
                <a:tc>
                  <a:txBody>
                    <a:bodyPr/>
                    <a:lstStyle/>
                    <a:p>
                      <a:pPr algn="l" fontAlgn="b"/>
                      <a:r>
                        <a:rPr lang="en-US" sz="1400" b="0" i="0" u="none" strike="noStrike" dirty="0">
                          <a:solidFill>
                            <a:srgbClr val="000000"/>
                          </a:solidFill>
                          <a:effectLst/>
                          <a:latin typeface="+mj-lt"/>
                        </a:rPr>
                        <a:t>Independents/DK</a:t>
                      </a:r>
                    </a:p>
                  </a:txBody>
                  <a:tcPr marL="7620" marR="7620" marT="7620"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18 (5.8)</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11 (5.1)</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8"/>
                  </a:ext>
                </a:extLst>
              </a:tr>
              <a:tr h="142240">
                <a:tc>
                  <a:txBody>
                    <a:bodyPr/>
                    <a:lstStyle/>
                    <a:p>
                      <a:pPr algn="l" fontAlgn="b"/>
                      <a:r>
                        <a:rPr lang="en-US" sz="1400" b="0" i="0" u="none" strike="noStrike" dirty="0">
                          <a:solidFill>
                            <a:srgbClr val="000000"/>
                          </a:solidFill>
                          <a:effectLst/>
                          <a:latin typeface="+mj-lt"/>
                        </a:rPr>
                        <a:t>Republicans</a:t>
                      </a:r>
                    </a:p>
                  </a:txBody>
                  <a:tcPr marL="7620" marR="7620" marT="762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11 (5.1)</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11 (4.5)</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142240">
                <a:tc>
                  <a:txBody>
                    <a:bodyPr/>
                    <a:lstStyle/>
                    <a:p>
                      <a:pPr algn="l" fontAlgn="b"/>
                      <a:r>
                        <a:rPr lang="en-US" sz="1400" b="0" i="0" u="none" strike="noStrike" dirty="0">
                          <a:solidFill>
                            <a:srgbClr val="000000"/>
                          </a:solidFill>
                          <a:effectLst/>
                          <a:latin typeface="+mj-lt"/>
                        </a:rPr>
                        <a:t>Non-college men</a:t>
                      </a:r>
                    </a:p>
                  </a:txBody>
                  <a:tcPr marL="7620" marR="7620" marT="7620"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11 (5.9)</a:t>
                      </a:r>
                    </a:p>
                  </a:txBody>
                  <a:tcPr marL="27432" marR="27432" marT="27432" marB="27432"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10 (5.2)</a:t>
                      </a:r>
                    </a:p>
                  </a:txBody>
                  <a:tcPr marL="27432" marR="27432" marT="27432" marB="27432"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10"/>
                  </a:ext>
                </a:extLst>
              </a:tr>
              <a:tr h="142240">
                <a:tc>
                  <a:txBody>
                    <a:bodyPr/>
                    <a:lstStyle/>
                    <a:p>
                      <a:pPr algn="l" fontAlgn="b"/>
                      <a:r>
                        <a:rPr lang="en-US" sz="1400" b="0" i="0" u="none" strike="noStrike" dirty="0">
                          <a:solidFill>
                            <a:srgbClr val="000000"/>
                          </a:solidFill>
                          <a:effectLst/>
                          <a:latin typeface="+mj-lt"/>
                        </a:rPr>
                        <a:t>Non-college women</a:t>
                      </a:r>
                    </a:p>
                  </a:txBody>
                  <a:tcPr marL="7620" marR="7620" marT="7620" marB="0" anchor="b">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15 (5.8)</a:t>
                      </a:r>
                    </a:p>
                  </a:txBody>
                  <a:tcPr marL="27432" marR="27432" marT="27432" marB="27432"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19 (5.6)</a:t>
                      </a:r>
                    </a:p>
                  </a:txBody>
                  <a:tcPr marL="27432" marR="27432" marT="27432" marB="27432" anchor="ct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1"/>
                  </a:ext>
                </a:extLst>
              </a:tr>
              <a:tr h="142240">
                <a:tc>
                  <a:txBody>
                    <a:bodyPr/>
                    <a:lstStyle/>
                    <a:p>
                      <a:pPr algn="l" fontAlgn="b"/>
                      <a:r>
                        <a:rPr lang="en-US" sz="1400" b="0" i="0" u="none" strike="noStrike" dirty="0">
                          <a:solidFill>
                            <a:srgbClr val="000000"/>
                          </a:solidFill>
                          <a:effectLst/>
                          <a:latin typeface="+mj-lt"/>
                        </a:rPr>
                        <a:t>College men</a:t>
                      </a:r>
                    </a:p>
                  </a:txBody>
                  <a:tcPr marL="7620" marR="7620" marT="7620"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27 (5.8)</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11 (5.1)</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12"/>
                  </a:ext>
                </a:extLst>
              </a:tr>
              <a:tr h="142240">
                <a:tc>
                  <a:txBody>
                    <a:bodyPr/>
                    <a:lstStyle/>
                    <a:p>
                      <a:pPr algn="l" fontAlgn="b"/>
                      <a:r>
                        <a:rPr lang="en-US" sz="1400" b="0" i="0" u="none" strike="noStrike" dirty="0">
                          <a:solidFill>
                            <a:srgbClr val="000000"/>
                          </a:solidFill>
                          <a:effectLst/>
                          <a:latin typeface="+mj-lt"/>
                        </a:rPr>
                        <a:t>College women</a:t>
                      </a:r>
                    </a:p>
                  </a:txBody>
                  <a:tcPr marL="7620" marR="7620" marT="762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12 (5.3)</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16 (5.4)</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142240">
                <a:tc>
                  <a:txBody>
                    <a:bodyPr/>
                    <a:lstStyle/>
                    <a:p>
                      <a:pPr algn="l" fontAlgn="b"/>
                      <a:r>
                        <a:rPr lang="en-US" sz="1400" b="0" i="0" u="none" strike="noStrike" dirty="0">
                          <a:solidFill>
                            <a:srgbClr val="000000"/>
                          </a:solidFill>
                          <a:effectLst/>
                          <a:latin typeface="+mj-lt"/>
                        </a:rPr>
                        <a:t>Likely/Lean D</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21 (5.8)</a:t>
                      </a:r>
                    </a:p>
                  </a:txBody>
                  <a:tcPr marL="27432" marR="27432" marT="27432" marB="27432"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21 (5.5)</a:t>
                      </a:r>
                    </a:p>
                  </a:txBody>
                  <a:tcPr marL="27432" marR="27432" marT="27432" marB="27432"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4"/>
                  </a:ext>
                </a:extLst>
              </a:tr>
              <a:tr h="142240">
                <a:tc>
                  <a:txBody>
                    <a:bodyPr/>
                    <a:lstStyle/>
                    <a:p>
                      <a:pPr algn="l" fontAlgn="b"/>
                      <a:r>
                        <a:rPr lang="en-US" sz="1400" b="0" i="0" u="none" strike="noStrike" dirty="0">
                          <a:solidFill>
                            <a:srgbClr val="000000"/>
                          </a:solidFill>
                          <a:effectLst/>
                          <a:latin typeface="+mj-lt"/>
                        </a:rPr>
                        <a:t>Tossup</a:t>
                      </a:r>
                    </a:p>
                  </a:txBody>
                  <a:tcPr marL="7620" marR="7620" marT="7620"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13 (5.2)</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11 (5.6)</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15"/>
                  </a:ext>
                </a:extLst>
              </a:tr>
              <a:tr h="142240">
                <a:tc>
                  <a:txBody>
                    <a:bodyPr/>
                    <a:lstStyle/>
                    <a:p>
                      <a:pPr algn="l" fontAlgn="b"/>
                      <a:r>
                        <a:rPr lang="en-US" sz="1400" b="0" i="0" u="none" strike="noStrike" dirty="0">
                          <a:solidFill>
                            <a:srgbClr val="000000"/>
                          </a:solidFill>
                          <a:effectLst/>
                          <a:latin typeface="+mj-lt"/>
                        </a:rPr>
                        <a:t>Lean R</a:t>
                      </a:r>
                    </a:p>
                  </a:txBody>
                  <a:tcPr marL="7620" marR="7620" marT="7620" marB="0" anchor="b">
                    <a:solidFill>
                      <a:schemeClr val="bg1">
                        <a:lumMod val="85000"/>
                      </a:schemeClr>
                    </a:solidFill>
                  </a:tcPr>
                </a:tc>
                <a:tc>
                  <a:txBody>
                    <a:bodyPr/>
                    <a:lstStyle/>
                    <a:p>
                      <a:pPr algn="ctr"/>
                      <a:r>
                        <a:rPr lang="en-US" sz="1300" b="0" dirty="0">
                          <a:solidFill>
                            <a:schemeClr val="tx1"/>
                          </a:solidFill>
                        </a:rPr>
                        <a:t>19 (5.9)</a:t>
                      </a:r>
                    </a:p>
                  </a:txBody>
                  <a:tcPr marL="27432" marR="27432" marT="27432" marB="27432" anchor="ctr">
                    <a:solidFill>
                      <a:schemeClr val="bg1">
                        <a:lumMod val="85000"/>
                      </a:schemeClr>
                    </a:solidFill>
                  </a:tcPr>
                </a:tc>
                <a:tc>
                  <a:txBody>
                    <a:bodyPr/>
                    <a:lstStyle/>
                    <a:p>
                      <a:pPr algn="ctr"/>
                      <a:r>
                        <a:rPr lang="en-US" sz="1300" b="0" dirty="0">
                          <a:solidFill>
                            <a:schemeClr val="tx1"/>
                          </a:solidFill>
                        </a:rPr>
                        <a:t>14 (5.3)</a:t>
                      </a:r>
                    </a:p>
                  </a:txBody>
                  <a:tcPr marL="27432" marR="27432" marT="27432" marB="27432" anchor="ctr">
                    <a:solidFill>
                      <a:schemeClr val="bg1">
                        <a:lumMod val="85000"/>
                      </a:schemeClr>
                    </a:solidFill>
                  </a:tcPr>
                </a:tc>
                <a:extLst>
                  <a:ext uri="{0D108BD9-81ED-4DB2-BD59-A6C34878D82A}">
                    <a16:rowId xmlns:a16="http://schemas.microsoft.com/office/drawing/2014/main" val="10016"/>
                  </a:ext>
                </a:extLst>
              </a:tr>
              <a:tr h="142240">
                <a:tc>
                  <a:txBody>
                    <a:bodyPr/>
                    <a:lstStyle/>
                    <a:p>
                      <a:pPr algn="l" fontAlgn="b"/>
                      <a:r>
                        <a:rPr lang="en-US" sz="1400" b="0" i="0" u="none" strike="noStrike" dirty="0">
                          <a:solidFill>
                            <a:srgbClr val="000000"/>
                          </a:solidFill>
                          <a:effectLst/>
                          <a:latin typeface="+mj-lt"/>
                        </a:rPr>
                        <a:t>Likely R</a:t>
                      </a:r>
                    </a:p>
                  </a:txBody>
                  <a:tcPr marL="7620" marR="7620" marT="762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14 (5.7)</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12 (4.9)</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7"/>
                  </a:ext>
                </a:extLst>
              </a:tr>
              <a:tr h="142240">
                <a:tc>
                  <a:txBody>
                    <a:bodyPr/>
                    <a:lstStyle/>
                    <a:p>
                      <a:pPr algn="l" fontAlgn="b"/>
                      <a:r>
                        <a:rPr lang="en-US" sz="1400" b="0" i="0" u="none" strike="noStrike" dirty="0">
                          <a:solidFill>
                            <a:srgbClr val="000000"/>
                          </a:solidFill>
                          <a:effectLst/>
                          <a:latin typeface="+mj-lt"/>
                        </a:rPr>
                        <a:t>Voted Hillary</a:t>
                      </a:r>
                    </a:p>
                  </a:txBody>
                  <a:tcPr marL="7620" marR="7620" marT="7620"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20 (5.9)</a:t>
                      </a:r>
                    </a:p>
                  </a:txBody>
                  <a:tcPr marL="27432" marR="27432" marT="27432" marB="27432"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19 (6.1)</a:t>
                      </a:r>
                    </a:p>
                  </a:txBody>
                  <a:tcPr marL="27432" marR="27432" marT="27432" marB="27432"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32823543"/>
                  </a:ext>
                </a:extLst>
              </a:tr>
              <a:tr h="142240">
                <a:tc>
                  <a:txBody>
                    <a:bodyPr/>
                    <a:lstStyle/>
                    <a:p>
                      <a:pPr algn="l" fontAlgn="b"/>
                      <a:r>
                        <a:rPr lang="en-US" sz="1400" b="0" i="0" u="none" strike="noStrike" dirty="0">
                          <a:solidFill>
                            <a:srgbClr val="000000"/>
                          </a:solidFill>
                          <a:effectLst/>
                          <a:latin typeface="+mj-lt"/>
                        </a:rPr>
                        <a:t>Voted Trump</a:t>
                      </a:r>
                    </a:p>
                  </a:txBody>
                  <a:tcPr marL="7620" marR="7620" marT="7620" marB="0" anchor="b">
                    <a:solidFill>
                      <a:schemeClr val="bg1">
                        <a:lumMod val="85000"/>
                      </a:schemeClr>
                    </a:solidFill>
                  </a:tcPr>
                </a:tc>
                <a:tc>
                  <a:txBody>
                    <a:bodyPr/>
                    <a:lstStyle/>
                    <a:p>
                      <a:pPr algn="ctr"/>
                      <a:r>
                        <a:rPr lang="en-US" sz="1300" b="0" dirty="0">
                          <a:solidFill>
                            <a:schemeClr val="tx1"/>
                          </a:solidFill>
                        </a:rPr>
                        <a:t>16 (5.4)</a:t>
                      </a:r>
                    </a:p>
                  </a:txBody>
                  <a:tcPr marL="27432" marR="27432" marT="27432" marB="27432" anchor="ctr">
                    <a:solidFill>
                      <a:schemeClr val="bg1">
                        <a:lumMod val="85000"/>
                      </a:schemeClr>
                    </a:solidFill>
                  </a:tcPr>
                </a:tc>
                <a:tc>
                  <a:txBody>
                    <a:bodyPr/>
                    <a:lstStyle/>
                    <a:p>
                      <a:pPr algn="ctr"/>
                      <a:r>
                        <a:rPr lang="en-US" sz="1300" b="0" dirty="0">
                          <a:solidFill>
                            <a:schemeClr val="tx1"/>
                          </a:solidFill>
                        </a:rPr>
                        <a:t>13 (4.7)</a:t>
                      </a:r>
                    </a:p>
                  </a:txBody>
                  <a:tcPr marL="27432" marR="27432" marT="27432" marB="27432" anchor="ctr">
                    <a:solidFill>
                      <a:schemeClr val="bg1">
                        <a:lumMod val="85000"/>
                      </a:schemeClr>
                    </a:solidFill>
                  </a:tcPr>
                </a:tc>
                <a:extLst>
                  <a:ext uri="{0D108BD9-81ED-4DB2-BD59-A6C34878D82A}">
                    <a16:rowId xmlns:a16="http://schemas.microsoft.com/office/drawing/2014/main" val="2894597080"/>
                  </a:ext>
                </a:extLst>
              </a:tr>
            </a:tbl>
          </a:graphicData>
        </a:graphic>
      </p:graphicFrame>
      <p:sp>
        <p:nvSpPr>
          <p:cNvPr id="7" name="TextBox 6">
            <a:extLst>
              <a:ext uri="{FF2B5EF4-FFF2-40B4-BE49-F238E27FC236}">
                <a16:creationId xmlns:a16="http://schemas.microsoft.com/office/drawing/2014/main" id="{2D560596-3062-4DA1-BA12-9B14827C31E5}"/>
              </a:ext>
            </a:extLst>
          </p:cNvPr>
          <p:cNvSpPr txBox="1"/>
          <p:nvPr/>
        </p:nvSpPr>
        <p:spPr>
          <a:xfrm>
            <a:off x="457200" y="152400"/>
            <a:ext cx="8343900" cy="923330"/>
          </a:xfrm>
          <a:prstGeom prst="rect">
            <a:avLst/>
          </a:prstGeom>
          <a:noFill/>
        </p:spPr>
        <p:txBody>
          <a:bodyPr wrap="square" rtlCol="0">
            <a:spAutoFit/>
          </a:bodyPr>
          <a:lstStyle/>
          <a:p>
            <a:pPr algn="just"/>
            <a:r>
              <a:rPr lang="en-US" dirty="0">
                <a:solidFill>
                  <a:srgbClr val="0085B4"/>
                </a:solidFill>
              </a:rPr>
              <a:t>Drop-off voters, older voters, and college educated women tend to prefer “reforming Wall Street” to “curbing Wall Street’s influence”, but the opposite is true for most other major subgroups in the data.</a:t>
            </a:r>
          </a:p>
        </p:txBody>
      </p:sp>
      <p:sp>
        <p:nvSpPr>
          <p:cNvPr id="8" name="Rectangle 7">
            <a:extLst>
              <a:ext uri="{FF2B5EF4-FFF2-40B4-BE49-F238E27FC236}">
                <a16:creationId xmlns:a16="http://schemas.microsoft.com/office/drawing/2014/main" id="{02BE3C9B-6578-4C95-A52A-4091AE379728}"/>
              </a:ext>
            </a:extLst>
          </p:cNvPr>
          <p:cNvSpPr/>
          <p:nvPr/>
        </p:nvSpPr>
        <p:spPr bwMode="auto">
          <a:xfrm>
            <a:off x="1200150" y="2057400"/>
            <a:ext cx="6648450" cy="228600"/>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9" name="Rectangle 8">
            <a:extLst>
              <a:ext uri="{FF2B5EF4-FFF2-40B4-BE49-F238E27FC236}">
                <a16:creationId xmlns:a16="http://schemas.microsoft.com/office/drawing/2014/main" id="{F1F7A98F-3C3F-4475-ACF6-8CB0C43A31E4}"/>
              </a:ext>
            </a:extLst>
          </p:cNvPr>
          <p:cNvSpPr/>
          <p:nvPr/>
        </p:nvSpPr>
        <p:spPr bwMode="auto">
          <a:xfrm>
            <a:off x="1200150" y="3050639"/>
            <a:ext cx="6648450" cy="228600"/>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0" name="Rectangle 9">
            <a:extLst>
              <a:ext uri="{FF2B5EF4-FFF2-40B4-BE49-F238E27FC236}">
                <a16:creationId xmlns:a16="http://schemas.microsoft.com/office/drawing/2014/main" id="{012CE52F-497A-4A4C-8542-B22B97876499}"/>
              </a:ext>
            </a:extLst>
          </p:cNvPr>
          <p:cNvSpPr/>
          <p:nvPr/>
        </p:nvSpPr>
        <p:spPr bwMode="auto">
          <a:xfrm>
            <a:off x="1143032" y="4814111"/>
            <a:ext cx="6648450" cy="228600"/>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Tree>
    <p:extLst>
      <p:ext uri="{BB962C8B-B14F-4D97-AF65-F5344CB8AC3E}">
        <p14:creationId xmlns:p14="http://schemas.microsoft.com/office/powerpoint/2010/main" val="270455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D1756B7A-1519-46FD-8150-7E3531EF66C9}" type="slidenum">
              <a:rPr lang="en-US">
                <a:solidFill>
                  <a:srgbClr val="000000"/>
                </a:solidFill>
              </a:rPr>
              <a:pPr>
                <a:defRPr/>
              </a:pPr>
              <a:t>2</a:t>
            </a:fld>
            <a:endParaRPr lang="en-US" dirty="0">
              <a:solidFill>
                <a:srgbClr val="000000"/>
              </a:solidFill>
            </a:endParaRPr>
          </a:p>
        </p:txBody>
      </p:sp>
      <p:sp>
        <p:nvSpPr>
          <p:cNvPr id="18435" name="Rectangle 2"/>
          <p:cNvSpPr>
            <a:spLocks noGrp="1" noChangeArrowheads="1"/>
          </p:cNvSpPr>
          <p:nvPr>
            <p:ph type="title"/>
          </p:nvPr>
        </p:nvSpPr>
        <p:spPr>
          <a:xfrm>
            <a:off x="609600" y="228600"/>
            <a:ext cx="7788275" cy="1058863"/>
          </a:xfrm>
        </p:spPr>
        <p:txBody>
          <a:bodyPr/>
          <a:lstStyle/>
          <a:p>
            <a:pPr eaLnBrk="1" hangingPunct="1"/>
            <a:r>
              <a:rPr lang="en-US" dirty="0"/>
              <a:t>Survey Methodology</a:t>
            </a:r>
            <a:endParaRPr lang="en-US" dirty="0">
              <a:solidFill>
                <a:schemeClr val="folHlink"/>
              </a:solidFill>
            </a:endParaRPr>
          </a:p>
        </p:txBody>
      </p:sp>
      <p:sp>
        <p:nvSpPr>
          <p:cNvPr id="18436" name="Rectangle 3"/>
          <p:cNvSpPr>
            <a:spLocks noGrp="1" noChangeArrowheads="1"/>
          </p:cNvSpPr>
          <p:nvPr>
            <p:ph type="body" idx="1"/>
          </p:nvPr>
        </p:nvSpPr>
        <p:spPr>
          <a:xfrm>
            <a:off x="617537" y="1133475"/>
            <a:ext cx="7924800" cy="4733925"/>
          </a:xfrm>
        </p:spPr>
        <p:txBody>
          <a:bodyPr/>
          <a:lstStyle/>
          <a:p>
            <a:pPr algn="just" eaLnBrk="1" hangingPunct="1">
              <a:lnSpc>
                <a:spcPct val="80000"/>
              </a:lnSpc>
            </a:pPr>
            <a:r>
              <a:rPr lang="en-US" sz="1600" dirty="0"/>
              <a:t>Lake Research Partners designed and administered this survey, in consultation with Chesapeake Beach Consulting, which was conducted by phone using professional interviewers. The survey reached 1,000 likely 2018 general election voters and 350 drop-off voters across 100 congressional battleground districts nationwide. The survey was conducted April 28</a:t>
            </a:r>
            <a:r>
              <a:rPr lang="en-US" sz="1600" baseline="30000" dirty="0"/>
              <a:t>th</a:t>
            </a:r>
            <a:r>
              <a:rPr lang="en-US" sz="1600" dirty="0"/>
              <a:t> – May 7</a:t>
            </a:r>
            <a:r>
              <a:rPr lang="en-US" sz="1600" baseline="30000" dirty="0"/>
              <a:t>th</a:t>
            </a:r>
            <a:r>
              <a:rPr lang="en-US" sz="1600" dirty="0"/>
              <a:t>, 2018.</a:t>
            </a:r>
          </a:p>
          <a:p>
            <a:pPr lvl="1" algn="just" eaLnBrk="1" hangingPunct="1">
              <a:lnSpc>
                <a:spcPct val="80000"/>
              </a:lnSpc>
            </a:pPr>
            <a:r>
              <a:rPr lang="en-US" sz="1400" dirty="0"/>
              <a:t>The survey queried likely voters – ones with regular midterm vote history – and included an extra sampling of surge, or drop-off voters, who vote in presidential elections, but unevenly in midterms. (Careful polling of irregular voters is essential to accurate surveys in elections outside presidential years.)</a:t>
            </a:r>
          </a:p>
          <a:p>
            <a:pPr algn="just" eaLnBrk="1" hangingPunct="1">
              <a:lnSpc>
                <a:spcPct val="80000"/>
              </a:lnSpc>
            </a:pPr>
            <a:endParaRPr lang="en-US" sz="1600" dirty="0">
              <a:solidFill>
                <a:srgbClr val="FF0000"/>
              </a:solidFill>
            </a:endParaRPr>
          </a:p>
          <a:p>
            <a:pPr algn="just" eaLnBrk="1" hangingPunct="1">
              <a:lnSpc>
                <a:spcPct val="80000"/>
              </a:lnSpc>
            </a:pPr>
            <a:r>
              <a:rPr lang="en-US" sz="1600" dirty="0"/>
              <a:t>Telephone numbers for the survey were drawn using a file of registered voters. The sample was stratified geographically to reflect the expected turnout of 2018 General Election voters as well as the possible surge voters who usually do not vote in off year elections. The margin of error for the overall sample is +/-3.1% and larger for subgroups. </a:t>
            </a:r>
          </a:p>
          <a:p>
            <a:pPr marL="0" indent="0" algn="just" eaLnBrk="1" hangingPunct="1">
              <a:lnSpc>
                <a:spcPct val="80000"/>
              </a:lnSpc>
              <a:buNone/>
            </a:pPr>
            <a:endParaRPr lang="en-US" sz="1600" dirty="0">
              <a:solidFill>
                <a:srgbClr val="FF0000"/>
              </a:solidFill>
            </a:endParaRPr>
          </a:p>
          <a:p>
            <a:pPr algn="just" eaLnBrk="1" hangingPunct="1">
              <a:lnSpc>
                <a:spcPct val="80000"/>
              </a:lnSpc>
            </a:pPr>
            <a:r>
              <a:rPr lang="en-US" sz="1600" dirty="0"/>
              <a:t>In interpreting survey results, all sample surveys are subject to possible sampling error; that is, the results of a survey may differ from those that would be obtained if the entire population were interviewed. The size of the sampling error depends upon both the total number of respondents in the survey and the percentage distribution of responses to a particular question. For example, if 50% of respondents in the total sample answered “yes” to a particular question, we can be 95% confident that the true percentage will fall within +/-3.1 percentage points of this percentage or between 46.9% and 53.1%. </a:t>
            </a:r>
          </a:p>
        </p:txBody>
      </p:sp>
    </p:spTree>
    <p:extLst>
      <p:ext uri="{BB962C8B-B14F-4D97-AF65-F5344CB8AC3E}">
        <p14:creationId xmlns:p14="http://schemas.microsoft.com/office/powerpoint/2010/main" val="796130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58863"/>
          </a:xfrm>
        </p:spPr>
        <p:txBody>
          <a:bodyPr/>
          <a:lstStyle/>
          <a:p>
            <a:r>
              <a:rPr lang="en-US" sz="2000" dirty="0"/>
              <a:t>The RAE, African American Americans, Latinos, Democrats, and drop off voters tend to place a higher than average priority on the issue of  reform/ curbing Wall Street’s influence compared to other issues. </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20</a:t>
            </a:fld>
            <a:endParaRPr lang="en-US"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115787"/>
              </p:ext>
            </p:extLst>
          </p:nvPr>
        </p:nvGraphicFramePr>
        <p:xfrm>
          <a:off x="1124330" y="1676400"/>
          <a:ext cx="6629400" cy="3784815"/>
        </p:xfrm>
        <a:graphic>
          <a:graphicData uri="http://schemas.openxmlformats.org/drawingml/2006/table">
            <a:tbl>
              <a:tblPr firstRow="1" bandRow="1">
                <a:tableStyleId>{5C22544A-7EE6-4342-B048-85BDC9FD1C3A}</a:tableStyleId>
              </a:tblPr>
              <a:tblGrid>
                <a:gridCol w="3060872">
                  <a:extLst>
                    <a:ext uri="{9D8B030D-6E8A-4147-A177-3AD203B41FA5}">
                      <a16:colId xmlns:a16="http://schemas.microsoft.com/office/drawing/2014/main" val="20000"/>
                    </a:ext>
                  </a:extLst>
                </a:gridCol>
                <a:gridCol w="1342470">
                  <a:extLst>
                    <a:ext uri="{9D8B030D-6E8A-4147-A177-3AD203B41FA5}">
                      <a16:colId xmlns:a16="http://schemas.microsoft.com/office/drawing/2014/main" val="20001"/>
                    </a:ext>
                  </a:extLst>
                </a:gridCol>
                <a:gridCol w="1113029">
                  <a:extLst>
                    <a:ext uri="{9D8B030D-6E8A-4147-A177-3AD203B41FA5}">
                      <a16:colId xmlns:a16="http://schemas.microsoft.com/office/drawing/2014/main" val="3268540209"/>
                    </a:ext>
                  </a:extLst>
                </a:gridCol>
                <a:gridCol w="1113029">
                  <a:extLst>
                    <a:ext uri="{9D8B030D-6E8A-4147-A177-3AD203B41FA5}">
                      <a16:colId xmlns:a16="http://schemas.microsoft.com/office/drawing/2014/main" val="20002"/>
                    </a:ext>
                  </a:extLst>
                </a:gridCol>
              </a:tblGrid>
              <a:tr h="615573">
                <a:tc>
                  <a:txBody>
                    <a:bodyPr/>
                    <a:lstStyle/>
                    <a:p>
                      <a:pPr algn="ctr"/>
                      <a:r>
                        <a:rPr lang="en-US" sz="1600" dirty="0"/>
                        <a:t>Importance</a:t>
                      </a:r>
                      <a:r>
                        <a:rPr lang="en-US" sz="1600" baseline="0" dirty="0"/>
                        <a:t> of Wall Street Reform Compared to Other Issues</a:t>
                      </a:r>
                    </a:p>
                    <a:p>
                      <a:pPr algn="ctr"/>
                      <a:r>
                        <a:rPr lang="en-US" sz="1600" baseline="0" dirty="0"/>
                        <a:t>(0 to 10 scale) </a:t>
                      </a:r>
                      <a:endParaRPr lang="en-US" sz="1600" dirty="0"/>
                    </a:p>
                  </a:txBody>
                  <a:tcPr marT="27432" marB="27432" anchor="ctr">
                    <a:solidFill>
                      <a:schemeClr val="tx2"/>
                    </a:solidFill>
                  </a:tcPr>
                </a:tc>
                <a:tc>
                  <a:txBody>
                    <a:bodyPr/>
                    <a:lstStyle/>
                    <a:p>
                      <a:pPr algn="ctr"/>
                      <a:r>
                        <a:rPr lang="en-US" sz="1600" dirty="0"/>
                        <a:t>% rated</a:t>
                      </a:r>
                      <a:r>
                        <a:rPr lang="en-US" sz="1600" baseline="0" dirty="0"/>
                        <a:t> </a:t>
                      </a:r>
                    </a:p>
                    <a:p>
                      <a:pPr algn="ctr"/>
                      <a:r>
                        <a:rPr lang="en-US" sz="1600" baseline="0" dirty="0"/>
                        <a:t>“6-10”</a:t>
                      </a:r>
                      <a:endParaRPr lang="en-US" sz="1600" dirty="0"/>
                    </a:p>
                  </a:txBody>
                  <a:tcPr marT="27432" marB="27432" anchor="ctr">
                    <a:solidFill>
                      <a:schemeClr val="tx2"/>
                    </a:solidFill>
                  </a:tcPr>
                </a:tc>
                <a:tc>
                  <a:txBody>
                    <a:bodyPr/>
                    <a:lstStyle/>
                    <a:p>
                      <a:pPr algn="ctr"/>
                      <a:r>
                        <a:rPr lang="en-US" sz="1600" dirty="0"/>
                        <a:t>% rated “10”</a:t>
                      </a:r>
                    </a:p>
                  </a:txBody>
                  <a:tcPr marT="27432" marB="27432" anchor="ctr">
                    <a:solidFill>
                      <a:schemeClr val="tx2"/>
                    </a:solidFill>
                  </a:tcPr>
                </a:tc>
                <a:tc>
                  <a:txBody>
                    <a:bodyPr/>
                    <a:lstStyle/>
                    <a:p>
                      <a:pPr algn="ctr"/>
                      <a:r>
                        <a:rPr lang="en-US" sz="1600" dirty="0"/>
                        <a:t>Mean</a:t>
                      </a:r>
                    </a:p>
                  </a:txBody>
                  <a:tcPr marT="27432" marB="27432" anchor="ctr">
                    <a:solidFill>
                      <a:schemeClr val="tx2"/>
                    </a:solidFill>
                  </a:tcPr>
                </a:tc>
                <a:extLst>
                  <a:ext uri="{0D108BD9-81ED-4DB2-BD59-A6C34878D82A}">
                    <a16:rowId xmlns:a16="http://schemas.microsoft.com/office/drawing/2014/main" val="10000"/>
                  </a:ext>
                </a:extLst>
              </a:tr>
              <a:tr h="296583">
                <a:tc>
                  <a:txBody>
                    <a:bodyPr/>
                    <a:lstStyle/>
                    <a:p>
                      <a:r>
                        <a:rPr lang="en-US" sz="1800" dirty="0"/>
                        <a:t>Total</a:t>
                      </a:r>
                    </a:p>
                  </a:txBody>
                  <a:tcPr marT="27432" marB="27432" anchor="ctr">
                    <a:solidFill>
                      <a:schemeClr val="bg1">
                        <a:lumMod val="85000"/>
                      </a:schemeClr>
                    </a:solidFill>
                  </a:tcPr>
                </a:tc>
                <a:tc>
                  <a:txBody>
                    <a:bodyPr/>
                    <a:lstStyle/>
                    <a:p>
                      <a:pPr algn="ctr"/>
                      <a:r>
                        <a:rPr lang="en-US" sz="1800" dirty="0"/>
                        <a:t>48%</a:t>
                      </a:r>
                    </a:p>
                  </a:txBody>
                  <a:tcPr marT="27432" marB="27432" anchor="ctr">
                    <a:solidFill>
                      <a:schemeClr val="bg1">
                        <a:lumMod val="85000"/>
                      </a:schemeClr>
                    </a:solidFill>
                  </a:tcPr>
                </a:tc>
                <a:tc>
                  <a:txBody>
                    <a:bodyPr/>
                    <a:lstStyle/>
                    <a:p>
                      <a:pPr algn="ctr"/>
                      <a:r>
                        <a:rPr lang="en-US" sz="1800" dirty="0"/>
                        <a:t>15%</a:t>
                      </a:r>
                    </a:p>
                  </a:txBody>
                  <a:tcPr marT="27432" marB="27432" anchor="ctr">
                    <a:solidFill>
                      <a:schemeClr val="bg1">
                        <a:lumMod val="85000"/>
                      </a:schemeClr>
                    </a:solidFill>
                  </a:tcPr>
                </a:tc>
                <a:tc>
                  <a:txBody>
                    <a:bodyPr/>
                    <a:lstStyle/>
                    <a:p>
                      <a:pPr algn="ctr"/>
                      <a:r>
                        <a:rPr lang="en-US" sz="1800" dirty="0"/>
                        <a:t>5.5</a:t>
                      </a:r>
                    </a:p>
                  </a:txBody>
                  <a:tcPr marT="27432" marB="27432" anchor="ctr">
                    <a:solidFill>
                      <a:schemeClr val="bg1">
                        <a:lumMod val="85000"/>
                      </a:schemeClr>
                    </a:solidFill>
                  </a:tcPr>
                </a:tc>
                <a:extLst>
                  <a:ext uri="{0D108BD9-81ED-4DB2-BD59-A6C34878D82A}">
                    <a16:rowId xmlns:a16="http://schemas.microsoft.com/office/drawing/2014/main" val="3692617885"/>
                  </a:ext>
                </a:extLst>
              </a:tr>
              <a:tr h="296583">
                <a:tc>
                  <a:txBody>
                    <a:bodyPr/>
                    <a:lstStyle/>
                    <a:p>
                      <a:pPr algn="l" rtl="0" fontAlgn="ctr"/>
                      <a:r>
                        <a:rPr lang="en-US" sz="1800" b="0" i="0" u="none" strike="noStrike">
                          <a:solidFill>
                            <a:srgbClr val="000000"/>
                          </a:solidFill>
                          <a:effectLst/>
                          <a:latin typeface="Calibri" panose="020F0502020204030204" pitchFamily="34" charset="0"/>
                        </a:rPr>
                        <a:t>Black voters</a:t>
                      </a:r>
                    </a:p>
                  </a:txBody>
                  <a:tcPr marL="857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65%</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29%</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6.5</a:t>
                      </a:r>
                    </a:p>
                  </a:txBody>
                  <a:tcPr marL="9525" marR="9525" marT="9525" marB="0" anchor="ctr">
                    <a:solidFill>
                      <a:schemeClr val="bg1">
                        <a:lumMod val="85000"/>
                      </a:schemeClr>
                    </a:solidFill>
                  </a:tcPr>
                </a:tc>
                <a:extLst>
                  <a:ext uri="{0D108BD9-81ED-4DB2-BD59-A6C34878D82A}">
                    <a16:rowId xmlns:a16="http://schemas.microsoft.com/office/drawing/2014/main" val="2707348763"/>
                  </a:ext>
                </a:extLst>
              </a:tr>
              <a:tr h="296583">
                <a:tc>
                  <a:txBody>
                    <a:bodyPr/>
                    <a:lstStyle/>
                    <a:p>
                      <a:pPr algn="l" rtl="0" fontAlgn="ctr"/>
                      <a:r>
                        <a:rPr lang="en-US" sz="1800" b="0" i="0" u="none" strike="noStrike">
                          <a:solidFill>
                            <a:srgbClr val="000000"/>
                          </a:solidFill>
                          <a:effectLst/>
                          <a:latin typeface="Calibri" panose="020F0502020204030204" pitchFamily="34" charset="0"/>
                        </a:rPr>
                        <a:t>Dems</a:t>
                      </a:r>
                    </a:p>
                  </a:txBody>
                  <a:tcPr marL="857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60%</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19%</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6.1</a:t>
                      </a:r>
                    </a:p>
                  </a:txBody>
                  <a:tcPr marL="9525" marR="9525" marT="9525" marB="0" anchor="ctr">
                    <a:solidFill>
                      <a:schemeClr val="bg1">
                        <a:lumMod val="85000"/>
                      </a:schemeClr>
                    </a:solidFill>
                  </a:tcPr>
                </a:tc>
                <a:extLst>
                  <a:ext uri="{0D108BD9-81ED-4DB2-BD59-A6C34878D82A}">
                    <a16:rowId xmlns:a16="http://schemas.microsoft.com/office/drawing/2014/main" val="10003"/>
                  </a:ext>
                </a:extLst>
              </a:tr>
              <a:tr h="296583">
                <a:tc>
                  <a:txBody>
                    <a:bodyPr/>
                    <a:lstStyle/>
                    <a:p>
                      <a:pPr algn="l" rtl="0" fontAlgn="ctr"/>
                      <a:r>
                        <a:rPr lang="en-US" sz="1800" b="0" i="0" u="none" strike="noStrike">
                          <a:solidFill>
                            <a:srgbClr val="000000"/>
                          </a:solidFill>
                          <a:effectLst/>
                          <a:latin typeface="Calibri" panose="020F0502020204030204" pitchFamily="34" charset="0"/>
                        </a:rPr>
                        <a:t>Drop Off Voters</a:t>
                      </a:r>
                    </a:p>
                  </a:txBody>
                  <a:tcPr marL="857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58%</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24%</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6.2</a:t>
                      </a:r>
                    </a:p>
                  </a:txBody>
                  <a:tcPr marL="9525" marR="9525" marT="9525" marB="0" anchor="ctr">
                    <a:solidFill>
                      <a:schemeClr val="bg1">
                        <a:lumMod val="85000"/>
                      </a:schemeClr>
                    </a:solidFill>
                  </a:tcPr>
                </a:tc>
                <a:extLst>
                  <a:ext uri="{0D108BD9-81ED-4DB2-BD59-A6C34878D82A}">
                    <a16:rowId xmlns:a16="http://schemas.microsoft.com/office/drawing/2014/main" val="10005"/>
                  </a:ext>
                </a:extLst>
              </a:tr>
              <a:tr h="296583">
                <a:tc>
                  <a:txBody>
                    <a:bodyPr/>
                    <a:lstStyle/>
                    <a:p>
                      <a:pPr algn="l" rtl="0" fontAlgn="ctr"/>
                      <a:r>
                        <a:rPr lang="en-US" sz="1800" b="0" i="0" u="none" strike="noStrike">
                          <a:solidFill>
                            <a:srgbClr val="000000"/>
                          </a:solidFill>
                          <a:effectLst/>
                          <a:latin typeface="Calibri" panose="020F0502020204030204" pitchFamily="34" charset="0"/>
                        </a:rPr>
                        <a:t>White northeast</a:t>
                      </a:r>
                    </a:p>
                  </a:txBody>
                  <a:tcPr marL="857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53%</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21%</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5.9</a:t>
                      </a:r>
                    </a:p>
                  </a:txBody>
                  <a:tcPr marL="9525" marR="9525" marT="9525" marB="0" anchor="ctr">
                    <a:solidFill>
                      <a:schemeClr val="bg1">
                        <a:lumMod val="85000"/>
                      </a:schemeClr>
                    </a:solidFill>
                  </a:tcPr>
                </a:tc>
                <a:extLst>
                  <a:ext uri="{0D108BD9-81ED-4DB2-BD59-A6C34878D82A}">
                    <a16:rowId xmlns:a16="http://schemas.microsoft.com/office/drawing/2014/main" val="10006"/>
                  </a:ext>
                </a:extLst>
              </a:tr>
              <a:tr h="296583">
                <a:tc>
                  <a:txBody>
                    <a:bodyPr/>
                    <a:lstStyle/>
                    <a:p>
                      <a:pPr algn="l" rtl="0" fontAlgn="ctr"/>
                      <a:r>
                        <a:rPr lang="en-US" sz="1800" b="0" i="0" u="none" strike="noStrike" dirty="0">
                          <a:solidFill>
                            <a:srgbClr val="000000"/>
                          </a:solidFill>
                          <a:effectLst/>
                          <a:latin typeface="Calibri" panose="020F0502020204030204" pitchFamily="34" charset="0"/>
                        </a:rPr>
                        <a:t>RAE</a:t>
                      </a:r>
                    </a:p>
                  </a:txBody>
                  <a:tcPr marL="857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52%</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20%</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5.8</a:t>
                      </a:r>
                    </a:p>
                  </a:txBody>
                  <a:tcPr marL="9525" marR="9525" marT="9525" marB="0" anchor="ctr">
                    <a:solidFill>
                      <a:schemeClr val="bg1">
                        <a:lumMod val="85000"/>
                      </a:schemeClr>
                    </a:solidFill>
                  </a:tcPr>
                </a:tc>
                <a:extLst>
                  <a:ext uri="{0D108BD9-81ED-4DB2-BD59-A6C34878D82A}">
                    <a16:rowId xmlns:a16="http://schemas.microsoft.com/office/drawing/2014/main" val="10007"/>
                  </a:ext>
                </a:extLst>
              </a:tr>
              <a:tr h="296583">
                <a:tc>
                  <a:txBody>
                    <a:bodyPr/>
                    <a:lstStyle/>
                    <a:p>
                      <a:pPr algn="l" rtl="0" fontAlgn="ctr"/>
                      <a:r>
                        <a:rPr lang="en-US" sz="1800" b="0" i="0" u="none" strike="noStrike">
                          <a:solidFill>
                            <a:srgbClr val="000000"/>
                          </a:solidFill>
                          <a:effectLst/>
                          <a:latin typeface="Calibri" panose="020F0502020204030204" pitchFamily="34" charset="0"/>
                        </a:rPr>
                        <a:t>Seniors</a:t>
                      </a:r>
                    </a:p>
                  </a:txBody>
                  <a:tcPr marL="857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50%</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22%</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5.8</a:t>
                      </a:r>
                    </a:p>
                  </a:txBody>
                  <a:tcPr marL="9525" marR="9525" marT="9525" marB="0" anchor="ctr">
                    <a:solidFill>
                      <a:schemeClr val="bg1">
                        <a:lumMod val="85000"/>
                      </a:schemeClr>
                    </a:solidFill>
                  </a:tcPr>
                </a:tc>
                <a:extLst>
                  <a:ext uri="{0D108BD9-81ED-4DB2-BD59-A6C34878D82A}">
                    <a16:rowId xmlns:a16="http://schemas.microsoft.com/office/drawing/2014/main" val="10008"/>
                  </a:ext>
                </a:extLst>
              </a:tr>
              <a:tr h="296583">
                <a:tc>
                  <a:txBody>
                    <a:bodyPr/>
                    <a:lstStyle/>
                    <a:p>
                      <a:pPr algn="l" rtl="0" fontAlgn="ctr"/>
                      <a:r>
                        <a:rPr lang="en-US" sz="1800" b="0" i="0" u="none" strike="noStrike">
                          <a:solidFill>
                            <a:srgbClr val="000000"/>
                          </a:solidFill>
                          <a:effectLst/>
                          <a:latin typeface="Calibri" panose="020F0502020204030204" pitchFamily="34" charset="0"/>
                        </a:rPr>
                        <a:t>Older non-college</a:t>
                      </a:r>
                    </a:p>
                  </a:txBody>
                  <a:tcPr marL="857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49%</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23%</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5.8</a:t>
                      </a:r>
                    </a:p>
                  </a:txBody>
                  <a:tcPr marL="9525" marR="9525" marT="9525" marB="0" anchor="ctr">
                    <a:solidFill>
                      <a:schemeClr val="bg1">
                        <a:lumMod val="85000"/>
                      </a:schemeClr>
                    </a:solidFill>
                  </a:tcPr>
                </a:tc>
                <a:extLst>
                  <a:ext uri="{0D108BD9-81ED-4DB2-BD59-A6C34878D82A}">
                    <a16:rowId xmlns:a16="http://schemas.microsoft.com/office/drawing/2014/main" val="10009"/>
                  </a:ext>
                </a:extLst>
              </a:tr>
              <a:tr h="296583">
                <a:tc>
                  <a:txBody>
                    <a:bodyPr/>
                    <a:lstStyle/>
                    <a:p>
                      <a:pPr algn="l" rtl="0" fontAlgn="ctr"/>
                      <a:r>
                        <a:rPr lang="en-US" sz="1800" b="0" i="0" u="none" strike="noStrike">
                          <a:solidFill>
                            <a:srgbClr val="000000"/>
                          </a:solidFill>
                          <a:effectLst/>
                          <a:latin typeface="Calibri" panose="020F0502020204030204" pitchFamily="34" charset="0"/>
                        </a:rPr>
                        <a:t>Latinos</a:t>
                      </a:r>
                    </a:p>
                  </a:txBody>
                  <a:tcPr marL="857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48%</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20%</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5.8</a:t>
                      </a:r>
                    </a:p>
                  </a:txBody>
                  <a:tcPr marL="9525" marR="9525" marT="9525" marB="0" anchor="ctr">
                    <a:solidFill>
                      <a:schemeClr val="bg1">
                        <a:lumMod val="85000"/>
                      </a:schemeClr>
                    </a:solidFill>
                  </a:tcPr>
                </a:tc>
                <a:extLst>
                  <a:ext uri="{0D108BD9-81ED-4DB2-BD59-A6C34878D82A}">
                    <a16:rowId xmlns:a16="http://schemas.microsoft.com/office/drawing/2014/main" val="10001"/>
                  </a:ext>
                </a:extLst>
              </a:tr>
              <a:tr h="296583">
                <a:tc>
                  <a:txBody>
                    <a:bodyPr/>
                    <a:lstStyle/>
                    <a:p>
                      <a:pPr algn="l" rtl="0" fontAlgn="ctr"/>
                      <a:r>
                        <a:rPr lang="en-US" sz="1800" b="0" i="0" u="none" strike="noStrike">
                          <a:solidFill>
                            <a:srgbClr val="000000"/>
                          </a:solidFill>
                          <a:effectLst/>
                          <a:latin typeface="Calibri" panose="020F0502020204030204" pitchFamily="34" charset="0"/>
                        </a:rPr>
                        <a:t>Older women</a:t>
                      </a:r>
                    </a:p>
                  </a:txBody>
                  <a:tcPr marL="857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46%</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20%</a:t>
                      </a:r>
                    </a:p>
                  </a:txBody>
                  <a:tcPr marL="9525" marR="9525" marT="9525" marB="0" anchor="ctr">
                    <a:solidFill>
                      <a:schemeClr val="bg1">
                        <a:lumMod val="85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5.5</a:t>
                      </a:r>
                    </a:p>
                  </a:txBody>
                  <a:tcPr marL="9525" marR="9525" marT="9525" marB="0" anchor="c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21672" y="5943600"/>
            <a:ext cx="7732058" cy="861774"/>
          </a:xfrm>
          <a:prstGeom prst="rect">
            <a:avLst/>
          </a:prstGeom>
        </p:spPr>
        <p:txBody>
          <a:bodyPr wrap="square">
            <a:spAutoFit/>
          </a:bodyPr>
          <a:lstStyle/>
          <a:p>
            <a:pPr algn="just"/>
            <a:r>
              <a:rPr lang="en-US" sz="1000" dirty="0"/>
              <a:t>Q5/6. Now, I want you to think about all the issues that are important to you in determining whom you vote for in the 2018 election, issues like job creation, gun control, immigration, sexual harassment, college affordability, police accountability, healthcare and national security. Compared to all the issues that are important to you, how important is </a:t>
            </a:r>
            <a:r>
              <a:rPr lang="en-US" sz="1000" b="1" dirty="0"/>
              <a:t>curbing Wall Street’s influence/reforming Wall Street </a:t>
            </a:r>
            <a:r>
              <a:rPr lang="en-US" sz="1000" dirty="0"/>
              <a:t>in determining whom you vote for? Please rate your response on a scale from 0 to 10, where 0 means </a:t>
            </a:r>
            <a:r>
              <a:rPr lang="en-US" sz="1000" b="1" dirty="0"/>
              <a:t>curbing Wall Street’s influence/reforming Wall Street </a:t>
            </a:r>
            <a:r>
              <a:rPr lang="en-US" sz="1000" dirty="0"/>
              <a:t>is not at all important, and 10 means it is extremely important – the most important issue – and you can be anywhere in between. </a:t>
            </a:r>
          </a:p>
        </p:txBody>
      </p:sp>
    </p:spTree>
    <p:extLst>
      <p:ext uri="{BB962C8B-B14F-4D97-AF65-F5344CB8AC3E}">
        <p14:creationId xmlns:p14="http://schemas.microsoft.com/office/powerpoint/2010/main" val="1615107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3581400"/>
            <a:ext cx="7772400" cy="733425"/>
          </a:xfrm>
        </p:spPr>
        <p:txBody>
          <a:bodyPr/>
          <a:lstStyle/>
          <a:p>
            <a:pPr algn="ctr"/>
            <a:r>
              <a:rPr lang="en-US" sz="4400" dirty="0"/>
              <a:t>The Political Environment </a:t>
            </a:r>
            <a:br>
              <a:rPr lang="en-US" sz="4400" dirty="0"/>
            </a:br>
            <a:r>
              <a:rPr lang="en-US" sz="4400" dirty="0"/>
              <a:t>and Support for Reform</a:t>
            </a:r>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762000"/>
            <a:ext cx="2560320" cy="2341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20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236537"/>
            <a:ext cx="7932737" cy="1058863"/>
          </a:xfrm>
        </p:spPr>
        <p:txBody>
          <a:bodyPr/>
          <a:lstStyle/>
          <a:p>
            <a:r>
              <a:rPr lang="en-US" sz="2000" dirty="0"/>
              <a:t>Likely voters and Democrats are slightly more motivated to vote this year than drop-off voters, Republicans and independents, but the differences at this stage appear modest.</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22</a:t>
            </a:fld>
            <a:endParaRPr lang="en-US" dirty="0">
              <a:solidFill>
                <a:srgbClr val="000000"/>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890744391"/>
              </p:ext>
            </p:extLst>
          </p:nvPr>
        </p:nvGraphicFramePr>
        <p:xfrm>
          <a:off x="914401" y="1600200"/>
          <a:ext cx="7696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0" y="6242447"/>
            <a:ext cx="6685854" cy="615553"/>
          </a:xfrm>
          <a:prstGeom prst="rect">
            <a:avLst/>
          </a:prstGeom>
        </p:spPr>
        <p:txBody>
          <a:bodyPr wrap="square">
            <a:spAutoFit/>
          </a:bodyPr>
          <a:lstStyle/>
          <a:p>
            <a:r>
              <a:rPr lang="en-US" sz="1000" b="1" dirty="0"/>
              <a:t>Q2</a:t>
            </a:r>
            <a:r>
              <a:rPr lang="en-US" sz="1000" dirty="0"/>
              <a:t>. While it is a long way off, how likely are you to vote in the November 2018 election for U.S. Senate, Congress, and local offices —are you almost CERTAIN to vote, will you PROBABLY vote, are the chances about 50-50, are you probably NOT going to vote, or are you DEFINITELY not going to vote?</a:t>
            </a:r>
            <a:endParaRPr lang="en-US" sz="1000" b="1" dirty="0"/>
          </a:p>
          <a:p>
            <a:pPr algn="just"/>
            <a:endParaRPr lang="en-US" sz="200" dirty="0"/>
          </a:p>
          <a:p>
            <a:pPr algn="just"/>
            <a:endParaRPr lang="en-US" sz="200" i="1"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174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285999" cy="6096000"/>
          </a:xfrm>
        </p:spPr>
        <p:txBody>
          <a:bodyPr/>
          <a:lstStyle/>
          <a:p>
            <a:pPr algn="l"/>
            <a:r>
              <a:rPr lang="en-US" dirty="0"/>
              <a:t> </a:t>
            </a:r>
          </a:p>
        </p:txBody>
      </p:sp>
      <p:sp>
        <p:nvSpPr>
          <p:cNvPr id="4" name="Footer Placeholder 3"/>
          <p:cNvSpPr>
            <a:spLocks noGrp="1"/>
          </p:cNvSpPr>
          <p:nvPr>
            <p:ph type="ftr" sz="quarter" idx="10"/>
          </p:nvPr>
        </p:nvSpPr>
        <p:spPr>
          <a:xfrm>
            <a:off x="8549054" y="6169968"/>
            <a:ext cx="685800" cy="304800"/>
          </a:xfrm>
        </p:spPr>
        <p:txBody>
          <a:bodyPr/>
          <a:lstStyle/>
          <a:p>
            <a:pPr>
              <a:defRPr/>
            </a:pPr>
            <a:fld id="{E2E27AE1-3EA2-435D-933D-FD4B2AD16481}" type="slidenum">
              <a:rPr lang="en-US" smtClean="0">
                <a:solidFill>
                  <a:srgbClr val="000000"/>
                </a:solidFill>
              </a:rPr>
              <a:pPr>
                <a:defRPr/>
              </a:pPr>
              <a:t>23</a:t>
            </a:fld>
            <a:endParaRPr lang="en-US" dirty="0">
              <a:solidFill>
                <a:srgbClr val="000000"/>
              </a:solidFill>
            </a:endParaRPr>
          </a:p>
        </p:txBody>
      </p:sp>
      <p:sp>
        <p:nvSpPr>
          <p:cNvPr id="5" name="Rectangle 4"/>
          <p:cNvSpPr/>
          <p:nvPr/>
        </p:nvSpPr>
        <p:spPr>
          <a:xfrm>
            <a:off x="76200" y="6392537"/>
            <a:ext cx="7239000" cy="430887"/>
          </a:xfrm>
          <a:prstGeom prst="rect">
            <a:avLst/>
          </a:prstGeom>
        </p:spPr>
        <p:txBody>
          <a:bodyPr wrap="square">
            <a:spAutoFit/>
          </a:bodyPr>
          <a:lstStyle/>
          <a:p>
            <a:pPr algn="just"/>
            <a:r>
              <a:rPr lang="en-US" sz="1100" dirty="0"/>
              <a:t>Q4. And if the November 2018 election for Congress was held today, would you vote for the: [RANDOMIZE] Democratic candidate or the Republican candidate, or are you undecided? </a:t>
            </a:r>
            <a:endParaRPr lang="en-US" sz="400" dirty="0"/>
          </a:p>
        </p:txBody>
      </p:sp>
      <p:graphicFrame>
        <p:nvGraphicFramePr>
          <p:cNvPr id="6" name="Object 4"/>
          <p:cNvGraphicFramePr>
            <a:graphicFrameLocks noChangeAspect="1"/>
          </p:cNvGraphicFramePr>
          <p:nvPr>
            <p:extLst>
              <p:ext uri="{D42A27DB-BD31-4B8C-83A1-F6EECF244321}">
                <p14:modId xmlns:p14="http://schemas.microsoft.com/office/powerpoint/2010/main" val="3653676913"/>
              </p:ext>
            </p:extLst>
          </p:nvPr>
        </p:nvGraphicFramePr>
        <p:xfrm>
          <a:off x="2438400" y="397147"/>
          <a:ext cx="5215140" cy="58814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057400" y="76200"/>
            <a:ext cx="6000850" cy="338554"/>
          </a:xfrm>
          <a:prstGeom prst="rect">
            <a:avLst/>
          </a:prstGeom>
          <a:solidFill>
            <a:schemeClr val="bg1">
              <a:lumMod val="85000"/>
            </a:schemeClr>
          </a:solidFill>
          <a:effectLst>
            <a:outerShdw blurRad="63500" dist="50800" dir="5400000" algn="ctr" rotWithShape="0">
              <a:srgbClr val="000000">
                <a:alpha val="43137"/>
              </a:srgbClr>
            </a:outerShdw>
          </a:effectLst>
        </p:spPr>
        <p:txBody>
          <a:bodyPr wrap="square" rtlCol="0">
            <a:spAutoFit/>
          </a:bodyPr>
          <a:lstStyle/>
          <a:p>
            <a:pPr algn="ctr"/>
            <a:r>
              <a:rPr lang="en-US" sz="1600" b="1" dirty="0">
                <a:solidFill>
                  <a:srgbClr val="000000"/>
                </a:solidFill>
              </a:rPr>
              <a:t>Generic Congressional Ballot</a:t>
            </a:r>
          </a:p>
        </p:txBody>
      </p:sp>
      <p:grpSp>
        <p:nvGrpSpPr>
          <p:cNvPr id="13" name="Group 12">
            <a:extLst>
              <a:ext uri="{FF2B5EF4-FFF2-40B4-BE49-F238E27FC236}">
                <a16:creationId xmlns:a16="http://schemas.microsoft.com/office/drawing/2014/main" id="{46469F08-325D-40D7-A875-EB93FD640E96}"/>
              </a:ext>
            </a:extLst>
          </p:cNvPr>
          <p:cNvGrpSpPr/>
          <p:nvPr/>
        </p:nvGrpSpPr>
        <p:grpSpPr>
          <a:xfrm>
            <a:off x="7576822" y="465415"/>
            <a:ext cx="685800" cy="5554385"/>
            <a:chOff x="7526674" y="465415"/>
            <a:chExt cx="685800" cy="5554385"/>
          </a:xfrm>
        </p:grpSpPr>
        <p:sp>
          <p:nvSpPr>
            <p:cNvPr id="8" name="Rectangle 2"/>
            <p:cNvSpPr>
              <a:spLocks noChangeArrowheads="1"/>
            </p:cNvSpPr>
            <p:nvPr/>
          </p:nvSpPr>
          <p:spPr bwMode="auto">
            <a:xfrm>
              <a:off x="7620000" y="482691"/>
              <a:ext cx="552304" cy="5537109"/>
            </a:xfrm>
            <a:prstGeom prst="rect">
              <a:avLst/>
            </a:prstGeom>
            <a:solidFill>
              <a:schemeClr val="bg1">
                <a:lumMod val="85000"/>
              </a:schemeClr>
            </a:solidFill>
            <a:ln>
              <a:noFill/>
            </a:ln>
            <a:effectLst/>
            <a:extLst/>
          </p:spPr>
          <p:txBody>
            <a:bodyPr wrap="none" anchor="ctr"/>
            <a:lstStyle/>
            <a:p>
              <a:endParaRPr lang="en-US" dirty="0">
                <a:solidFill>
                  <a:srgbClr val="000000"/>
                </a:solidFill>
                <a:latin typeface="Arial" charset="0"/>
              </a:endParaRPr>
            </a:p>
          </p:txBody>
        </p:sp>
        <p:sp>
          <p:nvSpPr>
            <p:cNvPr id="9" name="Text Box 5"/>
            <p:cNvSpPr txBox="1">
              <a:spLocks noChangeArrowheads="1"/>
            </p:cNvSpPr>
            <p:nvPr/>
          </p:nvSpPr>
          <p:spPr bwMode="auto">
            <a:xfrm>
              <a:off x="7526674" y="465415"/>
              <a:ext cx="685800"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100" b="1" dirty="0">
                  <a:solidFill>
                    <a:srgbClr val="000000"/>
                  </a:solidFill>
                </a:rPr>
                <a:t>Net D-R</a:t>
              </a:r>
            </a:p>
          </p:txBody>
        </p:sp>
        <p:sp>
          <p:nvSpPr>
            <p:cNvPr id="12" name="Text Box 7"/>
            <p:cNvSpPr txBox="1">
              <a:spLocks noChangeArrowheads="1"/>
            </p:cNvSpPr>
            <p:nvPr/>
          </p:nvSpPr>
          <p:spPr bwMode="auto">
            <a:xfrm>
              <a:off x="7620000" y="6858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+6</a:t>
              </a:r>
            </a:p>
          </p:txBody>
        </p:sp>
        <p:sp>
          <p:nvSpPr>
            <p:cNvPr id="21" name="Text Box 7"/>
            <p:cNvSpPr txBox="1">
              <a:spLocks noChangeArrowheads="1"/>
            </p:cNvSpPr>
            <p:nvPr/>
          </p:nvSpPr>
          <p:spPr bwMode="auto">
            <a:xfrm>
              <a:off x="7620000" y="10221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+30</a:t>
              </a:r>
            </a:p>
          </p:txBody>
        </p:sp>
        <p:sp>
          <p:nvSpPr>
            <p:cNvPr id="27" name="Text Box 7"/>
            <p:cNvSpPr txBox="1">
              <a:spLocks noChangeArrowheads="1"/>
            </p:cNvSpPr>
            <p:nvPr/>
          </p:nvSpPr>
          <p:spPr bwMode="auto">
            <a:xfrm>
              <a:off x="7625219" y="124968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+13</a:t>
              </a:r>
            </a:p>
          </p:txBody>
        </p:sp>
        <p:sp>
          <p:nvSpPr>
            <p:cNvPr id="30" name="Text Box 7"/>
            <p:cNvSpPr txBox="1">
              <a:spLocks noChangeArrowheads="1"/>
            </p:cNvSpPr>
            <p:nvPr/>
          </p:nvSpPr>
          <p:spPr bwMode="auto">
            <a:xfrm>
              <a:off x="7619493" y="187856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+27</a:t>
              </a:r>
            </a:p>
          </p:txBody>
        </p:sp>
        <p:sp>
          <p:nvSpPr>
            <p:cNvPr id="33" name="Text Box 7"/>
            <p:cNvSpPr txBox="1">
              <a:spLocks noChangeArrowheads="1"/>
            </p:cNvSpPr>
            <p:nvPr/>
          </p:nvSpPr>
          <p:spPr bwMode="auto">
            <a:xfrm>
              <a:off x="7620000" y="206412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a:t>
              </a:r>
            </a:p>
          </p:txBody>
        </p:sp>
        <p:sp>
          <p:nvSpPr>
            <p:cNvPr id="36" name="Text Box 7"/>
            <p:cNvSpPr txBox="1">
              <a:spLocks noChangeArrowheads="1"/>
            </p:cNvSpPr>
            <p:nvPr/>
          </p:nvSpPr>
          <p:spPr bwMode="auto">
            <a:xfrm>
              <a:off x="7610402" y="229272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+10</a:t>
              </a:r>
            </a:p>
          </p:txBody>
        </p:sp>
        <p:sp>
          <p:nvSpPr>
            <p:cNvPr id="39" name="Text Box 7"/>
            <p:cNvSpPr txBox="1">
              <a:spLocks noChangeArrowheads="1"/>
            </p:cNvSpPr>
            <p:nvPr/>
          </p:nvSpPr>
          <p:spPr bwMode="auto">
            <a:xfrm>
              <a:off x="7620000" y="26670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+82</a:t>
              </a:r>
            </a:p>
          </p:txBody>
        </p:sp>
        <p:sp>
          <p:nvSpPr>
            <p:cNvPr id="42" name="Text Box 7"/>
            <p:cNvSpPr txBox="1">
              <a:spLocks noChangeArrowheads="1"/>
            </p:cNvSpPr>
            <p:nvPr/>
          </p:nvSpPr>
          <p:spPr bwMode="auto">
            <a:xfrm>
              <a:off x="7620000" y="28956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+5</a:t>
              </a:r>
            </a:p>
          </p:txBody>
        </p:sp>
        <p:sp>
          <p:nvSpPr>
            <p:cNvPr id="45" name="Text Box 7"/>
            <p:cNvSpPr txBox="1">
              <a:spLocks noChangeArrowheads="1"/>
            </p:cNvSpPr>
            <p:nvPr/>
          </p:nvSpPr>
          <p:spPr bwMode="auto">
            <a:xfrm>
              <a:off x="7620000" y="31242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-82</a:t>
              </a:r>
            </a:p>
          </p:txBody>
        </p:sp>
        <p:sp>
          <p:nvSpPr>
            <p:cNvPr id="48" name="Text Box 7"/>
            <p:cNvSpPr txBox="1">
              <a:spLocks noChangeArrowheads="1"/>
            </p:cNvSpPr>
            <p:nvPr/>
          </p:nvSpPr>
          <p:spPr bwMode="auto">
            <a:xfrm>
              <a:off x="7620000" y="35367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-12</a:t>
              </a:r>
            </a:p>
          </p:txBody>
        </p:sp>
        <p:sp>
          <p:nvSpPr>
            <p:cNvPr id="51" name="Text Box 7"/>
            <p:cNvSpPr txBox="1">
              <a:spLocks noChangeArrowheads="1"/>
            </p:cNvSpPr>
            <p:nvPr/>
          </p:nvSpPr>
          <p:spPr bwMode="auto">
            <a:xfrm>
              <a:off x="7620000" y="3741657"/>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+20</a:t>
              </a:r>
            </a:p>
          </p:txBody>
        </p:sp>
        <p:sp>
          <p:nvSpPr>
            <p:cNvPr id="54" name="Text Box 7"/>
            <p:cNvSpPr txBox="1">
              <a:spLocks noChangeArrowheads="1"/>
            </p:cNvSpPr>
            <p:nvPr/>
          </p:nvSpPr>
          <p:spPr bwMode="auto">
            <a:xfrm>
              <a:off x="7620000" y="3957101"/>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0</a:t>
              </a:r>
            </a:p>
          </p:txBody>
        </p:sp>
        <p:sp>
          <p:nvSpPr>
            <p:cNvPr id="57" name="Text Box 7"/>
            <p:cNvSpPr txBox="1">
              <a:spLocks noChangeArrowheads="1"/>
            </p:cNvSpPr>
            <p:nvPr/>
          </p:nvSpPr>
          <p:spPr bwMode="auto">
            <a:xfrm>
              <a:off x="7620000" y="416203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+15</a:t>
              </a:r>
            </a:p>
          </p:txBody>
        </p:sp>
        <p:sp>
          <p:nvSpPr>
            <p:cNvPr id="60" name="Text Box 7"/>
            <p:cNvSpPr txBox="1">
              <a:spLocks noChangeArrowheads="1"/>
            </p:cNvSpPr>
            <p:nvPr/>
          </p:nvSpPr>
          <p:spPr bwMode="auto">
            <a:xfrm>
              <a:off x="7626731" y="456513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+25</a:t>
              </a:r>
            </a:p>
          </p:txBody>
        </p:sp>
        <p:sp>
          <p:nvSpPr>
            <p:cNvPr id="63" name="Text Box 7"/>
            <p:cNvSpPr txBox="1">
              <a:spLocks noChangeArrowheads="1"/>
            </p:cNvSpPr>
            <p:nvPr/>
          </p:nvSpPr>
          <p:spPr bwMode="auto">
            <a:xfrm>
              <a:off x="7620000" y="480031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+21</a:t>
              </a:r>
            </a:p>
          </p:txBody>
        </p:sp>
        <p:sp>
          <p:nvSpPr>
            <p:cNvPr id="66" name="Text Box 7"/>
            <p:cNvSpPr txBox="1">
              <a:spLocks noChangeArrowheads="1"/>
            </p:cNvSpPr>
            <p:nvPr/>
          </p:nvSpPr>
          <p:spPr bwMode="auto">
            <a:xfrm>
              <a:off x="7620000" y="500529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+9</a:t>
              </a:r>
            </a:p>
          </p:txBody>
        </p:sp>
        <p:sp>
          <p:nvSpPr>
            <p:cNvPr id="69" name="Text Box 7"/>
            <p:cNvSpPr txBox="1">
              <a:spLocks noChangeArrowheads="1"/>
            </p:cNvSpPr>
            <p:nvPr/>
          </p:nvSpPr>
          <p:spPr bwMode="auto">
            <a:xfrm>
              <a:off x="7610402" y="5173175"/>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-5</a:t>
              </a:r>
            </a:p>
          </p:txBody>
        </p:sp>
        <p:sp>
          <p:nvSpPr>
            <p:cNvPr id="49" name="Text Box 7"/>
            <p:cNvSpPr txBox="1">
              <a:spLocks noChangeArrowheads="1"/>
            </p:cNvSpPr>
            <p:nvPr/>
          </p:nvSpPr>
          <p:spPr bwMode="auto">
            <a:xfrm>
              <a:off x="7620000" y="572815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-74</a:t>
              </a:r>
            </a:p>
          </p:txBody>
        </p:sp>
        <p:sp>
          <p:nvSpPr>
            <p:cNvPr id="55" name="Text Box 7">
              <a:extLst>
                <a:ext uri="{FF2B5EF4-FFF2-40B4-BE49-F238E27FC236}">
                  <a16:creationId xmlns:a16="http://schemas.microsoft.com/office/drawing/2014/main" id="{451DF486-A158-4CD7-A5A1-9AA476EDB5D9}"/>
                </a:ext>
              </a:extLst>
            </p:cNvPr>
            <p:cNvSpPr txBox="1">
              <a:spLocks noChangeArrowheads="1"/>
            </p:cNvSpPr>
            <p:nvPr/>
          </p:nvSpPr>
          <p:spPr bwMode="auto">
            <a:xfrm>
              <a:off x="7606927" y="168327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-11</a:t>
              </a:r>
            </a:p>
          </p:txBody>
        </p:sp>
        <p:sp>
          <p:nvSpPr>
            <p:cNvPr id="58" name="Text Box 7">
              <a:extLst>
                <a:ext uri="{FF2B5EF4-FFF2-40B4-BE49-F238E27FC236}">
                  <a16:creationId xmlns:a16="http://schemas.microsoft.com/office/drawing/2014/main" id="{F557B648-FA7A-45EA-B65F-45130E420F28}"/>
                </a:ext>
              </a:extLst>
            </p:cNvPr>
            <p:cNvSpPr txBox="1">
              <a:spLocks noChangeArrowheads="1"/>
            </p:cNvSpPr>
            <p:nvPr/>
          </p:nvSpPr>
          <p:spPr bwMode="auto">
            <a:xfrm>
              <a:off x="7591498" y="552317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+74</a:t>
              </a:r>
            </a:p>
          </p:txBody>
        </p:sp>
      </p:grpSp>
      <p:grpSp>
        <p:nvGrpSpPr>
          <p:cNvPr id="61" name="Group 60">
            <a:extLst>
              <a:ext uri="{FF2B5EF4-FFF2-40B4-BE49-F238E27FC236}">
                <a16:creationId xmlns:a16="http://schemas.microsoft.com/office/drawing/2014/main" id="{7571EFBA-23D1-480A-A4E4-181FBCDE4AC8}"/>
              </a:ext>
            </a:extLst>
          </p:cNvPr>
          <p:cNvGrpSpPr/>
          <p:nvPr/>
        </p:nvGrpSpPr>
        <p:grpSpPr>
          <a:xfrm>
            <a:off x="8197298" y="455881"/>
            <a:ext cx="870499" cy="5563919"/>
            <a:chOff x="7595915" y="455881"/>
            <a:chExt cx="564216" cy="5563919"/>
          </a:xfrm>
        </p:grpSpPr>
        <p:sp>
          <p:nvSpPr>
            <p:cNvPr id="64" name="Rectangle 2">
              <a:extLst>
                <a:ext uri="{FF2B5EF4-FFF2-40B4-BE49-F238E27FC236}">
                  <a16:creationId xmlns:a16="http://schemas.microsoft.com/office/drawing/2014/main" id="{09E84E11-7621-4E2C-BA44-459D6D5E6F92}"/>
                </a:ext>
              </a:extLst>
            </p:cNvPr>
            <p:cNvSpPr>
              <a:spLocks noChangeArrowheads="1"/>
            </p:cNvSpPr>
            <p:nvPr/>
          </p:nvSpPr>
          <p:spPr bwMode="auto">
            <a:xfrm>
              <a:off x="7664510" y="482691"/>
              <a:ext cx="396842" cy="5537109"/>
            </a:xfrm>
            <a:prstGeom prst="rect">
              <a:avLst/>
            </a:prstGeom>
            <a:solidFill>
              <a:schemeClr val="bg1">
                <a:lumMod val="85000"/>
              </a:schemeClr>
            </a:solidFill>
            <a:ln>
              <a:noFill/>
            </a:ln>
            <a:effectLst/>
            <a:extLst/>
          </p:spPr>
          <p:txBody>
            <a:bodyPr wrap="none" anchor="ctr"/>
            <a:lstStyle/>
            <a:p>
              <a:endParaRPr lang="en-US" dirty="0">
                <a:solidFill>
                  <a:srgbClr val="000000"/>
                </a:solidFill>
                <a:latin typeface="Arial" charset="0"/>
              </a:endParaRPr>
            </a:p>
          </p:txBody>
        </p:sp>
        <p:sp>
          <p:nvSpPr>
            <p:cNvPr id="67" name="Text Box 5">
              <a:extLst>
                <a:ext uri="{FF2B5EF4-FFF2-40B4-BE49-F238E27FC236}">
                  <a16:creationId xmlns:a16="http://schemas.microsoft.com/office/drawing/2014/main" id="{49D567B4-89EB-4D36-95A0-23791FCB2192}"/>
                </a:ext>
              </a:extLst>
            </p:cNvPr>
            <p:cNvSpPr txBox="1">
              <a:spLocks noChangeArrowheads="1"/>
            </p:cNvSpPr>
            <p:nvPr/>
          </p:nvSpPr>
          <p:spPr bwMode="auto">
            <a:xfrm>
              <a:off x="7595915" y="455881"/>
              <a:ext cx="533400"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b="1" dirty="0">
                  <a:solidFill>
                    <a:srgbClr val="000000"/>
                  </a:solidFill>
                </a:rPr>
                <a:t>% Undec</a:t>
              </a:r>
            </a:p>
          </p:txBody>
        </p:sp>
        <p:sp>
          <p:nvSpPr>
            <p:cNvPr id="70" name="Text Box 7">
              <a:extLst>
                <a:ext uri="{FF2B5EF4-FFF2-40B4-BE49-F238E27FC236}">
                  <a16:creationId xmlns:a16="http://schemas.microsoft.com/office/drawing/2014/main" id="{EBD91DDF-8886-4F2F-83AE-56950D78CF48}"/>
                </a:ext>
              </a:extLst>
            </p:cNvPr>
            <p:cNvSpPr txBox="1">
              <a:spLocks noChangeArrowheads="1"/>
            </p:cNvSpPr>
            <p:nvPr/>
          </p:nvSpPr>
          <p:spPr bwMode="auto">
            <a:xfrm>
              <a:off x="7620000" y="6858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21</a:t>
              </a:r>
            </a:p>
          </p:txBody>
        </p:sp>
        <p:sp>
          <p:nvSpPr>
            <p:cNvPr id="71" name="Text Box 7">
              <a:extLst>
                <a:ext uri="{FF2B5EF4-FFF2-40B4-BE49-F238E27FC236}">
                  <a16:creationId xmlns:a16="http://schemas.microsoft.com/office/drawing/2014/main" id="{2005B743-D183-43B7-9B42-AE1CB56C7386}"/>
                </a:ext>
              </a:extLst>
            </p:cNvPr>
            <p:cNvSpPr txBox="1">
              <a:spLocks noChangeArrowheads="1"/>
            </p:cNvSpPr>
            <p:nvPr/>
          </p:nvSpPr>
          <p:spPr bwMode="auto">
            <a:xfrm>
              <a:off x="7620000" y="10221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21</a:t>
              </a:r>
            </a:p>
          </p:txBody>
        </p:sp>
        <p:sp>
          <p:nvSpPr>
            <p:cNvPr id="72" name="Text Box 7">
              <a:extLst>
                <a:ext uri="{FF2B5EF4-FFF2-40B4-BE49-F238E27FC236}">
                  <a16:creationId xmlns:a16="http://schemas.microsoft.com/office/drawing/2014/main" id="{A0025A4B-E8AB-40B3-8452-8E1D25954941}"/>
                </a:ext>
              </a:extLst>
            </p:cNvPr>
            <p:cNvSpPr txBox="1">
              <a:spLocks noChangeArrowheads="1"/>
            </p:cNvSpPr>
            <p:nvPr/>
          </p:nvSpPr>
          <p:spPr bwMode="auto">
            <a:xfrm>
              <a:off x="7625219" y="124968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23</a:t>
              </a:r>
            </a:p>
          </p:txBody>
        </p:sp>
        <p:sp>
          <p:nvSpPr>
            <p:cNvPr id="73" name="Text Box 7">
              <a:extLst>
                <a:ext uri="{FF2B5EF4-FFF2-40B4-BE49-F238E27FC236}">
                  <a16:creationId xmlns:a16="http://schemas.microsoft.com/office/drawing/2014/main" id="{C0CB1BD2-7FDA-476E-B280-DD647A2EF595}"/>
                </a:ext>
              </a:extLst>
            </p:cNvPr>
            <p:cNvSpPr txBox="1">
              <a:spLocks noChangeArrowheads="1"/>
            </p:cNvSpPr>
            <p:nvPr/>
          </p:nvSpPr>
          <p:spPr bwMode="auto">
            <a:xfrm>
              <a:off x="7620000" y="184210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21</a:t>
              </a:r>
            </a:p>
          </p:txBody>
        </p:sp>
        <p:sp>
          <p:nvSpPr>
            <p:cNvPr id="74" name="Text Box 7">
              <a:extLst>
                <a:ext uri="{FF2B5EF4-FFF2-40B4-BE49-F238E27FC236}">
                  <a16:creationId xmlns:a16="http://schemas.microsoft.com/office/drawing/2014/main" id="{26C6D386-93C6-42AC-9DA6-32D3E42D1FBF}"/>
                </a:ext>
              </a:extLst>
            </p:cNvPr>
            <p:cNvSpPr txBox="1">
              <a:spLocks noChangeArrowheads="1"/>
            </p:cNvSpPr>
            <p:nvPr/>
          </p:nvSpPr>
          <p:spPr bwMode="auto">
            <a:xfrm>
              <a:off x="7620000" y="206412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20</a:t>
              </a:r>
            </a:p>
          </p:txBody>
        </p:sp>
        <p:sp>
          <p:nvSpPr>
            <p:cNvPr id="75" name="Text Box 7">
              <a:extLst>
                <a:ext uri="{FF2B5EF4-FFF2-40B4-BE49-F238E27FC236}">
                  <a16:creationId xmlns:a16="http://schemas.microsoft.com/office/drawing/2014/main" id="{F60106AA-536B-4800-87F1-E98B47EF7E7C}"/>
                </a:ext>
              </a:extLst>
            </p:cNvPr>
            <p:cNvSpPr txBox="1">
              <a:spLocks noChangeArrowheads="1"/>
            </p:cNvSpPr>
            <p:nvPr/>
          </p:nvSpPr>
          <p:spPr bwMode="auto">
            <a:xfrm>
              <a:off x="7610402" y="229156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20</a:t>
              </a:r>
            </a:p>
          </p:txBody>
        </p:sp>
        <p:sp>
          <p:nvSpPr>
            <p:cNvPr id="76" name="Text Box 7">
              <a:extLst>
                <a:ext uri="{FF2B5EF4-FFF2-40B4-BE49-F238E27FC236}">
                  <a16:creationId xmlns:a16="http://schemas.microsoft.com/office/drawing/2014/main" id="{571D9E59-8594-4E73-A69D-845915818FF3}"/>
                </a:ext>
              </a:extLst>
            </p:cNvPr>
            <p:cNvSpPr txBox="1">
              <a:spLocks noChangeArrowheads="1"/>
            </p:cNvSpPr>
            <p:nvPr/>
          </p:nvSpPr>
          <p:spPr bwMode="auto">
            <a:xfrm>
              <a:off x="7620000" y="26670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9</a:t>
              </a:r>
            </a:p>
          </p:txBody>
        </p:sp>
        <p:sp>
          <p:nvSpPr>
            <p:cNvPr id="78" name="Text Box 7">
              <a:extLst>
                <a:ext uri="{FF2B5EF4-FFF2-40B4-BE49-F238E27FC236}">
                  <a16:creationId xmlns:a16="http://schemas.microsoft.com/office/drawing/2014/main" id="{E9A49FD8-2C2E-41AA-8BA5-891C58D943A9}"/>
                </a:ext>
              </a:extLst>
            </p:cNvPr>
            <p:cNvSpPr txBox="1">
              <a:spLocks noChangeArrowheads="1"/>
            </p:cNvSpPr>
            <p:nvPr/>
          </p:nvSpPr>
          <p:spPr bwMode="auto">
            <a:xfrm>
              <a:off x="7620000" y="291817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48</a:t>
              </a:r>
            </a:p>
          </p:txBody>
        </p:sp>
        <p:sp>
          <p:nvSpPr>
            <p:cNvPr id="80" name="Text Box 7">
              <a:extLst>
                <a:ext uri="{FF2B5EF4-FFF2-40B4-BE49-F238E27FC236}">
                  <a16:creationId xmlns:a16="http://schemas.microsoft.com/office/drawing/2014/main" id="{905B7360-6692-4799-8645-5DE4209A2D42}"/>
                </a:ext>
              </a:extLst>
            </p:cNvPr>
            <p:cNvSpPr txBox="1">
              <a:spLocks noChangeArrowheads="1"/>
            </p:cNvSpPr>
            <p:nvPr/>
          </p:nvSpPr>
          <p:spPr bwMode="auto">
            <a:xfrm>
              <a:off x="7620000" y="31242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14</a:t>
              </a:r>
            </a:p>
          </p:txBody>
        </p:sp>
        <p:sp>
          <p:nvSpPr>
            <p:cNvPr id="81" name="Text Box 7">
              <a:extLst>
                <a:ext uri="{FF2B5EF4-FFF2-40B4-BE49-F238E27FC236}">
                  <a16:creationId xmlns:a16="http://schemas.microsoft.com/office/drawing/2014/main" id="{61C6B836-C9CC-4AF1-85D2-DCB08110EFF8}"/>
                </a:ext>
              </a:extLst>
            </p:cNvPr>
            <p:cNvSpPr txBox="1">
              <a:spLocks noChangeArrowheads="1"/>
            </p:cNvSpPr>
            <p:nvPr/>
          </p:nvSpPr>
          <p:spPr bwMode="auto">
            <a:xfrm>
              <a:off x="7620000" y="35367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25</a:t>
              </a:r>
            </a:p>
          </p:txBody>
        </p:sp>
        <p:sp>
          <p:nvSpPr>
            <p:cNvPr id="82" name="Text Box 7">
              <a:extLst>
                <a:ext uri="{FF2B5EF4-FFF2-40B4-BE49-F238E27FC236}">
                  <a16:creationId xmlns:a16="http://schemas.microsoft.com/office/drawing/2014/main" id="{75BB6DD6-43B8-4E77-9C63-8983E4283778}"/>
                </a:ext>
              </a:extLst>
            </p:cNvPr>
            <p:cNvSpPr txBox="1">
              <a:spLocks noChangeArrowheads="1"/>
            </p:cNvSpPr>
            <p:nvPr/>
          </p:nvSpPr>
          <p:spPr bwMode="auto">
            <a:xfrm>
              <a:off x="7620000" y="3741657"/>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24</a:t>
              </a:r>
            </a:p>
          </p:txBody>
        </p:sp>
        <p:sp>
          <p:nvSpPr>
            <p:cNvPr id="83" name="Text Box 7">
              <a:extLst>
                <a:ext uri="{FF2B5EF4-FFF2-40B4-BE49-F238E27FC236}">
                  <a16:creationId xmlns:a16="http://schemas.microsoft.com/office/drawing/2014/main" id="{581A1F63-F5D0-47B0-B421-D80C5B5E0612}"/>
                </a:ext>
              </a:extLst>
            </p:cNvPr>
            <p:cNvSpPr txBox="1">
              <a:spLocks noChangeArrowheads="1"/>
            </p:cNvSpPr>
            <p:nvPr/>
          </p:nvSpPr>
          <p:spPr bwMode="auto">
            <a:xfrm>
              <a:off x="7620000" y="3957101"/>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20</a:t>
              </a:r>
            </a:p>
          </p:txBody>
        </p:sp>
        <p:sp>
          <p:nvSpPr>
            <p:cNvPr id="84" name="Text Box 7">
              <a:extLst>
                <a:ext uri="{FF2B5EF4-FFF2-40B4-BE49-F238E27FC236}">
                  <a16:creationId xmlns:a16="http://schemas.microsoft.com/office/drawing/2014/main" id="{D939FA0C-ED75-457C-B777-139BB8BE48B9}"/>
                </a:ext>
              </a:extLst>
            </p:cNvPr>
            <p:cNvSpPr txBox="1">
              <a:spLocks noChangeArrowheads="1"/>
            </p:cNvSpPr>
            <p:nvPr/>
          </p:nvSpPr>
          <p:spPr bwMode="auto">
            <a:xfrm>
              <a:off x="7620000" y="416203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17</a:t>
              </a:r>
            </a:p>
          </p:txBody>
        </p:sp>
        <p:sp>
          <p:nvSpPr>
            <p:cNvPr id="85" name="Text Box 7">
              <a:extLst>
                <a:ext uri="{FF2B5EF4-FFF2-40B4-BE49-F238E27FC236}">
                  <a16:creationId xmlns:a16="http://schemas.microsoft.com/office/drawing/2014/main" id="{23E9124A-848B-40DF-9C42-F9E5B1FE14C0}"/>
                </a:ext>
              </a:extLst>
            </p:cNvPr>
            <p:cNvSpPr txBox="1">
              <a:spLocks noChangeArrowheads="1"/>
            </p:cNvSpPr>
            <p:nvPr/>
          </p:nvSpPr>
          <p:spPr bwMode="auto">
            <a:xfrm>
              <a:off x="7626731" y="456513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25</a:t>
              </a:r>
            </a:p>
          </p:txBody>
        </p:sp>
        <p:sp>
          <p:nvSpPr>
            <p:cNvPr id="86" name="Text Box 7">
              <a:extLst>
                <a:ext uri="{FF2B5EF4-FFF2-40B4-BE49-F238E27FC236}">
                  <a16:creationId xmlns:a16="http://schemas.microsoft.com/office/drawing/2014/main" id="{D4FD3E36-2776-4096-B9EA-BF32993B972B}"/>
                </a:ext>
              </a:extLst>
            </p:cNvPr>
            <p:cNvSpPr txBox="1">
              <a:spLocks noChangeArrowheads="1"/>
            </p:cNvSpPr>
            <p:nvPr/>
          </p:nvSpPr>
          <p:spPr bwMode="auto">
            <a:xfrm>
              <a:off x="7620000" y="480031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21</a:t>
              </a:r>
            </a:p>
          </p:txBody>
        </p:sp>
        <p:sp>
          <p:nvSpPr>
            <p:cNvPr id="87" name="Text Box 7">
              <a:extLst>
                <a:ext uri="{FF2B5EF4-FFF2-40B4-BE49-F238E27FC236}">
                  <a16:creationId xmlns:a16="http://schemas.microsoft.com/office/drawing/2014/main" id="{D1303D12-F112-4B21-8917-F246B7CCD3A3}"/>
                </a:ext>
              </a:extLst>
            </p:cNvPr>
            <p:cNvSpPr txBox="1">
              <a:spLocks noChangeArrowheads="1"/>
            </p:cNvSpPr>
            <p:nvPr/>
          </p:nvSpPr>
          <p:spPr bwMode="auto">
            <a:xfrm>
              <a:off x="7620000" y="500529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33</a:t>
              </a:r>
            </a:p>
          </p:txBody>
        </p:sp>
        <p:sp>
          <p:nvSpPr>
            <p:cNvPr id="88" name="Text Box 7">
              <a:extLst>
                <a:ext uri="{FF2B5EF4-FFF2-40B4-BE49-F238E27FC236}">
                  <a16:creationId xmlns:a16="http://schemas.microsoft.com/office/drawing/2014/main" id="{864EB8B1-0247-46F0-832A-9902F69E2AD0}"/>
                </a:ext>
              </a:extLst>
            </p:cNvPr>
            <p:cNvSpPr txBox="1">
              <a:spLocks noChangeArrowheads="1"/>
            </p:cNvSpPr>
            <p:nvPr/>
          </p:nvSpPr>
          <p:spPr bwMode="auto">
            <a:xfrm>
              <a:off x="7610402" y="5173175"/>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18</a:t>
              </a:r>
            </a:p>
          </p:txBody>
        </p:sp>
        <p:sp>
          <p:nvSpPr>
            <p:cNvPr id="89" name="Text Box 7">
              <a:extLst>
                <a:ext uri="{FF2B5EF4-FFF2-40B4-BE49-F238E27FC236}">
                  <a16:creationId xmlns:a16="http://schemas.microsoft.com/office/drawing/2014/main" id="{6DD2A362-CF1D-4E87-89A4-8C09357174DD}"/>
                </a:ext>
              </a:extLst>
            </p:cNvPr>
            <p:cNvSpPr txBox="1">
              <a:spLocks noChangeArrowheads="1"/>
            </p:cNvSpPr>
            <p:nvPr/>
          </p:nvSpPr>
          <p:spPr bwMode="auto">
            <a:xfrm>
              <a:off x="7620000" y="572815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15</a:t>
              </a:r>
            </a:p>
          </p:txBody>
        </p:sp>
        <p:sp>
          <p:nvSpPr>
            <p:cNvPr id="90" name="Text Box 7">
              <a:extLst>
                <a:ext uri="{FF2B5EF4-FFF2-40B4-BE49-F238E27FC236}">
                  <a16:creationId xmlns:a16="http://schemas.microsoft.com/office/drawing/2014/main" id="{2589E606-5DA3-43F1-A1D6-E9130DB33A96}"/>
                </a:ext>
              </a:extLst>
            </p:cNvPr>
            <p:cNvSpPr txBox="1">
              <a:spLocks noChangeArrowheads="1"/>
            </p:cNvSpPr>
            <p:nvPr/>
          </p:nvSpPr>
          <p:spPr bwMode="auto">
            <a:xfrm>
              <a:off x="7615201" y="16002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25</a:t>
              </a:r>
            </a:p>
          </p:txBody>
        </p:sp>
        <p:sp>
          <p:nvSpPr>
            <p:cNvPr id="91" name="Text Box 7">
              <a:extLst>
                <a:ext uri="{FF2B5EF4-FFF2-40B4-BE49-F238E27FC236}">
                  <a16:creationId xmlns:a16="http://schemas.microsoft.com/office/drawing/2014/main" id="{196CA864-05A8-4622-AC0B-927C83C47DA7}"/>
                </a:ext>
              </a:extLst>
            </p:cNvPr>
            <p:cNvSpPr txBox="1">
              <a:spLocks noChangeArrowheads="1"/>
            </p:cNvSpPr>
            <p:nvPr/>
          </p:nvSpPr>
          <p:spPr bwMode="auto">
            <a:xfrm>
              <a:off x="7625219" y="552317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16</a:t>
              </a:r>
            </a:p>
          </p:txBody>
        </p:sp>
      </p:grpSp>
      <p:sp>
        <p:nvSpPr>
          <p:cNvPr id="10" name="TextBox 9">
            <a:extLst>
              <a:ext uri="{FF2B5EF4-FFF2-40B4-BE49-F238E27FC236}">
                <a16:creationId xmlns:a16="http://schemas.microsoft.com/office/drawing/2014/main" id="{A21DB23A-98EC-407C-ACE9-4FDA345F6958}"/>
              </a:ext>
            </a:extLst>
          </p:cNvPr>
          <p:cNvSpPr txBox="1"/>
          <p:nvPr/>
        </p:nvSpPr>
        <p:spPr>
          <a:xfrm>
            <a:off x="239443" y="439651"/>
            <a:ext cx="2249575" cy="5909310"/>
          </a:xfrm>
          <a:prstGeom prst="rect">
            <a:avLst/>
          </a:prstGeom>
          <a:noFill/>
        </p:spPr>
        <p:txBody>
          <a:bodyPr wrap="square" rtlCol="0">
            <a:spAutoFit/>
          </a:bodyPr>
          <a:lstStyle/>
          <a:p>
            <a:r>
              <a:rPr lang="en-US" dirty="0">
                <a:solidFill>
                  <a:srgbClr val="0085B4"/>
                </a:solidFill>
              </a:rPr>
              <a:t>Democrats lead the generic Congressional Ballot by a narrow margin across these districts, but run ahead in all but the toughest terrain (i.e. district rated Lean R). Republicans and Democrats are equally solidified. Democrats perform best among the RAE and women, especially younger women. The Republicans base among older and college educated men appears to have ebbed somewhat.</a:t>
            </a:r>
          </a:p>
        </p:txBody>
      </p:sp>
    </p:spTree>
    <p:extLst>
      <p:ext uri="{BB962C8B-B14F-4D97-AF65-F5344CB8AC3E}">
        <p14:creationId xmlns:p14="http://schemas.microsoft.com/office/powerpoint/2010/main" val="3500583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E78D3228-22F0-4848-A28F-905EF37A59D5}" type="slidenum">
              <a:rPr lang="en-US" smtClean="0">
                <a:solidFill>
                  <a:srgbClr val="000000"/>
                </a:solidFill>
              </a:rPr>
              <a:pPr>
                <a:defRPr/>
              </a:pPr>
              <a:t>24</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61866582"/>
              </p:ext>
            </p:extLst>
          </p:nvPr>
        </p:nvGraphicFramePr>
        <p:xfrm>
          <a:off x="152400" y="830999"/>
          <a:ext cx="8839200" cy="510286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295709">
                <a:tc gridSpan="2">
                  <a:txBody>
                    <a:bodyPr/>
                    <a:lstStyle/>
                    <a:p>
                      <a:pPr algn="ctr"/>
                      <a:r>
                        <a:rPr lang="en-US" sz="1400" dirty="0"/>
                        <a:t>Text of Engaged Debate</a:t>
                      </a:r>
                    </a:p>
                  </a:txBody>
                  <a:tcPr anchor="ctr">
                    <a:solidFill>
                      <a:schemeClr val="bg1">
                        <a:lumMod val="50000"/>
                      </a:schemeClr>
                    </a:solidFill>
                  </a:tcPr>
                </a:tc>
                <a:tc hMerge="1">
                  <a:txBody>
                    <a:bodyPr/>
                    <a:lstStyle/>
                    <a:p>
                      <a:endParaRPr lang="en-US" dirty="0"/>
                    </a:p>
                  </a:txBody>
                  <a:tcPr/>
                </a:tc>
                <a:extLst>
                  <a:ext uri="{0D108BD9-81ED-4DB2-BD59-A6C34878D82A}">
                    <a16:rowId xmlns:a16="http://schemas.microsoft.com/office/drawing/2014/main" val="10000"/>
                  </a:ext>
                </a:extLst>
              </a:tr>
              <a:tr h="2563904">
                <a:tc>
                  <a:txBody>
                    <a:bodyPr/>
                    <a:lstStyle/>
                    <a:p>
                      <a:pPr algn="ctr"/>
                      <a:r>
                        <a:rPr lang="en-US" sz="1400" b="1" i="0" u="none" baseline="0" dirty="0">
                          <a:solidFill>
                            <a:schemeClr val="bg1"/>
                          </a:solidFill>
                        </a:rPr>
                        <a:t>[MODERATE]</a:t>
                      </a:r>
                      <a:endParaRPr lang="en-US" sz="1400" b="1" i="0" u="sng" baseline="0" dirty="0">
                        <a:solidFill>
                          <a:schemeClr val="bg1"/>
                        </a:solidFill>
                      </a:endParaRPr>
                    </a:p>
                    <a:p>
                      <a:pPr algn="just"/>
                      <a:r>
                        <a:rPr lang="en-US" sz="1400" b="1" i="0" u="none" baseline="0" dirty="0">
                          <a:solidFill>
                            <a:schemeClr val="bg1"/>
                          </a:solidFill>
                        </a:rPr>
                        <a:t>(Some/other) people say that the recently passed tax law does some good things like lowering corporate taxes to create a more level playing field for American companies against foreign competitors, and simplifying what was an overly complicated tax process. The real problem with this law was that while the tax cuts for Wall Street banks and corporate America were made permanent, the cuts for middle-class Americans are only temporary, and set to expire after 10 years. Congress should come together to fix the bill in a way that helps American families, Wall Street, and our economy thrive. </a:t>
                      </a:r>
                    </a:p>
                  </a:txBody>
                  <a:tcPr>
                    <a:solidFill>
                      <a:schemeClr val="tx2"/>
                    </a:solidFill>
                  </a:tcPr>
                </a:tc>
                <a:tc>
                  <a:txBody>
                    <a:bodyPr/>
                    <a:lstStyle/>
                    <a:p>
                      <a:pPr algn="ctr"/>
                      <a:r>
                        <a:rPr lang="en-US" sz="1400" b="1" i="0" u="sng" baseline="0" dirty="0"/>
                        <a:t>[TOWS]</a:t>
                      </a:r>
                    </a:p>
                    <a:p>
                      <a:pPr algn="just"/>
                      <a:r>
                        <a:rPr lang="en-US" sz="1400" b="1" i="0" u="none" baseline="0" dirty="0"/>
                        <a:t>(Some/other) people say that America will pay a price for these huge tax breaks won by lobbyists for Wall Street and wealthy campaign donors. Some in Congress are already proposing cuts to Medicare, Medicaid, Social Security, and education to pay for the tax cuts for Wall Street and the super-rich. To grow our economy, we should reverse the recent tax bill to make sure Wall Street and big corporations pay their fair share of taxes so we can protect affordable healthcare and retirement. And we should also use the money to increase investments in our communities to have better schools, fix roads, bridges, transit systems, and make healthcare and prescription drugs more affordable. These are the steps to building an economy that works for us.</a:t>
                      </a:r>
                    </a:p>
                  </a:txBody>
                  <a:tcPr>
                    <a:solidFill>
                      <a:schemeClr val="tx2">
                        <a:lumMod val="40000"/>
                        <a:lumOff val="60000"/>
                      </a:schemeClr>
                    </a:solidFill>
                  </a:tcPr>
                </a:tc>
                <a:extLst>
                  <a:ext uri="{0D108BD9-81ED-4DB2-BD59-A6C34878D82A}">
                    <a16:rowId xmlns:a16="http://schemas.microsoft.com/office/drawing/2014/main" val="10001"/>
                  </a:ext>
                </a:extLst>
              </a:tr>
              <a:tr h="171958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kern="1200" dirty="0">
                          <a:solidFill>
                            <a:schemeClr val="tx1"/>
                          </a:solidFill>
                          <a:effectLst/>
                          <a:latin typeface="+mn-lt"/>
                          <a:ea typeface="+mn-ea"/>
                          <a:cs typeface="+mn-cs"/>
                        </a:rPr>
                        <a:t>[Conservative Argument]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u="none" kern="1200" dirty="0">
                          <a:solidFill>
                            <a:schemeClr val="tx1"/>
                          </a:solidFill>
                          <a:effectLst/>
                          <a:latin typeface="+mn-lt"/>
                          <a:ea typeface="+mn-ea"/>
                          <a:cs typeface="+mn-cs"/>
                        </a:rPr>
                        <a:t>(Some/Other) people say the recently passed tax reform law has meant that Americans now enjoy a simpler, fairer tax code that lets them keep more of their hard-earned money. Because of this law, a typical family of four now can save around $2,000 more a year. This new law doubles the standard tax deduction and the child tax credit, and simplifies doing your taxes. Finally, this reform lets job creators and workers compete and win, which has already helped create thousands of new American jobs while setting our economy on a path for future growth. Because of this historic reform, middle class families are seeing more jobs, higher wages and bigger paychecks.</a:t>
                      </a:r>
                    </a:p>
                  </a:txBody>
                  <a:tcPr>
                    <a:solidFill>
                      <a:srgbClr val="FF9999"/>
                    </a:solidFill>
                  </a:tcPr>
                </a:tc>
                <a:tc hMerge="1">
                  <a:txBody>
                    <a:bodyPr/>
                    <a:lstStyle/>
                    <a:p>
                      <a:pPr algn="just"/>
                      <a:endParaRPr lang="en-US" sz="1400" b="1" i="1" u="none" baseline="0" dirty="0"/>
                    </a:p>
                  </a:txBody>
                  <a:tcPr>
                    <a:solidFill>
                      <a:srgbClr val="FF999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50572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37537" cy="1058863"/>
          </a:xfrm>
        </p:spPr>
        <p:txBody>
          <a:bodyPr/>
          <a:lstStyle/>
          <a:p>
            <a:r>
              <a:rPr lang="en-US" sz="1900" dirty="0"/>
              <a:t>While likely voters are similarly supportive of Moderate and TOWS arguments, drop-off voters heavily favor the more aggressive TOWS argument, which proposes repealing the tax cuts for Wall Street and big banks.</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25</a:t>
            </a:fld>
            <a:endParaRPr lang="en-US" dirty="0">
              <a:solidFill>
                <a:srgbClr val="000000"/>
              </a:solidFill>
            </a:endParaRPr>
          </a:p>
        </p:txBody>
      </p:sp>
      <p:sp>
        <p:nvSpPr>
          <p:cNvPr id="5" name="Rectangle 4"/>
          <p:cNvSpPr/>
          <p:nvPr/>
        </p:nvSpPr>
        <p:spPr>
          <a:xfrm>
            <a:off x="304800" y="6172200"/>
            <a:ext cx="6703438" cy="577081"/>
          </a:xfrm>
          <a:prstGeom prst="rect">
            <a:avLst/>
          </a:prstGeom>
        </p:spPr>
        <p:txBody>
          <a:bodyPr wrap="square">
            <a:spAutoFit/>
          </a:bodyPr>
          <a:lstStyle/>
          <a:p>
            <a:r>
              <a:rPr lang="en-US" sz="1050" dirty="0"/>
              <a:t>*Asked of half the sample. Darker colors indicate intensity. </a:t>
            </a:r>
          </a:p>
          <a:p>
            <a:r>
              <a:rPr lang="en-US" sz="1050" dirty="0"/>
              <a:t>Q11/12. Now I’d like to read you a pair of statements about the recent tax bill and the relationship between government and Wall Street. After hearing both statements, please tell me which is closer to your own point of view.</a:t>
            </a:r>
          </a:p>
        </p:txBody>
      </p:sp>
      <p:graphicFrame>
        <p:nvGraphicFramePr>
          <p:cNvPr id="6" name="Object 4"/>
          <p:cNvGraphicFramePr>
            <a:graphicFrameLocks noChangeAspect="1"/>
          </p:cNvGraphicFramePr>
          <p:nvPr>
            <p:extLst>
              <p:ext uri="{D42A27DB-BD31-4B8C-83A1-F6EECF244321}">
                <p14:modId xmlns:p14="http://schemas.microsoft.com/office/powerpoint/2010/main" val="2214579800"/>
              </p:ext>
            </p:extLst>
          </p:nvPr>
        </p:nvGraphicFramePr>
        <p:xfrm>
          <a:off x="0" y="1447800"/>
          <a:ext cx="9143999"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5638800" y="2095500"/>
            <a:ext cx="2743200" cy="647700"/>
          </a:xfrm>
          <a:prstGeom prst="rect">
            <a:avLst/>
          </a:prstGeom>
          <a:solidFill>
            <a:schemeClr val="bg1">
              <a:lumMod val="85000"/>
            </a:schemeClr>
          </a:solidFill>
          <a:ln>
            <a:solidFill>
              <a:schemeClr val="bg1"/>
            </a:solidFill>
          </a:ln>
          <a:effectLst>
            <a:outerShdw blurRad="63500" dist="50800" dir="5400000" algn="ctr" rotWithShape="0">
              <a:srgbClr val="000000">
                <a:alpha val="43137"/>
              </a:srgbClr>
            </a:outerShdw>
          </a:effectLst>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TOWS</a:t>
            </a:r>
          </a:p>
          <a:p>
            <a:pPr algn="ctr"/>
            <a:r>
              <a:rPr lang="en-US" sz="1800" b="1" dirty="0"/>
              <a:t>vs. Conservative* </a:t>
            </a:r>
          </a:p>
        </p:txBody>
      </p:sp>
      <p:cxnSp>
        <p:nvCxnSpPr>
          <p:cNvPr id="8" name="Straight Connector 7"/>
          <p:cNvCxnSpPr/>
          <p:nvPr/>
        </p:nvCxnSpPr>
        <p:spPr bwMode="auto">
          <a:xfrm>
            <a:off x="4572000" y="2971800"/>
            <a:ext cx="0" cy="2667000"/>
          </a:xfrm>
          <a:prstGeom prst="line">
            <a:avLst/>
          </a:prstGeom>
          <a:solidFill>
            <a:srgbClr val="EAEAEA"/>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AutoShape 5"/>
          <p:cNvSpPr>
            <a:spLocks noChangeArrowheads="1"/>
          </p:cNvSpPr>
          <p:nvPr/>
        </p:nvSpPr>
        <p:spPr bwMode="auto">
          <a:xfrm>
            <a:off x="914400" y="3186595"/>
            <a:ext cx="1447800" cy="526923"/>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charset="0"/>
                <a:ea typeface="ＭＳ Ｐゴシック" charset="0"/>
                <a:cs typeface="ＭＳ Ｐゴシック" charset="0"/>
              </a:defRPr>
            </a:lvl1pPr>
            <a:lvl2pPr marL="4572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2pPr>
            <a:lvl3pPr marL="9144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3pPr>
            <a:lvl4pPr marL="13716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4pPr>
            <a:lvl5pPr marL="18288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2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2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2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200" kern="1200">
                <a:solidFill>
                  <a:schemeClr val="tx1"/>
                </a:solidFill>
                <a:latin typeface="Calibri" charset="0"/>
                <a:ea typeface="ＭＳ Ｐゴシック" charset="0"/>
                <a:cs typeface="ＭＳ Ｐゴシック" charset="0"/>
              </a:defRPr>
            </a:lvl9pPr>
          </a:lstStyle>
          <a:p>
            <a:pPr algn="ctr" fontAlgn="base">
              <a:spcBef>
                <a:spcPct val="0"/>
              </a:spcBef>
              <a:spcAft>
                <a:spcPct val="0"/>
              </a:spcAft>
            </a:pPr>
            <a:r>
              <a:rPr lang="en-US" sz="2000" b="1" dirty="0">
                <a:solidFill>
                  <a:schemeClr val="tx2"/>
                </a:solidFill>
                <a:cs typeface="Times New Roman" pitchFamily="18" charset="0"/>
              </a:rPr>
              <a:t>+9 Base</a:t>
            </a:r>
          </a:p>
          <a:p>
            <a:pPr algn="ctr" fontAlgn="base">
              <a:spcBef>
                <a:spcPct val="0"/>
              </a:spcBef>
              <a:spcAft>
                <a:spcPct val="0"/>
              </a:spcAft>
            </a:pPr>
            <a:r>
              <a:rPr lang="en-US" sz="2000" b="1" dirty="0">
                <a:solidFill>
                  <a:schemeClr val="tx2"/>
                </a:solidFill>
                <a:cs typeface="Times New Roman" pitchFamily="18" charset="0"/>
              </a:rPr>
              <a:t>+5 Drop-off</a:t>
            </a:r>
          </a:p>
        </p:txBody>
      </p:sp>
      <p:sp>
        <p:nvSpPr>
          <p:cNvPr id="12" name="AutoShape 5"/>
          <p:cNvSpPr>
            <a:spLocks noChangeArrowheads="1"/>
          </p:cNvSpPr>
          <p:nvPr/>
        </p:nvSpPr>
        <p:spPr bwMode="auto">
          <a:xfrm>
            <a:off x="6172200" y="3250451"/>
            <a:ext cx="1676400" cy="495694"/>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charset="0"/>
                <a:ea typeface="ＭＳ Ｐゴシック" charset="0"/>
                <a:cs typeface="ＭＳ Ｐゴシック" charset="0"/>
              </a:defRPr>
            </a:lvl1pPr>
            <a:lvl2pPr marL="4572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2pPr>
            <a:lvl3pPr marL="9144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3pPr>
            <a:lvl4pPr marL="13716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4pPr>
            <a:lvl5pPr marL="18288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2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2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2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200" kern="1200">
                <a:solidFill>
                  <a:schemeClr val="tx1"/>
                </a:solidFill>
                <a:latin typeface="Calibri" charset="0"/>
                <a:ea typeface="ＭＳ Ｐゴシック" charset="0"/>
                <a:cs typeface="ＭＳ Ｐゴシック" charset="0"/>
              </a:defRPr>
            </a:lvl9pPr>
          </a:lstStyle>
          <a:p>
            <a:pPr algn="ctr" fontAlgn="base">
              <a:spcBef>
                <a:spcPct val="0"/>
              </a:spcBef>
              <a:spcAft>
                <a:spcPct val="0"/>
              </a:spcAft>
            </a:pPr>
            <a:r>
              <a:rPr lang="en-US" sz="2000" b="1" dirty="0">
                <a:solidFill>
                  <a:schemeClr val="tx2"/>
                </a:solidFill>
                <a:cs typeface="Times New Roman" pitchFamily="18" charset="0"/>
              </a:rPr>
              <a:t>+9 Base</a:t>
            </a:r>
          </a:p>
          <a:p>
            <a:pPr algn="ctr" fontAlgn="base">
              <a:spcBef>
                <a:spcPct val="0"/>
              </a:spcBef>
              <a:spcAft>
                <a:spcPct val="0"/>
              </a:spcAft>
            </a:pPr>
            <a:r>
              <a:rPr lang="en-US" sz="2000" b="1" dirty="0">
                <a:solidFill>
                  <a:schemeClr val="tx2"/>
                </a:solidFill>
                <a:cs typeface="Times New Roman" pitchFamily="18" charset="0"/>
              </a:rPr>
              <a:t>+22 Drop-off</a:t>
            </a:r>
          </a:p>
        </p:txBody>
      </p:sp>
    </p:spTree>
    <p:extLst>
      <p:ext uri="{BB962C8B-B14F-4D97-AF65-F5344CB8AC3E}">
        <p14:creationId xmlns:p14="http://schemas.microsoft.com/office/powerpoint/2010/main" val="2970800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37537" cy="1058863"/>
          </a:xfrm>
        </p:spPr>
        <p:txBody>
          <a:bodyPr/>
          <a:lstStyle/>
          <a:p>
            <a:r>
              <a:rPr lang="en-US" sz="1800" dirty="0"/>
              <a:t>In the context of an engaged debate, Democrats are far more convinced by the aggressive version of the argument against the tax bill than the moderate version, while the differences among independents are less pronounced. </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26</a:t>
            </a:fld>
            <a:endParaRPr lang="en-US" dirty="0">
              <a:solidFill>
                <a:srgbClr val="000000"/>
              </a:solidFill>
            </a:endParaRPr>
          </a:p>
        </p:txBody>
      </p:sp>
      <p:sp>
        <p:nvSpPr>
          <p:cNvPr id="5" name="Rectangle 4"/>
          <p:cNvSpPr/>
          <p:nvPr/>
        </p:nvSpPr>
        <p:spPr>
          <a:xfrm>
            <a:off x="304800" y="6172200"/>
            <a:ext cx="6703438" cy="577081"/>
          </a:xfrm>
          <a:prstGeom prst="rect">
            <a:avLst/>
          </a:prstGeom>
        </p:spPr>
        <p:txBody>
          <a:bodyPr wrap="square">
            <a:spAutoFit/>
          </a:bodyPr>
          <a:lstStyle/>
          <a:p>
            <a:r>
              <a:rPr lang="en-US" sz="1050" dirty="0"/>
              <a:t>*Asked of half the sample. Darker colors indicate intensity. </a:t>
            </a:r>
          </a:p>
          <a:p>
            <a:r>
              <a:rPr lang="en-US" sz="1050" dirty="0"/>
              <a:t>Q11/12. Now I’d like to read you a pair of statements about the recent tax bill and the relationship between government and Wall Street. After hearing both statements, please tell me which is closer to your own point of view.</a:t>
            </a:r>
          </a:p>
        </p:txBody>
      </p:sp>
      <p:graphicFrame>
        <p:nvGraphicFramePr>
          <p:cNvPr id="6" name="Object 4"/>
          <p:cNvGraphicFramePr>
            <a:graphicFrameLocks noChangeAspect="1"/>
          </p:cNvGraphicFramePr>
          <p:nvPr>
            <p:extLst>
              <p:ext uri="{D42A27DB-BD31-4B8C-83A1-F6EECF244321}">
                <p14:modId xmlns:p14="http://schemas.microsoft.com/office/powerpoint/2010/main" val="2526571374"/>
              </p:ext>
            </p:extLst>
          </p:nvPr>
        </p:nvGraphicFramePr>
        <p:xfrm>
          <a:off x="0" y="1447800"/>
          <a:ext cx="9143999"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5638800" y="2095500"/>
            <a:ext cx="2743200" cy="647700"/>
          </a:xfrm>
          <a:prstGeom prst="rect">
            <a:avLst/>
          </a:prstGeom>
          <a:solidFill>
            <a:schemeClr val="bg1">
              <a:lumMod val="85000"/>
            </a:schemeClr>
          </a:solidFill>
          <a:ln>
            <a:solidFill>
              <a:schemeClr val="bg1"/>
            </a:solidFill>
          </a:ln>
          <a:effectLst>
            <a:outerShdw blurRad="63500" dist="50800" dir="5400000" algn="ctr" rotWithShape="0">
              <a:srgbClr val="000000">
                <a:alpha val="43137"/>
              </a:srgbClr>
            </a:outerShdw>
          </a:effectLst>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TOWS</a:t>
            </a:r>
          </a:p>
          <a:p>
            <a:pPr algn="ctr"/>
            <a:r>
              <a:rPr lang="en-US" sz="1800" b="1" dirty="0"/>
              <a:t>vs. Conservative* </a:t>
            </a:r>
          </a:p>
        </p:txBody>
      </p:sp>
      <p:cxnSp>
        <p:nvCxnSpPr>
          <p:cNvPr id="8" name="Straight Connector 7"/>
          <p:cNvCxnSpPr/>
          <p:nvPr/>
        </p:nvCxnSpPr>
        <p:spPr bwMode="auto">
          <a:xfrm>
            <a:off x="4572000" y="2971800"/>
            <a:ext cx="0" cy="2667000"/>
          </a:xfrm>
          <a:prstGeom prst="line">
            <a:avLst/>
          </a:prstGeom>
          <a:solidFill>
            <a:srgbClr val="EAEAEA"/>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AutoShape 5"/>
          <p:cNvSpPr>
            <a:spLocks noChangeArrowheads="1"/>
          </p:cNvSpPr>
          <p:nvPr/>
        </p:nvSpPr>
        <p:spPr bwMode="auto">
          <a:xfrm>
            <a:off x="1295400" y="3034195"/>
            <a:ext cx="1447800" cy="775805"/>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charset="0"/>
                <a:ea typeface="ＭＳ Ｐゴシック" charset="0"/>
                <a:cs typeface="ＭＳ Ｐゴシック" charset="0"/>
              </a:defRPr>
            </a:lvl1pPr>
            <a:lvl2pPr marL="4572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2pPr>
            <a:lvl3pPr marL="9144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3pPr>
            <a:lvl4pPr marL="13716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4pPr>
            <a:lvl5pPr marL="18288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2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2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2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200" kern="1200">
                <a:solidFill>
                  <a:schemeClr val="tx1"/>
                </a:solidFill>
                <a:latin typeface="Calibri" charset="0"/>
                <a:ea typeface="ＭＳ Ｐゴシック" charset="0"/>
                <a:cs typeface="ＭＳ Ｐゴシック" charset="0"/>
              </a:defRPr>
            </a:lvl9pPr>
          </a:lstStyle>
          <a:p>
            <a:pPr algn="ctr" fontAlgn="base">
              <a:spcBef>
                <a:spcPct val="0"/>
              </a:spcBef>
              <a:spcAft>
                <a:spcPct val="0"/>
              </a:spcAft>
            </a:pPr>
            <a:r>
              <a:rPr lang="en-US" sz="2000" b="1" dirty="0">
                <a:solidFill>
                  <a:schemeClr val="tx2"/>
                </a:solidFill>
                <a:cs typeface="Times New Roman" pitchFamily="18" charset="0"/>
              </a:rPr>
              <a:t>+39 Dem</a:t>
            </a:r>
          </a:p>
          <a:p>
            <a:pPr algn="ctr" fontAlgn="base">
              <a:spcBef>
                <a:spcPct val="0"/>
              </a:spcBef>
              <a:spcAft>
                <a:spcPct val="0"/>
              </a:spcAft>
            </a:pPr>
            <a:r>
              <a:rPr lang="en-US" sz="2000" b="1" dirty="0">
                <a:solidFill>
                  <a:schemeClr val="tx2"/>
                </a:solidFill>
                <a:cs typeface="Times New Roman" pitchFamily="18" charset="0"/>
              </a:rPr>
              <a:t>+9 </a:t>
            </a:r>
            <a:r>
              <a:rPr lang="en-US" sz="2000" b="1" dirty="0" err="1">
                <a:solidFill>
                  <a:schemeClr val="tx2"/>
                </a:solidFill>
                <a:cs typeface="Times New Roman" pitchFamily="18" charset="0"/>
              </a:rPr>
              <a:t>Ind</a:t>
            </a:r>
            <a:endParaRPr lang="en-US" sz="2000" b="1" dirty="0">
              <a:solidFill>
                <a:schemeClr val="tx2"/>
              </a:solidFill>
              <a:cs typeface="Times New Roman" pitchFamily="18" charset="0"/>
            </a:endParaRPr>
          </a:p>
          <a:p>
            <a:pPr algn="ctr" fontAlgn="base">
              <a:spcBef>
                <a:spcPct val="0"/>
              </a:spcBef>
              <a:spcAft>
                <a:spcPct val="0"/>
              </a:spcAft>
            </a:pPr>
            <a:r>
              <a:rPr lang="en-US" sz="2000" b="1" dirty="0">
                <a:solidFill>
                  <a:schemeClr val="tx2"/>
                </a:solidFill>
                <a:cs typeface="Times New Roman" pitchFamily="18" charset="0"/>
              </a:rPr>
              <a:t>-29 Rep</a:t>
            </a:r>
          </a:p>
        </p:txBody>
      </p:sp>
      <p:sp>
        <p:nvSpPr>
          <p:cNvPr id="12" name="AutoShape 5"/>
          <p:cNvSpPr>
            <a:spLocks noChangeArrowheads="1"/>
          </p:cNvSpPr>
          <p:nvPr/>
        </p:nvSpPr>
        <p:spPr bwMode="auto">
          <a:xfrm>
            <a:off x="6170038" y="2938849"/>
            <a:ext cx="1676400" cy="788149"/>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charset="0"/>
                <a:ea typeface="ＭＳ Ｐゴシック" charset="0"/>
                <a:cs typeface="ＭＳ Ｐゴシック" charset="0"/>
              </a:defRPr>
            </a:lvl1pPr>
            <a:lvl2pPr marL="4572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2pPr>
            <a:lvl3pPr marL="9144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3pPr>
            <a:lvl4pPr marL="13716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4pPr>
            <a:lvl5pPr marL="18288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2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2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2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200" kern="1200">
                <a:solidFill>
                  <a:schemeClr val="tx1"/>
                </a:solidFill>
                <a:latin typeface="Calibri" charset="0"/>
                <a:ea typeface="ＭＳ Ｐゴシック" charset="0"/>
                <a:cs typeface="ＭＳ Ｐゴシック" charset="0"/>
              </a:defRPr>
            </a:lvl9pPr>
          </a:lstStyle>
          <a:p>
            <a:pPr algn="ctr" fontAlgn="base">
              <a:spcBef>
                <a:spcPct val="0"/>
              </a:spcBef>
              <a:spcAft>
                <a:spcPct val="0"/>
              </a:spcAft>
            </a:pPr>
            <a:r>
              <a:rPr lang="en-US" sz="2000" b="1" dirty="0">
                <a:solidFill>
                  <a:schemeClr val="tx2"/>
                </a:solidFill>
                <a:cs typeface="Times New Roman" pitchFamily="18" charset="0"/>
              </a:rPr>
              <a:t>+60 Dem</a:t>
            </a:r>
          </a:p>
          <a:p>
            <a:pPr algn="ctr" fontAlgn="base">
              <a:spcBef>
                <a:spcPct val="0"/>
              </a:spcBef>
              <a:spcAft>
                <a:spcPct val="0"/>
              </a:spcAft>
            </a:pPr>
            <a:r>
              <a:rPr lang="en-US" sz="2000" b="1" dirty="0">
                <a:solidFill>
                  <a:schemeClr val="tx2"/>
                </a:solidFill>
                <a:cs typeface="Times New Roman" pitchFamily="18" charset="0"/>
              </a:rPr>
              <a:t>+3 </a:t>
            </a:r>
            <a:r>
              <a:rPr lang="en-US" sz="2000" b="1" dirty="0" err="1">
                <a:solidFill>
                  <a:schemeClr val="tx2"/>
                </a:solidFill>
                <a:cs typeface="Times New Roman" pitchFamily="18" charset="0"/>
              </a:rPr>
              <a:t>Ind</a:t>
            </a:r>
            <a:endParaRPr lang="en-US" sz="2000" b="1" dirty="0">
              <a:solidFill>
                <a:schemeClr val="tx2"/>
              </a:solidFill>
              <a:cs typeface="Times New Roman" pitchFamily="18" charset="0"/>
            </a:endParaRPr>
          </a:p>
          <a:p>
            <a:pPr algn="ctr" fontAlgn="base">
              <a:spcBef>
                <a:spcPct val="0"/>
              </a:spcBef>
              <a:spcAft>
                <a:spcPct val="0"/>
              </a:spcAft>
            </a:pPr>
            <a:r>
              <a:rPr lang="en-US" sz="2000" b="1" dirty="0">
                <a:solidFill>
                  <a:schemeClr val="tx2"/>
                </a:solidFill>
                <a:cs typeface="Times New Roman" pitchFamily="18" charset="0"/>
              </a:rPr>
              <a:t>-40 Rep</a:t>
            </a:r>
          </a:p>
        </p:txBody>
      </p:sp>
    </p:spTree>
    <p:extLst>
      <p:ext uri="{BB962C8B-B14F-4D97-AF65-F5344CB8AC3E}">
        <p14:creationId xmlns:p14="http://schemas.microsoft.com/office/powerpoint/2010/main" val="1145899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27</a:t>
            </a:fld>
            <a:endParaRPr lang="en-US"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43130188"/>
              </p:ext>
            </p:extLst>
          </p:nvPr>
        </p:nvGraphicFramePr>
        <p:xfrm>
          <a:off x="1295400" y="2133600"/>
          <a:ext cx="6353239" cy="3486912"/>
        </p:xfrm>
        <a:graphic>
          <a:graphicData uri="http://schemas.openxmlformats.org/drawingml/2006/table">
            <a:tbl>
              <a:tblPr firstRow="1" bandRow="1">
                <a:tableStyleId>{5C22544A-7EE6-4342-B048-85BDC9FD1C3A}</a:tableStyleId>
              </a:tblPr>
              <a:tblGrid>
                <a:gridCol w="159835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468880">
                  <a:extLst>
                    <a:ext uri="{9D8B030D-6E8A-4147-A177-3AD203B41FA5}">
                      <a16:colId xmlns:a16="http://schemas.microsoft.com/office/drawing/2014/main" val="20002"/>
                    </a:ext>
                  </a:extLst>
                </a:gridCol>
              </a:tblGrid>
              <a:tr h="370840">
                <a:tc>
                  <a:txBody>
                    <a:bodyPr/>
                    <a:lstStyle/>
                    <a:p>
                      <a:r>
                        <a:rPr lang="en-US" sz="1300" i="1" baseline="0" dirty="0"/>
                        <a:t>% Closer to your view (Much closer)</a:t>
                      </a:r>
                      <a:endParaRPr lang="en-US" sz="1300" i="1" dirty="0"/>
                    </a:p>
                  </a:txBody>
                  <a:tcPr marL="27432" marR="27432" marT="27432" marB="27432" anchor="ctr">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300" baseline="0" dirty="0"/>
                        <a:t>Moderate Profile</a:t>
                      </a:r>
                    </a:p>
                  </a:txBody>
                  <a:tcPr marL="27432" marR="27432" marT="27432" marB="27432" anchor="ctr">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300" baseline="0" dirty="0"/>
                        <a:t>TOWS Profile</a:t>
                      </a:r>
                      <a:endParaRPr lang="en-US" sz="1300" dirty="0"/>
                    </a:p>
                  </a:txBody>
                  <a:tcPr marL="27432" marR="27432" marT="27432" marB="27432" anchor="ct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42240">
                <a:tc>
                  <a:txBody>
                    <a:bodyPr/>
                    <a:lstStyle/>
                    <a:p>
                      <a:pPr algn="l" fontAlgn="b"/>
                      <a:r>
                        <a:rPr lang="en-US" sz="1400" b="0" i="0" u="none" strike="noStrike" dirty="0">
                          <a:solidFill>
                            <a:srgbClr val="000000"/>
                          </a:solidFill>
                          <a:effectLst/>
                          <a:latin typeface="+mj-lt"/>
                        </a:rPr>
                        <a:t>Total </a:t>
                      </a:r>
                    </a:p>
                  </a:txBody>
                  <a:tcPr marL="7620" marR="7620" marT="7620" marB="0" anchor="b">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48 (38)</a:t>
                      </a:r>
                    </a:p>
                  </a:txBody>
                  <a:tcPr marL="27432" marR="27432" marT="27432" marB="27432"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49 (39)</a:t>
                      </a:r>
                    </a:p>
                  </a:txBody>
                  <a:tcPr marL="27432" marR="27432" marT="27432" marB="27432"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42240">
                <a:tc>
                  <a:txBody>
                    <a:bodyPr/>
                    <a:lstStyle/>
                    <a:p>
                      <a:pPr algn="l" fontAlgn="b"/>
                      <a:r>
                        <a:rPr lang="en-US" sz="1400" b="0" i="0" u="none" strike="noStrike" dirty="0">
                          <a:solidFill>
                            <a:srgbClr val="000000"/>
                          </a:solidFill>
                          <a:effectLst/>
                          <a:latin typeface="+mj-lt"/>
                        </a:rPr>
                        <a:t>RAE</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52 (43)</a:t>
                      </a:r>
                    </a:p>
                  </a:txBody>
                  <a:tcPr marL="27432" marR="27432" marT="27432" marB="2743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53 (42)</a:t>
                      </a:r>
                    </a:p>
                  </a:txBody>
                  <a:tcPr marL="27432" marR="27432" marT="27432" marB="2743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76179253"/>
                  </a:ext>
                </a:extLst>
              </a:tr>
              <a:tr h="142240">
                <a:tc>
                  <a:txBody>
                    <a:bodyPr/>
                    <a:lstStyle/>
                    <a:p>
                      <a:pPr algn="l" fontAlgn="b"/>
                      <a:r>
                        <a:rPr lang="en-US" sz="1400" b="0" i="0" u="none" strike="noStrike" dirty="0">
                          <a:solidFill>
                            <a:srgbClr val="000000"/>
                          </a:solidFill>
                          <a:effectLst/>
                          <a:latin typeface="+mj-lt"/>
                        </a:rPr>
                        <a:t>Men</a:t>
                      </a:r>
                    </a:p>
                  </a:txBody>
                  <a:tcPr marL="7620" marR="7620" marT="7620"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50 (36)</a:t>
                      </a:r>
                    </a:p>
                  </a:txBody>
                  <a:tcPr marL="27432" marR="27432" marT="27432" marB="27432"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48 (40)</a:t>
                      </a:r>
                    </a:p>
                  </a:txBody>
                  <a:tcPr marL="27432" marR="27432" marT="27432" marB="27432"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18"/>
                  </a:ext>
                </a:extLst>
              </a:tr>
              <a:tr h="142240">
                <a:tc>
                  <a:txBody>
                    <a:bodyPr/>
                    <a:lstStyle/>
                    <a:p>
                      <a:pPr algn="l" fontAlgn="b"/>
                      <a:r>
                        <a:rPr lang="en-US" sz="1400" b="0" i="0" u="none" strike="noStrike" dirty="0">
                          <a:solidFill>
                            <a:srgbClr val="000000"/>
                          </a:solidFill>
                          <a:effectLst/>
                          <a:latin typeface="+mj-lt"/>
                        </a:rPr>
                        <a:t>Women</a:t>
                      </a:r>
                    </a:p>
                  </a:txBody>
                  <a:tcPr marL="7620" marR="7620" marT="762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47 (39)</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50 (38)</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42240">
                <a:tc>
                  <a:txBody>
                    <a:bodyPr/>
                    <a:lstStyle/>
                    <a:p>
                      <a:pPr algn="l" fontAlgn="b"/>
                      <a:r>
                        <a:rPr lang="en-US" sz="1400" b="0" i="0" u="none" strike="noStrike" dirty="0">
                          <a:solidFill>
                            <a:srgbClr val="000000"/>
                          </a:solidFill>
                          <a:effectLst/>
                          <a:latin typeface="+mj-lt"/>
                        </a:rPr>
                        <a:t>Voters &lt;50</a:t>
                      </a:r>
                    </a:p>
                  </a:txBody>
                  <a:tcPr marL="7620" marR="7620" marT="7620"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49 (38)</a:t>
                      </a:r>
                    </a:p>
                  </a:txBody>
                  <a:tcPr marL="27432" marR="27432" marT="27432" marB="27432"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49 (38)</a:t>
                      </a:r>
                    </a:p>
                  </a:txBody>
                  <a:tcPr marL="27432" marR="27432" marT="27432" marB="27432"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3"/>
                  </a:ext>
                </a:extLst>
              </a:tr>
              <a:tr h="142240">
                <a:tc>
                  <a:txBody>
                    <a:bodyPr/>
                    <a:lstStyle/>
                    <a:p>
                      <a:pPr algn="l" fontAlgn="b"/>
                      <a:r>
                        <a:rPr lang="en-US" sz="1400" b="0" i="0" u="none" strike="noStrike" dirty="0">
                          <a:solidFill>
                            <a:srgbClr val="000000"/>
                          </a:solidFill>
                          <a:effectLst/>
                          <a:latin typeface="+mj-lt"/>
                        </a:rPr>
                        <a:t>Voters 50+</a:t>
                      </a:r>
                    </a:p>
                  </a:txBody>
                  <a:tcPr marL="7620" marR="7620" marT="762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48 (38)</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49 (40)</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142240">
                <a:tc>
                  <a:txBody>
                    <a:bodyPr/>
                    <a:lstStyle/>
                    <a:p>
                      <a:pPr algn="l" fontAlgn="b"/>
                      <a:r>
                        <a:rPr lang="en-US" sz="1400" b="0" i="0" u="none" strike="noStrike" dirty="0">
                          <a:solidFill>
                            <a:srgbClr val="000000"/>
                          </a:solidFill>
                          <a:effectLst/>
                          <a:latin typeface="+mj-lt"/>
                        </a:rPr>
                        <a:t>*Likely/Lean D</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54 (32)</a:t>
                      </a:r>
                    </a:p>
                  </a:txBody>
                  <a:tcPr marL="27432" marR="27432" marT="27432" marB="27432"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47 (39)</a:t>
                      </a:r>
                    </a:p>
                  </a:txBody>
                  <a:tcPr marL="27432" marR="27432" marT="27432" marB="27432"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4"/>
                  </a:ext>
                </a:extLst>
              </a:tr>
              <a:tr h="142240">
                <a:tc>
                  <a:txBody>
                    <a:bodyPr/>
                    <a:lstStyle/>
                    <a:p>
                      <a:pPr algn="l" fontAlgn="b"/>
                      <a:r>
                        <a:rPr lang="en-US" sz="1400" b="0" i="0" u="none" strike="noStrike" dirty="0">
                          <a:solidFill>
                            <a:srgbClr val="000000"/>
                          </a:solidFill>
                          <a:effectLst/>
                          <a:latin typeface="+mj-lt"/>
                        </a:rPr>
                        <a:t>Tossup</a:t>
                      </a:r>
                    </a:p>
                  </a:txBody>
                  <a:tcPr marL="7620" marR="7620" marT="7620"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50 (40)</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49 (40)</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15"/>
                  </a:ext>
                </a:extLst>
              </a:tr>
              <a:tr h="142240">
                <a:tc>
                  <a:txBody>
                    <a:bodyPr/>
                    <a:lstStyle/>
                    <a:p>
                      <a:pPr algn="l" fontAlgn="b"/>
                      <a:r>
                        <a:rPr lang="en-US" sz="1400" b="0" i="0" u="none" strike="noStrike" dirty="0">
                          <a:solidFill>
                            <a:srgbClr val="000000"/>
                          </a:solidFill>
                          <a:effectLst/>
                          <a:latin typeface="+mj-lt"/>
                        </a:rPr>
                        <a:t>Lean R</a:t>
                      </a:r>
                    </a:p>
                  </a:txBody>
                  <a:tcPr marL="7620" marR="7620" marT="7620" marB="0" anchor="b">
                    <a:solidFill>
                      <a:schemeClr val="bg1">
                        <a:lumMod val="85000"/>
                      </a:schemeClr>
                    </a:solidFill>
                  </a:tcPr>
                </a:tc>
                <a:tc>
                  <a:txBody>
                    <a:bodyPr/>
                    <a:lstStyle/>
                    <a:p>
                      <a:pPr algn="ctr"/>
                      <a:r>
                        <a:rPr lang="en-US" sz="1300" b="0" dirty="0">
                          <a:solidFill>
                            <a:schemeClr val="tx1"/>
                          </a:solidFill>
                        </a:rPr>
                        <a:t>46 (38)</a:t>
                      </a:r>
                    </a:p>
                  </a:txBody>
                  <a:tcPr marL="27432" marR="27432" marT="27432" marB="27432" anchor="ctr">
                    <a:solidFill>
                      <a:schemeClr val="bg1">
                        <a:lumMod val="85000"/>
                      </a:schemeClr>
                    </a:solidFill>
                  </a:tcPr>
                </a:tc>
                <a:tc>
                  <a:txBody>
                    <a:bodyPr/>
                    <a:lstStyle/>
                    <a:p>
                      <a:pPr algn="ctr"/>
                      <a:r>
                        <a:rPr lang="en-US" sz="1300" b="0" dirty="0">
                          <a:solidFill>
                            <a:schemeClr val="tx1"/>
                          </a:solidFill>
                        </a:rPr>
                        <a:t>54 (42)</a:t>
                      </a:r>
                    </a:p>
                  </a:txBody>
                  <a:tcPr marL="27432" marR="27432" marT="27432" marB="27432" anchor="ctr">
                    <a:solidFill>
                      <a:schemeClr val="bg1">
                        <a:lumMod val="85000"/>
                      </a:schemeClr>
                    </a:solidFill>
                  </a:tcPr>
                </a:tc>
                <a:extLst>
                  <a:ext uri="{0D108BD9-81ED-4DB2-BD59-A6C34878D82A}">
                    <a16:rowId xmlns:a16="http://schemas.microsoft.com/office/drawing/2014/main" val="10016"/>
                  </a:ext>
                </a:extLst>
              </a:tr>
              <a:tr h="142240">
                <a:tc>
                  <a:txBody>
                    <a:bodyPr/>
                    <a:lstStyle/>
                    <a:p>
                      <a:pPr algn="l" fontAlgn="b"/>
                      <a:r>
                        <a:rPr lang="en-US" sz="1400" b="0" i="0" u="none" strike="noStrike" dirty="0">
                          <a:solidFill>
                            <a:srgbClr val="000000"/>
                          </a:solidFill>
                          <a:effectLst/>
                          <a:latin typeface="+mj-lt"/>
                        </a:rPr>
                        <a:t>Likely R</a:t>
                      </a:r>
                    </a:p>
                  </a:txBody>
                  <a:tcPr marL="7620" marR="7620" marT="762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48 (41)</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44 (35)</a:t>
                      </a:r>
                    </a:p>
                  </a:txBody>
                  <a:tcPr marL="27432" marR="27432" marT="27432" marB="27432"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7"/>
                  </a:ext>
                </a:extLst>
              </a:tr>
              <a:tr h="142240">
                <a:tc>
                  <a:txBody>
                    <a:bodyPr/>
                    <a:lstStyle/>
                    <a:p>
                      <a:pPr algn="l" fontAlgn="b"/>
                      <a:r>
                        <a:rPr lang="en-US" sz="1400" b="0" i="0" u="none" strike="noStrike" dirty="0">
                          <a:solidFill>
                            <a:srgbClr val="000000"/>
                          </a:solidFill>
                          <a:effectLst/>
                          <a:latin typeface="+mj-lt"/>
                        </a:rPr>
                        <a:t>Voted Hillary</a:t>
                      </a:r>
                    </a:p>
                  </a:txBody>
                  <a:tcPr marL="7620" marR="7620" marT="7620"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62 (51)</a:t>
                      </a:r>
                    </a:p>
                  </a:txBody>
                  <a:tcPr marL="27432" marR="27432" marT="27432" marB="27432"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76 (64)</a:t>
                      </a:r>
                    </a:p>
                  </a:txBody>
                  <a:tcPr marL="27432" marR="27432" marT="27432" marB="27432"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32823543"/>
                  </a:ext>
                </a:extLst>
              </a:tr>
              <a:tr h="142240">
                <a:tc>
                  <a:txBody>
                    <a:bodyPr/>
                    <a:lstStyle/>
                    <a:p>
                      <a:pPr algn="l" fontAlgn="b"/>
                      <a:r>
                        <a:rPr lang="en-US" sz="1400" b="0" i="0" u="none" strike="noStrike" dirty="0">
                          <a:solidFill>
                            <a:srgbClr val="000000"/>
                          </a:solidFill>
                          <a:effectLst/>
                          <a:latin typeface="+mj-lt"/>
                        </a:rPr>
                        <a:t>Voted Trump</a:t>
                      </a:r>
                    </a:p>
                  </a:txBody>
                  <a:tcPr marL="7620" marR="7620" marT="7620" marB="0" anchor="b">
                    <a:solidFill>
                      <a:schemeClr val="bg1">
                        <a:lumMod val="85000"/>
                      </a:schemeClr>
                    </a:solidFill>
                  </a:tcPr>
                </a:tc>
                <a:tc>
                  <a:txBody>
                    <a:bodyPr/>
                    <a:lstStyle/>
                    <a:p>
                      <a:pPr algn="ctr"/>
                      <a:r>
                        <a:rPr lang="en-US" sz="1300" b="0" dirty="0">
                          <a:solidFill>
                            <a:schemeClr val="tx1"/>
                          </a:solidFill>
                        </a:rPr>
                        <a:t>32 (24)</a:t>
                      </a:r>
                    </a:p>
                  </a:txBody>
                  <a:tcPr marL="27432" marR="27432" marT="27432" marB="27432" anchor="ctr">
                    <a:solidFill>
                      <a:schemeClr val="bg1">
                        <a:lumMod val="85000"/>
                      </a:schemeClr>
                    </a:solidFill>
                  </a:tcPr>
                </a:tc>
                <a:tc>
                  <a:txBody>
                    <a:bodyPr/>
                    <a:lstStyle/>
                    <a:p>
                      <a:pPr algn="ctr"/>
                      <a:r>
                        <a:rPr lang="en-US" sz="1300" b="0" dirty="0">
                          <a:solidFill>
                            <a:schemeClr val="tx1"/>
                          </a:solidFill>
                        </a:rPr>
                        <a:t>24 (19)</a:t>
                      </a:r>
                    </a:p>
                  </a:txBody>
                  <a:tcPr marL="27432" marR="27432" marT="27432" marB="27432" anchor="ctr">
                    <a:solidFill>
                      <a:schemeClr val="bg1">
                        <a:lumMod val="85000"/>
                      </a:schemeClr>
                    </a:solidFill>
                  </a:tcPr>
                </a:tc>
                <a:extLst>
                  <a:ext uri="{0D108BD9-81ED-4DB2-BD59-A6C34878D82A}">
                    <a16:rowId xmlns:a16="http://schemas.microsoft.com/office/drawing/2014/main" val="2894597080"/>
                  </a:ext>
                </a:extLst>
              </a:tr>
            </a:tbl>
          </a:graphicData>
        </a:graphic>
      </p:graphicFrame>
      <p:sp>
        <p:nvSpPr>
          <p:cNvPr id="7" name="TextBox 6">
            <a:extLst>
              <a:ext uri="{FF2B5EF4-FFF2-40B4-BE49-F238E27FC236}">
                <a16:creationId xmlns:a16="http://schemas.microsoft.com/office/drawing/2014/main" id="{2D560596-3062-4DA1-BA12-9B14827C31E5}"/>
              </a:ext>
            </a:extLst>
          </p:cNvPr>
          <p:cNvSpPr txBox="1"/>
          <p:nvPr/>
        </p:nvSpPr>
        <p:spPr>
          <a:xfrm>
            <a:off x="457200" y="152400"/>
            <a:ext cx="8343900" cy="1477328"/>
          </a:xfrm>
          <a:prstGeom prst="rect">
            <a:avLst/>
          </a:prstGeom>
          <a:noFill/>
        </p:spPr>
        <p:txBody>
          <a:bodyPr wrap="square" rtlCol="0">
            <a:spAutoFit/>
          </a:bodyPr>
          <a:lstStyle/>
          <a:p>
            <a:r>
              <a:rPr lang="en-US" dirty="0">
                <a:solidFill>
                  <a:srgbClr val="0085B4"/>
                </a:solidFill>
              </a:rPr>
              <a:t>Women, Clinton voters, and voters in Lean Republican districts favor the TOWS position in higher percentages than the moderate profile. Meanwhile, men and Trump voters prefer the Moderate position. As seen previously, this issue is polarized along party lines, but the increase in support for a TOWS position among certain groups outpaces the decrease in support among other groups.  </a:t>
            </a:r>
          </a:p>
        </p:txBody>
      </p:sp>
      <p:sp>
        <p:nvSpPr>
          <p:cNvPr id="8" name="Rectangle 7">
            <a:extLst>
              <a:ext uri="{FF2B5EF4-FFF2-40B4-BE49-F238E27FC236}">
                <a16:creationId xmlns:a16="http://schemas.microsoft.com/office/drawing/2014/main" id="{02BE3C9B-6578-4C95-A52A-4091AE379728}"/>
              </a:ext>
            </a:extLst>
          </p:cNvPr>
          <p:cNvSpPr/>
          <p:nvPr/>
        </p:nvSpPr>
        <p:spPr bwMode="auto">
          <a:xfrm>
            <a:off x="1147794" y="4648200"/>
            <a:ext cx="6567456" cy="228600"/>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1" name="Rectangle 10">
            <a:extLst>
              <a:ext uri="{FF2B5EF4-FFF2-40B4-BE49-F238E27FC236}">
                <a16:creationId xmlns:a16="http://schemas.microsoft.com/office/drawing/2014/main" id="{395FCB4E-E648-44BA-8A45-C9A3337367F2}"/>
              </a:ext>
            </a:extLst>
          </p:cNvPr>
          <p:cNvSpPr/>
          <p:nvPr/>
        </p:nvSpPr>
        <p:spPr bwMode="auto">
          <a:xfrm>
            <a:off x="1147794" y="5130639"/>
            <a:ext cx="6648450" cy="228600"/>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2" name="Rectangle 11">
            <a:extLst>
              <a:ext uri="{FF2B5EF4-FFF2-40B4-BE49-F238E27FC236}">
                <a16:creationId xmlns:a16="http://schemas.microsoft.com/office/drawing/2014/main" id="{62C328A3-48BF-4B45-A5B8-E0E4298FF0BB}"/>
              </a:ext>
            </a:extLst>
          </p:cNvPr>
          <p:cNvSpPr/>
          <p:nvPr/>
        </p:nvSpPr>
        <p:spPr>
          <a:xfrm>
            <a:off x="304800" y="6172200"/>
            <a:ext cx="6703438" cy="253916"/>
          </a:xfrm>
          <a:prstGeom prst="rect">
            <a:avLst/>
          </a:prstGeom>
        </p:spPr>
        <p:txBody>
          <a:bodyPr wrap="square">
            <a:spAutoFit/>
          </a:bodyPr>
          <a:lstStyle/>
          <a:p>
            <a:r>
              <a:rPr lang="en-US" sz="1050" dirty="0"/>
              <a:t>*Small sample size.</a:t>
            </a:r>
          </a:p>
        </p:txBody>
      </p:sp>
    </p:spTree>
    <p:extLst>
      <p:ext uri="{BB962C8B-B14F-4D97-AF65-F5344CB8AC3E}">
        <p14:creationId xmlns:p14="http://schemas.microsoft.com/office/powerpoint/2010/main" val="783915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285999" cy="6096000"/>
          </a:xfrm>
        </p:spPr>
        <p:txBody>
          <a:bodyPr/>
          <a:lstStyle/>
          <a:p>
            <a:pPr algn="l"/>
            <a:r>
              <a:rPr lang="en-US" sz="2000" dirty="0"/>
              <a:t>The combined Moderate/TOWS position is strongest among the RAE, younger and college educated women, and Democrats. However, opposition to the recent tax bill in whatever form finds purchase among independents, too, as well as among voters in all types of battleground districts, including Lean R and Likely R.</a:t>
            </a:r>
          </a:p>
        </p:txBody>
      </p:sp>
      <p:sp>
        <p:nvSpPr>
          <p:cNvPr id="4" name="Footer Placeholder 3"/>
          <p:cNvSpPr>
            <a:spLocks noGrp="1"/>
          </p:cNvSpPr>
          <p:nvPr>
            <p:ph type="ftr" sz="quarter" idx="10"/>
          </p:nvPr>
        </p:nvSpPr>
        <p:spPr>
          <a:xfrm>
            <a:off x="8549054" y="6169968"/>
            <a:ext cx="685800" cy="304800"/>
          </a:xfrm>
        </p:spPr>
        <p:txBody>
          <a:bodyPr/>
          <a:lstStyle/>
          <a:p>
            <a:pPr>
              <a:defRPr/>
            </a:pPr>
            <a:fld id="{E2E27AE1-3EA2-435D-933D-FD4B2AD16481}" type="slidenum">
              <a:rPr lang="en-US" smtClean="0">
                <a:solidFill>
                  <a:srgbClr val="000000"/>
                </a:solidFill>
              </a:rPr>
              <a:pPr>
                <a:defRPr/>
              </a:pPr>
              <a:t>28</a:t>
            </a:fld>
            <a:endParaRPr lang="en-US" dirty="0">
              <a:solidFill>
                <a:srgbClr val="000000"/>
              </a:solidFill>
            </a:endParaRPr>
          </a:p>
        </p:txBody>
      </p:sp>
      <p:sp>
        <p:nvSpPr>
          <p:cNvPr id="5" name="Rectangle 4"/>
          <p:cNvSpPr/>
          <p:nvPr/>
        </p:nvSpPr>
        <p:spPr>
          <a:xfrm>
            <a:off x="76200" y="6392537"/>
            <a:ext cx="7239000" cy="430887"/>
          </a:xfrm>
          <a:prstGeom prst="rect">
            <a:avLst/>
          </a:prstGeom>
        </p:spPr>
        <p:txBody>
          <a:bodyPr wrap="square">
            <a:spAutoFit/>
          </a:bodyPr>
          <a:lstStyle/>
          <a:p>
            <a:pPr algn="just"/>
            <a:r>
              <a:rPr lang="en-US" sz="1100" dirty="0"/>
              <a:t>Q11/12. Now I’d like to read you a pair of statements about the recent tax bill and the relationship between government and Wall Street. After hearing both statements, please tell me which is closer to your own point of view.</a:t>
            </a:r>
            <a:endParaRPr lang="en-US" sz="400" dirty="0"/>
          </a:p>
        </p:txBody>
      </p:sp>
      <p:graphicFrame>
        <p:nvGraphicFramePr>
          <p:cNvPr id="6" name="Object 4"/>
          <p:cNvGraphicFramePr>
            <a:graphicFrameLocks noChangeAspect="1"/>
          </p:cNvGraphicFramePr>
          <p:nvPr>
            <p:extLst>
              <p:ext uri="{D42A27DB-BD31-4B8C-83A1-F6EECF244321}">
                <p14:modId xmlns:p14="http://schemas.microsoft.com/office/powerpoint/2010/main" val="778990888"/>
              </p:ext>
            </p:extLst>
          </p:nvPr>
        </p:nvGraphicFramePr>
        <p:xfrm>
          <a:off x="2705100" y="350837"/>
          <a:ext cx="4876800" cy="59277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057400" y="76200"/>
            <a:ext cx="6000850" cy="338554"/>
          </a:xfrm>
          <a:prstGeom prst="rect">
            <a:avLst/>
          </a:prstGeom>
          <a:solidFill>
            <a:schemeClr val="bg1">
              <a:lumMod val="85000"/>
            </a:schemeClr>
          </a:solidFill>
          <a:effectLst>
            <a:outerShdw blurRad="63500" dist="50800" dir="5400000" algn="ctr" rotWithShape="0">
              <a:srgbClr val="000000">
                <a:alpha val="43137"/>
              </a:srgbClr>
            </a:outerShdw>
          </a:effectLst>
        </p:spPr>
        <p:txBody>
          <a:bodyPr wrap="square" rtlCol="0">
            <a:spAutoFit/>
          </a:bodyPr>
          <a:lstStyle/>
          <a:p>
            <a:pPr algn="ctr"/>
            <a:r>
              <a:rPr lang="en-US" sz="1600" b="1" dirty="0">
                <a:solidFill>
                  <a:srgbClr val="000000"/>
                </a:solidFill>
              </a:rPr>
              <a:t>Combined Engaged Debate</a:t>
            </a:r>
          </a:p>
        </p:txBody>
      </p:sp>
      <p:grpSp>
        <p:nvGrpSpPr>
          <p:cNvPr id="13" name="Group 12">
            <a:extLst>
              <a:ext uri="{FF2B5EF4-FFF2-40B4-BE49-F238E27FC236}">
                <a16:creationId xmlns:a16="http://schemas.microsoft.com/office/drawing/2014/main" id="{46469F08-325D-40D7-A875-EB93FD640E96}"/>
              </a:ext>
            </a:extLst>
          </p:cNvPr>
          <p:cNvGrpSpPr/>
          <p:nvPr/>
        </p:nvGrpSpPr>
        <p:grpSpPr>
          <a:xfrm>
            <a:off x="7591498" y="457200"/>
            <a:ext cx="568633" cy="5562600"/>
            <a:chOff x="7591498" y="457200"/>
            <a:chExt cx="568633" cy="5562600"/>
          </a:xfrm>
        </p:grpSpPr>
        <p:sp>
          <p:nvSpPr>
            <p:cNvPr id="8" name="Rectangle 2"/>
            <p:cNvSpPr>
              <a:spLocks noChangeArrowheads="1"/>
            </p:cNvSpPr>
            <p:nvPr/>
          </p:nvSpPr>
          <p:spPr bwMode="auto">
            <a:xfrm>
              <a:off x="7620000" y="482691"/>
              <a:ext cx="523802" cy="5537109"/>
            </a:xfrm>
            <a:prstGeom prst="rect">
              <a:avLst/>
            </a:prstGeom>
            <a:solidFill>
              <a:schemeClr val="bg1">
                <a:lumMod val="85000"/>
              </a:schemeClr>
            </a:solidFill>
            <a:ln>
              <a:noFill/>
            </a:ln>
            <a:effectLst/>
            <a:extLst/>
          </p:spPr>
          <p:txBody>
            <a:bodyPr wrap="none" anchor="ctr"/>
            <a:lstStyle/>
            <a:p>
              <a:endParaRPr lang="en-US" dirty="0">
                <a:solidFill>
                  <a:srgbClr val="000000"/>
                </a:solidFill>
                <a:latin typeface="Arial" charset="0"/>
              </a:endParaRPr>
            </a:p>
          </p:txBody>
        </p:sp>
        <p:sp>
          <p:nvSpPr>
            <p:cNvPr id="9" name="Text Box 5"/>
            <p:cNvSpPr txBox="1">
              <a:spLocks noChangeArrowheads="1"/>
            </p:cNvSpPr>
            <p:nvPr/>
          </p:nvSpPr>
          <p:spPr bwMode="auto">
            <a:xfrm>
              <a:off x="7620000" y="457200"/>
              <a:ext cx="533400" cy="23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500" b="1" dirty="0">
                  <a:solidFill>
                    <a:srgbClr val="000000"/>
                  </a:solidFill>
                </a:rPr>
                <a:t>Net</a:t>
              </a:r>
            </a:p>
          </p:txBody>
        </p:sp>
        <p:sp>
          <p:nvSpPr>
            <p:cNvPr id="12" name="Text Box 7"/>
            <p:cNvSpPr txBox="1">
              <a:spLocks noChangeArrowheads="1"/>
            </p:cNvSpPr>
            <p:nvPr/>
          </p:nvSpPr>
          <p:spPr bwMode="auto">
            <a:xfrm>
              <a:off x="7620000" y="6858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+9</a:t>
              </a:r>
            </a:p>
          </p:txBody>
        </p:sp>
        <p:sp>
          <p:nvSpPr>
            <p:cNvPr id="21" name="Text Box 7"/>
            <p:cNvSpPr txBox="1">
              <a:spLocks noChangeArrowheads="1"/>
            </p:cNvSpPr>
            <p:nvPr/>
          </p:nvSpPr>
          <p:spPr bwMode="auto">
            <a:xfrm>
              <a:off x="7620000" y="10221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+18</a:t>
              </a:r>
            </a:p>
          </p:txBody>
        </p:sp>
        <p:sp>
          <p:nvSpPr>
            <p:cNvPr id="27" name="Text Box 7"/>
            <p:cNvSpPr txBox="1">
              <a:spLocks noChangeArrowheads="1"/>
            </p:cNvSpPr>
            <p:nvPr/>
          </p:nvSpPr>
          <p:spPr bwMode="auto">
            <a:xfrm>
              <a:off x="7625219" y="124968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+13</a:t>
              </a:r>
            </a:p>
          </p:txBody>
        </p:sp>
        <p:sp>
          <p:nvSpPr>
            <p:cNvPr id="30" name="Text Box 7"/>
            <p:cNvSpPr txBox="1">
              <a:spLocks noChangeArrowheads="1"/>
            </p:cNvSpPr>
            <p:nvPr/>
          </p:nvSpPr>
          <p:spPr bwMode="auto">
            <a:xfrm>
              <a:off x="7619493" y="187856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+15</a:t>
              </a:r>
            </a:p>
          </p:txBody>
        </p:sp>
        <p:sp>
          <p:nvSpPr>
            <p:cNvPr id="33" name="Text Box 7"/>
            <p:cNvSpPr txBox="1">
              <a:spLocks noChangeArrowheads="1"/>
            </p:cNvSpPr>
            <p:nvPr/>
          </p:nvSpPr>
          <p:spPr bwMode="auto">
            <a:xfrm>
              <a:off x="7620000" y="206412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+12</a:t>
              </a:r>
            </a:p>
          </p:txBody>
        </p:sp>
        <p:sp>
          <p:nvSpPr>
            <p:cNvPr id="36" name="Text Box 7"/>
            <p:cNvSpPr txBox="1">
              <a:spLocks noChangeArrowheads="1"/>
            </p:cNvSpPr>
            <p:nvPr/>
          </p:nvSpPr>
          <p:spPr bwMode="auto">
            <a:xfrm>
              <a:off x="7610402" y="229272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+9</a:t>
              </a:r>
            </a:p>
          </p:txBody>
        </p:sp>
        <p:sp>
          <p:nvSpPr>
            <p:cNvPr id="39" name="Text Box 7"/>
            <p:cNvSpPr txBox="1">
              <a:spLocks noChangeArrowheads="1"/>
            </p:cNvSpPr>
            <p:nvPr/>
          </p:nvSpPr>
          <p:spPr bwMode="auto">
            <a:xfrm>
              <a:off x="7620000" y="26670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+49</a:t>
              </a:r>
            </a:p>
          </p:txBody>
        </p:sp>
        <p:sp>
          <p:nvSpPr>
            <p:cNvPr id="42" name="Text Box 7"/>
            <p:cNvSpPr txBox="1">
              <a:spLocks noChangeArrowheads="1"/>
            </p:cNvSpPr>
            <p:nvPr/>
          </p:nvSpPr>
          <p:spPr bwMode="auto">
            <a:xfrm>
              <a:off x="7620000" y="28956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+6</a:t>
              </a:r>
            </a:p>
          </p:txBody>
        </p:sp>
        <p:sp>
          <p:nvSpPr>
            <p:cNvPr id="45" name="Text Box 7"/>
            <p:cNvSpPr txBox="1">
              <a:spLocks noChangeArrowheads="1"/>
            </p:cNvSpPr>
            <p:nvPr/>
          </p:nvSpPr>
          <p:spPr bwMode="auto">
            <a:xfrm>
              <a:off x="7620000" y="31242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-34</a:t>
              </a:r>
            </a:p>
          </p:txBody>
        </p:sp>
        <p:sp>
          <p:nvSpPr>
            <p:cNvPr id="48" name="Text Box 7"/>
            <p:cNvSpPr txBox="1">
              <a:spLocks noChangeArrowheads="1"/>
            </p:cNvSpPr>
            <p:nvPr/>
          </p:nvSpPr>
          <p:spPr bwMode="auto">
            <a:xfrm>
              <a:off x="7620000" y="35367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a:t>
              </a:r>
            </a:p>
          </p:txBody>
        </p:sp>
        <p:sp>
          <p:nvSpPr>
            <p:cNvPr id="51" name="Text Box 7"/>
            <p:cNvSpPr txBox="1">
              <a:spLocks noChangeArrowheads="1"/>
            </p:cNvSpPr>
            <p:nvPr/>
          </p:nvSpPr>
          <p:spPr bwMode="auto">
            <a:xfrm>
              <a:off x="7620000" y="3741657"/>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a:t>
              </a:r>
            </a:p>
          </p:txBody>
        </p:sp>
        <p:sp>
          <p:nvSpPr>
            <p:cNvPr id="54" name="Text Box 7"/>
            <p:cNvSpPr txBox="1">
              <a:spLocks noChangeArrowheads="1"/>
            </p:cNvSpPr>
            <p:nvPr/>
          </p:nvSpPr>
          <p:spPr bwMode="auto">
            <a:xfrm>
              <a:off x="7620000" y="3957101"/>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+9</a:t>
              </a:r>
            </a:p>
          </p:txBody>
        </p:sp>
        <p:sp>
          <p:nvSpPr>
            <p:cNvPr id="57" name="Text Box 7"/>
            <p:cNvSpPr txBox="1">
              <a:spLocks noChangeArrowheads="1"/>
            </p:cNvSpPr>
            <p:nvPr/>
          </p:nvSpPr>
          <p:spPr bwMode="auto">
            <a:xfrm>
              <a:off x="7620000" y="416203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+19</a:t>
              </a:r>
            </a:p>
          </p:txBody>
        </p:sp>
        <p:sp>
          <p:nvSpPr>
            <p:cNvPr id="60" name="Text Box 7"/>
            <p:cNvSpPr txBox="1">
              <a:spLocks noChangeArrowheads="1"/>
            </p:cNvSpPr>
            <p:nvPr/>
          </p:nvSpPr>
          <p:spPr bwMode="auto">
            <a:xfrm>
              <a:off x="7626731" y="456513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+14</a:t>
              </a:r>
            </a:p>
          </p:txBody>
        </p:sp>
        <p:sp>
          <p:nvSpPr>
            <p:cNvPr id="63" name="Text Box 7"/>
            <p:cNvSpPr txBox="1">
              <a:spLocks noChangeArrowheads="1"/>
            </p:cNvSpPr>
            <p:nvPr/>
          </p:nvSpPr>
          <p:spPr bwMode="auto">
            <a:xfrm>
              <a:off x="7620000" y="480031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+8</a:t>
              </a:r>
            </a:p>
          </p:txBody>
        </p:sp>
        <p:sp>
          <p:nvSpPr>
            <p:cNvPr id="66" name="Text Box 7"/>
            <p:cNvSpPr txBox="1">
              <a:spLocks noChangeArrowheads="1"/>
            </p:cNvSpPr>
            <p:nvPr/>
          </p:nvSpPr>
          <p:spPr bwMode="auto">
            <a:xfrm>
              <a:off x="7620000" y="500529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+12</a:t>
              </a:r>
            </a:p>
          </p:txBody>
        </p:sp>
        <p:sp>
          <p:nvSpPr>
            <p:cNvPr id="69" name="Text Box 7"/>
            <p:cNvSpPr txBox="1">
              <a:spLocks noChangeArrowheads="1"/>
            </p:cNvSpPr>
            <p:nvPr/>
          </p:nvSpPr>
          <p:spPr bwMode="auto">
            <a:xfrm>
              <a:off x="7610402" y="5173175"/>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+4</a:t>
              </a:r>
            </a:p>
          </p:txBody>
        </p:sp>
        <p:sp>
          <p:nvSpPr>
            <p:cNvPr id="49" name="Text Box 7"/>
            <p:cNvSpPr txBox="1">
              <a:spLocks noChangeArrowheads="1"/>
            </p:cNvSpPr>
            <p:nvPr/>
          </p:nvSpPr>
          <p:spPr bwMode="auto">
            <a:xfrm>
              <a:off x="7620000" y="572815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-33</a:t>
              </a:r>
            </a:p>
          </p:txBody>
        </p:sp>
        <p:sp>
          <p:nvSpPr>
            <p:cNvPr id="55" name="Text Box 7">
              <a:extLst>
                <a:ext uri="{FF2B5EF4-FFF2-40B4-BE49-F238E27FC236}">
                  <a16:creationId xmlns:a16="http://schemas.microsoft.com/office/drawing/2014/main" id="{451DF486-A158-4CD7-A5A1-9AA476EDB5D9}"/>
                </a:ext>
              </a:extLst>
            </p:cNvPr>
            <p:cNvSpPr txBox="1">
              <a:spLocks noChangeArrowheads="1"/>
            </p:cNvSpPr>
            <p:nvPr/>
          </p:nvSpPr>
          <p:spPr bwMode="auto">
            <a:xfrm>
              <a:off x="7606927" y="168327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a:t>
              </a:r>
            </a:p>
          </p:txBody>
        </p:sp>
        <p:sp>
          <p:nvSpPr>
            <p:cNvPr id="58" name="Text Box 7">
              <a:extLst>
                <a:ext uri="{FF2B5EF4-FFF2-40B4-BE49-F238E27FC236}">
                  <a16:creationId xmlns:a16="http://schemas.microsoft.com/office/drawing/2014/main" id="{F557B648-FA7A-45EA-B65F-45130E420F28}"/>
                </a:ext>
              </a:extLst>
            </p:cNvPr>
            <p:cNvSpPr txBox="1">
              <a:spLocks noChangeArrowheads="1"/>
            </p:cNvSpPr>
            <p:nvPr/>
          </p:nvSpPr>
          <p:spPr bwMode="auto">
            <a:xfrm>
              <a:off x="7591498" y="552317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+45</a:t>
              </a:r>
            </a:p>
          </p:txBody>
        </p:sp>
      </p:grpSp>
      <p:grpSp>
        <p:nvGrpSpPr>
          <p:cNvPr id="61" name="Group 60">
            <a:extLst>
              <a:ext uri="{FF2B5EF4-FFF2-40B4-BE49-F238E27FC236}">
                <a16:creationId xmlns:a16="http://schemas.microsoft.com/office/drawing/2014/main" id="{7571EFBA-23D1-480A-A4E4-181FBCDE4AC8}"/>
              </a:ext>
            </a:extLst>
          </p:cNvPr>
          <p:cNvGrpSpPr/>
          <p:nvPr/>
        </p:nvGrpSpPr>
        <p:grpSpPr>
          <a:xfrm>
            <a:off x="8190487" y="457200"/>
            <a:ext cx="877314" cy="5562600"/>
            <a:chOff x="7591498" y="457200"/>
            <a:chExt cx="568633" cy="5562600"/>
          </a:xfrm>
        </p:grpSpPr>
        <p:sp>
          <p:nvSpPr>
            <p:cNvPr id="64" name="Rectangle 2">
              <a:extLst>
                <a:ext uri="{FF2B5EF4-FFF2-40B4-BE49-F238E27FC236}">
                  <a16:creationId xmlns:a16="http://schemas.microsoft.com/office/drawing/2014/main" id="{09E84E11-7621-4E2C-BA44-459D6D5E6F92}"/>
                </a:ext>
              </a:extLst>
            </p:cNvPr>
            <p:cNvSpPr>
              <a:spLocks noChangeArrowheads="1"/>
            </p:cNvSpPr>
            <p:nvPr/>
          </p:nvSpPr>
          <p:spPr bwMode="auto">
            <a:xfrm>
              <a:off x="7620000" y="482691"/>
              <a:ext cx="523802" cy="5537109"/>
            </a:xfrm>
            <a:prstGeom prst="rect">
              <a:avLst/>
            </a:prstGeom>
            <a:solidFill>
              <a:schemeClr val="bg1">
                <a:lumMod val="85000"/>
              </a:schemeClr>
            </a:solidFill>
            <a:ln>
              <a:noFill/>
            </a:ln>
            <a:effectLst/>
            <a:extLst/>
          </p:spPr>
          <p:txBody>
            <a:bodyPr wrap="none" anchor="ctr"/>
            <a:lstStyle/>
            <a:p>
              <a:endParaRPr lang="en-US" dirty="0">
                <a:solidFill>
                  <a:srgbClr val="000000"/>
                </a:solidFill>
                <a:latin typeface="Arial" charset="0"/>
              </a:endParaRPr>
            </a:p>
          </p:txBody>
        </p:sp>
        <p:sp>
          <p:nvSpPr>
            <p:cNvPr id="67" name="Text Box 5">
              <a:extLst>
                <a:ext uri="{FF2B5EF4-FFF2-40B4-BE49-F238E27FC236}">
                  <a16:creationId xmlns:a16="http://schemas.microsoft.com/office/drawing/2014/main" id="{49D567B4-89EB-4D36-95A0-23791FCB2192}"/>
                </a:ext>
              </a:extLst>
            </p:cNvPr>
            <p:cNvSpPr txBox="1">
              <a:spLocks noChangeArrowheads="1"/>
            </p:cNvSpPr>
            <p:nvPr/>
          </p:nvSpPr>
          <p:spPr bwMode="auto">
            <a:xfrm>
              <a:off x="7620000" y="4572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dirty="0">
                  <a:solidFill>
                    <a:srgbClr val="000000"/>
                  </a:solidFill>
                </a:rPr>
                <a:t>Neither %</a:t>
              </a:r>
            </a:p>
          </p:txBody>
        </p:sp>
        <p:sp>
          <p:nvSpPr>
            <p:cNvPr id="70" name="Text Box 7">
              <a:extLst>
                <a:ext uri="{FF2B5EF4-FFF2-40B4-BE49-F238E27FC236}">
                  <a16:creationId xmlns:a16="http://schemas.microsoft.com/office/drawing/2014/main" id="{EBD91DDF-8886-4F2F-83AE-56950D78CF48}"/>
                </a:ext>
              </a:extLst>
            </p:cNvPr>
            <p:cNvSpPr txBox="1">
              <a:spLocks noChangeArrowheads="1"/>
            </p:cNvSpPr>
            <p:nvPr/>
          </p:nvSpPr>
          <p:spPr bwMode="auto">
            <a:xfrm>
              <a:off x="7620000" y="6858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4</a:t>
              </a:r>
            </a:p>
          </p:txBody>
        </p:sp>
        <p:sp>
          <p:nvSpPr>
            <p:cNvPr id="71" name="Text Box 7">
              <a:extLst>
                <a:ext uri="{FF2B5EF4-FFF2-40B4-BE49-F238E27FC236}">
                  <a16:creationId xmlns:a16="http://schemas.microsoft.com/office/drawing/2014/main" id="{2005B743-D183-43B7-9B42-AE1CB56C7386}"/>
                </a:ext>
              </a:extLst>
            </p:cNvPr>
            <p:cNvSpPr txBox="1">
              <a:spLocks noChangeArrowheads="1"/>
            </p:cNvSpPr>
            <p:nvPr/>
          </p:nvSpPr>
          <p:spPr bwMode="auto">
            <a:xfrm>
              <a:off x="7620000" y="10221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4</a:t>
              </a:r>
            </a:p>
          </p:txBody>
        </p:sp>
        <p:sp>
          <p:nvSpPr>
            <p:cNvPr id="72" name="Text Box 7">
              <a:extLst>
                <a:ext uri="{FF2B5EF4-FFF2-40B4-BE49-F238E27FC236}">
                  <a16:creationId xmlns:a16="http://schemas.microsoft.com/office/drawing/2014/main" id="{A0025A4B-E8AB-40B3-8452-8E1D25954941}"/>
                </a:ext>
              </a:extLst>
            </p:cNvPr>
            <p:cNvSpPr txBox="1">
              <a:spLocks noChangeArrowheads="1"/>
            </p:cNvSpPr>
            <p:nvPr/>
          </p:nvSpPr>
          <p:spPr bwMode="auto">
            <a:xfrm>
              <a:off x="7625219" y="124968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5</a:t>
              </a:r>
            </a:p>
          </p:txBody>
        </p:sp>
        <p:sp>
          <p:nvSpPr>
            <p:cNvPr id="73" name="Text Box 7">
              <a:extLst>
                <a:ext uri="{FF2B5EF4-FFF2-40B4-BE49-F238E27FC236}">
                  <a16:creationId xmlns:a16="http://schemas.microsoft.com/office/drawing/2014/main" id="{C0CB1BD2-7FDA-476E-B280-DD647A2EF595}"/>
                </a:ext>
              </a:extLst>
            </p:cNvPr>
            <p:cNvSpPr txBox="1">
              <a:spLocks noChangeArrowheads="1"/>
            </p:cNvSpPr>
            <p:nvPr/>
          </p:nvSpPr>
          <p:spPr bwMode="auto">
            <a:xfrm>
              <a:off x="7620000" y="184210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6</a:t>
              </a:r>
            </a:p>
          </p:txBody>
        </p:sp>
        <p:sp>
          <p:nvSpPr>
            <p:cNvPr id="74" name="Text Box 7">
              <a:extLst>
                <a:ext uri="{FF2B5EF4-FFF2-40B4-BE49-F238E27FC236}">
                  <a16:creationId xmlns:a16="http://schemas.microsoft.com/office/drawing/2014/main" id="{26C6D386-93C6-42AC-9DA6-32D3E42D1FBF}"/>
                </a:ext>
              </a:extLst>
            </p:cNvPr>
            <p:cNvSpPr txBox="1">
              <a:spLocks noChangeArrowheads="1"/>
            </p:cNvSpPr>
            <p:nvPr/>
          </p:nvSpPr>
          <p:spPr bwMode="auto">
            <a:xfrm>
              <a:off x="7620000" y="206412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6</a:t>
              </a:r>
            </a:p>
          </p:txBody>
        </p:sp>
        <p:sp>
          <p:nvSpPr>
            <p:cNvPr id="75" name="Text Box 7">
              <a:extLst>
                <a:ext uri="{FF2B5EF4-FFF2-40B4-BE49-F238E27FC236}">
                  <a16:creationId xmlns:a16="http://schemas.microsoft.com/office/drawing/2014/main" id="{F60106AA-536B-4800-87F1-E98B47EF7E7C}"/>
                </a:ext>
              </a:extLst>
            </p:cNvPr>
            <p:cNvSpPr txBox="1">
              <a:spLocks noChangeArrowheads="1"/>
            </p:cNvSpPr>
            <p:nvPr/>
          </p:nvSpPr>
          <p:spPr bwMode="auto">
            <a:xfrm>
              <a:off x="7610402" y="229156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4</a:t>
              </a:r>
            </a:p>
          </p:txBody>
        </p:sp>
        <p:sp>
          <p:nvSpPr>
            <p:cNvPr id="76" name="Text Box 7">
              <a:extLst>
                <a:ext uri="{FF2B5EF4-FFF2-40B4-BE49-F238E27FC236}">
                  <a16:creationId xmlns:a16="http://schemas.microsoft.com/office/drawing/2014/main" id="{571D9E59-8594-4E73-A69D-845915818FF3}"/>
                </a:ext>
              </a:extLst>
            </p:cNvPr>
            <p:cNvSpPr txBox="1">
              <a:spLocks noChangeArrowheads="1"/>
            </p:cNvSpPr>
            <p:nvPr/>
          </p:nvSpPr>
          <p:spPr bwMode="auto">
            <a:xfrm>
              <a:off x="7620000" y="26670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4</a:t>
              </a:r>
            </a:p>
          </p:txBody>
        </p:sp>
        <p:sp>
          <p:nvSpPr>
            <p:cNvPr id="78" name="Text Box 7">
              <a:extLst>
                <a:ext uri="{FF2B5EF4-FFF2-40B4-BE49-F238E27FC236}">
                  <a16:creationId xmlns:a16="http://schemas.microsoft.com/office/drawing/2014/main" id="{E9A49FD8-2C2E-41AA-8BA5-891C58D943A9}"/>
                </a:ext>
              </a:extLst>
            </p:cNvPr>
            <p:cNvSpPr txBox="1">
              <a:spLocks noChangeArrowheads="1"/>
            </p:cNvSpPr>
            <p:nvPr/>
          </p:nvSpPr>
          <p:spPr bwMode="auto">
            <a:xfrm>
              <a:off x="7620000" y="28956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8</a:t>
              </a:r>
            </a:p>
          </p:txBody>
        </p:sp>
        <p:sp>
          <p:nvSpPr>
            <p:cNvPr id="80" name="Text Box 7">
              <a:extLst>
                <a:ext uri="{FF2B5EF4-FFF2-40B4-BE49-F238E27FC236}">
                  <a16:creationId xmlns:a16="http://schemas.microsoft.com/office/drawing/2014/main" id="{905B7360-6692-4799-8645-5DE4209A2D42}"/>
                </a:ext>
              </a:extLst>
            </p:cNvPr>
            <p:cNvSpPr txBox="1">
              <a:spLocks noChangeArrowheads="1"/>
            </p:cNvSpPr>
            <p:nvPr/>
          </p:nvSpPr>
          <p:spPr bwMode="auto">
            <a:xfrm>
              <a:off x="7620000" y="31242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2</a:t>
              </a:r>
            </a:p>
          </p:txBody>
        </p:sp>
        <p:sp>
          <p:nvSpPr>
            <p:cNvPr id="81" name="Text Box 7">
              <a:extLst>
                <a:ext uri="{FF2B5EF4-FFF2-40B4-BE49-F238E27FC236}">
                  <a16:creationId xmlns:a16="http://schemas.microsoft.com/office/drawing/2014/main" id="{61C6B836-C9CC-4AF1-85D2-DCB08110EFF8}"/>
                </a:ext>
              </a:extLst>
            </p:cNvPr>
            <p:cNvSpPr txBox="1">
              <a:spLocks noChangeArrowheads="1"/>
            </p:cNvSpPr>
            <p:nvPr/>
          </p:nvSpPr>
          <p:spPr bwMode="auto">
            <a:xfrm>
              <a:off x="7620000" y="3536722"/>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4</a:t>
              </a:r>
            </a:p>
          </p:txBody>
        </p:sp>
        <p:sp>
          <p:nvSpPr>
            <p:cNvPr id="82" name="Text Box 7">
              <a:extLst>
                <a:ext uri="{FF2B5EF4-FFF2-40B4-BE49-F238E27FC236}">
                  <a16:creationId xmlns:a16="http://schemas.microsoft.com/office/drawing/2014/main" id="{75BB6DD6-43B8-4E77-9C63-8983E4283778}"/>
                </a:ext>
              </a:extLst>
            </p:cNvPr>
            <p:cNvSpPr txBox="1">
              <a:spLocks noChangeArrowheads="1"/>
            </p:cNvSpPr>
            <p:nvPr/>
          </p:nvSpPr>
          <p:spPr bwMode="auto">
            <a:xfrm>
              <a:off x="7620000" y="3741657"/>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4</a:t>
              </a:r>
            </a:p>
          </p:txBody>
        </p:sp>
        <p:sp>
          <p:nvSpPr>
            <p:cNvPr id="83" name="Text Box 7">
              <a:extLst>
                <a:ext uri="{FF2B5EF4-FFF2-40B4-BE49-F238E27FC236}">
                  <a16:creationId xmlns:a16="http://schemas.microsoft.com/office/drawing/2014/main" id="{581A1F63-F5D0-47B0-B421-D80C5B5E0612}"/>
                </a:ext>
              </a:extLst>
            </p:cNvPr>
            <p:cNvSpPr txBox="1">
              <a:spLocks noChangeArrowheads="1"/>
            </p:cNvSpPr>
            <p:nvPr/>
          </p:nvSpPr>
          <p:spPr bwMode="auto">
            <a:xfrm>
              <a:off x="7620000" y="3957101"/>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5</a:t>
              </a:r>
            </a:p>
          </p:txBody>
        </p:sp>
        <p:sp>
          <p:nvSpPr>
            <p:cNvPr id="84" name="Text Box 7">
              <a:extLst>
                <a:ext uri="{FF2B5EF4-FFF2-40B4-BE49-F238E27FC236}">
                  <a16:creationId xmlns:a16="http://schemas.microsoft.com/office/drawing/2014/main" id="{D939FA0C-ED75-457C-B777-139BB8BE48B9}"/>
                </a:ext>
              </a:extLst>
            </p:cNvPr>
            <p:cNvSpPr txBox="1">
              <a:spLocks noChangeArrowheads="1"/>
            </p:cNvSpPr>
            <p:nvPr/>
          </p:nvSpPr>
          <p:spPr bwMode="auto">
            <a:xfrm>
              <a:off x="7620000" y="416203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5</a:t>
              </a:r>
            </a:p>
          </p:txBody>
        </p:sp>
        <p:sp>
          <p:nvSpPr>
            <p:cNvPr id="85" name="Text Box 7">
              <a:extLst>
                <a:ext uri="{FF2B5EF4-FFF2-40B4-BE49-F238E27FC236}">
                  <a16:creationId xmlns:a16="http://schemas.microsoft.com/office/drawing/2014/main" id="{23E9124A-848B-40DF-9C42-F9E5B1FE14C0}"/>
                </a:ext>
              </a:extLst>
            </p:cNvPr>
            <p:cNvSpPr txBox="1">
              <a:spLocks noChangeArrowheads="1"/>
            </p:cNvSpPr>
            <p:nvPr/>
          </p:nvSpPr>
          <p:spPr bwMode="auto">
            <a:xfrm>
              <a:off x="7626731" y="456513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6</a:t>
              </a:r>
            </a:p>
          </p:txBody>
        </p:sp>
        <p:sp>
          <p:nvSpPr>
            <p:cNvPr id="86" name="Text Box 7">
              <a:extLst>
                <a:ext uri="{FF2B5EF4-FFF2-40B4-BE49-F238E27FC236}">
                  <a16:creationId xmlns:a16="http://schemas.microsoft.com/office/drawing/2014/main" id="{D4FD3E36-2776-4096-B9EA-BF32993B972B}"/>
                </a:ext>
              </a:extLst>
            </p:cNvPr>
            <p:cNvSpPr txBox="1">
              <a:spLocks noChangeArrowheads="1"/>
            </p:cNvSpPr>
            <p:nvPr/>
          </p:nvSpPr>
          <p:spPr bwMode="auto">
            <a:xfrm>
              <a:off x="7620000" y="480031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6</a:t>
              </a:r>
            </a:p>
          </p:txBody>
        </p:sp>
        <p:sp>
          <p:nvSpPr>
            <p:cNvPr id="87" name="Text Box 7">
              <a:extLst>
                <a:ext uri="{FF2B5EF4-FFF2-40B4-BE49-F238E27FC236}">
                  <a16:creationId xmlns:a16="http://schemas.microsoft.com/office/drawing/2014/main" id="{D1303D12-F112-4B21-8917-F246B7CCD3A3}"/>
                </a:ext>
              </a:extLst>
            </p:cNvPr>
            <p:cNvSpPr txBox="1">
              <a:spLocks noChangeArrowheads="1"/>
            </p:cNvSpPr>
            <p:nvPr/>
          </p:nvSpPr>
          <p:spPr bwMode="auto">
            <a:xfrm>
              <a:off x="7620000" y="5005298"/>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4</a:t>
              </a:r>
            </a:p>
          </p:txBody>
        </p:sp>
        <p:sp>
          <p:nvSpPr>
            <p:cNvPr id="88" name="Text Box 7">
              <a:extLst>
                <a:ext uri="{FF2B5EF4-FFF2-40B4-BE49-F238E27FC236}">
                  <a16:creationId xmlns:a16="http://schemas.microsoft.com/office/drawing/2014/main" id="{864EB8B1-0247-46F0-832A-9902F69E2AD0}"/>
                </a:ext>
              </a:extLst>
            </p:cNvPr>
            <p:cNvSpPr txBox="1">
              <a:spLocks noChangeArrowheads="1"/>
            </p:cNvSpPr>
            <p:nvPr/>
          </p:nvSpPr>
          <p:spPr bwMode="auto">
            <a:xfrm>
              <a:off x="7610402" y="5173175"/>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a:t>
              </a:r>
            </a:p>
          </p:txBody>
        </p:sp>
        <p:sp>
          <p:nvSpPr>
            <p:cNvPr id="89" name="Text Box 7">
              <a:extLst>
                <a:ext uri="{FF2B5EF4-FFF2-40B4-BE49-F238E27FC236}">
                  <a16:creationId xmlns:a16="http://schemas.microsoft.com/office/drawing/2014/main" id="{6DD2A362-CF1D-4E87-89A4-8C09357174DD}"/>
                </a:ext>
              </a:extLst>
            </p:cNvPr>
            <p:cNvSpPr txBox="1">
              <a:spLocks noChangeArrowheads="1"/>
            </p:cNvSpPr>
            <p:nvPr/>
          </p:nvSpPr>
          <p:spPr bwMode="auto">
            <a:xfrm>
              <a:off x="7620000" y="5728156"/>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4</a:t>
              </a:r>
            </a:p>
          </p:txBody>
        </p:sp>
        <p:sp>
          <p:nvSpPr>
            <p:cNvPr id="90" name="Text Box 7">
              <a:extLst>
                <a:ext uri="{FF2B5EF4-FFF2-40B4-BE49-F238E27FC236}">
                  <a16:creationId xmlns:a16="http://schemas.microsoft.com/office/drawing/2014/main" id="{2589E606-5DA3-43F1-A1D6-E9130DB33A96}"/>
                </a:ext>
              </a:extLst>
            </p:cNvPr>
            <p:cNvSpPr txBox="1">
              <a:spLocks noChangeArrowheads="1"/>
            </p:cNvSpPr>
            <p:nvPr/>
          </p:nvSpPr>
          <p:spPr bwMode="auto">
            <a:xfrm>
              <a:off x="7615201" y="1600200"/>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3</a:t>
              </a:r>
            </a:p>
          </p:txBody>
        </p:sp>
        <p:sp>
          <p:nvSpPr>
            <p:cNvPr id="91" name="Text Box 7">
              <a:extLst>
                <a:ext uri="{FF2B5EF4-FFF2-40B4-BE49-F238E27FC236}">
                  <a16:creationId xmlns:a16="http://schemas.microsoft.com/office/drawing/2014/main" id="{196CA864-05A8-4622-AC0B-927C83C47DA7}"/>
                </a:ext>
              </a:extLst>
            </p:cNvPr>
            <p:cNvSpPr txBox="1">
              <a:spLocks noChangeArrowheads="1"/>
            </p:cNvSpPr>
            <p:nvPr/>
          </p:nvSpPr>
          <p:spPr bwMode="auto">
            <a:xfrm>
              <a:off x="7591498" y="5523174"/>
              <a:ext cx="533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b="1" i="1" dirty="0">
                  <a:solidFill>
                    <a:srgbClr val="000000"/>
                  </a:solidFill>
                </a:rPr>
                <a:t>4</a:t>
              </a:r>
            </a:p>
          </p:txBody>
        </p:sp>
      </p:grpSp>
      <p:sp>
        <p:nvSpPr>
          <p:cNvPr id="3" name="Rectangle 2">
            <a:extLst>
              <a:ext uri="{FF2B5EF4-FFF2-40B4-BE49-F238E27FC236}">
                <a16:creationId xmlns:a16="http://schemas.microsoft.com/office/drawing/2014/main" id="{2FBF58B3-7503-4E61-B4AF-940E088878FB}"/>
              </a:ext>
            </a:extLst>
          </p:cNvPr>
          <p:cNvSpPr/>
          <p:nvPr/>
        </p:nvSpPr>
        <p:spPr bwMode="auto">
          <a:xfrm>
            <a:off x="3276600" y="4377480"/>
            <a:ext cx="4943053" cy="110892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Tree>
    <p:extLst>
      <p:ext uri="{BB962C8B-B14F-4D97-AF65-F5344CB8AC3E}">
        <p14:creationId xmlns:p14="http://schemas.microsoft.com/office/powerpoint/2010/main" val="2392635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856537" cy="1058863"/>
          </a:xfrm>
        </p:spPr>
        <p:txBody>
          <a:bodyPr/>
          <a:lstStyle/>
          <a:p>
            <a:r>
              <a:rPr lang="en-US" sz="2000" dirty="0"/>
              <a:t>By wide and nearly equal margins, likely voters are ready to reward candidates who distance themselves from Wall Street donors and punish those who cozy up to them. Voters are slightly more animated about rewarding candidates rather than punishing them.</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29</a:t>
            </a:fld>
            <a:endParaRPr lang="en-US" dirty="0">
              <a:solidFill>
                <a:srgbClr val="000000"/>
              </a:solidFill>
            </a:endParaRPr>
          </a:p>
        </p:txBody>
      </p:sp>
      <p:sp>
        <p:nvSpPr>
          <p:cNvPr id="5" name="Rectangle 4"/>
          <p:cNvSpPr/>
          <p:nvPr/>
        </p:nvSpPr>
        <p:spPr>
          <a:xfrm>
            <a:off x="0" y="6096000"/>
            <a:ext cx="7848600" cy="738664"/>
          </a:xfrm>
          <a:prstGeom prst="rect">
            <a:avLst/>
          </a:prstGeom>
        </p:spPr>
        <p:txBody>
          <a:bodyPr wrap="square">
            <a:spAutoFit/>
          </a:bodyPr>
          <a:lstStyle/>
          <a:p>
            <a:r>
              <a:rPr lang="en-US" sz="1050" dirty="0"/>
              <a:t>Each question asked of half the sample. Darker colors indicate intensity. </a:t>
            </a:r>
          </a:p>
          <a:p>
            <a:r>
              <a:rPr lang="en-US" sz="1050" dirty="0"/>
              <a:t>Q13/14. If you knew that a candidate or member of Congress had </a:t>
            </a:r>
            <a:r>
              <a:rPr lang="en-US" sz="1050" b="1" dirty="0"/>
              <a:t>[received significant campaign donations/refused to accept campaign donations]</a:t>
            </a:r>
            <a:r>
              <a:rPr lang="en-US" sz="1050" dirty="0"/>
              <a:t>  from big banks and Wall Street executives would that make you more or less likely to vote for them, or would it not make a difference to you?</a:t>
            </a:r>
          </a:p>
        </p:txBody>
      </p:sp>
      <p:graphicFrame>
        <p:nvGraphicFramePr>
          <p:cNvPr id="6" name="Object 4"/>
          <p:cNvGraphicFramePr>
            <a:graphicFrameLocks noChangeAspect="1"/>
          </p:cNvGraphicFramePr>
          <p:nvPr>
            <p:extLst>
              <p:ext uri="{D42A27DB-BD31-4B8C-83A1-F6EECF244321}">
                <p14:modId xmlns:p14="http://schemas.microsoft.com/office/powerpoint/2010/main" val="184938506"/>
              </p:ext>
            </p:extLst>
          </p:nvPr>
        </p:nvGraphicFramePr>
        <p:xfrm>
          <a:off x="0" y="1370013"/>
          <a:ext cx="9143999"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5010664" y="2057400"/>
            <a:ext cx="3523735" cy="914400"/>
          </a:xfrm>
          <a:prstGeom prst="rect">
            <a:avLst/>
          </a:prstGeom>
          <a:solidFill>
            <a:schemeClr val="bg1">
              <a:lumMod val="85000"/>
            </a:schemeClr>
          </a:solidFill>
          <a:ln>
            <a:solidFill>
              <a:schemeClr val="bg1"/>
            </a:solidFill>
          </a:ln>
          <a:effectLst>
            <a:outerShdw blurRad="63500" dist="50800" dir="5400000" algn="ctr" rotWithShape="0">
              <a:srgbClr val="000000">
                <a:alpha val="43137"/>
              </a:srgbClr>
            </a:outerShdw>
          </a:effectLst>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Refused to accept campaign donations from big banks and Wall Street executives</a:t>
            </a:r>
          </a:p>
        </p:txBody>
      </p:sp>
      <p:cxnSp>
        <p:nvCxnSpPr>
          <p:cNvPr id="8" name="Straight Connector 7"/>
          <p:cNvCxnSpPr/>
          <p:nvPr/>
        </p:nvCxnSpPr>
        <p:spPr bwMode="auto">
          <a:xfrm>
            <a:off x="4572000" y="2057400"/>
            <a:ext cx="0" cy="4058305"/>
          </a:xfrm>
          <a:prstGeom prst="line">
            <a:avLst/>
          </a:prstGeom>
          <a:solidFill>
            <a:srgbClr val="EAEAEA"/>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AutoShape 5"/>
          <p:cNvSpPr>
            <a:spLocks noChangeArrowheads="1"/>
          </p:cNvSpPr>
          <p:nvPr/>
        </p:nvSpPr>
        <p:spPr bwMode="auto">
          <a:xfrm>
            <a:off x="1143000" y="3713518"/>
            <a:ext cx="540944" cy="373033"/>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charset="0"/>
                <a:ea typeface="ＭＳ Ｐゴシック" charset="0"/>
                <a:cs typeface="ＭＳ Ｐゴシック" charset="0"/>
              </a:defRPr>
            </a:lvl1pPr>
            <a:lvl2pPr marL="4572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2pPr>
            <a:lvl3pPr marL="9144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3pPr>
            <a:lvl4pPr marL="13716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4pPr>
            <a:lvl5pPr marL="18288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2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2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2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200" kern="1200">
                <a:solidFill>
                  <a:schemeClr val="tx1"/>
                </a:solidFill>
                <a:latin typeface="Calibri" charset="0"/>
                <a:ea typeface="ＭＳ Ｐゴシック" charset="0"/>
                <a:cs typeface="ＭＳ Ｐゴシック" charset="0"/>
              </a:defRPr>
            </a:lvl9pPr>
          </a:lstStyle>
          <a:p>
            <a:pPr algn="ctr" fontAlgn="base">
              <a:spcBef>
                <a:spcPct val="0"/>
              </a:spcBef>
              <a:spcAft>
                <a:spcPct val="0"/>
              </a:spcAft>
            </a:pPr>
            <a:r>
              <a:rPr lang="en-US" sz="2000" b="1" dirty="0">
                <a:solidFill>
                  <a:schemeClr val="tx2"/>
                </a:solidFill>
                <a:cs typeface="Times New Roman" pitchFamily="18" charset="0"/>
              </a:rPr>
              <a:t>+43</a:t>
            </a:r>
          </a:p>
        </p:txBody>
      </p:sp>
      <p:sp>
        <p:nvSpPr>
          <p:cNvPr id="12" name="AutoShape 5"/>
          <p:cNvSpPr>
            <a:spLocks noChangeArrowheads="1"/>
          </p:cNvSpPr>
          <p:nvPr/>
        </p:nvSpPr>
        <p:spPr bwMode="auto">
          <a:xfrm>
            <a:off x="6019800" y="3713518"/>
            <a:ext cx="540944" cy="373033"/>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charset="0"/>
                <a:ea typeface="ＭＳ Ｐゴシック" charset="0"/>
                <a:cs typeface="ＭＳ Ｐゴシック" charset="0"/>
              </a:defRPr>
            </a:lvl1pPr>
            <a:lvl2pPr marL="4572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2pPr>
            <a:lvl3pPr marL="9144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3pPr>
            <a:lvl4pPr marL="13716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4pPr>
            <a:lvl5pPr marL="18288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2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2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2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200" kern="1200">
                <a:solidFill>
                  <a:schemeClr val="tx1"/>
                </a:solidFill>
                <a:latin typeface="Calibri" charset="0"/>
                <a:ea typeface="ＭＳ Ｐゴシック" charset="0"/>
                <a:cs typeface="ＭＳ Ｐゴシック" charset="0"/>
              </a:defRPr>
            </a:lvl9pPr>
          </a:lstStyle>
          <a:p>
            <a:pPr algn="ctr" fontAlgn="base">
              <a:spcBef>
                <a:spcPct val="0"/>
              </a:spcBef>
              <a:spcAft>
                <a:spcPct val="0"/>
              </a:spcAft>
            </a:pPr>
            <a:r>
              <a:rPr lang="en-US" sz="2000" b="1" dirty="0">
                <a:solidFill>
                  <a:schemeClr val="tx2"/>
                </a:solidFill>
                <a:cs typeface="Times New Roman" pitchFamily="18" charset="0"/>
              </a:rPr>
              <a:t>+46</a:t>
            </a:r>
          </a:p>
        </p:txBody>
      </p:sp>
    </p:spTree>
    <p:extLst>
      <p:ext uri="{BB962C8B-B14F-4D97-AF65-F5344CB8AC3E}">
        <p14:creationId xmlns:p14="http://schemas.microsoft.com/office/powerpoint/2010/main" val="257983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37"/>
            <a:ext cx="7772400" cy="601663"/>
          </a:xfrm>
        </p:spPr>
        <p:txBody>
          <a:bodyPr/>
          <a:lstStyle/>
          <a:p>
            <a:r>
              <a:rPr lang="en-US" dirty="0"/>
              <a:t>Key Findings: Overview of Findings</a:t>
            </a:r>
          </a:p>
        </p:txBody>
      </p:sp>
      <p:sp>
        <p:nvSpPr>
          <p:cNvPr id="3" name="Content Placeholder 2"/>
          <p:cNvSpPr>
            <a:spLocks noGrp="1"/>
          </p:cNvSpPr>
          <p:nvPr>
            <p:ph idx="1"/>
          </p:nvPr>
        </p:nvSpPr>
        <p:spPr>
          <a:xfrm>
            <a:off x="190500" y="1030901"/>
            <a:ext cx="8610600" cy="5292112"/>
          </a:xfrm>
        </p:spPr>
        <p:txBody>
          <a:bodyPr/>
          <a:lstStyle/>
          <a:p>
            <a:pPr marL="365760" algn="just">
              <a:spcBef>
                <a:spcPts val="600"/>
              </a:spcBef>
              <a:spcAft>
                <a:spcPts val="1200"/>
              </a:spcAft>
            </a:pPr>
            <a:r>
              <a:rPr lang="en-US" sz="1800" b="1" dirty="0"/>
              <a:t>This survey reveals overwhelming, broad-based, and strong support for curbing big banks’ influence in Washington. Roughly two-thirds of both likely voters and drop-off voters agree Wall Street’s influence in Washington, D.C. is too high </a:t>
            </a:r>
            <a:r>
              <a:rPr lang="en-US" sz="1800" dirty="0"/>
              <a:t>(likely voters: 66% too high, 3% too low; drop-off voters: 64% too high, 5% too low). Moreover, half of likely voters (50%) and a solid majority of drop-off (59%) voters see “curbing Wall Street’s influence” as an important issue in determining their vote in 2018. </a:t>
            </a:r>
          </a:p>
          <a:p>
            <a:pPr marL="365760" algn="just">
              <a:spcBef>
                <a:spcPts val="600"/>
              </a:spcBef>
              <a:spcAft>
                <a:spcPts val="1200"/>
              </a:spcAft>
            </a:pPr>
            <a:r>
              <a:rPr lang="en-US" sz="1800" b="1" dirty="0"/>
              <a:t>Voters are prepared to reward candidates who support efforts to curb Wall Street’s influence</a:t>
            </a:r>
            <a:r>
              <a:rPr lang="en-US" sz="1800" dirty="0"/>
              <a:t>—and punish those who do not.  Majorities of both likely and drop-off voters indicate they are more likely to support a candidate who refuses campaign donations from big banks and Wall Street executives (55% and 60% more likely, respectively). </a:t>
            </a:r>
          </a:p>
          <a:p>
            <a:pPr marL="365760" algn="just">
              <a:spcBef>
                <a:spcPts val="600"/>
              </a:spcBef>
              <a:spcAft>
                <a:spcPts val="1200"/>
              </a:spcAft>
            </a:pPr>
            <a:r>
              <a:rPr lang="en-US" sz="1800" b="1" dirty="0"/>
              <a:t>Candidates who promote reforms to curb Wall Street’s influence over the economy and government stand to improve their position with voters of all persuasions, and to motivate less likely progressive voters to turn out. </a:t>
            </a:r>
            <a:r>
              <a:rPr lang="en-US" sz="1800" dirty="0"/>
              <a:t>In a political environment where Democrats lead Republicans in the generic congressional ballot by a relatively narrow margin -- 5 points among likely voters (41% to 36%, with 21% undecided) and by 13 points among drop-off voters (44% to 31%, with 23% undecided) -- the impact can be consequential.</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623181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058863"/>
          </a:xfrm>
        </p:spPr>
        <p:txBody>
          <a:bodyPr/>
          <a:lstStyle/>
          <a:p>
            <a:r>
              <a:rPr lang="en-US" sz="1800" dirty="0"/>
              <a:t>Democrats, potential surge voters, and members of the RAE are most likely to punish candidates for Wall Street contributions. Democrats, drop off voters, college educated voters and voters in Lean Republican districts are most likely to reward candidates for not taking contributions.</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30</a:t>
            </a:fld>
            <a:endParaRPr lang="en-US"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00929189"/>
              </p:ext>
            </p:extLst>
          </p:nvPr>
        </p:nvGraphicFramePr>
        <p:xfrm>
          <a:off x="609600" y="1752600"/>
          <a:ext cx="7315200" cy="368503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2782957">
                  <a:extLst>
                    <a:ext uri="{9D8B030D-6E8A-4147-A177-3AD203B41FA5}">
                      <a16:colId xmlns:a16="http://schemas.microsoft.com/office/drawing/2014/main" val="20001"/>
                    </a:ext>
                  </a:extLst>
                </a:gridCol>
                <a:gridCol w="2703443">
                  <a:extLst>
                    <a:ext uri="{9D8B030D-6E8A-4147-A177-3AD203B41FA5}">
                      <a16:colId xmlns:a16="http://schemas.microsoft.com/office/drawing/2014/main" val="20002"/>
                    </a:ext>
                  </a:extLst>
                </a:gridCol>
              </a:tblGrid>
              <a:tr h="370840">
                <a:tc>
                  <a:txBody>
                    <a:bodyPr/>
                    <a:lstStyle/>
                    <a:p>
                      <a:r>
                        <a:rPr lang="en-US" sz="1300" i="1" baseline="0" dirty="0"/>
                        <a:t>Groups who are…</a:t>
                      </a:r>
                      <a:endParaRPr lang="en-US" sz="1300" i="1" dirty="0"/>
                    </a:p>
                  </a:txBody>
                  <a:tcPr marL="27432" marR="27432" marT="27432" marB="27432" anchor="ctr">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300" baseline="0" dirty="0"/>
                        <a:t>Most likely to punish candidates who received contributions from Wall St.</a:t>
                      </a:r>
                    </a:p>
                    <a:p>
                      <a:pPr algn="ctr"/>
                      <a:r>
                        <a:rPr lang="en-US" sz="1300" baseline="0" dirty="0"/>
                        <a:t>% less likely to vote for (% much less)</a:t>
                      </a:r>
                    </a:p>
                  </a:txBody>
                  <a:tcPr marL="27432" marR="27432" marT="27432" marB="27432" anchor="ctr">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300" dirty="0"/>
                        <a:t>Most likely to reward candidates who refused</a:t>
                      </a:r>
                      <a:r>
                        <a:rPr lang="en-US" sz="1300" baseline="0" dirty="0"/>
                        <a:t> contributions from Wall St.</a:t>
                      </a:r>
                    </a:p>
                    <a:p>
                      <a:pPr algn="ctr"/>
                      <a:r>
                        <a:rPr lang="en-US" sz="1300" baseline="0" dirty="0"/>
                        <a:t>% </a:t>
                      </a:r>
                      <a:r>
                        <a:rPr lang="en-US" sz="1300" u="sng" baseline="0" dirty="0"/>
                        <a:t>more</a:t>
                      </a:r>
                      <a:r>
                        <a:rPr lang="en-US" sz="1300" baseline="0" dirty="0"/>
                        <a:t> likely (% </a:t>
                      </a:r>
                      <a:r>
                        <a:rPr lang="en-US" sz="1300" i="1" baseline="0" dirty="0"/>
                        <a:t>much</a:t>
                      </a:r>
                      <a:r>
                        <a:rPr lang="en-US" sz="1300" baseline="0" dirty="0"/>
                        <a:t> </a:t>
                      </a:r>
                      <a:r>
                        <a:rPr lang="en-US" sz="1300" u="none" baseline="0" dirty="0"/>
                        <a:t>more</a:t>
                      </a:r>
                      <a:r>
                        <a:rPr lang="en-US" sz="1300" baseline="0" dirty="0"/>
                        <a:t> likely)</a:t>
                      </a:r>
                      <a:endParaRPr lang="en-US" sz="1300" dirty="0"/>
                    </a:p>
                  </a:txBody>
                  <a:tcPr marL="27432" marR="27432" marT="27432" marB="27432" anchor="ct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42240">
                <a:tc>
                  <a:txBody>
                    <a:bodyPr/>
                    <a:lstStyle/>
                    <a:p>
                      <a:pPr algn="l" fontAlgn="b"/>
                      <a:r>
                        <a:rPr lang="en-US" sz="1400" b="0" i="0" u="none" strike="noStrike" dirty="0">
                          <a:solidFill>
                            <a:srgbClr val="000000"/>
                          </a:solidFill>
                          <a:effectLst/>
                          <a:latin typeface="+mj-lt"/>
                        </a:rPr>
                        <a:t>Total </a:t>
                      </a:r>
                    </a:p>
                  </a:txBody>
                  <a:tcPr marL="7620" marR="7620" marT="7620"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51 (29)</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55 (42)</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142240">
                <a:tc>
                  <a:txBody>
                    <a:bodyPr/>
                    <a:lstStyle/>
                    <a:p>
                      <a:pPr algn="l" fontAlgn="b"/>
                      <a:r>
                        <a:rPr lang="en-US" sz="1400" b="0" i="0" u="none" strike="noStrike" dirty="0">
                          <a:solidFill>
                            <a:srgbClr val="000000"/>
                          </a:solidFill>
                          <a:effectLst/>
                          <a:latin typeface="+mj-lt"/>
                        </a:rPr>
                        <a:t>RAE</a:t>
                      </a:r>
                    </a:p>
                  </a:txBody>
                  <a:tcPr marL="7620" marR="7620" marT="7620" marB="0" anchor="b">
                    <a:solidFill>
                      <a:schemeClr val="bg1">
                        <a:lumMod val="85000"/>
                      </a:schemeClr>
                    </a:solidFill>
                  </a:tcPr>
                </a:tc>
                <a:tc>
                  <a:txBody>
                    <a:bodyPr/>
                    <a:lstStyle/>
                    <a:p>
                      <a:pPr algn="ctr"/>
                      <a:r>
                        <a:rPr lang="en-US" sz="1300" b="0" dirty="0">
                          <a:solidFill>
                            <a:schemeClr val="tx1"/>
                          </a:solidFill>
                        </a:rPr>
                        <a:t>57 (32)</a:t>
                      </a:r>
                    </a:p>
                  </a:txBody>
                  <a:tcPr marL="27432" marR="27432" marT="27432" marB="27432" anchor="ctr">
                    <a:solidFill>
                      <a:schemeClr val="bg1">
                        <a:lumMod val="85000"/>
                      </a:schemeClr>
                    </a:solidFill>
                  </a:tcPr>
                </a:tc>
                <a:tc>
                  <a:txBody>
                    <a:bodyPr/>
                    <a:lstStyle/>
                    <a:p>
                      <a:pPr algn="ctr"/>
                      <a:r>
                        <a:rPr lang="en-US" sz="1300" b="0" dirty="0">
                          <a:solidFill>
                            <a:schemeClr val="tx1"/>
                          </a:solidFill>
                        </a:rPr>
                        <a:t>53 (40)</a:t>
                      </a:r>
                    </a:p>
                  </a:txBody>
                  <a:tcPr marL="27432" marR="27432" marT="27432" marB="27432" anchor="ctr">
                    <a:solidFill>
                      <a:schemeClr val="bg1">
                        <a:lumMod val="85000"/>
                      </a:schemeClr>
                    </a:solidFill>
                  </a:tcPr>
                </a:tc>
                <a:extLst>
                  <a:ext uri="{0D108BD9-81ED-4DB2-BD59-A6C34878D82A}">
                    <a16:rowId xmlns:a16="http://schemas.microsoft.com/office/drawing/2014/main" val="10018"/>
                  </a:ext>
                </a:extLst>
              </a:tr>
              <a:tr h="142240">
                <a:tc>
                  <a:txBody>
                    <a:bodyPr/>
                    <a:lstStyle/>
                    <a:p>
                      <a:pPr algn="l" fontAlgn="b"/>
                      <a:r>
                        <a:rPr lang="en-US" sz="1400" b="0" i="0" u="none" strike="noStrike" dirty="0">
                          <a:solidFill>
                            <a:srgbClr val="000000"/>
                          </a:solidFill>
                          <a:effectLst/>
                          <a:latin typeface="+mj-lt"/>
                        </a:rPr>
                        <a:t>Drop-off</a:t>
                      </a:r>
                    </a:p>
                  </a:txBody>
                  <a:tcPr marL="7620" marR="7620" marT="7620" marB="0" anchor="b">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61 (45)</a:t>
                      </a:r>
                    </a:p>
                  </a:txBody>
                  <a:tcPr marL="27432" marR="27432" marT="27432" marB="27432"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60 (44)</a:t>
                      </a:r>
                    </a:p>
                  </a:txBody>
                  <a:tcPr marL="27432" marR="27432" marT="27432" marB="27432" anchor="ct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42240">
                <a:tc>
                  <a:txBody>
                    <a:bodyPr/>
                    <a:lstStyle/>
                    <a:p>
                      <a:pPr algn="l" fontAlgn="b"/>
                      <a:r>
                        <a:rPr lang="en-US" sz="1400" b="0" i="0" u="none" strike="noStrike" dirty="0">
                          <a:solidFill>
                            <a:srgbClr val="000000"/>
                          </a:solidFill>
                          <a:effectLst/>
                          <a:latin typeface="+mj-lt"/>
                        </a:rPr>
                        <a:t>Women 50+</a:t>
                      </a:r>
                    </a:p>
                  </a:txBody>
                  <a:tcPr marL="7620" marR="7620" marT="7620"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58 (33)</a:t>
                      </a:r>
                    </a:p>
                  </a:txBody>
                  <a:tcPr marL="27432" marR="27432"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54 (47)</a:t>
                      </a:r>
                    </a:p>
                  </a:txBody>
                  <a:tcPr marL="27432" marR="27432"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146304">
                <a:tc>
                  <a:txBody>
                    <a:bodyPr/>
                    <a:lstStyle/>
                    <a:p>
                      <a:pPr algn="l" fontAlgn="b"/>
                      <a:r>
                        <a:rPr lang="en-US" sz="1400" b="0" i="0" u="none" strike="noStrike" dirty="0">
                          <a:solidFill>
                            <a:srgbClr val="000000"/>
                          </a:solidFill>
                          <a:effectLst/>
                          <a:latin typeface="+mj-lt"/>
                        </a:rPr>
                        <a:t>Democrats</a:t>
                      </a:r>
                    </a:p>
                  </a:txBody>
                  <a:tcPr marL="7620" marR="7620" marT="7620"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67 (40)</a:t>
                      </a:r>
                    </a:p>
                  </a:txBody>
                  <a:tcPr marL="27432" marR="27432"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68 (55)</a:t>
                      </a:r>
                    </a:p>
                  </a:txBody>
                  <a:tcPr marL="27432" marR="27432"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142240">
                <a:tc>
                  <a:txBody>
                    <a:bodyPr/>
                    <a:lstStyle/>
                    <a:p>
                      <a:pPr algn="l" fontAlgn="b"/>
                      <a:r>
                        <a:rPr lang="en-US" sz="1400" b="0" i="0" u="none" strike="noStrike" dirty="0">
                          <a:solidFill>
                            <a:srgbClr val="000000"/>
                          </a:solidFill>
                          <a:effectLst/>
                          <a:latin typeface="+mj-lt"/>
                        </a:rPr>
                        <a:t>Independents/DK</a:t>
                      </a:r>
                    </a:p>
                  </a:txBody>
                  <a:tcPr marL="7620" marR="7620" marT="7620"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53 (29)</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49 (34)</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8"/>
                  </a:ext>
                </a:extLst>
              </a:tr>
              <a:tr h="142240">
                <a:tc>
                  <a:txBody>
                    <a:bodyPr/>
                    <a:lstStyle/>
                    <a:p>
                      <a:pPr algn="l" fontAlgn="b"/>
                      <a:r>
                        <a:rPr lang="en-US" sz="1400" b="0" i="0" u="none" strike="noStrike" dirty="0">
                          <a:solidFill>
                            <a:srgbClr val="000000"/>
                          </a:solidFill>
                          <a:effectLst/>
                          <a:latin typeface="+mj-lt"/>
                        </a:rPr>
                        <a:t>Non-college women</a:t>
                      </a:r>
                    </a:p>
                  </a:txBody>
                  <a:tcPr marL="7620" marR="7620" marT="7620" marB="0" anchor="b">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61 (35)</a:t>
                      </a:r>
                    </a:p>
                  </a:txBody>
                  <a:tcPr marL="27432" marR="27432" marT="27432" marB="27432"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53 (43)</a:t>
                      </a:r>
                    </a:p>
                  </a:txBody>
                  <a:tcPr marL="27432" marR="27432" marT="27432" marB="27432" anchor="ct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1"/>
                  </a:ext>
                </a:extLst>
              </a:tr>
              <a:tr h="142240">
                <a:tc>
                  <a:txBody>
                    <a:bodyPr/>
                    <a:lstStyle/>
                    <a:p>
                      <a:pPr algn="l" fontAlgn="b"/>
                      <a:r>
                        <a:rPr lang="en-US" sz="1400" b="0" i="0" u="none" strike="noStrike" dirty="0">
                          <a:solidFill>
                            <a:srgbClr val="000000"/>
                          </a:solidFill>
                          <a:effectLst/>
                          <a:latin typeface="+mj-lt"/>
                        </a:rPr>
                        <a:t>College men</a:t>
                      </a:r>
                    </a:p>
                  </a:txBody>
                  <a:tcPr marL="7620" marR="7620" marT="7620"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50 (26)</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58 (40)</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12"/>
                  </a:ext>
                </a:extLst>
              </a:tr>
              <a:tr h="142240">
                <a:tc>
                  <a:txBody>
                    <a:bodyPr/>
                    <a:lstStyle/>
                    <a:p>
                      <a:pPr algn="l" fontAlgn="b"/>
                      <a:r>
                        <a:rPr lang="en-US" sz="1400" b="0" i="0" u="none" strike="noStrike" dirty="0">
                          <a:solidFill>
                            <a:srgbClr val="000000"/>
                          </a:solidFill>
                          <a:effectLst/>
                          <a:latin typeface="+mj-lt"/>
                        </a:rPr>
                        <a:t>College women</a:t>
                      </a:r>
                    </a:p>
                  </a:txBody>
                  <a:tcPr marL="7620" marR="7620" marT="7620" marB="0" anchor="b">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51 (27)</a:t>
                      </a:r>
                    </a:p>
                  </a:txBody>
                  <a:tcPr marL="27432" marR="27432" marT="27432" marB="27432"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b="0" dirty="0">
                          <a:solidFill>
                            <a:schemeClr val="tx1"/>
                          </a:solidFill>
                        </a:rPr>
                        <a:t>58 (49)</a:t>
                      </a:r>
                    </a:p>
                  </a:txBody>
                  <a:tcPr marL="27432" marR="27432" marT="27432" marB="27432" anchor="ct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142240">
                <a:tc>
                  <a:txBody>
                    <a:bodyPr/>
                    <a:lstStyle/>
                    <a:p>
                      <a:pPr algn="l" fontAlgn="b"/>
                      <a:r>
                        <a:rPr lang="en-US" sz="1400" b="0" i="0" u="none" strike="noStrike" dirty="0">
                          <a:solidFill>
                            <a:srgbClr val="000000"/>
                          </a:solidFill>
                          <a:effectLst/>
                          <a:latin typeface="+mj-lt"/>
                        </a:rPr>
                        <a:t>Tossup</a:t>
                      </a:r>
                    </a:p>
                  </a:txBody>
                  <a:tcPr marL="7620" marR="7620" marT="7620"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55 (35)</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300" b="0" dirty="0">
                          <a:solidFill>
                            <a:schemeClr val="tx1"/>
                          </a:solidFill>
                        </a:rPr>
                        <a:t>52 (43)</a:t>
                      </a:r>
                    </a:p>
                  </a:txBody>
                  <a:tcPr marL="27432" marR="27432" marT="27432" marB="27432" anchor="ct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15"/>
                  </a:ext>
                </a:extLst>
              </a:tr>
              <a:tr h="142240">
                <a:tc>
                  <a:txBody>
                    <a:bodyPr/>
                    <a:lstStyle/>
                    <a:p>
                      <a:pPr algn="l" fontAlgn="b"/>
                      <a:r>
                        <a:rPr lang="en-US" sz="1400" b="0" i="0" u="none" strike="noStrike" dirty="0">
                          <a:solidFill>
                            <a:srgbClr val="000000"/>
                          </a:solidFill>
                          <a:effectLst/>
                          <a:latin typeface="+mj-lt"/>
                        </a:rPr>
                        <a:t>Lean R</a:t>
                      </a:r>
                    </a:p>
                  </a:txBody>
                  <a:tcPr marL="7620" marR="7620" marT="7620" marB="0" anchor="b">
                    <a:solidFill>
                      <a:schemeClr val="bg1">
                        <a:lumMod val="85000"/>
                      </a:schemeClr>
                    </a:solidFill>
                  </a:tcPr>
                </a:tc>
                <a:tc>
                  <a:txBody>
                    <a:bodyPr/>
                    <a:lstStyle/>
                    <a:p>
                      <a:pPr algn="ctr"/>
                      <a:r>
                        <a:rPr lang="en-US" sz="1300" b="0" dirty="0">
                          <a:solidFill>
                            <a:schemeClr val="tx1"/>
                          </a:solidFill>
                        </a:rPr>
                        <a:t>46 (23)</a:t>
                      </a:r>
                    </a:p>
                  </a:txBody>
                  <a:tcPr marL="27432" marR="27432" marT="27432" marB="27432" anchor="ctr">
                    <a:solidFill>
                      <a:schemeClr val="bg1">
                        <a:lumMod val="85000"/>
                      </a:schemeClr>
                    </a:solidFill>
                  </a:tcPr>
                </a:tc>
                <a:tc>
                  <a:txBody>
                    <a:bodyPr/>
                    <a:lstStyle/>
                    <a:p>
                      <a:pPr algn="ctr"/>
                      <a:r>
                        <a:rPr lang="en-US" sz="1300" b="0" dirty="0">
                          <a:solidFill>
                            <a:schemeClr val="tx1"/>
                          </a:solidFill>
                        </a:rPr>
                        <a:t>58 (42)</a:t>
                      </a:r>
                    </a:p>
                  </a:txBody>
                  <a:tcPr marL="27432" marR="27432" marT="27432" marB="27432" anchor="ctr">
                    <a:solidFill>
                      <a:schemeClr val="bg1">
                        <a:lumMod val="85000"/>
                      </a:schemeClr>
                    </a:solidFill>
                  </a:tcPr>
                </a:tc>
                <a:extLst>
                  <a:ext uri="{0D108BD9-81ED-4DB2-BD59-A6C34878D82A}">
                    <a16:rowId xmlns:a16="http://schemas.microsoft.com/office/drawing/2014/main" val="10016"/>
                  </a:ext>
                </a:extLst>
              </a:tr>
              <a:tr h="142240">
                <a:tc>
                  <a:txBody>
                    <a:bodyPr/>
                    <a:lstStyle/>
                    <a:p>
                      <a:pPr algn="l" fontAlgn="b"/>
                      <a:r>
                        <a:rPr lang="en-US" sz="1400" b="0" i="0" u="none" strike="noStrike" dirty="0">
                          <a:solidFill>
                            <a:srgbClr val="000000"/>
                          </a:solidFill>
                          <a:effectLst/>
                          <a:latin typeface="+mj-lt"/>
                        </a:rPr>
                        <a:t>Voted Hillary</a:t>
                      </a:r>
                    </a:p>
                  </a:txBody>
                  <a:tcPr marL="7620" marR="7620" marT="7620" marB="0" anchor="b">
                    <a:solidFill>
                      <a:schemeClr val="bg1">
                        <a:lumMod val="85000"/>
                      </a:schemeClr>
                    </a:solidFill>
                  </a:tcPr>
                </a:tc>
                <a:tc>
                  <a:txBody>
                    <a:bodyPr/>
                    <a:lstStyle/>
                    <a:p>
                      <a:pPr algn="ctr"/>
                      <a:r>
                        <a:rPr lang="en-US" sz="1300" b="0" dirty="0">
                          <a:solidFill>
                            <a:schemeClr val="tx1"/>
                          </a:solidFill>
                        </a:rPr>
                        <a:t>69 (40)</a:t>
                      </a:r>
                    </a:p>
                  </a:txBody>
                  <a:tcPr marL="27432" marR="27432" marT="27432" marB="27432" anchor="ctr">
                    <a:solidFill>
                      <a:schemeClr val="bg1">
                        <a:lumMod val="85000"/>
                      </a:schemeClr>
                    </a:solidFill>
                  </a:tcPr>
                </a:tc>
                <a:tc>
                  <a:txBody>
                    <a:bodyPr/>
                    <a:lstStyle/>
                    <a:p>
                      <a:pPr algn="ctr"/>
                      <a:r>
                        <a:rPr lang="en-US" sz="1300" b="0" dirty="0">
                          <a:solidFill>
                            <a:schemeClr val="tx1"/>
                          </a:solidFill>
                        </a:rPr>
                        <a:t>64 (52)</a:t>
                      </a:r>
                    </a:p>
                  </a:txBody>
                  <a:tcPr marL="27432" marR="27432" marT="27432" marB="27432" anchor="ctr">
                    <a:solidFill>
                      <a:schemeClr val="bg1">
                        <a:lumMod val="85000"/>
                      </a:schemeClr>
                    </a:solidFill>
                  </a:tcPr>
                </a:tc>
                <a:extLst>
                  <a:ext uri="{0D108BD9-81ED-4DB2-BD59-A6C34878D82A}">
                    <a16:rowId xmlns:a16="http://schemas.microsoft.com/office/drawing/2014/main" val="1832823543"/>
                  </a:ext>
                </a:extLst>
              </a:tr>
            </a:tbl>
          </a:graphicData>
        </a:graphic>
      </p:graphicFrame>
    </p:spTree>
    <p:extLst>
      <p:ext uri="{BB962C8B-B14F-4D97-AF65-F5344CB8AC3E}">
        <p14:creationId xmlns:p14="http://schemas.microsoft.com/office/powerpoint/2010/main" val="4162669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856537" cy="1058863"/>
          </a:xfrm>
        </p:spPr>
        <p:txBody>
          <a:bodyPr/>
          <a:lstStyle/>
          <a:p>
            <a:r>
              <a:rPr lang="en-US" sz="1600" dirty="0"/>
              <a:t>Drop-off voters remain slightly more favorable to Wall Street reform than likely voters, but reform gains support among both groups after they hear positive messages. There is little difference between those who hear negative messages and those who do not, suggesting the power of the positive messages to inoculate against attacks.</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31</a:t>
            </a:fld>
            <a:endParaRPr lang="en-US" dirty="0">
              <a:solidFill>
                <a:srgbClr val="000000"/>
              </a:solidFill>
            </a:endParaRPr>
          </a:p>
        </p:txBody>
      </p:sp>
      <p:sp>
        <p:nvSpPr>
          <p:cNvPr id="5" name="Rectangle 4"/>
          <p:cNvSpPr/>
          <p:nvPr/>
        </p:nvSpPr>
        <p:spPr>
          <a:xfrm>
            <a:off x="0" y="6323013"/>
            <a:ext cx="6703438" cy="461665"/>
          </a:xfrm>
          <a:prstGeom prst="rect">
            <a:avLst/>
          </a:prstGeom>
        </p:spPr>
        <p:txBody>
          <a:bodyPr wrap="square">
            <a:spAutoFit/>
          </a:bodyPr>
          <a:lstStyle/>
          <a:p>
            <a:r>
              <a:rPr lang="en-US" sz="1200" b="1" dirty="0"/>
              <a:t>Q16.</a:t>
            </a:r>
            <a:r>
              <a:rPr lang="en-US" sz="1200" dirty="0"/>
              <a:t> If a candidate running for Congress in your district supported these arguments,</a:t>
            </a:r>
            <a:r>
              <a:rPr lang="en-US" sz="1200" b="1" dirty="0"/>
              <a:t> </a:t>
            </a:r>
            <a:r>
              <a:rPr lang="en-US" sz="1200" dirty="0"/>
              <a:t>would that make you more or less likely to vote for them, or would it not make a difference to you?</a:t>
            </a:r>
          </a:p>
        </p:txBody>
      </p:sp>
      <p:graphicFrame>
        <p:nvGraphicFramePr>
          <p:cNvPr id="6" name="Object 4"/>
          <p:cNvGraphicFramePr>
            <a:graphicFrameLocks noChangeAspect="1"/>
          </p:cNvGraphicFramePr>
          <p:nvPr>
            <p:extLst>
              <p:ext uri="{D42A27DB-BD31-4B8C-83A1-F6EECF244321}">
                <p14:modId xmlns:p14="http://schemas.microsoft.com/office/powerpoint/2010/main" val="1132371134"/>
              </p:ext>
            </p:extLst>
          </p:nvPr>
        </p:nvGraphicFramePr>
        <p:xfrm>
          <a:off x="0" y="1370013"/>
          <a:ext cx="9143999"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1" name="AutoShape 5"/>
          <p:cNvSpPr>
            <a:spLocks noChangeArrowheads="1"/>
          </p:cNvSpPr>
          <p:nvPr/>
        </p:nvSpPr>
        <p:spPr bwMode="auto">
          <a:xfrm>
            <a:off x="6719677" y="2797097"/>
            <a:ext cx="1676400" cy="685007"/>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charset="0"/>
                <a:ea typeface="ＭＳ Ｐゴシック" charset="0"/>
                <a:cs typeface="ＭＳ Ｐゴシック" charset="0"/>
              </a:defRPr>
            </a:lvl1pPr>
            <a:lvl2pPr marL="4572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2pPr>
            <a:lvl3pPr marL="9144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3pPr>
            <a:lvl4pPr marL="13716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4pPr>
            <a:lvl5pPr marL="18288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2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2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2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200" kern="1200">
                <a:solidFill>
                  <a:schemeClr val="tx1"/>
                </a:solidFill>
                <a:latin typeface="Calibri" charset="0"/>
                <a:ea typeface="ＭＳ Ｐゴシック" charset="0"/>
                <a:cs typeface="ＭＳ Ｐゴシック" charset="0"/>
              </a:defRPr>
            </a:lvl9pPr>
          </a:lstStyle>
          <a:p>
            <a:pPr algn="ctr" fontAlgn="base">
              <a:spcBef>
                <a:spcPct val="0"/>
              </a:spcBef>
              <a:spcAft>
                <a:spcPct val="0"/>
              </a:spcAft>
            </a:pPr>
            <a:r>
              <a:rPr lang="en-US" sz="2000" b="1" dirty="0">
                <a:solidFill>
                  <a:schemeClr val="tx2"/>
                </a:solidFill>
                <a:cs typeface="Times New Roman" pitchFamily="18" charset="0"/>
              </a:rPr>
              <a:t>+34 Base</a:t>
            </a:r>
          </a:p>
          <a:p>
            <a:pPr algn="ctr" fontAlgn="base">
              <a:spcBef>
                <a:spcPct val="0"/>
              </a:spcBef>
              <a:spcAft>
                <a:spcPct val="0"/>
              </a:spcAft>
            </a:pPr>
            <a:r>
              <a:rPr lang="en-US" sz="2000" b="1" dirty="0">
                <a:solidFill>
                  <a:schemeClr val="tx2"/>
                </a:solidFill>
                <a:cs typeface="Times New Roman" pitchFamily="18" charset="0"/>
              </a:rPr>
              <a:t>+56 Drop-off</a:t>
            </a:r>
          </a:p>
        </p:txBody>
      </p:sp>
      <p:sp>
        <p:nvSpPr>
          <p:cNvPr id="7" name="AutoShape 5">
            <a:extLst>
              <a:ext uri="{FF2B5EF4-FFF2-40B4-BE49-F238E27FC236}">
                <a16:creationId xmlns:a16="http://schemas.microsoft.com/office/drawing/2014/main" id="{ED02A571-1730-4D46-877B-E053390870B3}"/>
              </a:ext>
            </a:extLst>
          </p:cNvPr>
          <p:cNvSpPr>
            <a:spLocks noChangeArrowheads="1"/>
          </p:cNvSpPr>
          <p:nvPr/>
        </p:nvSpPr>
        <p:spPr bwMode="auto">
          <a:xfrm>
            <a:off x="304800" y="2454594"/>
            <a:ext cx="1219200" cy="685007"/>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charset="0"/>
                <a:ea typeface="ＭＳ Ｐゴシック" charset="0"/>
                <a:cs typeface="ＭＳ Ｐゴシック" charset="0"/>
              </a:defRPr>
            </a:lvl1pPr>
            <a:lvl2pPr marL="4572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2pPr>
            <a:lvl3pPr marL="9144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3pPr>
            <a:lvl4pPr marL="13716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4pPr>
            <a:lvl5pPr marL="18288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2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2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2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200" kern="1200">
                <a:solidFill>
                  <a:schemeClr val="tx1"/>
                </a:solidFill>
                <a:latin typeface="Calibri" charset="0"/>
                <a:ea typeface="ＭＳ Ｐゴシック" charset="0"/>
                <a:cs typeface="ＭＳ Ｐゴシック" charset="0"/>
              </a:defRPr>
            </a:lvl9pPr>
          </a:lstStyle>
          <a:p>
            <a:pPr algn="ctr" fontAlgn="base">
              <a:spcBef>
                <a:spcPct val="0"/>
              </a:spcBef>
              <a:spcAft>
                <a:spcPct val="0"/>
              </a:spcAft>
            </a:pPr>
            <a:r>
              <a:rPr lang="en-US" b="1" dirty="0">
                <a:solidFill>
                  <a:schemeClr val="tx2"/>
                </a:solidFill>
                <a:cs typeface="Times New Roman" pitchFamily="18" charset="0"/>
              </a:rPr>
              <a:t>+4 from Moderate </a:t>
            </a:r>
          </a:p>
          <a:p>
            <a:pPr algn="ctr" fontAlgn="base">
              <a:spcBef>
                <a:spcPct val="0"/>
              </a:spcBef>
              <a:spcAft>
                <a:spcPct val="0"/>
              </a:spcAft>
            </a:pPr>
            <a:r>
              <a:rPr lang="en-US" b="1" dirty="0">
                <a:solidFill>
                  <a:schemeClr val="tx2"/>
                </a:solidFill>
                <a:cs typeface="Times New Roman" pitchFamily="18" charset="0"/>
              </a:rPr>
              <a:t>Engaged Debate</a:t>
            </a:r>
          </a:p>
        </p:txBody>
      </p:sp>
      <p:sp>
        <p:nvSpPr>
          <p:cNvPr id="8" name="AutoShape 5">
            <a:extLst>
              <a:ext uri="{FF2B5EF4-FFF2-40B4-BE49-F238E27FC236}">
                <a16:creationId xmlns:a16="http://schemas.microsoft.com/office/drawing/2014/main" id="{61F14ED6-58E7-4383-A9FF-27856C420AF8}"/>
              </a:ext>
            </a:extLst>
          </p:cNvPr>
          <p:cNvSpPr>
            <a:spLocks noChangeArrowheads="1"/>
          </p:cNvSpPr>
          <p:nvPr/>
        </p:nvSpPr>
        <p:spPr bwMode="auto">
          <a:xfrm>
            <a:off x="1828800" y="2590800"/>
            <a:ext cx="1295400" cy="685007"/>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charset="0"/>
                <a:ea typeface="ＭＳ Ｐゴシック" charset="0"/>
                <a:cs typeface="ＭＳ Ｐゴシック" charset="0"/>
              </a:defRPr>
            </a:lvl1pPr>
            <a:lvl2pPr marL="4572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2pPr>
            <a:lvl3pPr marL="9144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3pPr>
            <a:lvl4pPr marL="13716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4pPr>
            <a:lvl5pPr marL="1828800" algn="r" rtl="0" fontAlgn="base">
              <a:spcBef>
                <a:spcPct val="0"/>
              </a:spcBef>
              <a:spcAft>
                <a:spcPct val="0"/>
              </a:spcAft>
              <a:defRPr sz="12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2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2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2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200" kern="1200">
                <a:solidFill>
                  <a:schemeClr val="tx1"/>
                </a:solidFill>
                <a:latin typeface="Calibri" charset="0"/>
                <a:ea typeface="ＭＳ Ｐゴシック" charset="0"/>
                <a:cs typeface="ＭＳ Ｐゴシック" charset="0"/>
              </a:defRPr>
            </a:lvl9pPr>
          </a:lstStyle>
          <a:p>
            <a:pPr algn="ctr" fontAlgn="base">
              <a:spcBef>
                <a:spcPct val="0"/>
              </a:spcBef>
              <a:spcAft>
                <a:spcPct val="0"/>
              </a:spcAft>
            </a:pPr>
            <a:r>
              <a:rPr lang="en-US" b="1" dirty="0">
                <a:solidFill>
                  <a:schemeClr val="tx2"/>
                </a:solidFill>
                <a:cs typeface="Times New Roman" pitchFamily="18" charset="0"/>
              </a:rPr>
              <a:t>+12 from TOWS </a:t>
            </a:r>
          </a:p>
          <a:p>
            <a:pPr algn="ctr" fontAlgn="base">
              <a:spcBef>
                <a:spcPct val="0"/>
              </a:spcBef>
              <a:spcAft>
                <a:spcPct val="0"/>
              </a:spcAft>
            </a:pPr>
            <a:r>
              <a:rPr lang="en-US" b="1" dirty="0">
                <a:solidFill>
                  <a:schemeClr val="tx2"/>
                </a:solidFill>
                <a:cs typeface="Times New Roman" pitchFamily="18" charset="0"/>
              </a:rPr>
              <a:t>Engaged Debate</a:t>
            </a:r>
          </a:p>
        </p:txBody>
      </p:sp>
      <p:cxnSp>
        <p:nvCxnSpPr>
          <p:cNvPr id="9" name="Straight Arrow Connector 8">
            <a:extLst>
              <a:ext uri="{FF2B5EF4-FFF2-40B4-BE49-F238E27FC236}">
                <a16:creationId xmlns:a16="http://schemas.microsoft.com/office/drawing/2014/main" id="{567A1FF2-CA20-4A69-93ED-B561DA05DE8A}"/>
              </a:ext>
            </a:extLst>
          </p:cNvPr>
          <p:cNvCxnSpPr/>
          <p:nvPr/>
        </p:nvCxnSpPr>
        <p:spPr bwMode="auto">
          <a:xfrm flipH="1">
            <a:off x="533400" y="3139601"/>
            <a:ext cx="381000" cy="670399"/>
          </a:xfrm>
          <a:prstGeom prst="straightConnector1">
            <a:avLst/>
          </a:prstGeom>
          <a:solidFill>
            <a:srgbClr val="EAEAEA"/>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6A3B2B0A-0AAE-4FCD-8A56-74E4F6181060}"/>
              </a:ext>
            </a:extLst>
          </p:cNvPr>
          <p:cNvCxnSpPr>
            <a:cxnSpLocks/>
          </p:cNvCxnSpPr>
          <p:nvPr/>
        </p:nvCxnSpPr>
        <p:spPr bwMode="auto">
          <a:xfrm flipH="1">
            <a:off x="1371600" y="3275807"/>
            <a:ext cx="914400" cy="365135"/>
          </a:xfrm>
          <a:prstGeom prst="straightConnector1">
            <a:avLst/>
          </a:prstGeom>
          <a:solidFill>
            <a:srgbClr val="EAEAEA"/>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99299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4343400"/>
            <a:ext cx="7772400" cy="733425"/>
          </a:xfrm>
        </p:spPr>
        <p:txBody>
          <a:bodyPr/>
          <a:lstStyle/>
          <a:p>
            <a:pPr algn="ctr"/>
            <a:r>
              <a:rPr lang="en-US" sz="4800" dirty="0"/>
              <a:t>Support for Specific Policy Reforms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447800"/>
            <a:ext cx="5120640" cy="2680972"/>
          </a:xfrm>
          <a:prstGeom prst="rect">
            <a:avLst/>
          </a:prstGeom>
        </p:spPr>
      </p:pic>
    </p:spTree>
    <p:extLst>
      <p:ext uri="{BB962C8B-B14F-4D97-AF65-F5344CB8AC3E}">
        <p14:creationId xmlns:p14="http://schemas.microsoft.com/office/powerpoint/2010/main" val="2251102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33</a:t>
            </a:fld>
            <a:endParaRPr lang="en-US" dirty="0">
              <a:solidFill>
                <a:srgbClr val="000000"/>
              </a:solidFill>
            </a:endParaRPr>
          </a:p>
        </p:txBody>
      </p:sp>
      <p:graphicFrame>
        <p:nvGraphicFramePr>
          <p:cNvPr id="6" name="Object 12"/>
          <p:cNvGraphicFramePr>
            <a:graphicFrameLocks noChangeAspect="1"/>
          </p:cNvGraphicFramePr>
          <p:nvPr>
            <p:extLst>
              <p:ext uri="{D42A27DB-BD31-4B8C-83A1-F6EECF244321}">
                <p14:modId xmlns:p14="http://schemas.microsoft.com/office/powerpoint/2010/main" val="4285234497"/>
              </p:ext>
            </p:extLst>
          </p:nvPr>
        </p:nvGraphicFramePr>
        <p:xfrm>
          <a:off x="152400" y="750204"/>
          <a:ext cx="7638814" cy="541278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0" y="6225322"/>
            <a:ext cx="6703438" cy="646331"/>
          </a:xfrm>
          <a:prstGeom prst="rect">
            <a:avLst/>
          </a:prstGeom>
        </p:spPr>
        <p:txBody>
          <a:bodyPr wrap="square">
            <a:spAutoFit/>
          </a:bodyPr>
          <a:lstStyle/>
          <a:p>
            <a:pPr algn="just"/>
            <a:r>
              <a:rPr lang="en-US" sz="900" i="1" dirty="0">
                <a:ea typeface="Times New Roman" panose="02020603050405020304" pitchFamily="18" charset="0"/>
                <a:cs typeface="Times New Roman" panose="02020603050405020304" pitchFamily="18" charset="0"/>
              </a:rPr>
              <a:t>Darker colors indicate intensity</a:t>
            </a:r>
          </a:p>
          <a:p>
            <a:pPr algn="just"/>
            <a:r>
              <a:rPr lang="en-US" sz="900" i="1" dirty="0">
                <a:ea typeface="Times New Roman" panose="02020603050405020304" pitchFamily="18" charset="0"/>
                <a:cs typeface="Times New Roman" panose="02020603050405020304" pitchFamily="18" charset="0"/>
              </a:rPr>
              <a:t>All questions asked of half the sample.</a:t>
            </a:r>
            <a:endParaRPr lang="en-US" sz="900" dirty="0"/>
          </a:p>
          <a:p>
            <a:pPr algn="just"/>
            <a:r>
              <a:rPr lang="en-US" sz="900" dirty="0"/>
              <a:t>Q9. Now I am going to read you a list of proposals that are being considered to reform the financial system. For each, please tell me if you support or oppose the proposal. If you don’t know, just say so and we will move on. </a:t>
            </a:r>
            <a:endParaRPr lang="en-US" sz="200" dirty="0"/>
          </a:p>
        </p:txBody>
      </p:sp>
      <p:sp>
        <p:nvSpPr>
          <p:cNvPr id="5" name="Title 4"/>
          <p:cNvSpPr>
            <a:spLocks noGrp="1"/>
          </p:cNvSpPr>
          <p:nvPr>
            <p:ph type="title"/>
          </p:nvPr>
        </p:nvSpPr>
        <p:spPr>
          <a:xfrm>
            <a:off x="377317" y="76200"/>
            <a:ext cx="8614283" cy="1058863"/>
          </a:xfrm>
        </p:spPr>
        <p:txBody>
          <a:bodyPr/>
          <a:lstStyle/>
          <a:p>
            <a:r>
              <a:rPr lang="en-US" sz="1600" dirty="0"/>
              <a:t>Beyond supporting Wall Street reform in general terms, voters also strongly embrace a range of robust and very specific policy proposals designed to curb Wall Street’s influence. There is particularly broad and intense support for holding financial companies accountable for racial discrimination. </a:t>
            </a:r>
          </a:p>
        </p:txBody>
      </p:sp>
      <p:grpSp>
        <p:nvGrpSpPr>
          <p:cNvPr id="2" name="Group 1">
            <a:extLst>
              <a:ext uri="{FF2B5EF4-FFF2-40B4-BE49-F238E27FC236}">
                <a16:creationId xmlns:a16="http://schemas.microsoft.com/office/drawing/2014/main" id="{0F838E4F-A01E-4A86-8CAD-D416A4A518DB}"/>
              </a:ext>
            </a:extLst>
          </p:cNvPr>
          <p:cNvGrpSpPr/>
          <p:nvPr/>
        </p:nvGrpSpPr>
        <p:grpSpPr>
          <a:xfrm>
            <a:off x="8425042" y="1273510"/>
            <a:ext cx="573511" cy="4876800"/>
            <a:chOff x="8374379" y="1219200"/>
            <a:chExt cx="573511" cy="4876800"/>
          </a:xfrm>
        </p:grpSpPr>
        <p:sp>
          <p:nvSpPr>
            <p:cNvPr id="3" name="Rectangle 2"/>
            <p:cNvSpPr/>
            <p:nvPr/>
          </p:nvSpPr>
          <p:spPr bwMode="auto">
            <a:xfrm>
              <a:off x="8382000" y="1219200"/>
              <a:ext cx="533400" cy="4876800"/>
            </a:xfrm>
            <a:prstGeom prst="rect">
              <a:avLst/>
            </a:prstGeom>
            <a:solidFill>
              <a:schemeClr val="bg1">
                <a:lumMod val="85000"/>
              </a:schemeClr>
            </a:solidFill>
            <a:ln w="3175" cap="flat" cmpd="sng" algn="ctr">
              <a:no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7" name="TextBox 6"/>
            <p:cNvSpPr txBox="1"/>
            <p:nvPr/>
          </p:nvSpPr>
          <p:spPr>
            <a:xfrm>
              <a:off x="8382000" y="1295400"/>
              <a:ext cx="530469" cy="215444"/>
            </a:xfrm>
            <a:prstGeom prst="rect">
              <a:avLst/>
            </a:prstGeom>
            <a:noFill/>
          </p:spPr>
          <p:txBody>
            <a:bodyPr wrap="square" lIns="0" tIns="0" rIns="0" bIns="0" rtlCol="0">
              <a:spAutoFit/>
            </a:bodyPr>
            <a:lstStyle/>
            <a:p>
              <a:pPr algn="ctr"/>
              <a:r>
                <a:rPr lang="en-US" sz="1400" b="1" dirty="0"/>
                <a:t>Net</a:t>
              </a:r>
            </a:p>
          </p:txBody>
        </p:sp>
        <p:sp>
          <p:nvSpPr>
            <p:cNvPr id="8" name="TextBox 7"/>
            <p:cNvSpPr txBox="1"/>
            <p:nvPr/>
          </p:nvSpPr>
          <p:spPr>
            <a:xfrm>
              <a:off x="8382000" y="1781145"/>
              <a:ext cx="530469" cy="276999"/>
            </a:xfrm>
            <a:prstGeom prst="rect">
              <a:avLst/>
            </a:prstGeom>
            <a:noFill/>
          </p:spPr>
          <p:txBody>
            <a:bodyPr wrap="square" lIns="0" tIns="0" rIns="0" bIns="0" rtlCol="0">
              <a:spAutoFit/>
            </a:bodyPr>
            <a:lstStyle/>
            <a:p>
              <a:pPr algn="ctr"/>
              <a:r>
                <a:rPr lang="en-US" b="1" i="1" dirty="0"/>
                <a:t>+80</a:t>
              </a:r>
            </a:p>
          </p:txBody>
        </p:sp>
        <p:sp>
          <p:nvSpPr>
            <p:cNvPr id="9" name="TextBox 8"/>
            <p:cNvSpPr txBox="1"/>
            <p:nvPr/>
          </p:nvSpPr>
          <p:spPr>
            <a:xfrm>
              <a:off x="8399293" y="2427212"/>
              <a:ext cx="530469" cy="276999"/>
            </a:xfrm>
            <a:prstGeom prst="rect">
              <a:avLst/>
            </a:prstGeom>
            <a:noFill/>
          </p:spPr>
          <p:txBody>
            <a:bodyPr wrap="square" lIns="0" tIns="0" rIns="0" bIns="0" rtlCol="0">
              <a:spAutoFit/>
            </a:bodyPr>
            <a:lstStyle/>
            <a:p>
              <a:pPr algn="ctr"/>
              <a:r>
                <a:rPr lang="en-US" b="1" i="1" dirty="0"/>
                <a:t>+45</a:t>
              </a:r>
            </a:p>
          </p:txBody>
        </p:sp>
        <p:sp>
          <p:nvSpPr>
            <p:cNvPr id="11" name="TextBox 10"/>
            <p:cNvSpPr txBox="1"/>
            <p:nvPr/>
          </p:nvSpPr>
          <p:spPr>
            <a:xfrm>
              <a:off x="8387317" y="3036293"/>
              <a:ext cx="530469" cy="276999"/>
            </a:xfrm>
            <a:prstGeom prst="rect">
              <a:avLst/>
            </a:prstGeom>
            <a:noFill/>
          </p:spPr>
          <p:txBody>
            <a:bodyPr wrap="square" lIns="0" tIns="0" rIns="0" bIns="0" rtlCol="0">
              <a:spAutoFit/>
            </a:bodyPr>
            <a:lstStyle/>
            <a:p>
              <a:pPr algn="ctr"/>
              <a:r>
                <a:rPr lang="en-US" b="1" i="1" dirty="0"/>
                <a:t>+45</a:t>
              </a:r>
            </a:p>
          </p:txBody>
        </p:sp>
        <p:sp>
          <p:nvSpPr>
            <p:cNvPr id="13" name="TextBox 12"/>
            <p:cNvSpPr txBox="1"/>
            <p:nvPr/>
          </p:nvSpPr>
          <p:spPr>
            <a:xfrm>
              <a:off x="8391673" y="3610223"/>
              <a:ext cx="530469" cy="276999"/>
            </a:xfrm>
            <a:prstGeom prst="rect">
              <a:avLst/>
            </a:prstGeom>
            <a:noFill/>
          </p:spPr>
          <p:txBody>
            <a:bodyPr wrap="square" lIns="0" tIns="0" rIns="0" bIns="0" rtlCol="0">
              <a:spAutoFit/>
            </a:bodyPr>
            <a:lstStyle/>
            <a:p>
              <a:pPr algn="ctr"/>
              <a:r>
                <a:rPr lang="en-US" b="1" i="1" dirty="0"/>
                <a:t>+60</a:t>
              </a:r>
            </a:p>
          </p:txBody>
        </p:sp>
        <p:sp>
          <p:nvSpPr>
            <p:cNvPr id="22" name="TextBox 21">
              <a:extLst>
                <a:ext uri="{FF2B5EF4-FFF2-40B4-BE49-F238E27FC236}">
                  <a16:creationId xmlns:a16="http://schemas.microsoft.com/office/drawing/2014/main" id="{59A24C32-0F20-4016-92BF-B897FE898CE8}"/>
                </a:ext>
              </a:extLst>
            </p:cNvPr>
            <p:cNvSpPr txBox="1"/>
            <p:nvPr/>
          </p:nvSpPr>
          <p:spPr>
            <a:xfrm>
              <a:off x="8417421" y="4233403"/>
              <a:ext cx="530469" cy="276999"/>
            </a:xfrm>
            <a:prstGeom prst="rect">
              <a:avLst/>
            </a:prstGeom>
            <a:noFill/>
          </p:spPr>
          <p:txBody>
            <a:bodyPr wrap="square" lIns="0" tIns="0" rIns="0" bIns="0" rtlCol="0">
              <a:spAutoFit/>
            </a:bodyPr>
            <a:lstStyle/>
            <a:p>
              <a:pPr algn="ctr"/>
              <a:r>
                <a:rPr lang="en-US" b="1" i="1" dirty="0"/>
                <a:t>+33</a:t>
              </a:r>
            </a:p>
          </p:txBody>
        </p:sp>
        <p:sp>
          <p:nvSpPr>
            <p:cNvPr id="23" name="TextBox 22">
              <a:extLst>
                <a:ext uri="{FF2B5EF4-FFF2-40B4-BE49-F238E27FC236}">
                  <a16:creationId xmlns:a16="http://schemas.microsoft.com/office/drawing/2014/main" id="{D40ADC6A-1E96-49A1-AA94-8CF786EE59D0}"/>
                </a:ext>
              </a:extLst>
            </p:cNvPr>
            <p:cNvSpPr txBox="1"/>
            <p:nvPr/>
          </p:nvSpPr>
          <p:spPr>
            <a:xfrm>
              <a:off x="8374379" y="4793234"/>
              <a:ext cx="530469" cy="276999"/>
            </a:xfrm>
            <a:prstGeom prst="rect">
              <a:avLst/>
            </a:prstGeom>
            <a:noFill/>
          </p:spPr>
          <p:txBody>
            <a:bodyPr wrap="square" lIns="0" tIns="0" rIns="0" bIns="0" rtlCol="0">
              <a:spAutoFit/>
            </a:bodyPr>
            <a:lstStyle/>
            <a:p>
              <a:pPr algn="ctr"/>
              <a:r>
                <a:rPr lang="en-US" b="1" i="1" dirty="0"/>
                <a:t>+19</a:t>
              </a:r>
            </a:p>
          </p:txBody>
        </p:sp>
        <p:sp>
          <p:nvSpPr>
            <p:cNvPr id="24" name="TextBox 23">
              <a:extLst>
                <a:ext uri="{FF2B5EF4-FFF2-40B4-BE49-F238E27FC236}">
                  <a16:creationId xmlns:a16="http://schemas.microsoft.com/office/drawing/2014/main" id="{7483D2DC-4F60-4E80-B46E-F342D399CFBB}"/>
                </a:ext>
              </a:extLst>
            </p:cNvPr>
            <p:cNvSpPr txBox="1"/>
            <p:nvPr/>
          </p:nvSpPr>
          <p:spPr>
            <a:xfrm>
              <a:off x="8381999" y="5414133"/>
              <a:ext cx="530469" cy="276999"/>
            </a:xfrm>
            <a:prstGeom prst="rect">
              <a:avLst/>
            </a:prstGeom>
            <a:noFill/>
          </p:spPr>
          <p:txBody>
            <a:bodyPr wrap="square" lIns="0" tIns="0" rIns="0" bIns="0" rtlCol="0">
              <a:spAutoFit/>
            </a:bodyPr>
            <a:lstStyle/>
            <a:p>
              <a:pPr algn="ctr"/>
              <a:r>
                <a:rPr lang="en-US" b="1" i="1" dirty="0"/>
                <a:t>+19</a:t>
              </a:r>
            </a:p>
          </p:txBody>
        </p:sp>
      </p:grpSp>
      <p:sp>
        <p:nvSpPr>
          <p:cNvPr id="26" name="Rectangle 25">
            <a:extLst>
              <a:ext uri="{FF2B5EF4-FFF2-40B4-BE49-F238E27FC236}">
                <a16:creationId xmlns:a16="http://schemas.microsoft.com/office/drawing/2014/main" id="{20B46DE7-4A0E-4178-B145-A5F425CBD36E}"/>
              </a:ext>
            </a:extLst>
          </p:cNvPr>
          <p:cNvSpPr/>
          <p:nvPr/>
        </p:nvSpPr>
        <p:spPr bwMode="auto">
          <a:xfrm>
            <a:off x="7625315" y="1279543"/>
            <a:ext cx="623662" cy="4876800"/>
          </a:xfrm>
          <a:prstGeom prst="rect">
            <a:avLst/>
          </a:prstGeom>
          <a:solidFill>
            <a:schemeClr val="bg1">
              <a:lumMod val="85000"/>
            </a:schemeClr>
          </a:solidFill>
          <a:ln w="3175" cap="flat" cmpd="sng" algn="ctr">
            <a:no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27" name="TextBox 26">
            <a:extLst>
              <a:ext uri="{FF2B5EF4-FFF2-40B4-BE49-F238E27FC236}">
                <a16:creationId xmlns:a16="http://schemas.microsoft.com/office/drawing/2014/main" id="{A27DDBDF-C687-43C3-8EB8-CA6B1694378F}"/>
              </a:ext>
            </a:extLst>
          </p:cNvPr>
          <p:cNvSpPr txBox="1"/>
          <p:nvPr/>
        </p:nvSpPr>
        <p:spPr>
          <a:xfrm>
            <a:off x="7632057" y="1299215"/>
            <a:ext cx="665275" cy="484748"/>
          </a:xfrm>
          <a:prstGeom prst="rect">
            <a:avLst/>
          </a:prstGeom>
          <a:noFill/>
        </p:spPr>
        <p:txBody>
          <a:bodyPr wrap="square" lIns="0" tIns="0" rIns="0" bIns="0" rtlCol="0">
            <a:spAutoFit/>
          </a:bodyPr>
          <a:lstStyle/>
          <a:p>
            <a:pPr algn="ctr"/>
            <a:r>
              <a:rPr lang="en-US" sz="1050" b="1" dirty="0"/>
              <a:t>Drop-off </a:t>
            </a:r>
          </a:p>
          <a:p>
            <a:pPr algn="ctr"/>
            <a:r>
              <a:rPr lang="en-US" sz="1050" b="1" dirty="0"/>
              <a:t>% Strong Support</a:t>
            </a:r>
          </a:p>
        </p:txBody>
      </p:sp>
      <p:sp>
        <p:nvSpPr>
          <p:cNvPr id="28" name="TextBox 27">
            <a:extLst>
              <a:ext uri="{FF2B5EF4-FFF2-40B4-BE49-F238E27FC236}">
                <a16:creationId xmlns:a16="http://schemas.microsoft.com/office/drawing/2014/main" id="{EA3CCDA4-2DA9-40F1-9513-4D96F399B48D}"/>
              </a:ext>
            </a:extLst>
          </p:cNvPr>
          <p:cNvSpPr txBox="1"/>
          <p:nvPr/>
        </p:nvSpPr>
        <p:spPr>
          <a:xfrm>
            <a:off x="7656588" y="1925706"/>
            <a:ext cx="530469" cy="276999"/>
          </a:xfrm>
          <a:prstGeom prst="rect">
            <a:avLst/>
          </a:prstGeom>
          <a:noFill/>
        </p:spPr>
        <p:txBody>
          <a:bodyPr wrap="square" lIns="0" tIns="0" rIns="0" bIns="0" rtlCol="0">
            <a:spAutoFit/>
          </a:bodyPr>
          <a:lstStyle/>
          <a:p>
            <a:pPr algn="ctr"/>
            <a:r>
              <a:rPr lang="en-US" b="1" i="1" dirty="0"/>
              <a:t>78</a:t>
            </a:r>
          </a:p>
        </p:txBody>
      </p:sp>
      <p:sp>
        <p:nvSpPr>
          <p:cNvPr id="29" name="TextBox 28">
            <a:extLst>
              <a:ext uri="{FF2B5EF4-FFF2-40B4-BE49-F238E27FC236}">
                <a16:creationId xmlns:a16="http://schemas.microsoft.com/office/drawing/2014/main" id="{9898D548-E122-4E9B-95E5-5FA05AD71E37}"/>
              </a:ext>
            </a:extLst>
          </p:cNvPr>
          <p:cNvSpPr txBox="1"/>
          <p:nvPr/>
        </p:nvSpPr>
        <p:spPr>
          <a:xfrm>
            <a:off x="7665298" y="2526188"/>
            <a:ext cx="530469" cy="276999"/>
          </a:xfrm>
          <a:prstGeom prst="rect">
            <a:avLst/>
          </a:prstGeom>
          <a:noFill/>
        </p:spPr>
        <p:txBody>
          <a:bodyPr wrap="square" lIns="0" tIns="0" rIns="0" bIns="0" rtlCol="0">
            <a:spAutoFit/>
          </a:bodyPr>
          <a:lstStyle/>
          <a:p>
            <a:pPr algn="ctr"/>
            <a:r>
              <a:rPr lang="en-US" b="1" i="1" dirty="0"/>
              <a:t>83</a:t>
            </a:r>
          </a:p>
        </p:txBody>
      </p:sp>
      <p:sp>
        <p:nvSpPr>
          <p:cNvPr id="30" name="TextBox 29">
            <a:extLst>
              <a:ext uri="{FF2B5EF4-FFF2-40B4-BE49-F238E27FC236}">
                <a16:creationId xmlns:a16="http://schemas.microsoft.com/office/drawing/2014/main" id="{9FFF9BFC-E663-42F7-BAF9-9976679CDAD4}"/>
              </a:ext>
            </a:extLst>
          </p:cNvPr>
          <p:cNvSpPr txBox="1"/>
          <p:nvPr/>
        </p:nvSpPr>
        <p:spPr>
          <a:xfrm>
            <a:off x="7674985" y="3131866"/>
            <a:ext cx="530469" cy="276999"/>
          </a:xfrm>
          <a:prstGeom prst="rect">
            <a:avLst/>
          </a:prstGeom>
          <a:noFill/>
        </p:spPr>
        <p:txBody>
          <a:bodyPr wrap="square" lIns="0" tIns="0" rIns="0" bIns="0" rtlCol="0">
            <a:spAutoFit/>
          </a:bodyPr>
          <a:lstStyle/>
          <a:p>
            <a:pPr algn="ctr"/>
            <a:r>
              <a:rPr lang="en-US" b="1" i="1" dirty="0"/>
              <a:t>54</a:t>
            </a:r>
          </a:p>
        </p:txBody>
      </p:sp>
      <p:sp>
        <p:nvSpPr>
          <p:cNvPr id="31" name="TextBox 30">
            <a:extLst>
              <a:ext uri="{FF2B5EF4-FFF2-40B4-BE49-F238E27FC236}">
                <a16:creationId xmlns:a16="http://schemas.microsoft.com/office/drawing/2014/main" id="{E1E5517A-C4B3-4114-A7C3-97FD39648656}"/>
              </a:ext>
            </a:extLst>
          </p:cNvPr>
          <p:cNvSpPr txBox="1"/>
          <p:nvPr/>
        </p:nvSpPr>
        <p:spPr>
          <a:xfrm>
            <a:off x="7666214" y="3711910"/>
            <a:ext cx="530469" cy="276999"/>
          </a:xfrm>
          <a:prstGeom prst="rect">
            <a:avLst/>
          </a:prstGeom>
          <a:noFill/>
        </p:spPr>
        <p:txBody>
          <a:bodyPr wrap="square" lIns="0" tIns="0" rIns="0" bIns="0" rtlCol="0">
            <a:spAutoFit/>
          </a:bodyPr>
          <a:lstStyle/>
          <a:p>
            <a:pPr algn="ctr"/>
            <a:r>
              <a:rPr lang="en-US" b="1" i="1" dirty="0"/>
              <a:t>53</a:t>
            </a:r>
          </a:p>
        </p:txBody>
      </p:sp>
      <p:sp>
        <p:nvSpPr>
          <p:cNvPr id="32" name="TextBox 31">
            <a:extLst>
              <a:ext uri="{FF2B5EF4-FFF2-40B4-BE49-F238E27FC236}">
                <a16:creationId xmlns:a16="http://schemas.microsoft.com/office/drawing/2014/main" id="{6E7092A5-BE92-43CC-A9EB-2B6CA0F46186}"/>
              </a:ext>
            </a:extLst>
          </p:cNvPr>
          <p:cNvSpPr txBox="1"/>
          <p:nvPr/>
        </p:nvSpPr>
        <p:spPr>
          <a:xfrm>
            <a:off x="7698314" y="4331561"/>
            <a:ext cx="530469" cy="276999"/>
          </a:xfrm>
          <a:prstGeom prst="rect">
            <a:avLst/>
          </a:prstGeom>
          <a:noFill/>
        </p:spPr>
        <p:txBody>
          <a:bodyPr wrap="square" lIns="0" tIns="0" rIns="0" bIns="0" rtlCol="0">
            <a:spAutoFit/>
          </a:bodyPr>
          <a:lstStyle/>
          <a:p>
            <a:pPr algn="ctr"/>
            <a:r>
              <a:rPr lang="en-US" b="1" i="1" dirty="0"/>
              <a:t>57</a:t>
            </a:r>
          </a:p>
        </p:txBody>
      </p:sp>
      <p:sp>
        <p:nvSpPr>
          <p:cNvPr id="33" name="TextBox 32">
            <a:extLst>
              <a:ext uri="{FF2B5EF4-FFF2-40B4-BE49-F238E27FC236}">
                <a16:creationId xmlns:a16="http://schemas.microsoft.com/office/drawing/2014/main" id="{34DF7216-3CC1-41AD-AD5B-770CB768FD4A}"/>
              </a:ext>
            </a:extLst>
          </p:cNvPr>
          <p:cNvSpPr txBox="1"/>
          <p:nvPr/>
        </p:nvSpPr>
        <p:spPr>
          <a:xfrm>
            <a:off x="7665298" y="4865997"/>
            <a:ext cx="530469" cy="276999"/>
          </a:xfrm>
          <a:prstGeom prst="rect">
            <a:avLst/>
          </a:prstGeom>
          <a:noFill/>
        </p:spPr>
        <p:txBody>
          <a:bodyPr wrap="square" lIns="0" tIns="0" rIns="0" bIns="0" rtlCol="0">
            <a:spAutoFit/>
          </a:bodyPr>
          <a:lstStyle/>
          <a:p>
            <a:pPr algn="ctr"/>
            <a:r>
              <a:rPr lang="en-US" b="1" i="1" dirty="0"/>
              <a:t>48</a:t>
            </a:r>
          </a:p>
        </p:txBody>
      </p:sp>
      <p:sp>
        <p:nvSpPr>
          <p:cNvPr id="34" name="TextBox 33">
            <a:extLst>
              <a:ext uri="{FF2B5EF4-FFF2-40B4-BE49-F238E27FC236}">
                <a16:creationId xmlns:a16="http://schemas.microsoft.com/office/drawing/2014/main" id="{0B5A7882-5027-4823-993A-044D00AEC8CE}"/>
              </a:ext>
            </a:extLst>
          </p:cNvPr>
          <p:cNvSpPr txBox="1"/>
          <p:nvPr/>
        </p:nvSpPr>
        <p:spPr>
          <a:xfrm>
            <a:off x="7656588" y="5504832"/>
            <a:ext cx="530469" cy="276999"/>
          </a:xfrm>
          <a:prstGeom prst="rect">
            <a:avLst/>
          </a:prstGeom>
          <a:noFill/>
        </p:spPr>
        <p:txBody>
          <a:bodyPr wrap="square" lIns="0" tIns="0" rIns="0" bIns="0" rtlCol="0">
            <a:spAutoFit/>
          </a:bodyPr>
          <a:lstStyle/>
          <a:p>
            <a:pPr algn="ctr"/>
            <a:r>
              <a:rPr lang="en-US" b="1" i="1" dirty="0"/>
              <a:t>44</a:t>
            </a:r>
          </a:p>
        </p:txBody>
      </p:sp>
    </p:spTree>
    <p:extLst>
      <p:ext uri="{BB962C8B-B14F-4D97-AF65-F5344CB8AC3E}">
        <p14:creationId xmlns:p14="http://schemas.microsoft.com/office/powerpoint/2010/main" val="1358577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34</a:t>
            </a:fld>
            <a:endParaRPr lang="en-US" dirty="0">
              <a:solidFill>
                <a:srgbClr val="000000"/>
              </a:solidFill>
            </a:endParaRPr>
          </a:p>
        </p:txBody>
      </p:sp>
      <p:graphicFrame>
        <p:nvGraphicFramePr>
          <p:cNvPr id="6" name="Object 12"/>
          <p:cNvGraphicFramePr>
            <a:graphicFrameLocks noChangeAspect="1"/>
          </p:cNvGraphicFramePr>
          <p:nvPr>
            <p:extLst>
              <p:ext uri="{D42A27DB-BD31-4B8C-83A1-F6EECF244321}">
                <p14:modId xmlns:p14="http://schemas.microsoft.com/office/powerpoint/2010/main" val="2371435410"/>
              </p:ext>
            </p:extLst>
          </p:nvPr>
        </p:nvGraphicFramePr>
        <p:xfrm>
          <a:off x="381000" y="533400"/>
          <a:ext cx="8385682" cy="5942013"/>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0" y="6225322"/>
            <a:ext cx="6703438" cy="646331"/>
          </a:xfrm>
          <a:prstGeom prst="rect">
            <a:avLst/>
          </a:prstGeom>
        </p:spPr>
        <p:txBody>
          <a:bodyPr wrap="square">
            <a:spAutoFit/>
          </a:bodyPr>
          <a:lstStyle/>
          <a:p>
            <a:pPr algn="just"/>
            <a:r>
              <a:rPr lang="en-US" sz="900" i="1" dirty="0">
                <a:ea typeface="Times New Roman" panose="02020603050405020304" pitchFamily="18" charset="0"/>
                <a:cs typeface="Times New Roman" panose="02020603050405020304" pitchFamily="18" charset="0"/>
              </a:rPr>
              <a:t>Darker colors indicate intensity</a:t>
            </a:r>
          </a:p>
          <a:p>
            <a:pPr algn="just"/>
            <a:r>
              <a:rPr lang="en-US" sz="900" i="1" dirty="0">
                <a:ea typeface="Times New Roman" panose="02020603050405020304" pitchFamily="18" charset="0"/>
                <a:cs typeface="Times New Roman" panose="02020603050405020304" pitchFamily="18" charset="0"/>
              </a:rPr>
              <a:t>All questions asked of half the sample.</a:t>
            </a:r>
            <a:endParaRPr lang="en-US" sz="900" dirty="0"/>
          </a:p>
          <a:p>
            <a:pPr algn="just"/>
            <a:r>
              <a:rPr lang="en-US" sz="900" dirty="0"/>
              <a:t>Q9. Now I am going to read you a list of proposals that are being considered to reform the financial system. For each, please tell me if you support or oppose the proposal. If you don’t know, just say so and we will move on. </a:t>
            </a:r>
            <a:endParaRPr lang="en-US" sz="200" dirty="0"/>
          </a:p>
        </p:txBody>
      </p:sp>
      <p:sp>
        <p:nvSpPr>
          <p:cNvPr id="5" name="Title 4"/>
          <p:cNvSpPr>
            <a:spLocks noGrp="1"/>
          </p:cNvSpPr>
          <p:nvPr>
            <p:ph type="title"/>
          </p:nvPr>
        </p:nvSpPr>
        <p:spPr>
          <a:xfrm>
            <a:off x="397727" y="41232"/>
            <a:ext cx="8080882" cy="1058863"/>
          </a:xfrm>
        </p:spPr>
        <p:txBody>
          <a:bodyPr/>
          <a:lstStyle/>
          <a:p>
            <a:r>
              <a:rPr lang="en-US" sz="1400" dirty="0"/>
              <a:t>A second tier of proposals generates more division. While breaking up the biggest banks and reversing the recent tax cuts for Wall Street enjoy the support of narrower majorities, other proposals, like ending stock buybacks that allow corporations to buy their own stock to increase executives and shareholders' wealth, are more mixed.</a:t>
            </a:r>
          </a:p>
        </p:txBody>
      </p:sp>
      <p:grpSp>
        <p:nvGrpSpPr>
          <p:cNvPr id="2" name="Group 1">
            <a:extLst>
              <a:ext uri="{FF2B5EF4-FFF2-40B4-BE49-F238E27FC236}">
                <a16:creationId xmlns:a16="http://schemas.microsoft.com/office/drawing/2014/main" id="{0F838E4F-A01E-4A86-8CAD-D416A4A518DB}"/>
              </a:ext>
            </a:extLst>
          </p:cNvPr>
          <p:cNvGrpSpPr/>
          <p:nvPr/>
        </p:nvGrpSpPr>
        <p:grpSpPr>
          <a:xfrm>
            <a:off x="8410144" y="1348522"/>
            <a:ext cx="543441" cy="4876800"/>
            <a:chOff x="8371959" y="1219200"/>
            <a:chExt cx="543441" cy="4876800"/>
          </a:xfrm>
        </p:grpSpPr>
        <p:sp>
          <p:nvSpPr>
            <p:cNvPr id="3" name="Rectangle 2"/>
            <p:cNvSpPr/>
            <p:nvPr/>
          </p:nvSpPr>
          <p:spPr bwMode="auto">
            <a:xfrm>
              <a:off x="8382000" y="1219200"/>
              <a:ext cx="533400" cy="4876800"/>
            </a:xfrm>
            <a:prstGeom prst="rect">
              <a:avLst/>
            </a:prstGeom>
            <a:solidFill>
              <a:schemeClr val="bg1">
                <a:lumMod val="85000"/>
              </a:schemeClr>
            </a:solidFill>
            <a:ln w="3175" cap="flat" cmpd="sng" algn="ctr">
              <a:no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7" name="TextBox 6"/>
            <p:cNvSpPr txBox="1"/>
            <p:nvPr/>
          </p:nvSpPr>
          <p:spPr>
            <a:xfrm>
              <a:off x="8382000" y="1295400"/>
              <a:ext cx="530469" cy="215444"/>
            </a:xfrm>
            <a:prstGeom prst="rect">
              <a:avLst/>
            </a:prstGeom>
            <a:noFill/>
          </p:spPr>
          <p:txBody>
            <a:bodyPr wrap="square" lIns="0" tIns="0" rIns="0" bIns="0" rtlCol="0">
              <a:spAutoFit/>
            </a:bodyPr>
            <a:lstStyle/>
            <a:p>
              <a:pPr algn="ctr"/>
              <a:r>
                <a:rPr lang="en-US" sz="1400" b="1" dirty="0"/>
                <a:t>Net</a:t>
              </a:r>
            </a:p>
          </p:txBody>
        </p:sp>
        <p:sp>
          <p:nvSpPr>
            <p:cNvPr id="8" name="TextBox 7"/>
            <p:cNvSpPr txBox="1"/>
            <p:nvPr/>
          </p:nvSpPr>
          <p:spPr>
            <a:xfrm>
              <a:off x="8371959" y="2141445"/>
              <a:ext cx="530469" cy="276999"/>
            </a:xfrm>
            <a:prstGeom prst="rect">
              <a:avLst/>
            </a:prstGeom>
            <a:noFill/>
          </p:spPr>
          <p:txBody>
            <a:bodyPr wrap="square" lIns="0" tIns="0" rIns="0" bIns="0" rtlCol="0">
              <a:spAutoFit/>
            </a:bodyPr>
            <a:lstStyle/>
            <a:p>
              <a:pPr algn="ctr"/>
              <a:r>
                <a:rPr lang="en-US" b="1" i="1" dirty="0"/>
                <a:t>+21</a:t>
              </a:r>
            </a:p>
          </p:txBody>
        </p:sp>
        <p:sp>
          <p:nvSpPr>
            <p:cNvPr id="9" name="TextBox 8"/>
            <p:cNvSpPr txBox="1"/>
            <p:nvPr/>
          </p:nvSpPr>
          <p:spPr>
            <a:xfrm>
              <a:off x="8371959" y="3750234"/>
              <a:ext cx="530469" cy="276999"/>
            </a:xfrm>
            <a:prstGeom prst="rect">
              <a:avLst/>
            </a:prstGeom>
            <a:noFill/>
          </p:spPr>
          <p:txBody>
            <a:bodyPr wrap="square" lIns="0" tIns="0" rIns="0" bIns="0" rtlCol="0">
              <a:spAutoFit/>
            </a:bodyPr>
            <a:lstStyle/>
            <a:p>
              <a:pPr algn="ctr"/>
              <a:r>
                <a:rPr lang="en-US" b="1" i="1" dirty="0"/>
                <a:t>+15</a:t>
              </a:r>
            </a:p>
          </p:txBody>
        </p:sp>
        <p:sp>
          <p:nvSpPr>
            <p:cNvPr id="11" name="TextBox 10"/>
            <p:cNvSpPr txBox="1"/>
            <p:nvPr/>
          </p:nvSpPr>
          <p:spPr>
            <a:xfrm>
              <a:off x="8371960" y="5216414"/>
              <a:ext cx="530469" cy="276999"/>
            </a:xfrm>
            <a:prstGeom prst="rect">
              <a:avLst/>
            </a:prstGeom>
            <a:noFill/>
          </p:spPr>
          <p:txBody>
            <a:bodyPr wrap="square" lIns="0" tIns="0" rIns="0" bIns="0" rtlCol="0">
              <a:spAutoFit/>
            </a:bodyPr>
            <a:lstStyle/>
            <a:p>
              <a:pPr algn="ctr"/>
              <a:r>
                <a:rPr lang="en-US" b="1" i="1" dirty="0"/>
                <a:t>+33</a:t>
              </a:r>
            </a:p>
          </p:txBody>
        </p:sp>
      </p:grpSp>
      <p:sp>
        <p:nvSpPr>
          <p:cNvPr id="26" name="Rectangle 25">
            <a:extLst>
              <a:ext uri="{FF2B5EF4-FFF2-40B4-BE49-F238E27FC236}">
                <a16:creationId xmlns:a16="http://schemas.microsoft.com/office/drawing/2014/main" id="{20B46DE7-4A0E-4178-B145-A5F425CBD36E}"/>
              </a:ext>
            </a:extLst>
          </p:cNvPr>
          <p:cNvSpPr/>
          <p:nvPr/>
        </p:nvSpPr>
        <p:spPr bwMode="auto">
          <a:xfrm>
            <a:off x="7665804" y="1348522"/>
            <a:ext cx="623662" cy="4876800"/>
          </a:xfrm>
          <a:prstGeom prst="rect">
            <a:avLst/>
          </a:prstGeom>
          <a:solidFill>
            <a:schemeClr val="bg1">
              <a:lumMod val="85000"/>
            </a:schemeClr>
          </a:solidFill>
          <a:ln w="3175" cap="flat" cmpd="sng" algn="ctr">
            <a:no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27" name="TextBox 26">
            <a:extLst>
              <a:ext uri="{FF2B5EF4-FFF2-40B4-BE49-F238E27FC236}">
                <a16:creationId xmlns:a16="http://schemas.microsoft.com/office/drawing/2014/main" id="{A27DDBDF-C687-43C3-8EB8-CA6B1694378F}"/>
              </a:ext>
            </a:extLst>
          </p:cNvPr>
          <p:cNvSpPr txBox="1"/>
          <p:nvPr/>
        </p:nvSpPr>
        <p:spPr>
          <a:xfrm>
            <a:off x="7634231" y="1330079"/>
            <a:ext cx="665275" cy="484748"/>
          </a:xfrm>
          <a:prstGeom prst="rect">
            <a:avLst/>
          </a:prstGeom>
          <a:noFill/>
        </p:spPr>
        <p:txBody>
          <a:bodyPr wrap="square" lIns="0" tIns="0" rIns="0" bIns="0" rtlCol="0">
            <a:spAutoFit/>
          </a:bodyPr>
          <a:lstStyle/>
          <a:p>
            <a:pPr algn="ctr"/>
            <a:r>
              <a:rPr lang="en-US" sz="1050" b="1" dirty="0"/>
              <a:t>Drop-off </a:t>
            </a:r>
          </a:p>
          <a:p>
            <a:pPr algn="ctr"/>
            <a:r>
              <a:rPr lang="en-US" sz="1050" b="1" dirty="0"/>
              <a:t>% Strong Support</a:t>
            </a:r>
          </a:p>
        </p:txBody>
      </p:sp>
      <p:sp>
        <p:nvSpPr>
          <p:cNvPr id="28" name="TextBox 27">
            <a:extLst>
              <a:ext uri="{FF2B5EF4-FFF2-40B4-BE49-F238E27FC236}">
                <a16:creationId xmlns:a16="http://schemas.microsoft.com/office/drawing/2014/main" id="{EA3CCDA4-2DA9-40F1-9513-4D96F399B48D}"/>
              </a:ext>
            </a:extLst>
          </p:cNvPr>
          <p:cNvSpPr txBox="1"/>
          <p:nvPr/>
        </p:nvSpPr>
        <p:spPr>
          <a:xfrm>
            <a:off x="7705744" y="2270768"/>
            <a:ext cx="530469" cy="276999"/>
          </a:xfrm>
          <a:prstGeom prst="rect">
            <a:avLst/>
          </a:prstGeom>
          <a:noFill/>
        </p:spPr>
        <p:txBody>
          <a:bodyPr wrap="square" lIns="0" tIns="0" rIns="0" bIns="0" rtlCol="0">
            <a:spAutoFit/>
          </a:bodyPr>
          <a:lstStyle/>
          <a:p>
            <a:pPr algn="ctr"/>
            <a:r>
              <a:rPr lang="en-US" b="1" i="1" dirty="0"/>
              <a:t>42</a:t>
            </a:r>
          </a:p>
        </p:txBody>
      </p:sp>
      <p:sp>
        <p:nvSpPr>
          <p:cNvPr id="29" name="TextBox 28">
            <a:extLst>
              <a:ext uri="{FF2B5EF4-FFF2-40B4-BE49-F238E27FC236}">
                <a16:creationId xmlns:a16="http://schemas.microsoft.com/office/drawing/2014/main" id="{9898D548-E122-4E9B-95E5-5FA05AD71E37}"/>
              </a:ext>
            </a:extLst>
          </p:cNvPr>
          <p:cNvSpPr txBox="1"/>
          <p:nvPr/>
        </p:nvSpPr>
        <p:spPr>
          <a:xfrm>
            <a:off x="7712400" y="3868120"/>
            <a:ext cx="530469" cy="276999"/>
          </a:xfrm>
          <a:prstGeom prst="rect">
            <a:avLst/>
          </a:prstGeom>
          <a:noFill/>
        </p:spPr>
        <p:txBody>
          <a:bodyPr wrap="square" lIns="0" tIns="0" rIns="0" bIns="0" rtlCol="0">
            <a:spAutoFit/>
          </a:bodyPr>
          <a:lstStyle/>
          <a:p>
            <a:pPr algn="ctr"/>
            <a:r>
              <a:rPr lang="en-US" b="1" i="1" dirty="0"/>
              <a:t>41</a:t>
            </a:r>
          </a:p>
        </p:txBody>
      </p:sp>
      <p:sp>
        <p:nvSpPr>
          <p:cNvPr id="30" name="TextBox 29">
            <a:extLst>
              <a:ext uri="{FF2B5EF4-FFF2-40B4-BE49-F238E27FC236}">
                <a16:creationId xmlns:a16="http://schemas.microsoft.com/office/drawing/2014/main" id="{9FFF9BFC-E663-42F7-BAF9-9976679CDAD4}"/>
              </a:ext>
            </a:extLst>
          </p:cNvPr>
          <p:cNvSpPr txBox="1"/>
          <p:nvPr/>
        </p:nvSpPr>
        <p:spPr>
          <a:xfrm>
            <a:off x="7685791" y="5334000"/>
            <a:ext cx="530469" cy="276999"/>
          </a:xfrm>
          <a:prstGeom prst="rect">
            <a:avLst/>
          </a:prstGeom>
          <a:noFill/>
        </p:spPr>
        <p:txBody>
          <a:bodyPr wrap="square" lIns="0" tIns="0" rIns="0" bIns="0" rtlCol="0">
            <a:spAutoFit/>
          </a:bodyPr>
          <a:lstStyle/>
          <a:p>
            <a:pPr algn="ctr"/>
            <a:r>
              <a:rPr lang="en-US" b="1" i="1" dirty="0"/>
              <a:t>57</a:t>
            </a:r>
          </a:p>
        </p:txBody>
      </p:sp>
    </p:spTree>
    <p:extLst>
      <p:ext uri="{BB962C8B-B14F-4D97-AF65-F5344CB8AC3E}">
        <p14:creationId xmlns:p14="http://schemas.microsoft.com/office/powerpoint/2010/main" val="3044101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These top proposals consistently perform strongest among the RAE, Democrats and Clinton voters. However, drop-off Voters, older men and independents also express strong support throughout. </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35</a:t>
            </a:fld>
            <a:endParaRPr lang="en-US"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552684105"/>
              </p:ext>
            </p:extLst>
          </p:nvPr>
        </p:nvGraphicFramePr>
        <p:xfrm>
          <a:off x="228600" y="1828800"/>
          <a:ext cx="8534406" cy="3488436"/>
        </p:xfrm>
        <a:graphic>
          <a:graphicData uri="http://schemas.openxmlformats.org/drawingml/2006/table">
            <a:tbl>
              <a:tblPr firstRow="1" bandRow="1">
                <a:tableStyleId>{5C22544A-7EE6-4342-B048-85BDC9FD1C3A}</a:tableStyleId>
              </a:tblPr>
              <a:tblGrid>
                <a:gridCol w="1375002">
                  <a:extLst>
                    <a:ext uri="{9D8B030D-6E8A-4147-A177-3AD203B41FA5}">
                      <a16:colId xmlns:a16="http://schemas.microsoft.com/office/drawing/2014/main" val="20000"/>
                    </a:ext>
                  </a:extLst>
                </a:gridCol>
                <a:gridCol w="596617">
                  <a:extLst>
                    <a:ext uri="{9D8B030D-6E8A-4147-A177-3AD203B41FA5}">
                      <a16:colId xmlns:a16="http://schemas.microsoft.com/office/drawing/2014/main" val="20001"/>
                    </a:ext>
                  </a:extLst>
                </a:gridCol>
                <a:gridCol w="596617">
                  <a:extLst>
                    <a:ext uri="{9D8B030D-6E8A-4147-A177-3AD203B41FA5}">
                      <a16:colId xmlns:a16="http://schemas.microsoft.com/office/drawing/2014/main" val="20002"/>
                    </a:ext>
                  </a:extLst>
                </a:gridCol>
                <a:gridCol w="596617">
                  <a:extLst>
                    <a:ext uri="{9D8B030D-6E8A-4147-A177-3AD203B41FA5}">
                      <a16:colId xmlns:a16="http://schemas.microsoft.com/office/drawing/2014/main" val="3548050265"/>
                    </a:ext>
                  </a:extLst>
                </a:gridCol>
                <a:gridCol w="596617">
                  <a:extLst>
                    <a:ext uri="{9D8B030D-6E8A-4147-A177-3AD203B41FA5}">
                      <a16:colId xmlns:a16="http://schemas.microsoft.com/office/drawing/2014/main" val="20003"/>
                    </a:ext>
                  </a:extLst>
                </a:gridCol>
                <a:gridCol w="596617">
                  <a:extLst>
                    <a:ext uri="{9D8B030D-6E8A-4147-A177-3AD203B41FA5}">
                      <a16:colId xmlns:a16="http://schemas.microsoft.com/office/drawing/2014/main" val="20004"/>
                    </a:ext>
                  </a:extLst>
                </a:gridCol>
                <a:gridCol w="596617">
                  <a:extLst>
                    <a:ext uri="{9D8B030D-6E8A-4147-A177-3AD203B41FA5}">
                      <a16:colId xmlns:a16="http://schemas.microsoft.com/office/drawing/2014/main" val="20005"/>
                    </a:ext>
                  </a:extLst>
                </a:gridCol>
                <a:gridCol w="596617">
                  <a:extLst>
                    <a:ext uri="{9D8B030D-6E8A-4147-A177-3AD203B41FA5}">
                      <a16:colId xmlns:a16="http://schemas.microsoft.com/office/drawing/2014/main" val="20006"/>
                    </a:ext>
                  </a:extLst>
                </a:gridCol>
                <a:gridCol w="596617">
                  <a:extLst>
                    <a:ext uri="{9D8B030D-6E8A-4147-A177-3AD203B41FA5}">
                      <a16:colId xmlns:a16="http://schemas.microsoft.com/office/drawing/2014/main" val="20007"/>
                    </a:ext>
                  </a:extLst>
                </a:gridCol>
                <a:gridCol w="596617">
                  <a:extLst>
                    <a:ext uri="{9D8B030D-6E8A-4147-A177-3AD203B41FA5}">
                      <a16:colId xmlns:a16="http://schemas.microsoft.com/office/drawing/2014/main" val="20008"/>
                    </a:ext>
                  </a:extLst>
                </a:gridCol>
                <a:gridCol w="596617">
                  <a:extLst>
                    <a:ext uri="{9D8B030D-6E8A-4147-A177-3AD203B41FA5}">
                      <a16:colId xmlns:a16="http://schemas.microsoft.com/office/drawing/2014/main" val="20009"/>
                    </a:ext>
                  </a:extLst>
                </a:gridCol>
                <a:gridCol w="596617">
                  <a:extLst>
                    <a:ext uri="{9D8B030D-6E8A-4147-A177-3AD203B41FA5}">
                      <a16:colId xmlns:a16="http://schemas.microsoft.com/office/drawing/2014/main" val="4276437264"/>
                    </a:ext>
                  </a:extLst>
                </a:gridCol>
                <a:gridCol w="596617">
                  <a:extLst>
                    <a:ext uri="{9D8B030D-6E8A-4147-A177-3AD203B41FA5}">
                      <a16:colId xmlns:a16="http://schemas.microsoft.com/office/drawing/2014/main" val="3657384480"/>
                    </a:ext>
                  </a:extLst>
                </a:gridCol>
              </a:tblGrid>
              <a:tr h="370840">
                <a:tc>
                  <a:txBody>
                    <a:bodyPr/>
                    <a:lstStyle/>
                    <a:p>
                      <a:r>
                        <a:rPr lang="en-US" sz="1400" i="1" dirty="0"/>
                        <a:t>% </a:t>
                      </a:r>
                      <a:r>
                        <a:rPr lang="en-US" sz="1400" i="1" u="sng" dirty="0">
                          <a:solidFill>
                            <a:srgbClr val="FFFFFF"/>
                          </a:solidFill>
                        </a:rPr>
                        <a:t>Strongly</a:t>
                      </a:r>
                      <a:r>
                        <a:rPr lang="en-US" sz="1400" i="1" baseline="0" dirty="0">
                          <a:solidFill>
                            <a:srgbClr val="FFFFFF"/>
                          </a:solidFill>
                        </a:rPr>
                        <a:t> </a:t>
                      </a:r>
                      <a:r>
                        <a:rPr lang="en-US" sz="1400" i="1" baseline="0" dirty="0"/>
                        <a:t>Support </a:t>
                      </a:r>
                      <a:endParaRPr lang="en-US" sz="1400" i="1" dirty="0"/>
                    </a:p>
                  </a:txBody>
                  <a:tcPr marL="18288" marR="18288" marT="18288" marB="18288" anchor="b">
                    <a:solidFill>
                      <a:srgbClr val="0085B4"/>
                    </a:solidFill>
                  </a:tcPr>
                </a:tc>
                <a:tc>
                  <a:txBody>
                    <a:bodyPr/>
                    <a:lstStyle/>
                    <a:p>
                      <a:pPr algn="ctr"/>
                      <a:r>
                        <a:rPr lang="en-US" sz="1400" dirty="0">
                          <a:solidFill>
                            <a:schemeClr val="bg1"/>
                          </a:solidFill>
                        </a:rPr>
                        <a:t>Total</a:t>
                      </a:r>
                    </a:p>
                  </a:txBody>
                  <a:tcPr marL="18288" marR="18288" marT="18288" marB="18288" anchor="ctr">
                    <a:solidFill>
                      <a:srgbClr val="0085B4"/>
                    </a:solidFill>
                  </a:tcPr>
                </a:tc>
                <a:tc>
                  <a:txBody>
                    <a:bodyPr/>
                    <a:lstStyle/>
                    <a:p>
                      <a:pPr algn="ctr" fontAlgn="b"/>
                      <a:r>
                        <a:rPr lang="en-US" sz="1400" b="1" i="0" u="none" strike="noStrike" dirty="0">
                          <a:solidFill>
                            <a:srgbClr val="FFFFFF"/>
                          </a:solidFill>
                          <a:effectLst/>
                          <a:latin typeface="+mj-lt"/>
                        </a:rPr>
                        <a:t>RAE</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Drop-off</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Men </a:t>
                      </a:r>
                    </a:p>
                    <a:p>
                      <a:pPr algn="ctr" fontAlgn="b"/>
                      <a:r>
                        <a:rPr lang="en-US" sz="1400" b="1" i="0" u="none" strike="noStrike" dirty="0">
                          <a:solidFill>
                            <a:srgbClr val="FFFFFF"/>
                          </a:solidFill>
                          <a:effectLst/>
                          <a:latin typeface="+mj-lt"/>
                        </a:rPr>
                        <a:t>&lt; 50</a:t>
                      </a:r>
                    </a:p>
                  </a:txBody>
                  <a:tcPr marL="7620" marR="7620" marT="7620" marB="0" anchor="ctr">
                    <a:solidFill>
                      <a:srgbClr val="0085B4"/>
                    </a:solidFill>
                  </a:tcPr>
                </a:tc>
                <a:tc>
                  <a:txBody>
                    <a:bodyPr/>
                    <a:lstStyle/>
                    <a:p>
                      <a:pPr algn="ctr" fontAlgn="b"/>
                      <a:r>
                        <a:rPr lang="en-US" sz="1400" b="1" i="0" u="none" strike="noStrike" kern="1200" dirty="0">
                          <a:solidFill>
                            <a:srgbClr val="FFFFFF"/>
                          </a:solidFill>
                          <a:effectLst/>
                          <a:latin typeface="+mj-lt"/>
                          <a:ea typeface="+mn-ea"/>
                          <a:cs typeface="+mn-cs"/>
                        </a:rPr>
                        <a:t>Women</a:t>
                      </a:r>
                      <a:r>
                        <a:rPr lang="en-US" sz="1400" b="1" i="0" u="none" strike="noStrike" dirty="0">
                          <a:solidFill>
                            <a:srgbClr val="FFFFFF"/>
                          </a:solidFill>
                          <a:effectLst/>
                          <a:latin typeface="+mj-lt"/>
                        </a:rPr>
                        <a:t> </a:t>
                      </a:r>
                    </a:p>
                    <a:p>
                      <a:pPr algn="ctr" fontAlgn="b"/>
                      <a:r>
                        <a:rPr lang="en-US" sz="1400" b="1" i="0" u="none" strike="noStrike" dirty="0">
                          <a:solidFill>
                            <a:srgbClr val="FFFFFF"/>
                          </a:solidFill>
                          <a:effectLst/>
                          <a:latin typeface="+mj-lt"/>
                        </a:rPr>
                        <a:t>&lt; 50</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Men </a:t>
                      </a:r>
                    </a:p>
                    <a:p>
                      <a:pPr algn="ctr" fontAlgn="b"/>
                      <a:r>
                        <a:rPr lang="en-US" sz="1400" b="1" i="0" u="none" strike="noStrike" dirty="0">
                          <a:solidFill>
                            <a:srgbClr val="FFFFFF"/>
                          </a:solidFill>
                          <a:effectLst/>
                          <a:latin typeface="+mj-lt"/>
                        </a:rPr>
                        <a:t>50+</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Women 50+</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Dem</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Ind/</a:t>
                      </a:r>
                    </a:p>
                    <a:p>
                      <a:pPr algn="ctr" fontAlgn="b"/>
                      <a:r>
                        <a:rPr lang="en-US" sz="1400" b="1" i="0" u="none" strike="noStrike" dirty="0">
                          <a:solidFill>
                            <a:srgbClr val="FFFFFF"/>
                          </a:solidFill>
                          <a:effectLst/>
                          <a:latin typeface="+mj-lt"/>
                        </a:rPr>
                        <a:t>DK</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GOP</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Voted Clinton</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Voted Trump</a:t>
                      </a:r>
                    </a:p>
                  </a:txBody>
                  <a:tcPr marL="7620" marR="7620" marT="7620" marB="0" anchor="ctr">
                    <a:solidFill>
                      <a:srgbClr val="0085B4"/>
                    </a:solidFill>
                  </a:tcPr>
                </a:tc>
                <a:extLst>
                  <a:ext uri="{0D108BD9-81ED-4DB2-BD59-A6C34878D82A}">
                    <a16:rowId xmlns:a16="http://schemas.microsoft.com/office/drawing/2014/main" val="10000"/>
                  </a:ext>
                </a:extLst>
              </a:tr>
              <a:tr h="0">
                <a:tc>
                  <a:txBody>
                    <a:bodyPr/>
                    <a:lstStyle/>
                    <a:p>
                      <a:pPr algn="l" fontAlgn="b"/>
                      <a:r>
                        <a:rPr lang="en-GB" sz="1400" b="0" i="0" u="none" strike="noStrike" dirty="0">
                          <a:solidFill>
                            <a:srgbClr val="000000"/>
                          </a:solidFill>
                          <a:effectLst/>
                          <a:latin typeface="Calibri" panose="020F0502020204030204" pitchFamily="34" charset="0"/>
                          <a:cs typeface="Arial" panose="020B0604020202020204" pitchFamily="34" charset="0"/>
                        </a:rPr>
                        <a:t>Hold financial co. accountable for racial discrimination</a:t>
                      </a:r>
                      <a:endParaRPr lang="en-US" sz="1400" b="0" i="0" u="none" strike="noStrike" dirty="0">
                        <a:solidFill>
                          <a:srgbClr val="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b"/>
                      <a:r>
                        <a:rPr lang="en-US" sz="1600" b="1" i="0" u="none" strike="noStrike" dirty="0">
                          <a:solidFill>
                            <a:schemeClr val="tx1"/>
                          </a:solidFill>
                          <a:effectLst/>
                          <a:latin typeface="+mj-lt"/>
                        </a:rPr>
                        <a:t>77</a:t>
                      </a:r>
                    </a:p>
                  </a:txBody>
                  <a:tcPr marL="7620" marR="7620" marT="7620" marB="0" anchor="ctr">
                    <a:solidFill>
                      <a:schemeClr val="accent3">
                        <a:lumMod val="85000"/>
                      </a:schemeClr>
                    </a:solidFill>
                  </a:tcPr>
                </a:tc>
                <a:tc>
                  <a:txBody>
                    <a:bodyPr/>
                    <a:lstStyle/>
                    <a:p>
                      <a:pPr algn="ctr"/>
                      <a:r>
                        <a:rPr lang="en-US" sz="1600" b="1" dirty="0">
                          <a:solidFill>
                            <a:schemeClr val="tx1"/>
                          </a:solidFill>
                          <a:latin typeface="+mj-lt"/>
                        </a:rPr>
                        <a:t>89</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83</a:t>
                      </a:r>
                    </a:p>
                  </a:txBody>
                  <a:tcPr marL="18288" marR="18288" marT="18288" marB="18288" anchor="ctr">
                    <a:solidFill>
                      <a:schemeClr val="tx2">
                        <a:lumMod val="20000"/>
                        <a:lumOff val="80000"/>
                      </a:schemeClr>
                    </a:solidFill>
                  </a:tcPr>
                </a:tc>
                <a:tc>
                  <a:txBody>
                    <a:bodyPr/>
                    <a:lstStyle/>
                    <a:p>
                      <a:pPr algn="ctr"/>
                      <a:r>
                        <a:rPr lang="en-US" sz="1600" b="1" dirty="0">
                          <a:latin typeface="+mj-lt"/>
                        </a:rPr>
                        <a:t>80</a:t>
                      </a:r>
                      <a:endParaRPr lang="en-US" sz="1600" b="1" dirty="0">
                        <a:solidFill>
                          <a:schemeClr val="tx1"/>
                        </a:solidFill>
                        <a:latin typeface="+mj-lt"/>
                      </a:endParaRP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83</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73</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76</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92</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83</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64</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94</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62</a:t>
                      </a:r>
                    </a:p>
                  </a:txBody>
                  <a:tcPr marL="18288" marR="18288" marT="18288" marB="18288" anchor="ctr">
                    <a:solidFill>
                      <a:schemeClr val="accent3">
                        <a:lumMod val="85000"/>
                      </a:schemeClr>
                    </a:solidFill>
                  </a:tcPr>
                </a:tc>
                <a:extLst>
                  <a:ext uri="{0D108BD9-81ED-4DB2-BD59-A6C34878D82A}">
                    <a16:rowId xmlns:a16="http://schemas.microsoft.com/office/drawing/2014/main" val="10001"/>
                  </a:ext>
                </a:extLst>
              </a:tr>
              <a:tr h="70104">
                <a:tc>
                  <a:txBody>
                    <a:bodyPr/>
                    <a:lstStyle/>
                    <a:p>
                      <a:pPr algn="l" fontAlgn="b"/>
                      <a:r>
                        <a:rPr lang="en-GB" sz="1400" b="0" i="0" u="none" strike="noStrike" dirty="0">
                          <a:solidFill>
                            <a:srgbClr val="000000"/>
                          </a:solidFill>
                          <a:effectLst/>
                          <a:latin typeface="Calibri" panose="020F0502020204030204" pitchFamily="34" charset="0"/>
                          <a:cs typeface="Arial" panose="020B0604020202020204" pitchFamily="34" charset="0"/>
                        </a:rPr>
                        <a:t>Separate commercial and investment banking</a:t>
                      </a:r>
                      <a:endParaRPr lang="en-US" sz="1400" b="0" i="0" u="none" strike="noStrike" dirty="0">
                        <a:solidFill>
                          <a:srgbClr val="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b"/>
                      <a:r>
                        <a:rPr lang="en-US" sz="1600" b="1" i="0" u="none" strike="noStrike" dirty="0">
                          <a:solidFill>
                            <a:schemeClr val="tx1"/>
                          </a:solidFill>
                          <a:effectLst/>
                          <a:latin typeface="+mj-lt"/>
                        </a:rPr>
                        <a:t>53</a:t>
                      </a:r>
                    </a:p>
                  </a:txBody>
                  <a:tcPr marL="7620" marR="7620" marT="7620" marB="0" anchor="ctr">
                    <a:solidFill>
                      <a:schemeClr val="accent3">
                        <a:lumMod val="85000"/>
                      </a:schemeClr>
                    </a:solidFill>
                  </a:tcPr>
                </a:tc>
                <a:tc>
                  <a:txBody>
                    <a:bodyPr/>
                    <a:lstStyle/>
                    <a:p>
                      <a:pPr algn="ctr"/>
                      <a:r>
                        <a:rPr lang="en-US" sz="1600" b="1" dirty="0">
                          <a:solidFill>
                            <a:schemeClr val="tx1"/>
                          </a:solidFill>
                          <a:latin typeface="+mj-lt"/>
                        </a:rPr>
                        <a:t>58</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53</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49</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66</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45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67</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57</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42</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67</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45</a:t>
                      </a:r>
                    </a:p>
                  </a:txBody>
                  <a:tcPr marL="18288" marR="18288" marT="18288" marB="18288" anchor="ctr">
                    <a:solidFill>
                      <a:schemeClr val="accent3">
                        <a:lumMod val="85000"/>
                      </a:schemeClr>
                    </a:solidFill>
                  </a:tcPr>
                </a:tc>
                <a:extLst>
                  <a:ext uri="{0D108BD9-81ED-4DB2-BD59-A6C34878D82A}">
                    <a16:rowId xmlns:a16="http://schemas.microsoft.com/office/drawing/2014/main" val="10002"/>
                  </a:ext>
                </a:extLst>
              </a:tr>
              <a:tr h="79248">
                <a:tc>
                  <a:txBody>
                    <a:bodyPr/>
                    <a:lstStyle/>
                    <a:p>
                      <a:pPr algn="l" fontAlgn="b"/>
                      <a:r>
                        <a:rPr lang="en-GB" sz="1400" b="0" i="0" u="none" strike="noStrike" dirty="0">
                          <a:solidFill>
                            <a:srgbClr val="000000"/>
                          </a:solidFill>
                          <a:effectLst/>
                          <a:latin typeface="Calibri" panose="020F0502020204030204" pitchFamily="34" charset="0"/>
                          <a:cs typeface="Arial" panose="020B0604020202020204" pitchFamily="34" charset="0"/>
                        </a:rPr>
                        <a:t>Break up big banks</a:t>
                      </a:r>
                      <a:endParaRPr lang="en-US" sz="1400" b="0" i="0" u="none" strike="noStrike" dirty="0">
                        <a:solidFill>
                          <a:srgbClr val="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b"/>
                      <a:r>
                        <a:rPr lang="en-US" sz="1600" b="1" i="0" u="none" strike="noStrike" dirty="0">
                          <a:solidFill>
                            <a:schemeClr val="tx1"/>
                          </a:solidFill>
                          <a:effectLst/>
                          <a:latin typeface="+mj-lt"/>
                        </a:rPr>
                        <a:t>46</a:t>
                      </a:r>
                    </a:p>
                  </a:txBody>
                  <a:tcPr marL="7620" marR="7620" marT="7620" marB="0" anchor="ctr">
                    <a:solidFill>
                      <a:schemeClr val="accent3">
                        <a:lumMod val="85000"/>
                      </a:schemeClr>
                    </a:solidFill>
                  </a:tcPr>
                </a:tc>
                <a:tc>
                  <a:txBody>
                    <a:bodyPr/>
                    <a:lstStyle/>
                    <a:p>
                      <a:pPr algn="ctr"/>
                      <a:r>
                        <a:rPr lang="en-US" sz="1600" b="1" dirty="0">
                          <a:solidFill>
                            <a:schemeClr val="tx1"/>
                          </a:solidFill>
                          <a:latin typeface="+mj-lt"/>
                        </a:rPr>
                        <a:t>45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57</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40</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51</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53</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43</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50</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59</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35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49</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40</a:t>
                      </a:r>
                    </a:p>
                  </a:txBody>
                  <a:tcPr marL="18288" marR="18288" marT="18288" marB="18288" anchor="ctr">
                    <a:solidFill>
                      <a:schemeClr val="accent3">
                        <a:lumMod val="85000"/>
                      </a:schemeClr>
                    </a:solidFill>
                  </a:tcPr>
                </a:tc>
                <a:extLst>
                  <a:ext uri="{0D108BD9-81ED-4DB2-BD59-A6C34878D82A}">
                    <a16:rowId xmlns:a16="http://schemas.microsoft.com/office/drawing/2014/main" val="10003"/>
                  </a:ext>
                </a:extLst>
              </a:tr>
              <a:tr h="88392">
                <a:tc>
                  <a:txBody>
                    <a:bodyPr/>
                    <a:lstStyle/>
                    <a:p>
                      <a:pPr algn="l" fontAlgn="b"/>
                      <a:r>
                        <a:rPr lang="en-GB" sz="1400" b="0" i="0" u="none" strike="noStrike" dirty="0">
                          <a:solidFill>
                            <a:srgbClr val="000000"/>
                          </a:solidFill>
                          <a:effectLst/>
                          <a:latin typeface="Calibri" panose="020F0502020204030204" pitchFamily="34" charset="0"/>
                          <a:cs typeface="Arial" panose="020B0604020202020204" pitchFamily="34" charset="0"/>
                        </a:rPr>
                        <a:t>Eliminate carried interest loophole</a:t>
                      </a:r>
                      <a:endParaRPr lang="en-US" sz="1400" b="0" i="0" u="none" strike="noStrike" dirty="0">
                        <a:solidFill>
                          <a:srgbClr val="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b"/>
                      <a:r>
                        <a:rPr lang="en-US" sz="1600" b="1" i="0" u="none" strike="noStrike" dirty="0">
                          <a:solidFill>
                            <a:schemeClr val="tx1"/>
                          </a:solidFill>
                          <a:effectLst/>
                          <a:latin typeface="+mj-lt"/>
                        </a:rPr>
                        <a:t>44</a:t>
                      </a:r>
                    </a:p>
                  </a:txBody>
                  <a:tcPr marL="7620" marR="7620" marT="7620" marB="0" anchor="ctr">
                    <a:solidFill>
                      <a:schemeClr val="accent3">
                        <a:lumMod val="85000"/>
                      </a:schemeClr>
                    </a:solidFill>
                  </a:tcPr>
                </a:tc>
                <a:tc>
                  <a:txBody>
                    <a:bodyPr/>
                    <a:lstStyle/>
                    <a:p>
                      <a:pPr algn="ctr"/>
                      <a:r>
                        <a:rPr lang="en-US" sz="1600" b="1" dirty="0">
                          <a:solidFill>
                            <a:schemeClr val="tx1"/>
                          </a:solidFill>
                          <a:latin typeface="+mj-lt"/>
                        </a:rPr>
                        <a:t>59</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44</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51</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36</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48</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39</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37</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62</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28</a:t>
                      </a:r>
                    </a:p>
                  </a:txBody>
                  <a:tcPr marL="18288" marR="18288" marT="18288" marB="18288" anchor="ctr">
                    <a:solidFill>
                      <a:schemeClr val="accent3">
                        <a:lumMod val="85000"/>
                      </a:schemeClr>
                    </a:solidFill>
                  </a:tcPr>
                </a:tc>
                <a:extLst>
                  <a:ext uri="{0D108BD9-81ED-4DB2-BD59-A6C34878D82A}">
                    <a16:rowId xmlns:a16="http://schemas.microsoft.com/office/drawing/2014/main" val="10004"/>
                  </a:ext>
                </a:extLst>
              </a:tr>
              <a:tr h="97536">
                <a:tc>
                  <a:txBody>
                    <a:bodyPr/>
                    <a:lstStyle/>
                    <a:p>
                      <a:pPr algn="l" fontAlgn="b"/>
                      <a:r>
                        <a:rPr lang="en-GB" sz="1400" b="0" i="0" u="none" strike="noStrike" dirty="0">
                          <a:solidFill>
                            <a:srgbClr val="000000"/>
                          </a:solidFill>
                          <a:effectLst/>
                          <a:latin typeface="Calibri" panose="020F0502020204030204" pitchFamily="34" charset="0"/>
                          <a:cs typeface="Arial" panose="020B0604020202020204" pitchFamily="34" charset="0"/>
                        </a:rPr>
                        <a:t>Reverse tax cut for Wall Street</a:t>
                      </a:r>
                      <a:endParaRPr lang="en-US" sz="1400" b="0" i="0" u="none" strike="noStrike" dirty="0">
                        <a:solidFill>
                          <a:srgbClr val="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b"/>
                      <a:r>
                        <a:rPr lang="en-US" sz="1600" b="1" i="0" u="none" strike="noStrike" dirty="0">
                          <a:solidFill>
                            <a:schemeClr val="tx1"/>
                          </a:solidFill>
                          <a:effectLst/>
                          <a:latin typeface="+mj-lt"/>
                        </a:rPr>
                        <a:t>42</a:t>
                      </a:r>
                    </a:p>
                  </a:txBody>
                  <a:tcPr marL="7620" marR="7620" marT="7620" marB="0" anchor="ctr">
                    <a:solidFill>
                      <a:schemeClr val="accent3">
                        <a:lumMod val="85000"/>
                      </a:schemeClr>
                    </a:solidFill>
                  </a:tcPr>
                </a:tc>
                <a:tc>
                  <a:txBody>
                    <a:bodyPr/>
                    <a:lstStyle/>
                    <a:p>
                      <a:pPr algn="ctr"/>
                      <a:r>
                        <a:rPr lang="en-US" sz="1600" b="1" dirty="0">
                          <a:solidFill>
                            <a:schemeClr val="tx1"/>
                          </a:solidFill>
                          <a:latin typeface="+mj-lt"/>
                        </a:rPr>
                        <a:t>45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42</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36</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47</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40</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43</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63</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42</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17</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63</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18</a:t>
                      </a:r>
                    </a:p>
                  </a:txBody>
                  <a:tcPr marL="18288" marR="18288" marT="18288" marB="18288" anchor="ctr">
                    <a:solidFill>
                      <a:schemeClr val="accent3">
                        <a:lumMod val="85000"/>
                      </a:schemeClr>
                    </a:solidFill>
                  </a:tcPr>
                </a:tc>
                <a:extLst>
                  <a:ext uri="{0D108BD9-81ED-4DB2-BD59-A6C34878D82A}">
                    <a16:rowId xmlns:a16="http://schemas.microsoft.com/office/drawing/2014/main" val="10005"/>
                  </a:ext>
                </a:extLst>
              </a:tr>
            </a:tbl>
          </a:graphicData>
        </a:graphic>
      </p:graphicFrame>
      <p:sp>
        <p:nvSpPr>
          <p:cNvPr id="5" name="Rectangle 4">
            <a:extLst>
              <a:ext uri="{FF2B5EF4-FFF2-40B4-BE49-F238E27FC236}">
                <a16:creationId xmlns:a16="http://schemas.microsoft.com/office/drawing/2014/main" id="{D0C3B48F-B83C-4CB0-ACA7-8861AE63BCDE}"/>
              </a:ext>
            </a:extLst>
          </p:cNvPr>
          <p:cNvSpPr/>
          <p:nvPr/>
        </p:nvSpPr>
        <p:spPr>
          <a:xfrm>
            <a:off x="0" y="6607034"/>
            <a:ext cx="6703438" cy="230832"/>
          </a:xfrm>
          <a:prstGeom prst="rect">
            <a:avLst/>
          </a:prstGeom>
        </p:spPr>
        <p:txBody>
          <a:bodyPr wrap="square">
            <a:spAutoFit/>
          </a:bodyPr>
          <a:lstStyle/>
          <a:p>
            <a:pPr algn="just"/>
            <a:r>
              <a:rPr lang="en-US" sz="900" i="1" dirty="0">
                <a:ea typeface="Times New Roman" panose="02020603050405020304" pitchFamily="18" charset="0"/>
                <a:cs typeface="Times New Roman" panose="02020603050405020304" pitchFamily="18" charset="0"/>
              </a:rPr>
              <a:t>Data taken from best testing language for each proposal. Q9/10 </a:t>
            </a:r>
            <a:endParaRPr lang="en-US" sz="200" dirty="0"/>
          </a:p>
        </p:txBody>
      </p:sp>
    </p:spTree>
    <p:extLst>
      <p:ext uri="{BB962C8B-B14F-4D97-AF65-F5344CB8AC3E}">
        <p14:creationId xmlns:p14="http://schemas.microsoft.com/office/powerpoint/2010/main" val="3415227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337"/>
            <a:ext cx="8382000" cy="1058863"/>
          </a:xfrm>
        </p:spPr>
        <p:txBody>
          <a:bodyPr/>
          <a:lstStyle/>
          <a:p>
            <a:r>
              <a:rPr lang="en-US" sz="2000" dirty="0"/>
              <a:t>Ending stock buy backs is a more controversial proposal, especially without messaging to explain and contextualize it.</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36</a:t>
            </a:fld>
            <a:endParaRPr lang="en-US" dirty="0">
              <a:solidFill>
                <a:srgbClr val="000000"/>
              </a:solidFill>
            </a:endParaRPr>
          </a:p>
        </p:txBody>
      </p:sp>
      <p:graphicFrame>
        <p:nvGraphicFramePr>
          <p:cNvPr id="6" name="Object 12"/>
          <p:cNvGraphicFramePr>
            <a:graphicFrameLocks noChangeAspect="1"/>
          </p:cNvGraphicFramePr>
          <p:nvPr>
            <p:extLst>
              <p:ext uri="{D42A27DB-BD31-4B8C-83A1-F6EECF244321}">
                <p14:modId xmlns:p14="http://schemas.microsoft.com/office/powerpoint/2010/main" val="92118270"/>
              </p:ext>
            </p:extLst>
          </p:nvPr>
        </p:nvGraphicFramePr>
        <p:xfrm>
          <a:off x="381000" y="1600201"/>
          <a:ext cx="7162800" cy="463715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7"/>
          <p:cNvSpPr txBox="1">
            <a:spLocks noChangeArrowheads="1"/>
          </p:cNvSpPr>
          <p:nvPr/>
        </p:nvSpPr>
        <p:spPr bwMode="auto">
          <a:xfrm>
            <a:off x="3513666" y="1275980"/>
            <a:ext cx="4487334" cy="400110"/>
          </a:xfrm>
          <a:prstGeom prst="rect">
            <a:avLst/>
          </a:prstGeom>
          <a:solidFill>
            <a:schemeClr val="bg1">
              <a:lumMod val="85000"/>
            </a:schemeClr>
          </a:solidFill>
          <a:ln>
            <a:noFill/>
          </a:ln>
          <a:effectLst>
            <a:outerShdw blurRad="63500" dist="50800" dir="5400000" algn="ctr" rotWithShape="0">
              <a:srgbClr val="000000">
                <a:alpha val="43137"/>
              </a:srgbClr>
            </a:outerShdw>
          </a:effectLst>
          <a:extLst/>
        </p:spPr>
        <p:txBody>
          <a:bodyPr wrap="squar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lvl="0" algn="ctr" eaLnBrk="1" hangingPunct="1">
              <a:defRPr sz="1800" b="1" i="0" u="none" strike="noStrike" kern="1200" baseline="0">
                <a:solidFill>
                  <a:srgbClr val="000000"/>
                </a:solidFill>
                <a:latin typeface="+mn-lt"/>
                <a:ea typeface="Arial"/>
                <a:cs typeface="Arial"/>
              </a:defRPr>
            </a:pPr>
            <a:r>
              <a:rPr lang="en-US" sz="2000" b="1" dirty="0">
                <a:solidFill>
                  <a:srgbClr val="000000"/>
                </a:solidFill>
                <a:ea typeface="Arial"/>
                <a:cs typeface="Arial"/>
              </a:rPr>
              <a:t>Proposals to Reform Wall Street: 3</a:t>
            </a:r>
            <a:r>
              <a:rPr lang="en-US" sz="2000" b="1" baseline="30000" dirty="0">
                <a:solidFill>
                  <a:srgbClr val="000000"/>
                </a:solidFill>
                <a:ea typeface="Arial"/>
                <a:cs typeface="Arial"/>
              </a:rPr>
              <a:t>rd</a:t>
            </a:r>
            <a:r>
              <a:rPr lang="en-US" sz="2000" b="1" dirty="0">
                <a:solidFill>
                  <a:srgbClr val="000000"/>
                </a:solidFill>
                <a:ea typeface="Arial"/>
                <a:cs typeface="Arial"/>
              </a:rPr>
              <a:t> Tier</a:t>
            </a:r>
          </a:p>
        </p:txBody>
      </p:sp>
      <p:grpSp>
        <p:nvGrpSpPr>
          <p:cNvPr id="17" name="Group 16">
            <a:extLst>
              <a:ext uri="{FF2B5EF4-FFF2-40B4-BE49-F238E27FC236}">
                <a16:creationId xmlns:a16="http://schemas.microsoft.com/office/drawing/2014/main" id="{EF9E6F63-AB3F-4CC2-987C-210E7B3D24BA}"/>
              </a:ext>
            </a:extLst>
          </p:cNvPr>
          <p:cNvGrpSpPr/>
          <p:nvPr/>
        </p:nvGrpSpPr>
        <p:grpSpPr>
          <a:xfrm>
            <a:off x="7530091" y="1811868"/>
            <a:ext cx="1461509" cy="4322430"/>
            <a:chOff x="7530091" y="1811868"/>
            <a:chExt cx="1461509" cy="4322430"/>
          </a:xfrm>
        </p:grpSpPr>
        <p:grpSp>
          <p:nvGrpSpPr>
            <p:cNvPr id="3" name="Group 2">
              <a:extLst>
                <a:ext uri="{FF2B5EF4-FFF2-40B4-BE49-F238E27FC236}">
                  <a16:creationId xmlns:a16="http://schemas.microsoft.com/office/drawing/2014/main" id="{C88C6089-0BC6-43E2-848E-D2F89850B769}"/>
                </a:ext>
              </a:extLst>
            </p:cNvPr>
            <p:cNvGrpSpPr/>
            <p:nvPr/>
          </p:nvGrpSpPr>
          <p:grpSpPr>
            <a:xfrm>
              <a:off x="8248133" y="1811869"/>
              <a:ext cx="743467" cy="4322429"/>
              <a:chOff x="8112654" y="1773571"/>
              <a:chExt cx="743467" cy="4322429"/>
            </a:xfrm>
          </p:grpSpPr>
          <p:sp>
            <p:nvSpPr>
              <p:cNvPr id="10" name="Rectangle 17"/>
              <p:cNvSpPr>
                <a:spLocks noChangeArrowheads="1"/>
              </p:cNvSpPr>
              <p:nvPr/>
            </p:nvSpPr>
            <p:spPr bwMode="auto">
              <a:xfrm>
                <a:off x="8112654" y="1773571"/>
                <a:ext cx="735530" cy="4322429"/>
              </a:xfrm>
              <a:prstGeom prst="rect">
                <a:avLst/>
              </a:prstGeom>
              <a:solidFill>
                <a:schemeClr val="bg1">
                  <a:lumMod val="85000"/>
                </a:schemeClr>
              </a:solidFill>
              <a:ln>
                <a:noFill/>
              </a:ln>
              <a:effectLs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11" name="Text Box 18"/>
              <p:cNvSpPr txBox="1">
                <a:spLocks noChangeArrowheads="1"/>
              </p:cNvSpPr>
              <p:nvPr/>
            </p:nvSpPr>
            <p:spPr bwMode="auto">
              <a:xfrm>
                <a:off x="8130516" y="1811869"/>
                <a:ext cx="725605"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400" b="1" u="sng" dirty="0">
                    <a:solidFill>
                      <a:srgbClr val="000000"/>
                    </a:solidFill>
                  </a:rPr>
                  <a:t>Drop-off </a:t>
                </a:r>
              </a:p>
              <a:p>
                <a:pPr algn="ctr" eaLnBrk="1" fontAlgn="base" hangingPunct="1">
                  <a:spcBef>
                    <a:spcPct val="0"/>
                  </a:spcBef>
                  <a:spcAft>
                    <a:spcPct val="0"/>
                  </a:spcAft>
                </a:pPr>
                <a:r>
                  <a:rPr lang="en-US" sz="1100" b="1" dirty="0">
                    <a:solidFill>
                      <a:srgbClr val="000000"/>
                    </a:solidFill>
                  </a:rPr>
                  <a:t>% Strong </a:t>
                </a:r>
              </a:p>
              <a:p>
                <a:pPr algn="ctr" eaLnBrk="1" fontAlgn="base" hangingPunct="1">
                  <a:spcBef>
                    <a:spcPct val="0"/>
                  </a:spcBef>
                  <a:spcAft>
                    <a:spcPct val="0"/>
                  </a:spcAft>
                </a:pPr>
                <a:r>
                  <a:rPr lang="en-US" sz="1100" b="1" dirty="0">
                    <a:solidFill>
                      <a:srgbClr val="000000"/>
                    </a:solidFill>
                  </a:rPr>
                  <a:t>Support</a:t>
                </a:r>
              </a:p>
            </p:txBody>
          </p:sp>
          <p:sp>
            <p:nvSpPr>
              <p:cNvPr id="25" name="TextBox 24"/>
              <p:cNvSpPr txBox="1"/>
              <p:nvPr/>
            </p:nvSpPr>
            <p:spPr>
              <a:xfrm>
                <a:off x="8190899" y="5006414"/>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42</a:t>
                </a:r>
              </a:p>
            </p:txBody>
          </p:sp>
          <p:sp>
            <p:nvSpPr>
              <p:cNvPr id="33" name="TextBox 32"/>
              <p:cNvSpPr txBox="1"/>
              <p:nvPr/>
            </p:nvSpPr>
            <p:spPr>
              <a:xfrm>
                <a:off x="8178000" y="2958536"/>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28</a:t>
                </a:r>
              </a:p>
            </p:txBody>
          </p:sp>
        </p:grpSp>
        <p:grpSp>
          <p:nvGrpSpPr>
            <p:cNvPr id="43" name="Group 42">
              <a:extLst>
                <a:ext uri="{FF2B5EF4-FFF2-40B4-BE49-F238E27FC236}">
                  <a16:creationId xmlns:a16="http://schemas.microsoft.com/office/drawing/2014/main" id="{0EF6719D-B22E-4A80-8E2D-A2091159CF1B}"/>
                </a:ext>
              </a:extLst>
            </p:cNvPr>
            <p:cNvGrpSpPr/>
            <p:nvPr/>
          </p:nvGrpSpPr>
          <p:grpSpPr>
            <a:xfrm>
              <a:off x="7530091" y="1811868"/>
              <a:ext cx="613677" cy="4322429"/>
              <a:chOff x="8297306" y="1811869"/>
              <a:chExt cx="613677" cy="4322429"/>
            </a:xfrm>
          </p:grpSpPr>
          <p:grpSp>
            <p:nvGrpSpPr>
              <p:cNvPr id="44" name="Group 43">
                <a:extLst>
                  <a:ext uri="{FF2B5EF4-FFF2-40B4-BE49-F238E27FC236}">
                    <a16:creationId xmlns:a16="http://schemas.microsoft.com/office/drawing/2014/main" id="{B751A683-BE48-41B9-815C-B0EAFD8E9A81}"/>
                  </a:ext>
                </a:extLst>
              </p:cNvPr>
              <p:cNvGrpSpPr/>
              <p:nvPr/>
            </p:nvGrpSpPr>
            <p:grpSpPr>
              <a:xfrm>
                <a:off x="8297306" y="1811869"/>
                <a:ext cx="613677" cy="4322429"/>
                <a:chOff x="8161827" y="1773571"/>
                <a:chExt cx="613677" cy="4322429"/>
              </a:xfrm>
            </p:grpSpPr>
            <p:sp>
              <p:nvSpPr>
                <p:cNvPr id="48" name="Rectangle 17">
                  <a:extLst>
                    <a:ext uri="{FF2B5EF4-FFF2-40B4-BE49-F238E27FC236}">
                      <a16:creationId xmlns:a16="http://schemas.microsoft.com/office/drawing/2014/main" id="{6BB05FB5-0408-464D-9FB2-90B68A8F34E5}"/>
                    </a:ext>
                  </a:extLst>
                </p:cNvPr>
                <p:cNvSpPr>
                  <a:spLocks noChangeArrowheads="1"/>
                </p:cNvSpPr>
                <p:nvPr/>
              </p:nvSpPr>
              <p:spPr bwMode="auto">
                <a:xfrm>
                  <a:off x="8161827" y="1773571"/>
                  <a:ext cx="612775" cy="4322429"/>
                </a:xfrm>
                <a:prstGeom prst="rect">
                  <a:avLst/>
                </a:prstGeom>
                <a:solidFill>
                  <a:schemeClr val="bg1">
                    <a:lumMod val="85000"/>
                  </a:schemeClr>
                </a:solidFill>
                <a:ln>
                  <a:noFill/>
                </a:ln>
                <a:effectLs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49" name="Text Box 18">
                  <a:extLst>
                    <a:ext uri="{FF2B5EF4-FFF2-40B4-BE49-F238E27FC236}">
                      <a16:creationId xmlns:a16="http://schemas.microsoft.com/office/drawing/2014/main" id="{CDF69709-9B89-4EDF-956D-361D25D4AB43}"/>
                    </a:ext>
                  </a:extLst>
                </p:cNvPr>
                <p:cNvSpPr txBox="1">
                  <a:spLocks noChangeArrowheads="1"/>
                </p:cNvSpPr>
                <p:nvPr/>
              </p:nvSpPr>
              <p:spPr bwMode="auto">
                <a:xfrm>
                  <a:off x="8311005" y="1811869"/>
                  <a:ext cx="288797" cy="23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500" b="1" dirty="0">
                      <a:solidFill>
                        <a:srgbClr val="000000"/>
                      </a:solidFill>
                    </a:rPr>
                    <a:t>Net</a:t>
                  </a:r>
                </a:p>
              </p:txBody>
            </p:sp>
            <p:sp>
              <p:nvSpPr>
                <p:cNvPr id="54" name="TextBox 53">
                  <a:extLst>
                    <a:ext uri="{FF2B5EF4-FFF2-40B4-BE49-F238E27FC236}">
                      <a16:creationId xmlns:a16="http://schemas.microsoft.com/office/drawing/2014/main" id="{A6361CFB-36B9-4F8A-BEE9-BDA4B5533C95}"/>
                    </a:ext>
                  </a:extLst>
                </p:cNvPr>
                <p:cNvSpPr txBox="1"/>
                <p:nvPr/>
              </p:nvSpPr>
              <p:spPr>
                <a:xfrm>
                  <a:off x="8170666" y="5005449"/>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a:t>
                  </a:r>
                  <a:r>
                    <a:rPr lang="en-US" b="1" dirty="0"/>
                    <a:t>13</a:t>
                  </a:r>
                  <a:endParaRPr lang="en-US" sz="1800" b="1" dirty="0"/>
                </a:p>
              </p:txBody>
            </p:sp>
          </p:grpSp>
          <p:sp>
            <p:nvSpPr>
              <p:cNvPr id="46" name="TextBox 45">
                <a:extLst>
                  <a:ext uri="{FF2B5EF4-FFF2-40B4-BE49-F238E27FC236}">
                    <a16:creationId xmlns:a16="http://schemas.microsoft.com/office/drawing/2014/main" id="{53ACCB21-F8D3-4035-84A7-3C242BCE17D9}"/>
                  </a:ext>
                </a:extLst>
              </p:cNvPr>
              <p:cNvSpPr txBox="1"/>
              <p:nvPr/>
            </p:nvSpPr>
            <p:spPr>
              <a:xfrm>
                <a:off x="8301274" y="3009717"/>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a:t>
                </a:r>
                <a:r>
                  <a:rPr lang="en-US" b="1" dirty="0"/>
                  <a:t>3</a:t>
                </a:r>
                <a:endParaRPr lang="en-US" sz="1800" b="1" dirty="0"/>
              </a:p>
            </p:txBody>
          </p:sp>
        </p:grpSp>
      </p:grpSp>
      <p:sp>
        <p:nvSpPr>
          <p:cNvPr id="34" name="Text Box 15"/>
          <p:cNvSpPr txBox="1">
            <a:spLocks noChangeArrowheads="1"/>
          </p:cNvSpPr>
          <p:nvPr/>
        </p:nvSpPr>
        <p:spPr bwMode="auto">
          <a:xfrm>
            <a:off x="4527990" y="1752600"/>
            <a:ext cx="840295" cy="338554"/>
          </a:xfrm>
          <a:prstGeom prst="rect">
            <a:avLst/>
          </a:prstGeom>
          <a:solidFill>
            <a:schemeClr val="bg1">
              <a:lumMod val="85000"/>
            </a:schemeClr>
          </a:solidFill>
          <a:ln>
            <a:noFill/>
          </a:ln>
          <a:effectLs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600" b="1" dirty="0">
                <a:solidFill>
                  <a:srgbClr val="000000"/>
                </a:solidFill>
              </a:rPr>
              <a:t>Oppose</a:t>
            </a:r>
          </a:p>
        </p:txBody>
      </p:sp>
      <p:sp>
        <p:nvSpPr>
          <p:cNvPr id="35" name="Text Box 15"/>
          <p:cNvSpPr txBox="1">
            <a:spLocks noChangeArrowheads="1"/>
          </p:cNvSpPr>
          <p:nvPr/>
        </p:nvSpPr>
        <p:spPr bwMode="auto">
          <a:xfrm>
            <a:off x="6298775" y="1752600"/>
            <a:ext cx="869149" cy="338554"/>
          </a:xfrm>
          <a:prstGeom prst="rect">
            <a:avLst/>
          </a:prstGeom>
          <a:solidFill>
            <a:schemeClr val="bg1">
              <a:lumMod val="85000"/>
            </a:schemeClr>
          </a:solidFill>
          <a:ln>
            <a:noFill/>
          </a:ln>
          <a:effectLs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600" b="1" dirty="0">
                <a:solidFill>
                  <a:srgbClr val="000000"/>
                </a:solidFill>
              </a:rPr>
              <a:t>Support</a:t>
            </a:r>
          </a:p>
        </p:txBody>
      </p:sp>
      <p:sp>
        <p:nvSpPr>
          <p:cNvPr id="36" name="Rectangle 35">
            <a:extLst>
              <a:ext uri="{FF2B5EF4-FFF2-40B4-BE49-F238E27FC236}">
                <a16:creationId xmlns:a16="http://schemas.microsoft.com/office/drawing/2014/main" id="{4D7BDBF6-B7C5-4667-9A2B-6DA13E8D23C4}"/>
              </a:ext>
            </a:extLst>
          </p:cNvPr>
          <p:cNvSpPr/>
          <p:nvPr/>
        </p:nvSpPr>
        <p:spPr>
          <a:xfrm>
            <a:off x="0" y="6225322"/>
            <a:ext cx="6703438" cy="646331"/>
          </a:xfrm>
          <a:prstGeom prst="rect">
            <a:avLst/>
          </a:prstGeom>
        </p:spPr>
        <p:txBody>
          <a:bodyPr wrap="square">
            <a:spAutoFit/>
          </a:bodyPr>
          <a:lstStyle/>
          <a:p>
            <a:pPr algn="just"/>
            <a:r>
              <a:rPr lang="en-US" sz="900" i="1" dirty="0">
                <a:ea typeface="Times New Roman" panose="02020603050405020304" pitchFamily="18" charset="0"/>
                <a:cs typeface="Times New Roman" panose="02020603050405020304" pitchFamily="18" charset="0"/>
              </a:rPr>
              <a:t>Darker colors indicate intensity</a:t>
            </a:r>
          </a:p>
          <a:p>
            <a:pPr algn="just"/>
            <a:r>
              <a:rPr lang="en-US" sz="900" i="1" dirty="0">
                <a:ea typeface="Times New Roman" panose="02020603050405020304" pitchFamily="18" charset="0"/>
                <a:cs typeface="Times New Roman" panose="02020603050405020304" pitchFamily="18" charset="0"/>
              </a:rPr>
              <a:t>All questions asked of half the sample.</a:t>
            </a:r>
            <a:endParaRPr lang="en-US" sz="900" dirty="0"/>
          </a:p>
          <a:p>
            <a:pPr algn="just"/>
            <a:r>
              <a:rPr lang="en-US" sz="900" dirty="0"/>
              <a:t>Q9. Now I am going to read you a list of proposals that are being considered to reform the financial system. For each, please tell me if you support or oppose the proposal. If you don’t know, just say so and we will move on. </a:t>
            </a:r>
            <a:endParaRPr lang="en-US" sz="200" dirty="0"/>
          </a:p>
        </p:txBody>
      </p:sp>
    </p:spTree>
    <p:extLst>
      <p:ext uri="{BB962C8B-B14F-4D97-AF65-F5344CB8AC3E}">
        <p14:creationId xmlns:p14="http://schemas.microsoft.com/office/powerpoint/2010/main" val="837588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37537" cy="1058863"/>
          </a:xfrm>
        </p:spPr>
        <p:txBody>
          <a:bodyPr/>
          <a:lstStyle/>
          <a:p>
            <a:r>
              <a:rPr lang="en-US" sz="2000" dirty="0"/>
              <a:t>Voters across party lines are more supportive of ending stock buybacks when the concept is explained as investing in executives’ wealth over investing in jobs and long-term growth.</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37</a:t>
            </a:fld>
            <a:endParaRPr lang="en-US" dirty="0">
              <a:solidFill>
                <a:srgbClr val="000000"/>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843729919"/>
              </p:ext>
            </p:extLst>
          </p:nvPr>
        </p:nvGraphicFramePr>
        <p:xfrm>
          <a:off x="0" y="1447800"/>
          <a:ext cx="9143999"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5638800" y="2095500"/>
            <a:ext cx="2743200" cy="647700"/>
          </a:xfrm>
          <a:prstGeom prst="rect">
            <a:avLst/>
          </a:prstGeom>
          <a:solidFill>
            <a:schemeClr val="bg1">
              <a:lumMod val="85000"/>
            </a:schemeClr>
          </a:solidFill>
          <a:ln>
            <a:solidFill>
              <a:schemeClr val="bg1"/>
            </a:solidFill>
          </a:ln>
          <a:effectLst>
            <a:outerShdw blurRad="63500" dist="50800" dir="5400000" algn="ctr" rotWithShape="0">
              <a:srgbClr val="000000">
                <a:alpha val="43137"/>
              </a:srgbClr>
            </a:outerShdw>
          </a:effectLst>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t>End stock buybacks that allow corporations to buy their own stock to increase executives and shareholders' wealth.</a:t>
            </a:r>
            <a:endParaRPr lang="en-US" sz="1800" b="1" dirty="0"/>
          </a:p>
        </p:txBody>
      </p:sp>
      <p:cxnSp>
        <p:nvCxnSpPr>
          <p:cNvPr id="8" name="Straight Connector 7"/>
          <p:cNvCxnSpPr/>
          <p:nvPr/>
        </p:nvCxnSpPr>
        <p:spPr bwMode="auto">
          <a:xfrm>
            <a:off x="4572000" y="2971800"/>
            <a:ext cx="0" cy="2667000"/>
          </a:xfrm>
          <a:prstGeom prst="line">
            <a:avLst/>
          </a:prstGeom>
          <a:solidFill>
            <a:srgbClr val="EAEAEA"/>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a:extLst>
              <a:ext uri="{FF2B5EF4-FFF2-40B4-BE49-F238E27FC236}">
                <a16:creationId xmlns:a16="http://schemas.microsoft.com/office/drawing/2014/main" id="{06F81BAD-1BC9-4F64-B4AB-8B2CC3C81E64}"/>
              </a:ext>
            </a:extLst>
          </p:cNvPr>
          <p:cNvSpPr/>
          <p:nvPr/>
        </p:nvSpPr>
        <p:spPr>
          <a:xfrm>
            <a:off x="0" y="6211669"/>
            <a:ext cx="6703438" cy="507831"/>
          </a:xfrm>
          <a:prstGeom prst="rect">
            <a:avLst/>
          </a:prstGeom>
        </p:spPr>
        <p:txBody>
          <a:bodyPr wrap="square">
            <a:spAutoFit/>
          </a:bodyPr>
          <a:lstStyle/>
          <a:p>
            <a:pPr algn="just"/>
            <a:r>
              <a:rPr lang="en-US" sz="900" i="1" dirty="0">
                <a:ea typeface="Times New Roman" panose="02020603050405020304" pitchFamily="18" charset="0"/>
                <a:cs typeface="Times New Roman" panose="02020603050405020304" pitchFamily="18" charset="0"/>
              </a:rPr>
              <a:t>All questions asked of half the sample.</a:t>
            </a:r>
            <a:endParaRPr lang="en-US" sz="900" dirty="0"/>
          </a:p>
          <a:p>
            <a:pPr algn="just"/>
            <a:r>
              <a:rPr lang="en-US" sz="900" dirty="0"/>
              <a:t>Q9. Now I am going to read you a list of proposals that are being considered to reform the financial system. For each, please tell me if you support or oppose the proposal. If you don’t know, just say so and we will move on. </a:t>
            </a:r>
            <a:endParaRPr lang="en-US" sz="200" dirty="0"/>
          </a:p>
        </p:txBody>
      </p:sp>
    </p:spTree>
    <p:extLst>
      <p:ext uri="{BB962C8B-B14F-4D97-AF65-F5344CB8AC3E}">
        <p14:creationId xmlns:p14="http://schemas.microsoft.com/office/powerpoint/2010/main" val="2656207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38</a:t>
            </a:fld>
            <a:endParaRPr lang="en-US" dirty="0">
              <a:solidFill>
                <a:srgbClr val="000000"/>
              </a:solidFill>
            </a:endParaRPr>
          </a:p>
        </p:txBody>
      </p:sp>
      <p:graphicFrame>
        <p:nvGraphicFramePr>
          <p:cNvPr id="6" name="Object 12"/>
          <p:cNvGraphicFramePr>
            <a:graphicFrameLocks noChangeAspect="1"/>
          </p:cNvGraphicFramePr>
          <p:nvPr>
            <p:extLst/>
          </p:nvPr>
        </p:nvGraphicFramePr>
        <p:xfrm>
          <a:off x="228600" y="685799"/>
          <a:ext cx="8273733" cy="5862687"/>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0" y="6225322"/>
            <a:ext cx="6703438" cy="646331"/>
          </a:xfrm>
          <a:prstGeom prst="rect">
            <a:avLst/>
          </a:prstGeom>
        </p:spPr>
        <p:txBody>
          <a:bodyPr wrap="square">
            <a:spAutoFit/>
          </a:bodyPr>
          <a:lstStyle/>
          <a:p>
            <a:pPr algn="just"/>
            <a:r>
              <a:rPr lang="en-US" sz="900" i="1" dirty="0">
                <a:ea typeface="Times New Roman" panose="02020603050405020304" pitchFamily="18" charset="0"/>
                <a:cs typeface="Times New Roman" panose="02020603050405020304" pitchFamily="18" charset="0"/>
              </a:rPr>
              <a:t>Darker colors indicate intensity</a:t>
            </a:r>
          </a:p>
          <a:p>
            <a:pPr algn="just"/>
            <a:r>
              <a:rPr lang="en-US" sz="900" i="1" dirty="0">
                <a:ea typeface="Times New Roman" panose="02020603050405020304" pitchFamily="18" charset="0"/>
                <a:cs typeface="Times New Roman" panose="02020603050405020304" pitchFamily="18" charset="0"/>
              </a:rPr>
              <a:t>All questions asked of half the sample.</a:t>
            </a:r>
            <a:endParaRPr lang="en-US" sz="900" dirty="0"/>
          </a:p>
          <a:p>
            <a:pPr algn="just"/>
            <a:r>
              <a:rPr lang="en-US" sz="900" dirty="0"/>
              <a:t>Q10. Now I am going to read you a list of proposals that are being considered to reform the financial system. For each, please tell me if you support or oppose the proposal. If you don’t know, just say so and we will move on. </a:t>
            </a:r>
            <a:endParaRPr lang="en-US" sz="200" dirty="0"/>
          </a:p>
        </p:txBody>
      </p:sp>
      <p:sp>
        <p:nvSpPr>
          <p:cNvPr id="5" name="Title 4"/>
          <p:cNvSpPr>
            <a:spLocks noGrp="1"/>
          </p:cNvSpPr>
          <p:nvPr>
            <p:ph type="title"/>
          </p:nvPr>
        </p:nvSpPr>
        <p:spPr>
          <a:xfrm>
            <a:off x="685801" y="84137"/>
            <a:ext cx="8080882" cy="1058863"/>
          </a:xfrm>
        </p:spPr>
        <p:txBody>
          <a:bodyPr/>
          <a:lstStyle/>
          <a:p>
            <a:r>
              <a:rPr lang="en-US" sz="2000" dirty="0"/>
              <a:t>Although the intensity falls somewhat, voters also indicate they would be more likely to support candidates who champion these reform proposals.</a:t>
            </a:r>
          </a:p>
        </p:txBody>
      </p:sp>
      <p:grpSp>
        <p:nvGrpSpPr>
          <p:cNvPr id="2" name="Group 1">
            <a:extLst>
              <a:ext uri="{FF2B5EF4-FFF2-40B4-BE49-F238E27FC236}">
                <a16:creationId xmlns:a16="http://schemas.microsoft.com/office/drawing/2014/main" id="{0F838E4F-A01E-4A86-8CAD-D416A4A518DB}"/>
              </a:ext>
            </a:extLst>
          </p:cNvPr>
          <p:cNvGrpSpPr/>
          <p:nvPr/>
        </p:nvGrpSpPr>
        <p:grpSpPr>
          <a:xfrm>
            <a:off x="8420185" y="1348522"/>
            <a:ext cx="567734" cy="4876800"/>
            <a:chOff x="8382000" y="1219200"/>
            <a:chExt cx="567734" cy="4876800"/>
          </a:xfrm>
        </p:grpSpPr>
        <p:sp>
          <p:nvSpPr>
            <p:cNvPr id="3" name="Rectangle 2"/>
            <p:cNvSpPr/>
            <p:nvPr/>
          </p:nvSpPr>
          <p:spPr bwMode="auto">
            <a:xfrm>
              <a:off x="8382000" y="1219200"/>
              <a:ext cx="533400" cy="4876800"/>
            </a:xfrm>
            <a:prstGeom prst="rect">
              <a:avLst/>
            </a:prstGeom>
            <a:solidFill>
              <a:schemeClr val="bg1">
                <a:lumMod val="85000"/>
              </a:schemeClr>
            </a:solidFill>
            <a:ln w="3175" cap="flat" cmpd="sng" algn="ctr">
              <a:no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7" name="TextBox 6"/>
            <p:cNvSpPr txBox="1"/>
            <p:nvPr/>
          </p:nvSpPr>
          <p:spPr>
            <a:xfrm>
              <a:off x="8382000" y="1295400"/>
              <a:ext cx="530469" cy="215444"/>
            </a:xfrm>
            <a:prstGeom prst="rect">
              <a:avLst/>
            </a:prstGeom>
            <a:noFill/>
          </p:spPr>
          <p:txBody>
            <a:bodyPr wrap="square" lIns="0" tIns="0" rIns="0" bIns="0" rtlCol="0">
              <a:spAutoFit/>
            </a:bodyPr>
            <a:lstStyle/>
            <a:p>
              <a:pPr algn="ctr"/>
              <a:r>
                <a:rPr lang="en-US" sz="1400" b="1" dirty="0"/>
                <a:t>Net</a:t>
              </a:r>
            </a:p>
          </p:txBody>
        </p:sp>
        <p:sp>
          <p:nvSpPr>
            <p:cNvPr id="8" name="TextBox 7"/>
            <p:cNvSpPr txBox="1"/>
            <p:nvPr/>
          </p:nvSpPr>
          <p:spPr>
            <a:xfrm>
              <a:off x="8419265" y="1871597"/>
              <a:ext cx="530469" cy="276999"/>
            </a:xfrm>
            <a:prstGeom prst="rect">
              <a:avLst/>
            </a:prstGeom>
            <a:noFill/>
          </p:spPr>
          <p:txBody>
            <a:bodyPr wrap="square" lIns="0" tIns="0" rIns="0" bIns="0" rtlCol="0">
              <a:spAutoFit/>
            </a:bodyPr>
            <a:lstStyle/>
            <a:p>
              <a:pPr algn="ctr"/>
              <a:r>
                <a:rPr lang="en-US" b="1" i="1" dirty="0"/>
                <a:t>+64</a:t>
              </a:r>
            </a:p>
          </p:txBody>
        </p:sp>
        <p:sp>
          <p:nvSpPr>
            <p:cNvPr id="9" name="TextBox 8"/>
            <p:cNvSpPr txBox="1"/>
            <p:nvPr/>
          </p:nvSpPr>
          <p:spPr>
            <a:xfrm>
              <a:off x="8382000" y="2487727"/>
              <a:ext cx="530469" cy="276999"/>
            </a:xfrm>
            <a:prstGeom prst="rect">
              <a:avLst/>
            </a:prstGeom>
            <a:noFill/>
          </p:spPr>
          <p:txBody>
            <a:bodyPr wrap="square" lIns="0" tIns="0" rIns="0" bIns="0" rtlCol="0">
              <a:spAutoFit/>
            </a:bodyPr>
            <a:lstStyle/>
            <a:p>
              <a:pPr algn="ctr"/>
              <a:r>
                <a:rPr lang="en-US" b="1" i="1" dirty="0"/>
                <a:t>+47</a:t>
              </a:r>
            </a:p>
          </p:txBody>
        </p:sp>
        <p:sp>
          <p:nvSpPr>
            <p:cNvPr id="11" name="TextBox 10"/>
            <p:cNvSpPr txBox="1"/>
            <p:nvPr/>
          </p:nvSpPr>
          <p:spPr>
            <a:xfrm>
              <a:off x="8386687" y="3112515"/>
              <a:ext cx="530469" cy="276999"/>
            </a:xfrm>
            <a:prstGeom prst="rect">
              <a:avLst/>
            </a:prstGeom>
            <a:noFill/>
          </p:spPr>
          <p:txBody>
            <a:bodyPr wrap="square" lIns="0" tIns="0" rIns="0" bIns="0" rtlCol="0">
              <a:spAutoFit/>
            </a:bodyPr>
            <a:lstStyle/>
            <a:p>
              <a:pPr algn="ctr"/>
              <a:r>
                <a:rPr lang="en-US" b="1" i="1" dirty="0"/>
                <a:t>+43</a:t>
              </a:r>
            </a:p>
          </p:txBody>
        </p:sp>
        <p:sp>
          <p:nvSpPr>
            <p:cNvPr id="13" name="TextBox 12"/>
            <p:cNvSpPr txBox="1"/>
            <p:nvPr/>
          </p:nvSpPr>
          <p:spPr>
            <a:xfrm>
              <a:off x="8394307" y="3791589"/>
              <a:ext cx="530469" cy="276999"/>
            </a:xfrm>
            <a:prstGeom prst="rect">
              <a:avLst/>
            </a:prstGeom>
            <a:noFill/>
          </p:spPr>
          <p:txBody>
            <a:bodyPr wrap="square" lIns="0" tIns="0" rIns="0" bIns="0" rtlCol="0">
              <a:spAutoFit/>
            </a:bodyPr>
            <a:lstStyle/>
            <a:p>
              <a:pPr algn="ctr"/>
              <a:r>
                <a:rPr lang="en-US" b="1" i="1" dirty="0"/>
                <a:t>+47</a:t>
              </a:r>
            </a:p>
          </p:txBody>
        </p:sp>
        <p:sp>
          <p:nvSpPr>
            <p:cNvPr id="22" name="TextBox 21">
              <a:extLst>
                <a:ext uri="{FF2B5EF4-FFF2-40B4-BE49-F238E27FC236}">
                  <a16:creationId xmlns:a16="http://schemas.microsoft.com/office/drawing/2014/main" id="{59A24C32-0F20-4016-92BF-B897FE898CE8}"/>
                </a:ext>
              </a:extLst>
            </p:cNvPr>
            <p:cNvSpPr txBox="1"/>
            <p:nvPr/>
          </p:nvSpPr>
          <p:spPr>
            <a:xfrm>
              <a:off x="8404025" y="4420694"/>
              <a:ext cx="530469" cy="276999"/>
            </a:xfrm>
            <a:prstGeom prst="rect">
              <a:avLst/>
            </a:prstGeom>
            <a:noFill/>
          </p:spPr>
          <p:txBody>
            <a:bodyPr wrap="square" lIns="0" tIns="0" rIns="0" bIns="0" rtlCol="0">
              <a:spAutoFit/>
            </a:bodyPr>
            <a:lstStyle/>
            <a:p>
              <a:pPr algn="ctr"/>
              <a:r>
                <a:rPr lang="en-US" b="1" i="1" dirty="0"/>
                <a:t>+37</a:t>
              </a:r>
            </a:p>
          </p:txBody>
        </p:sp>
        <p:sp>
          <p:nvSpPr>
            <p:cNvPr id="23" name="TextBox 22">
              <a:extLst>
                <a:ext uri="{FF2B5EF4-FFF2-40B4-BE49-F238E27FC236}">
                  <a16:creationId xmlns:a16="http://schemas.microsoft.com/office/drawing/2014/main" id="{D40ADC6A-1E96-49A1-AA94-8CF786EE59D0}"/>
                </a:ext>
              </a:extLst>
            </p:cNvPr>
            <p:cNvSpPr txBox="1"/>
            <p:nvPr/>
          </p:nvSpPr>
          <p:spPr>
            <a:xfrm>
              <a:off x="8397323" y="5084655"/>
              <a:ext cx="530469" cy="276999"/>
            </a:xfrm>
            <a:prstGeom prst="rect">
              <a:avLst/>
            </a:prstGeom>
            <a:noFill/>
          </p:spPr>
          <p:txBody>
            <a:bodyPr wrap="square" lIns="0" tIns="0" rIns="0" bIns="0" rtlCol="0">
              <a:spAutoFit/>
            </a:bodyPr>
            <a:lstStyle/>
            <a:p>
              <a:pPr algn="ctr"/>
              <a:r>
                <a:rPr lang="en-US" b="1" i="1" dirty="0"/>
                <a:t>+7</a:t>
              </a:r>
            </a:p>
          </p:txBody>
        </p:sp>
        <p:sp>
          <p:nvSpPr>
            <p:cNvPr id="24" name="TextBox 23">
              <a:extLst>
                <a:ext uri="{FF2B5EF4-FFF2-40B4-BE49-F238E27FC236}">
                  <a16:creationId xmlns:a16="http://schemas.microsoft.com/office/drawing/2014/main" id="{7483D2DC-4F60-4E80-B46E-F342D399CFBB}"/>
                </a:ext>
              </a:extLst>
            </p:cNvPr>
            <p:cNvSpPr txBox="1"/>
            <p:nvPr/>
          </p:nvSpPr>
          <p:spPr>
            <a:xfrm>
              <a:off x="8404025" y="5706616"/>
              <a:ext cx="530469" cy="276999"/>
            </a:xfrm>
            <a:prstGeom prst="rect">
              <a:avLst/>
            </a:prstGeom>
            <a:noFill/>
          </p:spPr>
          <p:txBody>
            <a:bodyPr wrap="square" lIns="0" tIns="0" rIns="0" bIns="0" rtlCol="0">
              <a:spAutoFit/>
            </a:bodyPr>
            <a:lstStyle/>
            <a:p>
              <a:pPr algn="ctr"/>
              <a:r>
                <a:rPr lang="en-US" b="1" i="1" dirty="0"/>
                <a:t>+20</a:t>
              </a:r>
            </a:p>
          </p:txBody>
        </p:sp>
      </p:grpSp>
      <p:sp>
        <p:nvSpPr>
          <p:cNvPr id="26" name="Rectangle 25">
            <a:extLst>
              <a:ext uri="{FF2B5EF4-FFF2-40B4-BE49-F238E27FC236}">
                <a16:creationId xmlns:a16="http://schemas.microsoft.com/office/drawing/2014/main" id="{20B46DE7-4A0E-4178-B145-A5F425CBD36E}"/>
              </a:ext>
            </a:extLst>
          </p:cNvPr>
          <p:cNvSpPr/>
          <p:nvPr/>
        </p:nvSpPr>
        <p:spPr bwMode="auto">
          <a:xfrm>
            <a:off x="7665803" y="1348522"/>
            <a:ext cx="670967" cy="4876800"/>
          </a:xfrm>
          <a:prstGeom prst="rect">
            <a:avLst/>
          </a:prstGeom>
          <a:solidFill>
            <a:schemeClr val="bg1">
              <a:lumMod val="85000"/>
            </a:schemeClr>
          </a:solidFill>
          <a:ln w="3175" cap="flat" cmpd="sng" algn="ctr">
            <a:no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27" name="TextBox 26">
            <a:extLst>
              <a:ext uri="{FF2B5EF4-FFF2-40B4-BE49-F238E27FC236}">
                <a16:creationId xmlns:a16="http://schemas.microsoft.com/office/drawing/2014/main" id="{A27DDBDF-C687-43C3-8EB8-CA6B1694378F}"/>
              </a:ext>
            </a:extLst>
          </p:cNvPr>
          <p:cNvSpPr txBox="1"/>
          <p:nvPr/>
        </p:nvSpPr>
        <p:spPr>
          <a:xfrm>
            <a:off x="7680607" y="1334973"/>
            <a:ext cx="665275" cy="484748"/>
          </a:xfrm>
          <a:prstGeom prst="rect">
            <a:avLst/>
          </a:prstGeom>
          <a:noFill/>
        </p:spPr>
        <p:txBody>
          <a:bodyPr wrap="square" lIns="0" tIns="0" rIns="0" bIns="0" rtlCol="0">
            <a:spAutoFit/>
          </a:bodyPr>
          <a:lstStyle/>
          <a:p>
            <a:pPr algn="ctr"/>
            <a:r>
              <a:rPr lang="en-US" sz="1050" b="1" dirty="0"/>
              <a:t>Drop-off </a:t>
            </a:r>
          </a:p>
          <a:p>
            <a:pPr algn="ctr"/>
            <a:r>
              <a:rPr lang="en-US" sz="1050" b="1" dirty="0"/>
              <a:t>% Much more likely</a:t>
            </a:r>
          </a:p>
        </p:txBody>
      </p:sp>
      <p:sp>
        <p:nvSpPr>
          <p:cNvPr id="28" name="TextBox 27">
            <a:extLst>
              <a:ext uri="{FF2B5EF4-FFF2-40B4-BE49-F238E27FC236}">
                <a16:creationId xmlns:a16="http://schemas.microsoft.com/office/drawing/2014/main" id="{EA3CCDA4-2DA9-40F1-9513-4D96F399B48D}"/>
              </a:ext>
            </a:extLst>
          </p:cNvPr>
          <p:cNvSpPr txBox="1"/>
          <p:nvPr/>
        </p:nvSpPr>
        <p:spPr>
          <a:xfrm>
            <a:off x="7698123" y="2002941"/>
            <a:ext cx="530469" cy="276999"/>
          </a:xfrm>
          <a:prstGeom prst="rect">
            <a:avLst/>
          </a:prstGeom>
          <a:noFill/>
        </p:spPr>
        <p:txBody>
          <a:bodyPr wrap="square" lIns="0" tIns="0" rIns="0" bIns="0" rtlCol="0">
            <a:spAutoFit/>
          </a:bodyPr>
          <a:lstStyle/>
          <a:p>
            <a:pPr algn="ctr"/>
            <a:r>
              <a:rPr lang="en-US" b="1" i="1" dirty="0"/>
              <a:t>69</a:t>
            </a:r>
          </a:p>
        </p:txBody>
      </p:sp>
      <p:sp>
        <p:nvSpPr>
          <p:cNvPr id="29" name="TextBox 28">
            <a:extLst>
              <a:ext uri="{FF2B5EF4-FFF2-40B4-BE49-F238E27FC236}">
                <a16:creationId xmlns:a16="http://schemas.microsoft.com/office/drawing/2014/main" id="{9898D548-E122-4E9B-95E5-5FA05AD71E37}"/>
              </a:ext>
            </a:extLst>
          </p:cNvPr>
          <p:cNvSpPr txBox="1"/>
          <p:nvPr/>
        </p:nvSpPr>
        <p:spPr>
          <a:xfrm>
            <a:off x="7706629" y="2617049"/>
            <a:ext cx="530469" cy="276999"/>
          </a:xfrm>
          <a:prstGeom prst="rect">
            <a:avLst/>
          </a:prstGeom>
          <a:noFill/>
        </p:spPr>
        <p:txBody>
          <a:bodyPr wrap="square" lIns="0" tIns="0" rIns="0" bIns="0" rtlCol="0">
            <a:spAutoFit/>
          </a:bodyPr>
          <a:lstStyle/>
          <a:p>
            <a:pPr algn="ctr"/>
            <a:r>
              <a:rPr lang="en-US" b="1" i="1" dirty="0"/>
              <a:t>44</a:t>
            </a:r>
          </a:p>
        </p:txBody>
      </p:sp>
      <p:sp>
        <p:nvSpPr>
          <p:cNvPr id="30" name="TextBox 29">
            <a:extLst>
              <a:ext uri="{FF2B5EF4-FFF2-40B4-BE49-F238E27FC236}">
                <a16:creationId xmlns:a16="http://schemas.microsoft.com/office/drawing/2014/main" id="{9FFF9BFC-E663-42F7-BAF9-9976679CDAD4}"/>
              </a:ext>
            </a:extLst>
          </p:cNvPr>
          <p:cNvSpPr txBox="1"/>
          <p:nvPr/>
        </p:nvSpPr>
        <p:spPr>
          <a:xfrm>
            <a:off x="7706628" y="3244884"/>
            <a:ext cx="530469" cy="276999"/>
          </a:xfrm>
          <a:prstGeom prst="rect">
            <a:avLst/>
          </a:prstGeom>
          <a:noFill/>
        </p:spPr>
        <p:txBody>
          <a:bodyPr wrap="square" lIns="0" tIns="0" rIns="0" bIns="0" rtlCol="0">
            <a:spAutoFit/>
          </a:bodyPr>
          <a:lstStyle/>
          <a:p>
            <a:pPr algn="ctr"/>
            <a:r>
              <a:rPr lang="en-US" b="1" i="1" dirty="0"/>
              <a:t>34</a:t>
            </a:r>
          </a:p>
        </p:txBody>
      </p:sp>
      <p:sp>
        <p:nvSpPr>
          <p:cNvPr id="31" name="TextBox 30">
            <a:extLst>
              <a:ext uri="{FF2B5EF4-FFF2-40B4-BE49-F238E27FC236}">
                <a16:creationId xmlns:a16="http://schemas.microsoft.com/office/drawing/2014/main" id="{E1E5517A-C4B3-4114-A7C3-97FD39648656}"/>
              </a:ext>
            </a:extLst>
          </p:cNvPr>
          <p:cNvSpPr txBox="1"/>
          <p:nvPr/>
        </p:nvSpPr>
        <p:spPr>
          <a:xfrm>
            <a:off x="7706627" y="3919440"/>
            <a:ext cx="530469" cy="276999"/>
          </a:xfrm>
          <a:prstGeom prst="rect">
            <a:avLst/>
          </a:prstGeom>
          <a:noFill/>
        </p:spPr>
        <p:txBody>
          <a:bodyPr wrap="square" lIns="0" tIns="0" rIns="0" bIns="0" rtlCol="0">
            <a:spAutoFit/>
          </a:bodyPr>
          <a:lstStyle/>
          <a:p>
            <a:pPr algn="ctr"/>
            <a:r>
              <a:rPr lang="en-US" b="1" i="1" dirty="0"/>
              <a:t>31</a:t>
            </a:r>
          </a:p>
        </p:txBody>
      </p:sp>
      <p:sp>
        <p:nvSpPr>
          <p:cNvPr id="32" name="TextBox 31">
            <a:extLst>
              <a:ext uri="{FF2B5EF4-FFF2-40B4-BE49-F238E27FC236}">
                <a16:creationId xmlns:a16="http://schemas.microsoft.com/office/drawing/2014/main" id="{6E7092A5-BE92-43CC-A9EB-2B6CA0F46186}"/>
              </a:ext>
            </a:extLst>
          </p:cNvPr>
          <p:cNvSpPr txBox="1"/>
          <p:nvPr/>
        </p:nvSpPr>
        <p:spPr>
          <a:xfrm>
            <a:off x="7687108" y="4552396"/>
            <a:ext cx="530469" cy="276999"/>
          </a:xfrm>
          <a:prstGeom prst="rect">
            <a:avLst/>
          </a:prstGeom>
          <a:noFill/>
        </p:spPr>
        <p:txBody>
          <a:bodyPr wrap="square" lIns="0" tIns="0" rIns="0" bIns="0" rtlCol="0">
            <a:spAutoFit/>
          </a:bodyPr>
          <a:lstStyle/>
          <a:p>
            <a:pPr algn="ctr"/>
            <a:r>
              <a:rPr lang="en-US" b="1" i="1" dirty="0"/>
              <a:t>47</a:t>
            </a:r>
          </a:p>
        </p:txBody>
      </p:sp>
      <p:sp>
        <p:nvSpPr>
          <p:cNvPr id="33" name="TextBox 32">
            <a:extLst>
              <a:ext uri="{FF2B5EF4-FFF2-40B4-BE49-F238E27FC236}">
                <a16:creationId xmlns:a16="http://schemas.microsoft.com/office/drawing/2014/main" id="{34DF7216-3CC1-41AD-AD5B-770CB768FD4A}"/>
              </a:ext>
            </a:extLst>
          </p:cNvPr>
          <p:cNvSpPr txBox="1"/>
          <p:nvPr/>
        </p:nvSpPr>
        <p:spPr>
          <a:xfrm>
            <a:off x="7687108" y="5216357"/>
            <a:ext cx="530469" cy="276999"/>
          </a:xfrm>
          <a:prstGeom prst="rect">
            <a:avLst/>
          </a:prstGeom>
          <a:noFill/>
        </p:spPr>
        <p:txBody>
          <a:bodyPr wrap="square" lIns="0" tIns="0" rIns="0" bIns="0" rtlCol="0">
            <a:spAutoFit/>
          </a:bodyPr>
          <a:lstStyle/>
          <a:p>
            <a:pPr algn="ctr"/>
            <a:r>
              <a:rPr lang="en-US" b="1" i="1" dirty="0"/>
              <a:t>38</a:t>
            </a:r>
          </a:p>
        </p:txBody>
      </p:sp>
      <p:sp>
        <p:nvSpPr>
          <p:cNvPr id="34" name="TextBox 33">
            <a:extLst>
              <a:ext uri="{FF2B5EF4-FFF2-40B4-BE49-F238E27FC236}">
                <a16:creationId xmlns:a16="http://schemas.microsoft.com/office/drawing/2014/main" id="{0B5A7882-5027-4823-993A-044D00AEC8CE}"/>
              </a:ext>
            </a:extLst>
          </p:cNvPr>
          <p:cNvSpPr txBox="1"/>
          <p:nvPr/>
        </p:nvSpPr>
        <p:spPr>
          <a:xfrm>
            <a:off x="7681123" y="5835939"/>
            <a:ext cx="530469" cy="276999"/>
          </a:xfrm>
          <a:prstGeom prst="rect">
            <a:avLst/>
          </a:prstGeom>
          <a:noFill/>
        </p:spPr>
        <p:txBody>
          <a:bodyPr wrap="square" lIns="0" tIns="0" rIns="0" bIns="0" rtlCol="0">
            <a:spAutoFit/>
          </a:bodyPr>
          <a:lstStyle/>
          <a:p>
            <a:pPr algn="ctr"/>
            <a:r>
              <a:rPr lang="en-US" b="1" i="1" dirty="0"/>
              <a:t>30</a:t>
            </a:r>
          </a:p>
        </p:txBody>
      </p:sp>
    </p:spTree>
    <p:extLst>
      <p:ext uri="{BB962C8B-B14F-4D97-AF65-F5344CB8AC3E}">
        <p14:creationId xmlns:p14="http://schemas.microsoft.com/office/powerpoint/2010/main" val="2606915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39</a:t>
            </a:fld>
            <a:endParaRPr lang="en-US" dirty="0">
              <a:solidFill>
                <a:srgbClr val="000000"/>
              </a:solidFill>
            </a:endParaRPr>
          </a:p>
        </p:txBody>
      </p:sp>
      <p:graphicFrame>
        <p:nvGraphicFramePr>
          <p:cNvPr id="6" name="Object 12"/>
          <p:cNvGraphicFramePr>
            <a:graphicFrameLocks noChangeAspect="1"/>
          </p:cNvGraphicFramePr>
          <p:nvPr>
            <p:extLst>
              <p:ext uri="{D42A27DB-BD31-4B8C-83A1-F6EECF244321}">
                <p14:modId xmlns:p14="http://schemas.microsoft.com/office/powerpoint/2010/main" val="2020642651"/>
              </p:ext>
            </p:extLst>
          </p:nvPr>
        </p:nvGraphicFramePr>
        <p:xfrm>
          <a:off x="804746" y="1551354"/>
          <a:ext cx="7928482" cy="4722813"/>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0" y="6225322"/>
            <a:ext cx="6703438" cy="646331"/>
          </a:xfrm>
          <a:prstGeom prst="rect">
            <a:avLst/>
          </a:prstGeom>
        </p:spPr>
        <p:txBody>
          <a:bodyPr wrap="square">
            <a:spAutoFit/>
          </a:bodyPr>
          <a:lstStyle/>
          <a:p>
            <a:pPr algn="just"/>
            <a:r>
              <a:rPr lang="en-US" sz="900" i="1" dirty="0">
                <a:ea typeface="Times New Roman" panose="02020603050405020304" pitchFamily="18" charset="0"/>
                <a:cs typeface="Times New Roman" panose="02020603050405020304" pitchFamily="18" charset="0"/>
              </a:rPr>
              <a:t>Darker colors indicate intensity</a:t>
            </a:r>
          </a:p>
          <a:p>
            <a:pPr algn="just"/>
            <a:r>
              <a:rPr lang="en-US" sz="900" i="1" dirty="0">
                <a:ea typeface="Times New Roman" panose="02020603050405020304" pitchFamily="18" charset="0"/>
                <a:cs typeface="Times New Roman" panose="02020603050405020304" pitchFamily="18" charset="0"/>
              </a:rPr>
              <a:t>All questions asked of half the sample.</a:t>
            </a:r>
            <a:endParaRPr lang="en-US" sz="900" dirty="0"/>
          </a:p>
          <a:p>
            <a:pPr algn="just"/>
            <a:r>
              <a:rPr lang="en-US" sz="900" dirty="0"/>
              <a:t>Q10. Now I am going to read you a list of proposals that are being considered to reform the financial system. For each, please tell me if you support or oppose the proposal. If you don’t know, just say so and we will move on. </a:t>
            </a:r>
            <a:endParaRPr lang="en-US" sz="200" dirty="0"/>
          </a:p>
        </p:txBody>
      </p:sp>
      <p:sp>
        <p:nvSpPr>
          <p:cNvPr id="5" name="Title 4"/>
          <p:cNvSpPr>
            <a:spLocks noGrp="1"/>
          </p:cNvSpPr>
          <p:nvPr>
            <p:ph type="title"/>
          </p:nvPr>
        </p:nvSpPr>
        <p:spPr>
          <a:xfrm>
            <a:off x="685800" y="40616"/>
            <a:ext cx="8080882" cy="1058863"/>
          </a:xfrm>
        </p:spPr>
        <p:txBody>
          <a:bodyPr/>
          <a:lstStyle/>
          <a:p>
            <a:r>
              <a:rPr lang="en-US" sz="1800" dirty="0"/>
              <a:t>Notably, support for reversing the recent tax cuts for Wall Street is less pronounced when framed in the context of a campaign position, perhaps underscoring the skepticism members of both major Parties face on this particular issue. </a:t>
            </a:r>
          </a:p>
        </p:txBody>
      </p:sp>
      <p:grpSp>
        <p:nvGrpSpPr>
          <p:cNvPr id="2" name="Group 1">
            <a:extLst>
              <a:ext uri="{FF2B5EF4-FFF2-40B4-BE49-F238E27FC236}">
                <a16:creationId xmlns:a16="http://schemas.microsoft.com/office/drawing/2014/main" id="{0F838E4F-A01E-4A86-8CAD-D416A4A518DB}"/>
              </a:ext>
            </a:extLst>
          </p:cNvPr>
          <p:cNvGrpSpPr/>
          <p:nvPr/>
        </p:nvGrpSpPr>
        <p:grpSpPr>
          <a:xfrm>
            <a:off x="7669430" y="1981200"/>
            <a:ext cx="552665" cy="4244122"/>
            <a:chOff x="8382000" y="1219200"/>
            <a:chExt cx="552665" cy="4876800"/>
          </a:xfrm>
        </p:grpSpPr>
        <p:sp>
          <p:nvSpPr>
            <p:cNvPr id="3" name="Rectangle 2"/>
            <p:cNvSpPr/>
            <p:nvPr/>
          </p:nvSpPr>
          <p:spPr bwMode="auto">
            <a:xfrm>
              <a:off x="8382000" y="1219200"/>
              <a:ext cx="533400" cy="4876800"/>
            </a:xfrm>
            <a:prstGeom prst="rect">
              <a:avLst/>
            </a:prstGeom>
            <a:solidFill>
              <a:schemeClr val="bg1">
                <a:lumMod val="85000"/>
              </a:schemeClr>
            </a:solidFill>
            <a:ln w="3175" cap="flat" cmpd="sng" algn="ctr">
              <a:no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7" name="TextBox 6"/>
            <p:cNvSpPr txBox="1"/>
            <p:nvPr/>
          </p:nvSpPr>
          <p:spPr>
            <a:xfrm>
              <a:off x="8382000" y="1295400"/>
              <a:ext cx="530469" cy="215444"/>
            </a:xfrm>
            <a:prstGeom prst="rect">
              <a:avLst/>
            </a:prstGeom>
            <a:noFill/>
          </p:spPr>
          <p:txBody>
            <a:bodyPr wrap="square" lIns="0" tIns="0" rIns="0" bIns="0" rtlCol="0">
              <a:spAutoFit/>
            </a:bodyPr>
            <a:lstStyle/>
            <a:p>
              <a:pPr algn="ctr"/>
              <a:r>
                <a:rPr lang="en-US" sz="1400" b="1" dirty="0"/>
                <a:t>Net</a:t>
              </a:r>
            </a:p>
          </p:txBody>
        </p:sp>
        <p:sp>
          <p:nvSpPr>
            <p:cNvPr id="8" name="TextBox 7"/>
            <p:cNvSpPr txBox="1"/>
            <p:nvPr/>
          </p:nvSpPr>
          <p:spPr>
            <a:xfrm>
              <a:off x="8404196" y="2214296"/>
              <a:ext cx="530469" cy="276999"/>
            </a:xfrm>
            <a:prstGeom prst="rect">
              <a:avLst/>
            </a:prstGeom>
            <a:noFill/>
          </p:spPr>
          <p:txBody>
            <a:bodyPr wrap="square" lIns="0" tIns="0" rIns="0" bIns="0" rtlCol="0">
              <a:spAutoFit/>
            </a:bodyPr>
            <a:lstStyle/>
            <a:p>
              <a:pPr algn="ctr"/>
              <a:r>
                <a:rPr lang="en-US" b="1" i="1" dirty="0"/>
                <a:t>+32</a:t>
              </a:r>
            </a:p>
          </p:txBody>
        </p:sp>
        <p:sp>
          <p:nvSpPr>
            <p:cNvPr id="9" name="TextBox 8"/>
            <p:cNvSpPr txBox="1"/>
            <p:nvPr/>
          </p:nvSpPr>
          <p:spPr>
            <a:xfrm>
              <a:off x="8382000" y="3657600"/>
              <a:ext cx="530469" cy="276999"/>
            </a:xfrm>
            <a:prstGeom prst="rect">
              <a:avLst/>
            </a:prstGeom>
            <a:noFill/>
          </p:spPr>
          <p:txBody>
            <a:bodyPr wrap="square" lIns="0" tIns="0" rIns="0" bIns="0" rtlCol="0">
              <a:spAutoFit/>
            </a:bodyPr>
            <a:lstStyle/>
            <a:p>
              <a:pPr algn="ctr"/>
              <a:r>
                <a:rPr lang="en-US" b="1" i="1" dirty="0"/>
                <a:t>+43</a:t>
              </a:r>
            </a:p>
          </p:txBody>
        </p:sp>
        <p:sp>
          <p:nvSpPr>
            <p:cNvPr id="11" name="TextBox 10"/>
            <p:cNvSpPr txBox="1"/>
            <p:nvPr/>
          </p:nvSpPr>
          <p:spPr>
            <a:xfrm>
              <a:off x="8382000" y="4984248"/>
              <a:ext cx="530469" cy="276999"/>
            </a:xfrm>
            <a:prstGeom prst="rect">
              <a:avLst/>
            </a:prstGeom>
            <a:noFill/>
          </p:spPr>
          <p:txBody>
            <a:bodyPr wrap="square" lIns="0" tIns="0" rIns="0" bIns="0" rtlCol="0">
              <a:spAutoFit/>
            </a:bodyPr>
            <a:lstStyle/>
            <a:p>
              <a:pPr algn="ctr"/>
              <a:r>
                <a:rPr lang="en-US" b="1" i="1" dirty="0"/>
                <a:t>+10</a:t>
              </a:r>
            </a:p>
          </p:txBody>
        </p:sp>
      </p:grpSp>
      <p:grpSp>
        <p:nvGrpSpPr>
          <p:cNvPr id="25" name="Group 24">
            <a:extLst>
              <a:ext uri="{FF2B5EF4-FFF2-40B4-BE49-F238E27FC236}">
                <a16:creationId xmlns:a16="http://schemas.microsoft.com/office/drawing/2014/main" id="{0F838E4F-A01E-4A86-8CAD-D416A4A518DB}"/>
              </a:ext>
            </a:extLst>
          </p:cNvPr>
          <p:cNvGrpSpPr/>
          <p:nvPr/>
        </p:nvGrpSpPr>
        <p:grpSpPr>
          <a:xfrm>
            <a:off x="8305798" y="1981200"/>
            <a:ext cx="533402" cy="4244122"/>
            <a:chOff x="8381998" y="1219200"/>
            <a:chExt cx="533402" cy="4876800"/>
          </a:xfrm>
        </p:grpSpPr>
        <p:sp>
          <p:nvSpPr>
            <p:cNvPr id="35" name="Rectangle 34"/>
            <p:cNvSpPr/>
            <p:nvPr/>
          </p:nvSpPr>
          <p:spPr bwMode="auto">
            <a:xfrm>
              <a:off x="8382000" y="1219200"/>
              <a:ext cx="533400" cy="4876800"/>
            </a:xfrm>
            <a:prstGeom prst="rect">
              <a:avLst/>
            </a:prstGeom>
            <a:solidFill>
              <a:schemeClr val="bg1">
                <a:lumMod val="85000"/>
              </a:schemeClr>
            </a:solidFill>
            <a:ln w="3175" cap="flat" cmpd="sng" algn="ctr">
              <a:no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36" name="TextBox 35"/>
            <p:cNvSpPr txBox="1"/>
            <p:nvPr/>
          </p:nvSpPr>
          <p:spPr>
            <a:xfrm>
              <a:off x="8382000" y="1295400"/>
              <a:ext cx="530469" cy="389429"/>
            </a:xfrm>
            <a:prstGeom prst="rect">
              <a:avLst/>
            </a:prstGeom>
            <a:noFill/>
          </p:spPr>
          <p:txBody>
            <a:bodyPr wrap="square" lIns="0" tIns="0" rIns="0" bIns="0" rtlCol="0">
              <a:spAutoFit/>
            </a:bodyPr>
            <a:lstStyle/>
            <a:p>
              <a:pPr algn="ctr"/>
              <a:r>
                <a:rPr lang="en-US" sz="800" b="1" dirty="0"/>
                <a:t>Drop-off </a:t>
              </a:r>
            </a:p>
            <a:p>
              <a:pPr algn="ctr"/>
              <a:r>
                <a:rPr lang="en-US" sz="800" b="1" dirty="0"/>
                <a:t>% Much More likely</a:t>
              </a:r>
            </a:p>
          </p:txBody>
        </p:sp>
        <p:sp>
          <p:nvSpPr>
            <p:cNvPr id="37" name="TextBox 36"/>
            <p:cNvSpPr txBox="1"/>
            <p:nvPr/>
          </p:nvSpPr>
          <p:spPr>
            <a:xfrm>
              <a:off x="8381998" y="2190788"/>
              <a:ext cx="530469" cy="292072"/>
            </a:xfrm>
            <a:prstGeom prst="rect">
              <a:avLst/>
            </a:prstGeom>
            <a:noFill/>
          </p:spPr>
          <p:txBody>
            <a:bodyPr wrap="square" lIns="0" tIns="0" rIns="0" bIns="0" rtlCol="0">
              <a:spAutoFit/>
            </a:bodyPr>
            <a:lstStyle/>
            <a:p>
              <a:pPr algn="ctr"/>
              <a:r>
                <a:rPr lang="en-US" b="1" i="1" dirty="0"/>
                <a:t>41</a:t>
              </a:r>
            </a:p>
          </p:txBody>
        </p:sp>
        <p:sp>
          <p:nvSpPr>
            <p:cNvPr id="38" name="TextBox 37"/>
            <p:cNvSpPr txBox="1"/>
            <p:nvPr/>
          </p:nvSpPr>
          <p:spPr>
            <a:xfrm>
              <a:off x="8381998" y="3642526"/>
              <a:ext cx="530469" cy="292072"/>
            </a:xfrm>
            <a:prstGeom prst="rect">
              <a:avLst/>
            </a:prstGeom>
            <a:noFill/>
          </p:spPr>
          <p:txBody>
            <a:bodyPr wrap="square" lIns="0" tIns="0" rIns="0" bIns="0" rtlCol="0">
              <a:spAutoFit/>
            </a:bodyPr>
            <a:lstStyle/>
            <a:p>
              <a:pPr algn="ctr"/>
              <a:r>
                <a:rPr lang="en-US" b="1" i="1" dirty="0"/>
                <a:t>34</a:t>
              </a:r>
            </a:p>
          </p:txBody>
        </p:sp>
        <p:sp>
          <p:nvSpPr>
            <p:cNvPr id="39" name="TextBox 38"/>
            <p:cNvSpPr txBox="1"/>
            <p:nvPr/>
          </p:nvSpPr>
          <p:spPr>
            <a:xfrm>
              <a:off x="8381999" y="4976710"/>
              <a:ext cx="530469" cy="292072"/>
            </a:xfrm>
            <a:prstGeom prst="rect">
              <a:avLst/>
            </a:prstGeom>
            <a:noFill/>
          </p:spPr>
          <p:txBody>
            <a:bodyPr wrap="square" lIns="0" tIns="0" rIns="0" bIns="0" rtlCol="0">
              <a:spAutoFit/>
            </a:bodyPr>
            <a:lstStyle/>
            <a:p>
              <a:pPr algn="ctr"/>
              <a:r>
                <a:rPr lang="en-US" b="1" i="1" dirty="0"/>
                <a:t>31</a:t>
              </a:r>
            </a:p>
          </p:txBody>
        </p:sp>
      </p:grpSp>
    </p:spTree>
    <p:extLst>
      <p:ext uri="{BB962C8B-B14F-4D97-AF65-F5344CB8AC3E}">
        <p14:creationId xmlns:p14="http://schemas.microsoft.com/office/powerpoint/2010/main" val="2588562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37"/>
            <a:ext cx="7772400" cy="601663"/>
          </a:xfrm>
        </p:spPr>
        <p:txBody>
          <a:bodyPr/>
          <a:lstStyle/>
          <a:p>
            <a:r>
              <a:rPr lang="en-US" dirty="0"/>
              <a:t>Key Findings: Overview of Findings</a:t>
            </a:r>
            <a:r>
              <a:rPr lang="en-US" sz="2000" dirty="0"/>
              <a:t> (continued)</a:t>
            </a:r>
          </a:p>
        </p:txBody>
      </p:sp>
      <p:sp>
        <p:nvSpPr>
          <p:cNvPr id="3" name="Content Placeholder 2"/>
          <p:cNvSpPr>
            <a:spLocks noGrp="1"/>
          </p:cNvSpPr>
          <p:nvPr>
            <p:ph idx="1"/>
          </p:nvPr>
        </p:nvSpPr>
        <p:spPr>
          <a:xfrm>
            <a:off x="751438" y="1295400"/>
            <a:ext cx="7696200" cy="5292112"/>
          </a:xfrm>
        </p:spPr>
        <p:txBody>
          <a:bodyPr/>
          <a:lstStyle/>
          <a:p>
            <a:pPr marL="365760" algn="just">
              <a:spcBef>
                <a:spcPts val="600"/>
              </a:spcBef>
              <a:spcAft>
                <a:spcPts val="600"/>
              </a:spcAft>
            </a:pPr>
            <a:r>
              <a:rPr lang="en-US" sz="1800" b="1" dirty="0"/>
              <a:t>Beyond supporting Wall Street reform in general terms, voters also strongly embrace a range of robust and very specific policy proposals</a:t>
            </a:r>
            <a:r>
              <a:rPr lang="en-US" sz="1800" dirty="0"/>
              <a:t> designed to curb Wall Street’s influence as well. </a:t>
            </a:r>
          </a:p>
          <a:p>
            <a:pPr marL="765810" lvl="1" algn="just">
              <a:spcBef>
                <a:spcPts val="600"/>
              </a:spcBef>
              <a:spcAft>
                <a:spcPts val="600"/>
              </a:spcAft>
            </a:pPr>
            <a:r>
              <a:rPr lang="en-US" sz="1400" dirty="0"/>
              <a:t>There is remarkable intensity and reach for </a:t>
            </a:r>
            <a:r>
              <a:rPr lang="en-US" sz="1400" b="1" dirty="0"/>
              <a:t>“hold[</a:t>
            </a:r>
            <a:r>
              <a:rPr lang="en-US" sz="1400" b="1" dirty="0" err="1"/>
              <a:t>ing</a:t>
            </a:r>
            <a:r>
              <a:rPr lang="en-US" sz="1400" b="1" dirty="0"/>
              <a:t>] financial companies accountable if they discriminate against people based on their race or ethnicity”</a:t>
            </a:r>
            <a:r>
              <a:rPr lang="en-US" sz="1400" dirty="0"/>
              <a:t>, including three-quarters of likely voters (77%) and more than eight-in-ten drop-off voters (83%) </a:t>
            </a:r>
            <a:r>
              <a:rPr lang="en-US" sz="1400" i="1" dirty="0"/>
              <a:t>strongly</a:t>
            </a:r>
            <a:r>
              <a:rPr lang="en-US" sz="1400" dirty="0"/>
              <a:t> supportive.</a:t>
            </a:r>
          </a:p>
          <a:p>
            <a:pPr marL="765810" lvl="1" algn="just">
              <a:spcBef>
                <a:spcPts val="600"/>
              </a:spcBef>
              <a:spcAft>
                <a:spcPts val="600"/>
              </a:spcAft>
            </a:pPr>
            <a:r>
              <a:rPr lang="en-US" sz="1400" b="1" dirty="0"/>
              <a:t>Separating commercial banking from investment banking </a:t>
            </a:r>
            <a:r>
              <a:rPr lang="en-US" sz="1400" dirty="0"/>
              <a:t>also enjoys commanding support (53% of drop off and likely voters strongly support, with 72% of likely and 71% of drop off voters total support).</a:t>
            </a:r>
          </a:p>
          <a:p>
            <a:pPr marL="765810" lvl="1" algn="just">
              <a:spcBef>
                <a:spcPts val="600"/>
              </a:spcBef>
              <a:spcAft>
                <a:spcPts val="600"/>
              </a:spcAft>
            </a:pPr>
            <a:r>
              <a:rPr lang="en-US" sz="1400" dirty="0"/>
              <a:t>While an argument advocating </a:t>
            </a:r>
            <a:r>
              <a:rPr lang="en-US" sz="1400" b="1" dirty="0"/>
              <a:t>eliminating stock buybacks </a:t>
            </a:r>
            <a:r>
              <a:rPr lang="en-US" sz="1400" dirty="0"/>
              <a:t>is quite persuasive (71% convincing, including 45% very, among likely voters), the proposal itself, without any messaging, significantly underperforms (37% support among likely voters, incl. 28% strong). </a:t>
            </a:r>
          </a:p>
          <a:p>
            <a:pPr marL="365760" algn="just">
              <a:spcBef>
                <a:spcPts val="600"/>
              </a:spcBef>
              <a:spcAft>
                <a:spcPts val="600"/>
              </a:spcAft>
            </a:pPr>
            <a:r>
              <a:rPr lang="en-US" sz="1800" b="1" dirty="0"/>
              <a:t>The strongest message frames </a:t>
            </a:r>
            <a:r>
              <a:rPr lang="en-US" sz="1800" dirty="0"/>
              <a:t>in favor of government taking a tougher stance on Wall Street highlight Wall Street’s racially discriminatory lending practices; the massive payouts from the recent tax bill; their outsize political influence; and their role in exacerbating economic inequality. </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4143650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7"/>
            <a:ext cx="8382000" cy="1058863"/>
          </a:xfrm>
        </p:spPr>
        <p:txBody>
          <a:bodyPr/>
          <a:lstStyle/>
          <a:p>
            <a:r>
              <a:rPr lang="en-US" sz="1800" dirty="0"/>
              <a:t>Voters are less likely to vote for a candidate who supports ending stock buy backs without an explanation of the trade of investments in executives’ wealth versus investments in jobs and growth.</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40</a:t>
            </a:fld>
            <a:endParaRPr lang="en-US" dirty="0">
              <a:solidFill>
                <a:srgbClr val="000000"/>
              </a:solidFill>
            </a:endParaRPr>
          </a:p>
        </p:txBody>
      </p:sp>
      <p:graphicFrame>
        <p:nvGraphicFramePr>
          <p:cNvPr id="6" name="Object 12"/>
          <p:cNvGraphicFramePr>
            <a:graphicFrameLocks noChangeAspect="1"/>
          </p:cNvGraphicFramePr>
          <p:nvPr>
            <p:extLst>
              <p:ext uri="{D42A27DB-BD31-4B8C-83A1-F6EECF244321}">
                <p14:modId xmlns:p14="http://schemas.microsoft.com/office/powerpoint/2010/main" val="1369160814"/>
              </p:ext>
            </p:extLst>
          </p:nvPr>
        </p:nvGraphicFramePr>
        <p:xfrm>
          <a:off x="457200" y="1600201"/>
          <a:ext cx="7086600" cy="463715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7"/>
          <p:cNvSpPr txBox="1">
            <a:spLocks noChangeArrowheads="1"/>
          </p:cNvSpPr>
          <p:nvPr/>
        </p:nvSpPr>
        <p:spPr bwMode="auto">
          <a:xfrm>
            <a:off x="1311191" y="1291369"/>
            <a:ext cx="6300343" cy="369332"/>
          </a:xfrm>
          <a:prstGeom prst="rect">
            <a:avLst/>
          </a:prstGeom>
          <a:solidFill>
            <a:schemeClr val="bg1">
              <a:lumMod val="85000"/>
            </a:schemeClr>
          </a:solidFill>
          <a:ln>
            <a:noFill/>
          </a:ln>
          <a:effectLst>
            <a:outerShdw blurRad="63500" dist="50800" dir="5400000" algn="ctr" rotWithShape="0">
              <a:srgbClr val="000000">
                <a:alpha val="43137"/>
              </a:srgbClr>
            </a:outerShdw>
          </a:effectLst>
          <a:extLst/>
        </p:spPr>
        <p:txBody>
          <a:bodyPr wrap="squar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800" b="1" dirty="0">
                <a:solidFill>
                  <a:srgbClr val="000000"/>
                </a:solidFill>
              </a:rPr>
              <a:t>More or less likely to vote for a candidate who supports…</a:t>
            </a:r>
          </a:p>
        </p:txBody>
      </p:sp>
      <p:grpSp>
        <p:nvGrpSpPr>
          <p:cNvPr id="17" name="Group 16">
            <a:extLst>
              <a:ext uri="{FF2B5EF4-FFF2-40B4-BE49-F238E27FC236}">
                <a16:creationId xmlns:a16="http://schemas.microsoft.com/office/drawing/2014/main" id="{EF9E6F63-AB3F-4CC2-987C-210E7B3D24BA}"/>
              </a:ext>
            </a:extLst>
          </p:cNvPr>
          <p:cNvGrpSpPr/>
          <p:nvPr/>
        </p:nvGrpSpPr>
        <p:grpSpPr>
          <a:xfrm>
            <a:off x="7526372" y="1811868"/>
            <a:ext cx="1514401" cy="4322430"/>
            <a:chOff x="7526372" y="1811868"/>
            <a:chExt cx="1514401" cy="4322430"/>
          </a:xfrm>
        </p:grpSpPr>
        <p:grpSp>
          <p:nvGrpSpPr>
            <p:cNvPr id="3" name="Group 2">
              <a:extLst>
                <a:ext uri="{FF2B5EF4-FFF2-40B4-BE49-F238E27FC236}">
                  <a16:creationId xmlns:a16="http://schemas.microsoft.com/office/drawing/2014/main" id="{C88C6089-0BC6-43E2-848E-D2F89850B769}"/>
                </a:ext>
              </a:extLst>
            </p:cNvPr>
            <p:cNvGrpSpPr/>
            <p:nvPr/>
          </p:nvGrpSpPr>
          <p:grpSpPr>
            <a:xfrm>
              <a:off x="8297306" y="1811869"/>
              <a:ext cx="743467" cy="4322429"/>
              <a:chOff x="8161827" y="1773571"/>
              <a:chExt cx="743467" cy="4322429"/>
            </a:xfrm>
          </p:grpSpPr>
          <p:sp>
            <p:nvSpPr>
              <p:cNvPr id="10" name="Rectangle 17"/>
              <p:cNvSpPr>
                <a:spLocks noChangeArrowheads="1"/>
              </p:cNvSpPr>
              <p:nvPr/>
            </p:nvSpPr>
            <p:spPr bwMode="auto">
              <a:xfrm>
                <a:off x="8161827" y="1773571"/>
                <a:ext cx="735530" cy="4322429"/>
              </a:xfrm>
              <a:prstGeom prst="rect">
                <a:avLst/>
              </a:prstGeom>
              <a:solidFill>
                <a:schemeClr val="bg1">
                  <a:lumMod val="85000"/>
                </a:schemeClr>
              </a:solidFill>
              <a:ln>
                <a:noFill/>
              </a:ln>
              <a:effectLs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11" name="Text Box 18"/>
              <p:cNvSpPr txBox="1">
                <a:spLocks noChangeArrowheads="1"/>
              </p:cNvSpPr>
              <p:nvPr/>
            </p:nvSpPr>
            <p:spPr bwMode="auto">
              <a:xfrm>
                <a:off x="8179689" y="1811869"/>
                <a:ext cx="725605"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100" b="1" dirty="0">
                    <a:solidFill>
                      <a:srgbClr val="000000"/>
                    </a:solidFill>
                  </a:rPr>
                  <a:t>Drop off </a:t>
                </a:r>
              </a:p>
              <a:p>
                <a:pPr algn="ctr" eaLnBrk="1" fontAlgn="base" hangingPunct="1">
                  <a:spcBef>
                    <a:spcPct val="0"/>
                  </a:spcBef>
                  <a:spcAft>
                    <a:spcPct val="0"/>
                  </a:spcAft>
                </a:pPr>
                <a:r>
                  <a:rPr lang="en-US" sz="1100" b="1" dirty="0">
                    <a:solidFill>
                      <a:srgbClr val="000000"/>
                    </a:solidFill>
                  </a:rPr>
                  <a:t>% Much more likely</a:t>
                </a:r>
              </a:p>
            </p:txBody>
          </p:sp>
          <p:sp>
            <p:nvSpPr>
              <p:cNvPr id="13" name="TextBox 12"/>
              <p:cNvSpPr txBox="1"/>
              <p:nvPr/>
            </p:nvSpPr>
            <p:spPr>
              <a:xfrm>
                <a:off x="8224015" y="3010009"/>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3</a:t>
                </a:r>
                <a:r>
                  <a:rPr lang="en-US" b="1" dirty="0"/>
                  <a:t>0</a:t>
                </a:r>
                <a:endParaRPr lang="en-US" sz="1800" b="1" dirty="0"/>
              </a:p>
            </p:txBody>
          </p:sp>
          <p:sp>
            <p:nvSpPr>
              <p:cNvPr id="25" name="TextBox 24"/>
              <p:cNvSpPr txBox="1"/>
              <p:nvPr/>
            </p:nvSpPr>
            <p:spPr>
              <a:xfrm>
                <a:off x="8227173" y="5009431"/>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17</a:t>
                </a:r>
                <a:endParaRPr lang="en-US" sz="1800" b="1" dirty="0"/>
              </a:p>
            </p:txBody>
          </p:sp>
        </p:grpSp>
        <p:grpSp>
          <p:nvGrpSpPr>
            <p:cNvPr id="44" name="Group 43">
              <a:extLst>
                <a:ext uri="{FF2B5EF4-FFF2-40B4-BE49-F238E27FC236}">
                  <a16:creationId xmlns:a16="http://schemas.microsoft.com/office/drawing/2014/main" id="{B751A683-BE48-41B9-815C-B0EAFD8E9A81}"/>
                </a:ext>
              </a:extLst>
            </p:cNvPr>
            <p:cNvGrpSpPr/>
            <p:nvPr/>
          </p:nvGrpSpPr>
          <p:grpSpPr>
            <a:xfrm>
              <a:off x="7526372" y="1811868"/>
              <a:ext cx="616494" cy="4322429"/>
              <a:chOff x="8158108" y="1773571"/>
              <a:chExt cx="616494" cy="4322429"/>
            </a:xfrm>
          </p:grpSpPr>
          <p:sp>
            <p:nvSpPr>
              <p:cNvPr id="48" name="Rectangle 17">
                <a:extLst>
                  <a:ext uri="{FF2B5EF4-FFF2-40B4-BE49-F238E27FC236}">
                    <a16:creationId xmlns:a16="http://schemas.microsoft.com/office/drawing/2014/main" id="{6BB05FB5-0408-464D-9FB2-90B68A8F34E5}"/>
                  </a:ext>
                </a:extLst>
              </p:cNvPr>
              <p:cNvSpPr>
                <a:spLocks noChangeArrowheads="1"/>
              </p:cNvSpPr>
              <p:nvPr/>
            </p:nvSpPr>
            <p:spPr bwMode="auto">
              <a:xfrm>
                <a:off x="8161827" y="1773571"/>
                <a:ext cx="612775" cy="4322429"/>
              </a:xfrm>
              <a:prstGeom prst="rect">
                <a:avLst/>
              </a:prstGeom>
              <a:solidFill>
                <a:schemeClr val="bg1">
                  <a:lumMod val="85000"/>
                </a:schemeClr>
              </a:solidFill>
              <a:ln>
                <a:noFill/>
              </a:ln>
              <a:effectLs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49" name="Text Box 18">
                <a:extLst>
                  <a:ext uri="{FF2B5EF4-FFF2-40B4-BE49-F238E27FC236}">
                    <a16:creationId xmlns:a16="http://schemas.microsoft.com/office/drawing/2014/main" id="{CDF69709-9B89-4EDF-956D-361D25D4AB43}"/>
                  </a:ext>
                </a:extLst>
              </p:cNvPr>
              <p:cNvSpPr txBox="1">
                <a:spLocks noChangeArrowheads="1"/>
              </p:cNvSpPr>
              <p:nvPr/>
            </p:nvSpPr>
            <p:spPr bwMode="auto">
              <a:xfrm>
                <a:off x="8311005" y="1811869"/>
                <a:ext cx="288797" cy="23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500" b="1" dirty="0">
                    <a:solidFill>
                      <a:srgbClr val="000000"/>
                    </a:solidFill>
                  </a:rPr>
                  <a:t>Net</a:t>
                </a:r>
              </a:p>
            </p:txBody>
          </p:sp>
          <p:sp>
            <p:nvSpPr>
              <p:cNvPr id="50" name="TextBox 49">
                <a:extLst>
                  <a:ext uri="{FF2B5EF4-FFF2-40B4-BE49-F238E27FC236}">
                    <a16:creationId xmlns:a16="http://schemas.microsoft.com/office/drawing/2014/main" id="{6F88AA7C-6D11-453A-86C4-820BD2E4A836}"/>
                  </a:ext>
                </a:extLst>
              </p:cNvPr>
              <p:cNvSpPr txBox="1"/>
              <p:nvPr/>
            </p:nvSpPr>
            <p:spPr>
              <a:xfrm>
                <a:off x="8158108" y="3010010"/>
                <a:ext cx="604838" cy="276999"/>
              </a:xfrm>
              <a:prstGeom prst="rect">
                <a:avLst/>
              </a:prstGeom>
              <a:noFill/>
            </p:spPr>
            <p:txBody>
              <a:bodyPr wrap="square" lIns="0" tIns="0" rIns="0" bIns="0" rtlCol="0">
                <a:spAutoFit/>
              </a:bodyPr>
              <a:lstStyle/>
              <a:p>
                <a:pPr algn="ctr" fontAlgn="base">
                  <a:spcBef>
                    <a:spcPct val="0"/>
                  </a:spcBef>
                  <a:spcAft>
                    <a:spcPct val="0"/>
                  </a:spcAft>
                </a:pPr>
                <a:r>
                  <a:rPr lang="en-US" sz="1800" b="1" dirty="0"/>
                  <a:t>-5</a:t>
                </a:r>
              </a:p>
            </p:txBody>
          </p:sp>
          <p:sp>
            <p:nvSpPr>
              <p:cNvPr id="54" name="TextBox 53">
                <a:extLst>
                  <a:ext uri="{FF2B5EF4-FFF2-40B4-BE49-F238E27FC236}">
                    <a16:creationId xmlns:a16="http://schemas.microsoft.com/office/drawing/2014/main" id="{A6361CFB-36B9-4F8A-BEE9-BDA4B5533C95}"/>
                  </a:ext>
                </a:extLst>
              </p:cNvPr>
              <p:cNvSpPr txBox="1"/>
              <p:nvPr/>
            </p:nvSpPr>
            <p:spPr>
              <a:xfrm>
                <a:off x="8161827" y="4990903"/>
                <a:ext cx="604838" cy="276999"/>
              </a:xfrm>
              <a:prstGeom prst="rect">
                <a:avLst/>
              </a:prstGeom>
              <a:noFill/>
            </p:spPr>
            <p:txBody>
              <a:bodyPr wrap="square" lIns="0" tIns="0" rIns="0" bIns="0" rtlCol="0">
                <a:spAutoFit/>
              </a:bodyPr>
              <a:lstStyle/>
              <a:p>
                <a:pPr algn="ctr" fontAlgn="base">
                  <a:spcBef>
                    <a:spcPct val="0"/>
                  </a:spcBef>
                  <a:spcAft>
                    <a:spcPct val="0"/>
                  </a:spcAft>
                </a:pPr>
                <a:r>
                  <a:rPr lang="en-US" b="1" dirty="0"/>
                  <a:t>+7</a:t>
                </a:r>
                <a:endParaRPr lang="en-US" sz="1800" b="1" dirty="0"/>
              </a:p>
            </p:txBody>
          </p:sp>
        </p:grpSp>
      </p:grpSp>
      <p:sp>
        <p:nvSpPr>
          <p:cNvPr id="34" name="Text Box 15"/>
          <p:cNvSpPr txBox="1">
            <a:spLocks noChangeArrowheads="1"/>
          </p:cNvSpPr>
          <p:nvPr/>
        </p:nvSpPr>
        <p:spPr bwMode="auto">
          <a:xfrm>
            <a:off x="4435437" y="1752600"/>
            <a:ext cx="1025409" cy="338554"/>
          </a:xfrm>
          <a:prstGeom prst="rect">
            <a:avLst/>
          </a:prstGeom>
          <a:solidFill>
            <a:schemeClr val="bg1">
              <a:lumMod val="85000"/>
            </a:schemeClr>
          </a:solidFill>
          <a:ln>
            <a:noFill/>
          </a:ln>
          <a:effectLs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600" b="1" dirty="0">
                <a:solidFill>
                  <a:srgbClr val="000000"/>
                </a:solidFill>
              </a:rPr>
              <a:t>Less likely</a:t>
            </a:r>
          </a:p>
        </p:txBody>
      </p:sp>
      <p:sp>
        <p:nvSpPr>
          <p:cNvPr id="35" name="Text Box 15"/>
          <p:cNvSpPr txBox="1">
            <a:spLocks noChangeArrowheads="1"/>
          </p:cNvSpPr>
          <p:nvPr/>
        </p:nvSpPr>
        <p:spPr bwMode="auto">
          <a:xfrm>
            <a:off x="6164893" y="1752600"/>
            <a:ext cx="1136914" cy="338554"/>
          </a:xfrm>
          <a:prstGeom prst="rect">
            <a:avLst/>
          </a:prstGeom>
          <a:solidFill>
            <a:schemeClr val="bg1">
              <a:lumMod val="85000"/>
            </a:schemeClr>
          </a:solidFill>
          <a:ln>
            <a:noFill/>
          </a:ln>
          <a:effectLs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600" b="1" dirty="0">
                <a:solidFill>
                  <a:srgbClr val="000000"/>
                </a:solidFill>
              </a:rPr>
              <a:t>More likely</a:t>
            </a:r>
          </a:p>
        </p:txBody>
      </p:sp>
      <p:sp>
        <p:nvSpPr>
          <p:cNvPr id="36" name="Rectangle 35">
            <a:extLst>
              <a:ext uri="{FF2B5EF4-FFF2-40B4-BE49-F238E27FC236}">
                <a16:creationId xmlns:a16="http://schemas.microsoft.com/office/drawing/2014/main" id="{4D7BDBF6-B7C5-4667-9A2B-6DA13E8D23C4}"/>
              </a:ext>
            </a:extLst>
          </p:cNvPr>
          <p:cNvSpPr/>
          <p:nvPr/>
        </p:nvSpPr>
        <p:spPr>
          <a:xfrm>
            <a:off x="0" y="6225322"/>
            <a:ext cx="6703438" cy="646331"/>
          </a:xfrm>
          <a:prstGeom prst="rect">
            <a:avLst/>
          </a:prstGeom>
        </p:spPr>
        <p:txBody>
          <a:bodyPr wrap="square">
            <a:spAutoFit/>
          </a:bodyPr>
          <a:lstStyle/>
          <a:p>
            <a:pPr algn="just"/>
            <a:r>
              <a:rPr lang="en-US" sz="900" i="1" dirty="0">
                <a:ea typeface="Times New Roman" panose="02020603050405020304" pitchFamily="18" charset="0"/>
                <a:cs typeface="Times New Roman" panose="02020603050405020304" pitchFamily="18" charset="0"/>
              </a:rPr>
              <a:t>Darker colors indicate intensity</a:t>
            </a:r>
          </a:p>
          <a:p>
            <a:pPr algn="just"/>
            <a:r>
              <a:rPr lang="en-US" sz="900" i="1" dirty="0">
                <a:ea typeface="Times New Roman" panose="02020603050405020304" pitchFamily="18" charset="0"/>
                <a:cs typeface="Times New Roman" panose="02020603050405020304" pitchFamily="18" charset="0"/>
              </a:rPr>
              <a:t>All questions asked of half the sample.</a:t>
            </a:r>
            <a:endParaRPr lang="en-US" sz="900" dirty="0"/>
          </a:p>
          <a:p>
            <a:pPr algn="just"/>
            <a:r>
              <a:rPr lang="en-US" sz="900" dirty="0"/>
              <a:t>Q9. Now I am going to read you a list of proposals that are being considered to reform the financial system. For each, please tell me if you support or oppose the proposal. If you don’t know, just say so and we will move on. </a:t>
            </a:r>
            <a:endParaRPr lang="en-US" sz="200" dirty="0"/>
          </a:p>
        </p:txBody>
      </p:sp>
    </p:spTree>
    <p:extLst>
      <p:ext uri="{BB962C8B-B14F-4D97-AF65-F5344CB8AC3E}">
        <p14:creationId xmlns:p14="http://schemas.microsoft.com/office/powerpoint/2010/main" val="1712600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33683" y="3810000"/>
            <a:ext cx="7772400" cy="733425"/>
          </a:xfrm>
        </p:spPr>
        <p:txBody>
          <a:bodyPr/>
          <a:lstStyle/>
          <a:p>
            <a:pPr algn="ctr"/>
            <a:r>
              <a:rPr lang="en-US" sz="4800" dirty="0"/>
              <a:t>Message and Positioning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990600"/>
            <a:ext cx="2181767" cy="2989021"/>
          </a:xfrm>
          <a:prstGeom prst="rect">
            <a:avLst/>
          </a:prstGeom>
        </p:spPr>
      </p:pic>
    </p:spTree>
    <p:extLst>
      <p:ext uri="{BB962C8B-B14F-4D97-AF65-F5344CB8AC3E}">
        <p14:creationId xmlns:p14="http://schemas.microsoft.com/office/powerpoint/2010/main" val="3778038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4"/>
          <p:cNvGraphicFramePr>
            <a:graphicFrameLocks/>
          </p:cNvGraphicFramePr>
          <p:nvPr>
            <p:extLst>
              <p:ext uri="{D42A27DB-BD31-4B8C-83A1-F6EECF244321}">
                <p14:modId xmlns:p14="http://schemas.microsoft.com/office/powerpoint/2010/main" val="325066679"/>
              </p:ext>
            </p:extLst>
          </p:nvPr>
        </p:nvGraphicFramePr>
        <p:xfrm>
          <a:off x="2666999" y="1000690"/>
          <a:ext cx="5032376" cy="52947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326886"/>
            <a:ext cx="2285999" cy="5921514"/>
          </a:xfrm>
        </p:spPr>
        <p:txBody>
          <a:bodyPr/>
          <a:lstStyle/>
          <a:p>
            <a:pPr lvl="0" algn="l"/>
            <a:r>
              <a:rPr lang="en-US" sz="1600" dirty="0"/>
              <a:t>The messages in support of reforms to curb Wall Street’s influence boast impressive reach and generate considerable intensity. The strongest arguments center on the big banks’ racially discriminatory lending practices, Wall Street’s role in exacerbating economic inequality, the influence of the banks on Washington, D.C., and the vastly different consequences of the recent tax legislation for Wall Street versus for working families. Drop-off voters are especially motivated by messages that invoke economic inequality.</a:t>
            </a:r>
          </a:p>
        </p:txBody>
      </p:sp>
      <p:sp>
        <p:nvSpPr>
          <p:cNvPr id="4" name="Footer Placeholder 3"/>
          <p:cNvSpPr>
            <a:spLocks noGrp="1"/>
          </p:cNvSpPr>
          <p:nvPr>
            <p:ph type="ftr" sz="quarter" idx="10"/>
          </p:nvPr>
        </p:nvSpPr>
        <p:spPr/>
        <p:txBody>
          <a:bodyPr/>
          <a:lstStyle/>
          <a:p>
            <a:pPr>
              <a:defRPr/>
            </a:pPr>
            <a:fld id="{E78D3228-22F0-4848-A28F-905EF37A59D5}" type="slidenum">
              <a:rPr lang="en-US" smtClean="0">
                <a:solidFill>
                  <a:srgbClr val="000000"/>
                </a:solidFill>
              </a:rPr>
              <a:pPr>
                <a:defRPr/>
              </a:pPr>
              <a:t>42</a:t>
            </a:fld>
            <a:endParaRPr lang="en-US" dirty="0">
              <a:solidFill>
                <a:srgbClr val="000000"/>
              </a:solidFill>
            </a:endParaRPr>
          </a:p>
        </p:txBody>
      </p:sp>
      <p:sp>
        <p:nvSpPr>
          <p:cNvPr id="6" name="Rectangle 5"/>
          <p:cNvSpPr/>
          <p:nvPr/>
        </p:nvSpPr>
        <p:spPr bwMode="auto">
          <a:xfrm>
            <a:off x="4721290" y="760342"/>
            <a:ext cx="128955" cy="164245"/>
          </a:xfrm>
          <a:prstGeom prst="rect">
            <a:avLst/>
          </a:prstGeom>
          <a:solidFill>
            <a:schemeClr val="tx2"/>
          </a:solidFill>
          <a:ln w="31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algn="r" fontAlgn="base">
              <a:spcBef>
                <a:spcPct val="0"/>
              </a:spcBef>
              <a:spcAft>
                <a:spcPct val="0"/>
              </a:spcAft>
            </a:pPr>
            <a:endParaRPr lang="en-US" sz="1200" dirty="0">
              <a:solidFill>
                <a:srgbClr val="000000"/>
              </a:solidFill>
              <a:cs typeface="Times New Roman" pitchFamily="18" charset="0"/>
            </a:endParaRPr>
          </a:p>
        </p:txBody>
      </p:sp>
      <p:sp>
        <p:nvSpPr>
          <p:cNvPr id="7" name="TextBox 6"/>
          <p:cNvSpPr txBox="1"/>
          <p:nvPr/>
        </p:nvSpPr>
        <p:spPr>
          <a:xfrm>
            <a:off x="4838554" y="703964"/>
            <a:ext cx="1518131" cy="276999"/>
          </a:xfrm>
          <a:prstGeom prst="rect">
            <a:avLst/>
          </a:prstGeom>
          <a:noFill/>
        </p:spPr>
        <p:txBody>
          <a:bodyPr wrap="square" rtlCol="0">
            <a:spAutoFit/>
          </a:bodyPr>
          <a:lstStyle/>
          <a:p>
            <a:pPr fontAlgn="base">
              <a:spcBef>
                <a:spcPct val="0"/>
              </a:spcBef>
              <a:spcAft>
                <a:spcPct val="0"/>
              </a:spcAft>
            </a:pPr>
            <a:r>
              <a:rPr lang="en-US" sz="1200" b="1" dirty="0">
                <a:solidFill>
                  <a:srgbClr val="000000"/>
                </a:solidFill>
                <a:cs typeface="Times New Roman" pitchFamily="18" charset="0"/>
              </a:rPr>
              <a:t>Very Convincing</a:t>
            </a:r>
          </a:p>
        </p:txBody>
      </p:sp>
      <p:sp>
        <p:nvSpPr>
          <p:cNvPr id="8" name="Rectangle 7"/>
          <p:cNvSpPr/>
          <p:nvPr/>
        </p:nvSpPr>
        <p:spPr bwMode="auto">
          <a:xfrm>
            <a:off x="6105410" y="765064"/>
            <a:ext cx="128954" cy="164245"/>
          </a:xfrm>
          <a:prstGeom prst="rect">
            <a:avLst/>
          </a:prstGeom>
          <a:solidFill>
            <a:schemeClr val="tx2">
              <a:lumMod val="20000"/>
              <a:lumOff val="80000"/>
            </a:schemeClr>
          </a:solidFill>
          <a:ln w="31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algn="r" fontAlgn="base">
              <a:spcBef>
                <a:spcPct val="0"/>
              </a:spcBef>
              <a:spcAft>
                <a:spcPct val="0"/>
              </a:spcAft>
            </a:pPr>
            <a:endParaRPr lang="en-US" sz="1200" dirty="0">
              <a:solidFill>
                <a:srgbClr val="000000"/>
              </a:solidFill>
              <a:cs typeface="Times New Roman" pitchFamily="18" charset="0"/>
            </a:endParaRPr>
          </a:p>
        </p:txBody>
      </p:sp>
      <p:sp>
        <p:nvSpPr>
          <p:cNvPr id="9" name="TextBox 8"/>
          <p:cNvSpPr txBox="1"/>
          <p:nvPr/>
        </p:nvSpPr>
        <p:spPr>
          <a:xfrm>
            <a:off x="6193365" y="708686"/>
            <a:ext cx="1606094" cy="276999"/>
          </a:xfrm>
          <a:prstGeom prst="rect">
            <a:avLst/>
          </a:prstGeom>
          <a:noFill/>
        </p:spPr>
        <p:txBody>
          <a:bodyPr wrap="square" rtlCol="0">
            <a:spAutoFit/>
          </a:bodyPr>
          <a:lstStyle/>
          <a:p>
            <a:pPr fontAlgn="base">
              <a:spcBef>
                <a:spcPct val="0"/>
              </a:spcBef>
              <a:spcAft>
                <a:spcPct val="0"/>
              </a:spcAft>
            </a:pPr>
            <a:r>
              <a:rPr lang="en-US" sz="1200" b="1" dirty="0">
                <a:solidFill>
                  <a:srgbClr val="000000"/>
                </a:solidFill>
                <a:cs typeface="Times New Roman" pitchFamily="18" charset="0"/>
              </a:rPr>
              <a:t>Total Convincing</a:t>
            </a:r>
          </a:p>
        </p:txBody>
      </p:sp>
      <p:sp>
        <p:nvSpPr>
          <p:cNvPr id="33" name="Text Box 7"/>
          <p:cNvSpPr txBox="1">
            <a:spLocks noChangeArrowheads="1"/>
          </p:cNvSpPr>
          <p:nvPr/>
        </p:nvSpPr>
        <p:spPr bwMode="auto">
          <a:xfrm>
            <a:off x="3670656" y="115669"/>
            <a:ext cx="3155800" cy="400110"/>
          </a:xfrm>
          <a:prstGeom prst="rect">
            <a:avLst/>
          </a:prstGeom>
          <a:solidFill>
            <a:schemeClr val="bg1">
              <a:lumMod val="85000"/>
            </a:schemeClr>
          </a:solidFill>
          <a:ln>
            <a:solidFill>
              <a:schemeClr val="bg1"/>
            </a:solidFill>
          </a:ln>
          <a:effectLst>
            <a:outerShdw blurRad="63500" dist="50800" dir="5400000" algn="ctr" rotWithShape="0">
              <a:srgbClr val="000000">
                <a:alpha val="43137"/>
              </a:srgbClr>
            </a:outerShdw>
          </a:effectLs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2000" b="1" dirty="0">
                <a:solidFill>
                  <a:srgbClr val="000000"/>
                </a:solidFill>
              </a:rPr>
              <a:t>Reform Messages – Top Tier</a:t>
            </a:r>
          </a:p>
        </p:txBody>
      </p:sp>
      <p:grpSp>
        <p:nvGrpSpPr>
          <p:cNvPr id="10" name="Group 9">
            <a:extLst>
              <a:ext uri="{FF2B5EF4-FFF2-40B4-BE49-F238E27FC236}">
                <a16:creationId xmlns:a16="http://schemas.microsoft.com/office/drawing/2014/main" id="{9304DFFC-B054-429B-82B9-97DCCD5BB439}"/>
              </a:ext>
            </a:extLst>
          </p:cNvPr>
          <p:cNvGrpSpPr/>
          <p:nvPr/>
        </p:nvGrpSpPr>
        <p:grpSpPr>
          <a:xfrm>
            <a:off x="7611850" y="592786"/>
            <a:ext cx="1485834" cy="5577827"/>
            <a:chOff x="7611850" y="592786"/>
            <a:chExt cx="1485834" cy="5577827"/>
          </a:xfrm>
        </p:grpSpPr>
        <p:grpSp>
          <p:nvGrpSpPr>
            <p:cNvPr id="3" name="Group 2">
              <a:extLst>
                <a:ext uri="{FF2B5EF4-FFF2-40B4-BE49-F238E27FC236}">
                  <a16:creationId xmlns:a16="http://schemas.microsoft.com/office/drawing/2014/main" id="{22F7719E-A51C-456D-8684-AA9A650A80FB}"/>
                </a:ext>
              </a:extLst>
            </p:cNvPr>
            <p:cNvGrpSpPr/>
            <p:nvPr/>
          </p:nvGrpSpPr>
          <p:grpSpPr>
            <a:xfrm>
              <a:off x="7611850" y="609601"/>
              <a:ext cx="617919" cy="5561012"/>
              <a:chOff x="7749450" y="609600"/>
              <a:chExt cx="617919" cy="5561012"/>
            </a:xfrm>
          </p:grpSpPr>
          <p:sp>
            <p:nvSpPr>
              <p:cNvPr id="53" name="Rectangle 2"/>
              <p:cNvSpPr>
                <a:spLocks noChangeArrowheads="1"/>
              </p:cNvSpPr>
              <p:nvPr/>
            </p:nvSpPr>
            <p:spPr bwMode="auto">
              <a:xfrm>
                <a:off x="7749450" y="609600"/>
                <a:ext cx="609600" cy="5561012"/>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55" name="Text Box 5"/>
              <p:cNvSpPr txBox="1">
                <a:spLocks noChangeArrowheads="1"/>
              </p:cNvSpPr>
              <p:nvPr/>
            </p:nvSpPr>
            <p:spPr bwMode="auto">
              <a:xfrm>
                <a:off x="7837572" y="716668"/>
                <a:ext cx="473464"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500" b="1" dirty="0">
                    <a:solidFill>
                      <a:srgbClr val="000000"/>
                    </a:solidFill>
                  </a:rPr>
                  <a:t>Net</a:t>
                </a:r>
              </a:p>
            </p:txBody>
          </p:sp>
          <p:sp>
            <p:nvSpPr>
              <p:cNvPr id="24" name="TextBox 23"/>
              <p:cNvSpPr txBox="1"/>
              <p:nvPr/>
            </p:nvSpPr>
            <p:spPr>
              <a:xfrm>
                <a:off x="7755932" y="1448719"/>
                <a:ext cx="609600" cy="369332"/>
              </a:xfrm>
              <a:prstGeom prst="rect">
                <a:avLst/>
              </a:prstGeom>
              <a:noFill/>
            </p:spPr>
            <p:txBody>
              <a:bodyPr wrap="square" rtlCol="0">
                <a:spAutoFit/>
              </a:bodyPr>
              <a:lstStyle/>
              <a:p>
                <a:pPr algn="ctr"/>
                <a:r>
                  <a:rPr lang="en-US" b="1" i="1" dirty="0">
                    <a:solidFill>
                      <a:srgbClr val="000000"/>
                    </a:solidFill>
                  </a:rPr>
                  <a:t>+48</a:t>
                </a:r>
              </a:p>
            </p:txBody>
          </p:sp>
          <p:sp>
            <p:nvSpPr>
              <p:cNvPr id="44" name="TextBox 43"/>
              <p:cNvSpPr txBox="1"/>
              <p:nvPr/>
            </p:nvSpPr>
            <p:spPr>
              <a:xfrm>
                <a:off x="7749450" y="2898976"/>
                <a:ext cx="609600" cy="369332"/>
              </a:xfrm>
              <a:prstGeom prst="rect">
                <a:avLst/>
              </a:prstGeom>
              <a:noFill/>
            </p:spPr>
            <p:txBody>
              <a:bodyPr wrap="square" rtlCol="0">
                <a:spAutoFit/>
              </a:bodyPr>
              <a:lstStyle/>
              <a:p>
                <a:pPr algn="ctr"/>
                <a:r>
                  <a:rPr lang="en-US" b="1" i="1" dirty="0">
                    <a:solidFill>
                      <a:srgbClr val="000000"/>
                    </a:solidFill>
                  </a:rPr>
                  <a:t>+52</a:t>
                </a:r>
              </a:p>
            </p:txBody>
          </p:sp>
          <p:sp>
            <p:nvSpPr>
              <p:cNvPr id="32" name="TextBox 31"/>
              <p:cNvSpPr txBox="1"/>
              <p:nvPr/>
            </p:nvSpPr>
            <p:spPr>
              <a:xfrm>
                <a:off x="7751053" y="4164567"/>
                <a:ext cx="609600" cy="369332"/>
              </a:xfrm>
              <a:prstGeom prst="rect">
                <a:avLst/>
              </a:prstGeom>
              <a:noFill/>
            </p:spPr>
            <p:txBody>
              <a:bodyPr wrap="square" rtlCol="0">
                <a:spAutoFit/>
              </a:bodyPr>
              <a:lstStyle/>
              <a:p>
                <a:pPr algn="ctr"/>
                <a:r>
                  <a:rPr lang="en-US" b="1" i="1" dirty="0">
                    <a:solidFill>
                      <a:srgbClr val="000000"/>
                    </a:solidFill>
                  </a:rPr>
                  <a:t>+58</a:t>
                </a:r>
              </a:p>
            </p:txBody>
          </p:sp>
          <p:sp>
            <p:nvSpPr>
              <p:cNvPr id="20" name="TextBox 19">
                <a:extLst>
                  <a:ext uri="{FF2B5EF4-FFF2-40B4-BE49-F238E27FC236}">
                    <a16:creationId xmlns:a16="http://schemas.microsoft.com/office/drawing/2014/main" id="{4D3A6464-A95C-45E6-9C91-00BA66368AD1}"/>
                  </a:ext>
                </a:extLst>
              </p:cNvPr>
              <p:cNvSpPr txBox="1"/>
              <p:nvPr/>
            </p:nvSpPr>
            <p:spPr>
              <a:xfrm>
                <a:off x="7757769" y="5334000"/>
                <a:ext cx="609600" cy="369332"/>
              </a:xfrm>
              <a:prstGeom prst="rect">
                <a:avLst/>
              </a:prstGeom>
              <a:noFill/>
            </p:spPr>
            <p:txBody>
              <a:bodyPr wrap="square" rtlCol="0">
                <a:spAutoFit/>
              </a:bodyPr>
              <a:lstStyle/>
              <a:p>
                <a:pPr algn="ctr"/>
                <a:r>
                  <a:rPr lang="en-US" b="1" i="1" dirty="0">
                    <a:solidFill>
                      <a:srgbClr val="000000"/>
                    </a:solidFill>
                  </a:rPr>
                  <a:t>+61</a:t>
                </a:r>
              </a:p>
            </p:txBody>
          </p:sp>
        </p:grpSp>
        <p:grpSp>
          <p:nvGrpSpPr>
            <p:cNvPr id="28" name="Group 27">
              <a:extLst>
                <a:ext uri="{FF2B5EF4-FFF2-40B4-BE49-F238E27FC236}">
                  <a16:creationId xmlns:a16="http://schemas.microsoft.com/office/drawing/2014/main" id="{BB7AD7B5-59AB-4C6E-8A98-DDCC2F5B0921}"/>
                </a:ext>
              </a:extLst>
            </p:cNvPr>
            <p:cNvGrpSpPr/>
            <p:nvPr/>
          </p:nvGrpSpPr>
          <p:grpSpPr>
            <a:xfrm>
              <a:off x="8289707" y="592786"/>
              <a:ext cx="807977" cy="5561012"/>
              <a:chOff x="7670319" y="609600"/>
              <a:chExt cx="807977" cy="5561012"/>
            </a:xfrm>
          </p:grpSpPr>
          <p:sp>
            <p:nvSpPr>
              <p:cNvPr id="29" name="Rectangle 2">
                <a:extLst>
                  <a:ext uri="{FF2B5EF4-FFF2-40B4-BE49-F238E27FC236}">
                    <a16:creationId xmlns:a16="http://schemas.microsoft.com/office/drawing/2014/main" id="{38FC71A7-5845-4637-9B0F-1E698EFBCF57}"/>
                  </a:ext>
                </a:extLst>
              </p:cNvPr>
              <p:cNvSpPr>
                <a:spLocks noChangeArrowheads="1"/>
              </p:cNvSpPr>
              <p:nvPr/>
            </p:nvSpPr>
            <p:spPr bwMode="auto">
              <a:xfrm>
                <a:off x="7681701" y="609600"/>
                <a:ext cx="717477" cy="5561012"/>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30" name="Text Box 5">
                <a:extLst>
                  <a:ext uri="{FF2B5EF4-FFF2-40B4-BE49-F238E27FC236}">
                    <a16:creationId xmlns:a16="http://schemas.microsoft.com/office/drawing/2014/main" id="{AE4EE2D3-E661-4A16-BDD3-BE4171185C05}"/>
                  </a:ext>
                </a:extLst>
              </p:cNvPr>
              <p:cNvSpPr txBox="1">
                <a:spLocks noChangeArrowheads="1"/>
              </p:cNvSpPr>
              <p:nvPr/>
            </p:nvSpPr>
            <p:spPr bwMode="auto">
              <a:xfrm>
                <a:off x="7670319" y="716668"/>
                <a:ext cx="8079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b="1" dirty="0">
                    <a:solidFill>
                      <a:srgbClr val="000000"/>
                    </a:solidFill>
                  </a:rPr>
                  <a:t>Drop-off </a:t>
                </a:r>
              </a:p>
              <a:p>
                <a:pPr algn="ctr" eaLnBrk="1" fontAlgn="base" hangingPunct="1">
                  <a:spcBef>
                    <a:spcPct val="0"/>
                  </a:spcBef>
                  <a:spcAft>
                    <a:spcPct val="0"/>
                  </a:spcAft>
                </a:pPr>
                <a:r>
                  <a:rPr lang="en-US" b="1" dirty="0">
                    <a:solidFill>
                      <a:srgbClr val="000000"/>
                    </a:solidFill>
                  </a:rPr>
                  <a:t>% V Conv.</a:t>
                </a:r>
              </a:p>
            </p:txBody>
          </p:sp>
          <p:sp>
            <p:nvSpPr>
              <p:cNvPr id="31" name="TextBox 30">
                <a:extLst>
                  <a:ext uri="{FF2B5EF4-FFF2-40B4-BE49-F238E27FC236}">
                    <a16:creationId xmlns:a16="http://schemas.microsoft.com/office/drawing/2014/main" id="{254DF84F-1629-4A23-9D36-2383CA9C59F3}"/>
                  </a:ext>
                </a:extLst>
              </p:cNvPr>
              <p:cNvSpPr txBox="1"/>
              <p:nvPr/>
            </p:nvSpPr>
            <p:spPr>
              <a:xfrm>
                <a:off x="7739958" y="1468777"/>
                <a:ext cx="609600" cy="369332"/>
              </a:xfrm>
              <a:prstGeom prst="rect">
                <a:avLst/>
              </a:prstGeom>
              <a:noFill/>
            </p:spPr>
            <p:txBody>
              <a:bodyPr wrap="square" rtlCol="0">
                <a:spAutoFit/>
              </a:bodyPr>
              <a:lstStyle/>
              <a:p>
                <a:pPr algn="ctr"/>
                <a:r>
                  <a:rPr lang="en-US" b="1" i="1" dirty="0">
                    <a:solidFill>
                      <a:srgbClr val="000000"/>
                    </a:solidFill>
                  </a:rPr>
                  <a:t>48%</a:t>
                </a:r>
              </a:p>
            </p:txBody>
          </p:sp>
          <p:sp>
            <p:nvSpPr>
              <p:cNvPr id="34" name="TextBox 33">
                <a:extLst>
                  <a:ext uri="{FF2B5EF4-FFF2-40B4-BE49-F238E27FC236}">
                    <a16:creationId xmlns:a16="http://schemas.microsoft.com/office/drawing/2014/main" id="{F53ADDF7-38BA-4D99-B693-814FBC71312F}"/>
                  </a:ext>
                </a:extLst>
              </p:cNvPr>
              <p:cNvSpPr txBox="1"/>
              <p:nvPr/>
            </p:nvSpPr>
            <p:spPr>
              <a:xfrm>
                <a:off x="7751053" y="2915791"/>
                <a:ext cx="609600" cy="369332"/>
              </a:xfrm>
              <a:prstGeom prst="rect">
                <a:avLst/>
              </a:prstGeom>
              <a:noFill/>
            </p:spPr>
            <p:txBody>
              <a:bodyPr wrap="square" rtlCol="0">
                <a:spAutoFit/>
              </a:bodyPr>
              <a:lstStyle/>
              <a:p>
                <a:pPr algn="ctr"/>
                <a:r>
                  <a:rPr lang="en-US" b="1" i="1" dirty="0">
                    <a:solidFill>
                      <a:srgbClr val="000000"/>
                    </a:solidFill>
                  </a:rPr>
                  <a:t>53%</a:t>
                </a:r>
              </a:p>
            </p:txBody>
          </p:sp>
          <p:sp>
            <p:nvSpPr>
              <p:cNvPr id="35" name="TextBox 34">
                <a:extLst>
                  <a:ext uri="{FF2B5EF4-FFF2-40B4-BE49-F238E27FC236}">
                    <a16:creationId xmlns:a16="http://schemas.microsoft.com/office/drawing/2014/main" id="{24557D7F-7A7E-40AA-BBB8-E9D8E088128B}"/>
                  </a:ext>
                </a:extLst>
              </p:cNvPr>
              <p:cNvSpPr txBox="1"/>
              <p:nvPr/>
            </p:nvSpPr>
            <p:spPr>
              <a:xfrm>
                <a:off x="7751053" y="4164567"/>
                <a:ext cx="609600" cy="369332"/>
              </a:xfrm>
              <a:prstGeom prst="rect">
                <a:avLst/>
              </a:prstGeom>
              <a:noFill/>
            </p:spPr>
            <p:txBody>
              <a:bodyPr wrap="square" rtlCol="0">
                <a:spAutoFit/>
              </a:bodyPr>
              <a:lstStyle/>
              <a:p>
                <a:pPr algn="ctr"/>
                <a:r>
                  <a:rPr lang="en-US" b="1" i="1" dirty="0">
                    <a:solidFill>
                      <a:srgbClr val="000000"/>
                    </a:solidFill>
                  </a:rPr>
                  <a:t>47%</a:t>
                </a:r>
              </a:p>
            </p:txBody>
          </p:sp>
          <p:sp>
            <p:nvSpPr>
              <p:cNvPr id="36" name="TextBox 35">
                <a:extLst>
                  <a:ext uri="{FF2B5EF4-FFF2-40B4-BE49-F238E27FC236}">
                    <a16:creationId xmlns:a16="http://schemas.microsoft.com/office/drawing/2014/main" id="{CB0C140F-0770-48AF-8166-377BDDFEB86B}"/>
                  </a:ext>
                </a:extLst>
              </p:cNvPr>
              <p:cNvSpPr txBox="1"/>
              <p:nvPr/>
            </p:nvSpPr>
            <p:spPr>
              <a:xfrm>
                <a:off x="7755932" y="5350815"/>
                <a:ext cx="609600" cy="369332"/>
              </a:xfrm>
              <a:prstGeom prst="rect">
                <a:avLst/>
              </a:prstGeom>
              <a:noFill/>
            </p:spPr>
            <p:txBody>
              <a:bodyPr wrap="square" rtlCol="0">
                <a:spAutoFit/>
              </a:bodyPr>
              <a:lstStyle/>
              <a:p>
                <a:pPr algn="ctr"/>
                <a:r>
                  <a:rPr lang="en-US" b="1" i="1" dirty="0">
                    <a:solidFill>
                      <a:srgbClr val="000000"/>
                    </a:solidFill>
                  </a:rPr>
                  <a:t>47%</a:t>
                </a:r>
              </a:p>
            </p:txBody>
          </p:sp>
        </p:grpSp>
      </p:grpSp>
      <p:sp>
        <p:nvSpPr>
          <p:cNvPr id="11" name="TextBox 10">
            <a:extLst>
              <a:ext uri="{FF2B5EF4-FFF2-40B4-BE49-F238E27FC236}">
                <a16:creationId xmlns:a16="http://schemas.microsoft.com/office/drawing/2014/main" id="{0E237B72-5B6C-42D0-A273-2A49FC6A59BD}"/>
              </a:ext>
            </a:extLst>
          </p:cNvPr>
          <p:cNvSpPr txBox="1"/>
          <p:nvPr/>
        </p:nvSpPr>
        <p:spPr>
          <a:xfrm>
            <a:off x="0" y="6229165"/>
            <a:ext cx="7467600" cy="784830"/>
          </a:xfrm>
          <a:prstGeom prst="rect">
            <a:avLst/>
          </a:prstGeom>
          <a:noFill/>
        </p:spPr>
        <p:txBody>
          <a:bodyPr wrap="square" rtlCol="0">
            <a:spAutoFit/>
          </a:bodyPr>
          <a:lstStyle/>
          <a:p>
            <a:r>
              <a:rPr lang="en-US" sz="900" b="1" dirty="0"/>
              <a:t>Each message asked of half the sample.</a:t>
            </a:r>
          </a:p>
          <a:p>
            <a:r>
              <a:rPr lang="en-US" sz="900" b="1" dirty="0"/>
              <a:t>Q15</a:t>
            </a:r>
            <a:r>
              <a:rPr lang="en-US" sz="900" dirty="0"/>
              <a:t>. Now I am going to read you a list of arguments that candidates running for Congress have made in favor of enacting tougher reforms and restrictions on Wall Street. After listening to each, please tell me if you think it is a VERY convincing, SOMEWHAT convincing, NOT TOO convincing, or NOT AT ALL convincing argument in favor of Government taking a tougher stance on Wall Street.</a:t>
            </a:r>
            <a:endParaRPr lang="en-US" sz="900" b="1" dirty="0"/>
          </a:p>
          <a:p>
            <a:endParaRPr lang="en-US" sz="900" dirty="0"/>
          </a:p>
        </p:txBody>
      </p:sp>
      <p:sp>
        <p:nvSpPr>
          <p:cNvPr id="13" name="Rectangle 12">
            <a:extLst>
              <a:ext uri="{FF2B5EF4-FFF2-40B4-BE49-F238E27FC236}">
                <a16:creationId xmlns:a16="http://schemas.microsoft.com/office/drawing/2014/main" id="{ED2E69D6-A211-4D4A-BF17-CC4DD4C6786C}"/>
              </a:ext>
            </a:extLst>
          </p:cNvPr>
          <p:cNvSpPr/>
          <p:nvPr/>
        </p:nvSpPr>
        <p:spPr bwMode="auto">
          <a:xfrm>
            <a:off x="8406009" y="2822543"/>
            <a:ext cx="526720" cy="525109"/>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Tree>
    <p:extLst>
      <p:ext uri="{BB962C8B-B14F-4D97-AF65-F5344CB8AC3E}">
        <p14:creationId xmlns:p14="http://schemas.microsoft.com/office/powerpoint/2010/main" val="858821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4"/>
          <p:cNvGraphicFramePr>
            <a:graphicFrameLocks/>
          </p:cNvGraphicFramePr>
          <p:nvPr>
            <p:extLst>
              <p:ext uri="{D42A27DB-BD31-4B8C-83A1-F6EECF244321}">
                <p14:modId xmlns:p14="http://schemas.microsoft.com/office/powerpoint/2010/main" val="2770352359"/>
              </p:ext>
            </p:extLst>
          </p:nvPr>
        </p:nvGraphicFramePr>
        <p:xfrm>
          <a:off x="2666999" y="1000690"/>
          <a:ext cx="5032376" cy="52947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326886"/>
            <a:ext cx="2285999" cy="5921514"/>
          </a:xfrm>
        </p:spPr>
        <p:txBody>
          <a:bodyPr/>
          <a:lstStyle/>
          <a:p>
            <a:pPr lvl="0" algn="l"/>
            <a:r>
              <a:rPr lang="en-US" sz="1800" dirty="0"/>
              <a:t>A second tier of strong messages focuses on stock buyback practices, how the tax bill benefits the wealthy and political donors, that the economy should work for all (with “fair share” language), and the banks’ record of exploiting ordinary Americans, especially people of color. </a:t>
            </a:r>
            <a:r>
              <a:rPr lang="en-US" sz="1800" b="1" dirty="0"/>
              <a:t>The last of these, however, resonates strongly among drop-off voters, and still proves persuasive to likely voters.</a:t>
            </a:r>
          </a:p>
        </p:txBody>
      </p:sp>
      <p:sp>
        <p:nvSpPr>
          <p:cNvPr id="4" name="Footer Placeholder 3"/>
          <p:cNvSpPr>
            <a:spLocks noGrp="1"/>
          </p:cNvSpPr>
          <p:nvPr>
            <p:ph type="ftr" sz="quarter" idx="10"/>
          </p:nvPr>
        </p:nvSpPr>
        <p:spPr/>
        <p:txBody>
          <a:bodyPr/>
          <a:lstStyle/>
          <a:p>
            <a:pPr>
              <a:defRPr/>
            </a:pPr>
            <a:fld id="{E78D3228-22F0-4848-A28F-905EF37A59D5}" type="slidenum">
              <a:rPr lang="en-US" smtClean="0">
                <a:solidFill>
                  <a:srgbClr val="000000"/>
                </a:solidFill>
              </a:rPr>
              <a:pPr>
                <a:defRPr/>
              </a:pPr>
              <a:t>43</a:t>
            </a:fld>
            <a:endParaRPr lang="en-US" dirty="0">
              <a:solidFill>
                <a:srgbClr val="000000"/>
              </a:solidFill>
            </a:endParaRPr>
          </a:p>
        </p:txBody>
      </p:sp>
      <p:sp>
        <p:nvSpPr>
          <p:cNvPr id="6" name="Rectangle 5"/>
          <p:cNvSpPr/>
          <p:nvPr/>
        </p:nvSpPr>
        <p:spPr bwMode="auto">
          <a:xfrm>
            <a:off x="4721290" y="760342"/>
            <a:ext cx="128955" cy="164245"/>
          </a:xfrm>
          <a:prstGeom prst="rect">
            <a:avLst/>
          </a:prstGeom>
          <a:solidFill>
            <a:schemeClr val="tx2"/>
          </a:solidFill>
          <a:ln w="31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algn="r" fontAlgn="base">
              <a:spcBef>
                <a:spcPct val="0"/>
              </a:spcBef>
              <a:spcAft>
                <a:spcPct val="0"/>
              </a:spcAft>
            </a:pPr>
            <a:endParaRPr lang="en-US" sz="1200" dirty="0">
              <a:solidFill>
                <a:srgbClr val="000000"/>
              </a:solidFill>
              <a:cs typeface="Times New Roman" pitchFamily="18" charset="0"/>
            </a:endParaRPr>
          </a:p>
        </p:txBody>
      </p:sp>
      <p:sp>
        <p:nvSpPr>
          <p:cNvPr id="7" name="TextBox 6"/>
          <p:cNvSpPr txBox="1"/>
          <p:nvPr/>
        </p:nvSpPr>
        <p:spPr>
          <a:xfrm>
            <a:off x="4838554" y="703964"/>
            <a:ext cx="1518131" cy="276999"/>
          </a:xfrm>
          <a:prstGeom prst="rect">
            <a:avLst/>
          </a:prstGeom>
          <a:noFill/>
        </p:spPr>
        <p:txBody>
          <a:bodyPr wrap="square" rtlCol="0">
            <a:spAutoFit/>
          </a:bodyPr>
          <a:lstStyle/>
          <a:p>
            <a:pPr fontAlgn="base">
              <a:spcBef>
                <a:spcPct val="0"/>
              </a:spcBef>
              <a:spcAft>
                <a:spcPct val="0"/>
              </a:spcAft>
            </a:pPr>
            <a:r>
              <a:rPr lang="en-US" sz="1200" b="1" dirty="0">
                <a:solidFill>
                  <a:srgbClr val="000000"/>
                </a:solidFill>
                <a:cs typeface="Times New Roman" pitchFamily="18" charset="0"/>
              </a:rPr>
              <a:t>Very Convincing</a:t>
            </a:r>
          </a:p>
        </p:txBody>
      </p:sp>
      <p:sp>
        <p:nvSpPr>
          <p:cNvPr id="8" name="Rectangle 7"/>
          <p:cNvSpPr/>
          <p:nvPr/>
        </p:nvSpPr>
        <p:spPr bwMode="auto">
          <a:xfrm>
            <a:off x="6105410" y="765064"/>
            <a:ext cx="128954" cy="164245"/>
          </a:xfrm>
          <a:prstGeom prst="rect">
            <a:avLst/>
          </a:prstGeom>
          <a:solidFill>
            <a:schemeClr val="tx2">
              <a:lumMod val="20000"/>
              <a:lumOff val="80000"/>
            </a:schemeClr>
          </a:solidFill>
          <a:ln w="31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algn="r" fontAlgn="base">
              <a:spcBef>
                <a:spcPct val="0"/>
              </a:spcBef>
              <a:spcAft>
                <a:spcPct val="0"/>
              </a:spcAft>
            </a:pPr>
            <a:endParaRPr lang="en-US" sz="1200" dirty="0">
              <a:solidFill>
                <a:srgbClr val="000000"/>
              </a:solidFill>
              <a:cs typeface="Times New Roman" pitchFamily="18" charset="0"/>
            </a:endParaRPr>
          </a:p>
        </p:txBody>
      </p:sp>
      <p:sp>
        <p:nvSpPr>
          <p:cNvPr id="9" name="TextBox 8"/>
          <p:cNvSpPr txBox="1"/>
          <p:nvPr/>
        </p:nvSpPr>
        <p:spPr>
          <a:xfrm>
            <a:off x="6193365" y="708686"/>
            <a:ext cx="1606094" cy="276999"/>
          </a:xfrm>
          <a:prstGeom prst="rect">
            <a:avLst/>
          </a:prstGeom>
          <a:noFill/>
        </p:spPr>
        <p:txBody>
          <a:bodyPr wrap="square" rtlCol="0">
            <a:spAutoFit/>
          </a:bodyPr>
          <a:lstStyle/>
          <a:p>
            <a:pPr fontAlgn="base">
              <a:spcBef>
                <a:spcPct val="0"/>
              </a:spcBef>
              <a:spcAft>
                <a:spcPct val="0"/>
              </a:spcAft>
            </a:pPr>
            <a:r>
              <a:rPr lang="en-US" sz="1200" b="1" dirty="0">
                <a:solidFill>
                  <a:srgbClr val="000000"/>
                </a:solidFill>
                <a:cs typeface="Times New Roman" pitchFamily="18" charset="0"/>
              </a:rPr>
              <a:t>Total Convincing</a:t>
            </a:r>
          </a:p>
        </p:txBody>
      </p:sp>
      <p:sp>
        <p:nvSpPr>
          <p:cNvPr id="33" name="Text Box 7"/>
          <p:cNvSpPr txBox="1">
            <a:spLocks noChangeArrowheads="1"/>
          </p:cNvSpPr>
          <p:nvPr/>
        </p:nvSpPr>
        <p:spPr bwMode="auto">
          <a:xfrm>
            <a:off x="3475060" y="115669"/>
            <a:ext cx="3546997" cy="400110"/>
          </a:xfrm>
          <a:prstGeom prst="rect">
            <a:avLst/>
          </a:prstGeom>
          <a:solidFill>
            <a:schemeClr val="bg1">
              <a:lumMod val="85000"/>
            </a:schemeClr>
          </a:solidFill>
          <a:ln>
            <a:solidFill>
              <a:schemeClr val="bg1"/>
            </a:solidFill>
          </a:ln>
          <a:effectLst>
            <a:outerShdw blurRad="63500" dist="50800" dir="5400000" algn="ctr" rotWithShape="0">
              <a:srgbClr val="000000">
                <a:alpha val="43137"/>
              </a:srgbClr>
            </a:outerShdw>
          </a:effectLs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2000" b="1" dirty="0">
                <a:solidFill>
                  <a:srgbClr val="000000"/>
                </a:solidFill>
              </a:rPr>
              <a:t>Reform Messages – Second Tier</a:t>
            </a:r>
          </a:p>
        </p:txBody>
      </p:sp>
      <p:grpSp>
        <p:nvGrpSpPr>
          <p:cNvPr id="37" name="Group 36">
            <a:extLst>
              <a:ext uri="{FF2B5EF4-FFF2-40B4-BE49-F238E27FC236}">
                <a16:creationId xmlns:a16="http://schemas.microsoft.com/office/drawing/2014/main" id="{823AA8AC-2CD8-4AC6-A884-DF0BD184B665}"/>
              </a:ext>
            </a:extLst>
          </p:cNvPr>
          <p:cNvGrpSpPr/>
          <p:nvPr/>
        </p:nvGrpSpPr>
        <p:grpSpPr>
          <a:xfrm>
            <a:off x="7563836" y="592786"/>
            <a:ext cx="1533848" cy="5561012"/>
            <a:chOff x="7563836" y="592786"/>
            <a:chExt cx="1533848" cy="5561012"/>
          </a:xfrm>
        </p:grpSpPr>
        <p:grpSp>
          <p:nvGrpSpPr>
            <p:cNvPr id="38" name="Group 37">
              <a:extLst>
                <a:ext uri="{FF2B5EF4-FFF2-40B4-BE49-F238E27FC236}">
                  <a16:creationId xmlns:a16="http://schemas.microsoft.com/office/drawing/2014/main" id="{39DD1116-5ADD-4015-A1FA-68E342241B0E}"/>
                </a:ext>
              </a:extLst>
            </p:cNvPr>
            <p:cNvGrpSpPr/>
            <p:nvPr/>
          </p:nvGrpSpPr>
          <p:grpSpPr>
            <a:xfrm>
              <a:off x="7563836" y="592786"/>
              <a:ext cx="664096" cy="5561012"/>
              <a:chOff x="7701436" y="592785"/>
              <a:chExt cx="664096" cy="5561012"/>
            </a:xfrm>
          </p:grpSpPr>
          <p:sp>
            <p:nvSpPr>
              <p:cNvPr id="48" name="Rectangle 2">
                <a:extLst>
                  <a:ext uri="{FF2B5EF4-FFF2-40B4-BE49-F238E27FC236}">
                    <a16:creationId xmlns:a16="http://schemas.microsoft.com/office/drawing/2014/main" id="{E0A0A8C9-935A-4284-95FF-058BB3C924FD}"/>
                  </a:ext>
                </a:extLst>
              </p:cNvPr>
              <p:cNvSpPr>
                <a:spLocks noChangeArrowheads="1"/>
              </p:cNvSpPr>
              <p:nvPr/>
            </p:nvSpPr>
            <p:spPr bwMode="auto">
              <a:xfrm>
                <a:off x="7736921" y="592785"/>
                <a:ext cx="609600" cy="5561012"/>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50" name="Text Box 5">
                <a:extLst>
                  <a:ext uri="{FF2B5EF4-FFF2-40B4-BE49-F238E27FC236}">
                    <a16:creationId xmlns:a16="http://schemas.microsoft.com/office/drawing/2014/main" id="{2A5CE0D1-F019-41E9-B4CA-06E2432DCA51}"/>
                  </a:ext>
                </a:extLst>
              </p:cNvPr>
              <p:cNvSpPr txBox="1">
                <a:spLocks noChangeArrowheads="1"/>
              </p:cNvSpPr>
              <p:nvPr/>
            </p:nvSpPr>
            <p:spPr bwMode="auto">
              <a:xfrm>
                <a:off x="7837572" y="716668"/>
                <a:ext cx="473464"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500" b="1" dirty="0">
                    <a:solidFill>
                      <a:srgbClr val="000000"/>
                    </a:solidFill>
                  </a:rPr>
                  <a:t>Net</a:t>
                </a:r>
              </a:p>
            </p:txBody>
          </p:sp>
          <p:sp>
            <p:nvSpPr>
              <p:cNvPr id="52" name="TextBox 51">
                <a:extLst>
                  <a:ext uri="{FF2B5EF4-FFF2-40B4-BE49-F238E27FC236}">
                    <a16:creationId xmlns:a16="http://schemas.microsoft.com/office/drawing/2014/main" id="{83C8FFCC-D1C2-497D-B923-7AF9E8B4B795}"/>
                  </a:ext>
                </a:extLst>
              </p:cNvPr>
              <p:cNvSpPr txBox="1"/>
              <p:nvPr/>
            </p:nvSpPr>
            <p:spPr>
              <a:xfrm>
                <a:off x="7755932" y="1448719"/>
                <a:ext cx="609600" cy="369332"/>
              </a:xfrm>
              <a:prstGeom prst="rect">
                <a:avLst/>
              </a:prstGeom>
              <a:noFill/>
            </p:spPr>
            <p:txBody>
              <a:bodyPr wrap="square" rtlCol="0">
                <a:spAutoFit/>
              </a:bodyPr>
              <a:lstStyle/>
              <a:p>
                <a:pPr algn="ctr"/>
                <a:r>
                  <a:rPr lang="en-US" b="1" i="1" dirty="0">
                    <a:solidFill>
                      <a:srgbClr val="000000"/>
                    </a:solidFill>
                  </a:rPr>
                  <a:t>+48</a:t>
                </a:r>
              </a:p>
            </p:txBody>
          </p:sp>
          <p:sp>
            <p:nvSpPr>
              <p:cNvPr id="54" name="TextBox 53">
                <a:extLst>
                  <a:ext uri="{FF2B5EF4-FFF2-40B4-BE49-F238E27FC236}">
                    <a16:creationId xmlns:a16="http://schemas.microsoft.com/office/drawing/2014/main" id="{6AF32C91-93D6-43BF-B3DB-2BADEC414236}"/>
                  </a:ext>
                </a:extLst>
              </p:cNvPr>
              <p:cNvSpPr txBox="1"/>
              <p:nvPr/>
            </p:nvSpPr>
            <p:spPr>
              <a:xfrm>
                <a:off x="7701436" y="2511039"/>
                <a:ext cx="609600" cy="369332"/>
              </a:xfrm>
              <a:prstGeom prst="rect">
                <a:avLst/>
              </a:prstGeom>
              <a:noFill/>
            </p:spPr>
            <p:txBody>
              <a:bodyPr wrap="square" rtlCol="0">
                <a:spAutoFit/>
              </a:bodyPr>
              <a:lstStyle/>
              <a:p>
                <a:pPr algn="ctr"/>
                <a:r>
                  <a:rPr lang="en-US" b="1" i="1" dirty="0">
                    <a:solidFill>
                      <a:srgbClr val="000000"/>
                    </a:solidFill>
                  </a:rPr>
                  <a:t>+37</a:t>
                </a:r>
              </a:p>
            </p:txBody>
          </p:sp>
          <p:sp>
            <p:nvSpPr>
              <p:cNvPr id="56" name="TextBox 55">
                <a:extLst>
                  <a:ext uri="{FF2B5EF4-FFF2-40B4-BE49-F238E27FC236}">
                    <a16:creationId xmlns:a16="http://schemas.microsoft.com/office/drawing/2014/main" id="{407117B7-D976-4A33-933E-604447EB1927}"/>
                  </a:ext>
                </a:extLst>
              </p:cNvPr>
              <p:cNvSpPr txBox="1"/>
              <p:nvPr/>
            </p:nvSpPr>
            <p:spPr>
              <a:xfrm>
                <a:off x="7701436" y="3569148"/>
                <a:ext cx="609600" cy="369332"/>
              </a:xfrm>
              <a:prstGeom prst="rect">
                <a:avLst/>
              </a:prstGeom>
              <a:noFill/>
            </p:spPr>
            <p:txBody>
              <a:bodyPr wrap="square" rtlCol="0">
                <a:spAutoFit/>
              </a:bodyPr>
              <a:lstStyle/>
              <a:p>
                <a:pPr algn="ctr"/>
                <a:r>
                  <a:rPr lang="en-US" b="1" i="1" dirty="0">
                    <a:solidFill>
                      <a:srgbClr val="000000"/>
                    </a:solidFill>
                  </a:rPr>
                  <a:t>+47</a:t>
                </a:r>
              </a:p>
            </p:txBody>
          </p:sp>
          <p:sp>
            <p:nvSpPr>
              <p:cNvPr id="57" name="TextBox 56">
                <a:extLst>
                  <a:ext uri="{FF2B5EF4-FFF2-40B4-BE49-F238E27FC236}">
                    <a16:creationId xmlns:a16="http://schemas.microsoft.com/office/drawing/2014/main" id="{A728FD72-3DEB-4C1D-8797-B97B33BD8822}"/>
                  </a:ext>
                </a:extLst>
              </p:cNvPr>
              <p:cNvSpPr txBox="1"/>
              <p:nvPr/>
            </p:nvSpPr>
            <p:spPr>
              <a:xfrm>
                <a:off x="7736921" y="5501851"/>
                <a:ext cx="609600" cy="369332"/>
              </a:xfrm>
              <a:prstGeom prst="rect">
                <a:avLst/>
              </a:prstGeom>
              <a:noFill/>
            </p:spPr>
            <p:txBody>
              <a:bodyPr wrap="square" rtlCol="0">
                <a:spAutoFit/>
              </a:bodyPr>
              <a:lstStyle/>
              <a:p>
                <a:pPr algn="ctr"/>
                <a:r>
                  <a:rPr lang="en-US" b="1" i="1" dirty="0">
                    <a:solidFill>
                      <a:srgbClr val="000000"/>
                    </a:solidFill>
                  </a:rPr>
                  <a:t>+44</a:t>
                </a:r>
              </a:p>
            </p:txBody>
          </p:sp>
        </p:grpSp>
        <p:grpSp>
          <p:nvGrpSpPr>
            <p:cNvPr id="40" name="Group 39">
              <a:extLst>
                <a:ext uri="{FF2B5EF4-FFF2-40B4-BE49-F238E27FC236}">
                  <a16:creationId xmlns:a16="http://schemas.microsoft.com/office/drawing/2014/main" id="{BDCCB61D-4E3F-4CFB-96AA-54B88AE0C171}"/>
                </a:ext>
              </a:extLst>
            </p:cNvPr>
            <p:cNvGrpSpPr/>
            <p:nvPr/>
          </p:nvGrpSpPr>
          <p:grpSpPr>
            <a:xfrm>
              <a:off x="8289707" y="592786"/>
              <a:ext cx="807977" cy="5561012"/>
              <a:chOff x="7670319" y="609600"/>
              <a:chExt cx="807977" cy="5561012"/>
            </a:xfrm>
          </p:grpSpPr>
          <p:sp>
            <p:nvSpPr>
              <p:cNvPr id="41" name="Rectangle 2">
                <a:extLst>
                  <a:ext uri="{FF2B5EF4-FFF2-40B4-BE49-F238E27FC236}">
                    <a16:creationId xmlns:a16="http://schemas.microsoft.com/office/drawing/2014/main" id="{DF9D88F8-7E1F-4062-9CBD-D72D4587B96F}"/>
                  </a:ext>
                </a:extLst>
              </p:cNvPr>
              <p:cNvSpPr>
                <a:spLocks noChangeArrowheads="1"/>
              </p:cNvSpPr>
              <p:nvPr/>
            </p:nvSpPr>
            <p:spPr bwMode="auto">
              <a:xfrm>
                <a:off x="7681701" y="609600"/>
                <a:ext cx="717477" cy="5561012"/>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42" name="Text Box 5">
                <a:extLst>
                  <a:ext uri="{FF2B5EF4-FFF2-40B4-BE49-F238E27FC236}">
                    <a16:creationId xmlns:a16="http://schemas.microsoft.com/office/drawing/2014/main" id="{22F39329-E7BB-46AA-B58B-A221EEA1B2C4}"/>
                  </a:ext>
                </a:extLst>
              </p:cNvPr>
              <p:cNvSpPr txBox="1">
                <a:spLocks noChangeArrowheads="1"/>
              </p:cNvSpPr>
              <p:nvPr/>
            </p:nvSpPr>
            <p:spPr bwMode="auto">
              <a:xfrm>
                <a:off x="7670319" y="716668"/>
                <a:ext cx="8079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b="1" dirty="0">
                    <a:solidFill>
                      <a:srgbClr val="000000"/>
                    </a:solidFill>
                  </a:rPr>
                  <a:t>Drop-off </a:t>
                </a:r>
              </a:p>
              <a:p>
                <a:pPr algn="ctr" eaLnBrk="1" fontAlgn="base" hangingPunct="1">
                  <a:spcBef>
                    <a:spcPct val="0"/>
                  </a:spcBef>
                  <a:spcAft>
                    <a:spcPct val="0"/>
                  </a:spcAft>
                </a:pPr>
                <a:r>
                  <a:rPr lang="en-US" b="1" dirty="0">
                    <a:solidFill>
                      <a:srgbClr val="000000"/>
                    </a:solidFill>
                  </a:rPr>
                  <a:t>% V Conv.</a:t>
                </a:r>
              </a:p>
            </p:txBody>
          </p:sp>
          <p:sp>
            <p:nvSpPr>
              <p:cNvPr id="43" name="TextBox 42">
                <a:extLst>
                  <a:ext uri="{FF2B5EF4-FFF2-40B4-BE49-F238E27FC236}">
                    <a16:creationId xmlns:a16="http://schemas.microsoft.com/office/drawing/2014/main" id="{0D376C09-A0DF-4A10-8B05-E0AB34A8B4F7}"/>
                  </a:ext>
                </a:extLst>
              </p:cNvPr>
              <p:cNvSpPr txBox="1"/>
              <p:nvPr/>
            </p:nvSpPr>
            <p:spPr>
              <a:xfrm>
                <a:off x="7755932" y="1448719"/>
                <a:ext cx="609600" cy="369332"/>
              </a:xfrm>
              <a:prstGeom prst="rect">
                <a:avLst/>
              </a:prstGeom>
              <a:noFill/>
            </p:spPr>
            <p:txBody>
              <a:bodyPr wrap="square" rtlCol="0">
                <a:spAutoFit/>
              </a:bodyPr>
              <a:lstStyle/>
              <a:p>
                <a:pPr algn="ctr"/>
                <a:r>
                  <a:rPr lang="en-US" b="1" i="1" dirty="0">
                    <a:solidFill>
                      <a:srgbClr val="000000"/>
                    </a:solidFill>
                  </a:rPr>
                  <a:t>49%</a:t>
                </a:r>
              </a:p>
            </p:txBody>
          </p:sp>
          <p:sp>
            <p:nvSpPr>
              <p:cNvPr id="45" name="TextBox 44">
                <a:extLst>
                  <a:ext uri="{FF2B5EF4-FFF2-40B4-BE49-F238E27FC236}">
                    <a16:creationId xmlns:a16="http://schemas.microsoft.com/office/drawing/2014/main" id="{04B82458-114D-4DAD-8054-2437A3267215}"/>
                  </a:ext>
                </a:extLst>
              </p:cNvPr>
              <p:cNvSpPr txBox="1"/>
              <p:nvPr/>
            </p:nvSpPr>
            <p:spPr>
              <a:xfrm>
                <a:off x="7769507" y="2527854"/>
                <a:ext cx="609600" cy="369332"/>
              </a:xfrm>
              <a:prstGeom prst="rect">
                <a:avLst/>
              </a:prstGeom>
              <a:noFill/>
            </p:spPr>
            <p:txBody>
              <a:bodyPr wrap="square" rtlCol="0">
                <a:spAutoFit/>
              </a:bodyPr>
              <a:lstStyle/>
              <a:p>
                <a:pPr algn="ctr"/>
                <a:r>
                  <a:rPr lang="en-US" b="1" i="1" dirty="0">
                    <a:solidFill>
                      <a:srgbClr val="000000"/>
                    </a:solidFill>
                  </a:rPr>
                  <a:t>47%</a:t>
                </a:r>
              </a:p>
            </p:txBody>
          </p:sp>
          <p:sp>
            <p:nvSpPr>
              <p:cNvPr id="46" name="TextBox 45">
                <a:extLst>
                  <a:ext uri="{FF2B5EF4-FFF2-40B4-BE49-F238E27FC236}">
                    <a16:creationId xmlns:a16="http://schemas.microsoft.com/office/drawing/2014/main" id="{9B8E4F6F-6922-4ECF-AB01-56B3619DCD7E}"/>
                  </a:ext>
                </a:extLst>
              </p:cNvPr>
              <p:cNvSpPr txBox="1"/>
              <p:nvPr/>
            </p:nvSpPr>
            <p:spPr>
              <a:xfrm>
                <a:off x="7782207" y="3585963"/>
                <a:ext cx="609600" cy="369332"/>
              </a:xfrm>
              <a:prstGeom prst="rect">
                <a:avLst/>
              </a:prstGeom>
              <a:noFill/>
            </p:spPr>
            <p:txBody>
              <a:bodyPr wrap="square" rtlCol="0">
                <a:spAutoFit/>
              </a:bodyPr>
              <a:lstStyle/>
              <a:p>
                <a:pPr algn="ctr"/>
                <a:r>
                  <a:rPr lang="en-US" b="1" i="1" dirty="0">
                    <a:solidFill>
                      <a:srgbClr val="000000"/>
                    </a:solidFill>
                  </a:rPr>
                  <a:t>47%</a:t>
                </a:r>
              </a:p>
            </p:txBody>
          </p:sp>
          <p:sp>
            <p:nvSpPr>
              <p:cNvPr id="47" name="TextBox 46">
                <a:extLst>
                  <a:ext uri="{FF2B5EF4-FFF2-40B4-BE49-F238E27FC236}">
                    <a16:creationId xmlns:a16="http://schemas.microsoft.com/office/drawing/2014/main" id="{2347D4A1-79A0-498B-A925-A336FC309F39}"/>
                  </a:ext>
                </a:extLst>
              </p:cNvPr>
              <p:cNvSpPr txBox="1"/>
              <p:nvPr/>
            </p:nvSpPr>
            <p:spPr>
              <a:xfrm>
                <a:off x="7733557" y="5518666"/>
                <a:ext cx="609600" cy="369332"/>
              </a:xfrm>
              <a:prstGeom prst="rect">
                <a:avLst/>
              </a:prstGeom>
              <a:noFill/>
            </p:spPr>
            <p:txBody>
              <a:bodyPr wrap="square" rtlCol="0">
                <a:spAutoFit/>
              </a:bodyPr>
              <a:lstStyle/>
              <a:p>
                <a:pPr algn="ctr"/>
                <a:r>
                  <a:rPr lang="en-US" b="1" i="1" dirty="0">
                    <a:solidFill>
                      <a:srgbClr val="000000"/>
                    </a:solidFill>
                  </a:rPr>
                  <a:t>52%</a:t>
                </a:r>
              </a:p>
            </p:txBody>
          </p:sp>
        </p:grpSp>
      </p:grpSp>
      <p:sp>
        <p:nvSpPr>
          <p:cNvPr id="59" name="TextBox 58">
            <a:extLst>
              <a:ext uri="{FF2B5EF4-FFF2-40B4-BE49-F238E27FC236}">
                <a16:creationId xmlns:a16="http://schemas.microsoft.com/office/drawing/2014/main" id="{7BF07163-3F80-4BA9-9D9B-41A71DF1428D}"/>
              </a:ext>
            </a:extLst>
          </p:cNvPr>
          <p:cNvSpPr txBox="1"/>
          <p:nvPr/>
        </p:nvSpPr>
        <p:spPr>
          <a:xfrm>
            <a:off x="0" y="6229165"/>
            <a:ext cx="7467600" cy="784830"/>
          </a:xfrm>
          <a:prstGeom prst="rect">
            <a:avLst/>
          </a:prstGeom>
          <a:noFill/>
        </p:spPr>
        <p:txBody>
          <a:bodyPr wrap="square" rtlCol="0">
            <a:spAutoFit/>
          </a:bodyPr>
          <a:lstStyle/>
          <a:p>
            <a:r>
              <a:rPr lang="en-US" sz="900" b="1" dirty="0"/>
              <a:t>Each message asked of half the sample.</a:t>
            </a:r>
          </a:p>
          <a:p>
            <a:r>
              <a:rPr lang="en-US" sz="900" b="1" dirty="0"/>
              <a:t>Q15</a:t>
            </a:r>
            <a:r>
              <a:rPr lang="en-US" sz="900" dirty="0"/>
              <a:t>. Now I am going to read you a list of arguments that candidates running for Congress have made in favor of enacting tougher reforms and restrictions on Wall Street. After listening to each, please tell me if you think it is a VERY convincing, SOMEWHAT convincing, NOT TOO convincing, or NOT AT ALL convincing argument in favor of Government taking a tougher stance on Wall Street.</a:t>
            </a:r>
            <a:endParaRPr lang="en-US" sz="900" b="1" dirty="0"/>
          </a:p>
          <a:p>
            <a:endParaRPr lang="en-US" sz="900" dirty="0"/>
          </a:p>
        </p:txBody>
      </p:sp>
      <p:sp>
        <p:nvSpPr>
          <p:cNvPr id="26" name="TextBox 25">
            <a:extLst>
              <a:ext uri="{FF2B5EF4-FFF2-40B4-BE49-F238E27FC236}">
                <a16:creationId xmlns:a16="http://schemas.microsoft.com/office/drawing/2014/main" id="{83081FB3-781B-4FC7-A1BD-57FA8F4C02D4}"/>
              </a:ext>
            </a:extLst>
          </p:cNvPr>
          <p:cNvSpPr txBox="1"/>
          <p:nvPr/>
        </p:nvSpPr>
        <p:spPr>
          <a:xfrm>
            <a:off x="8390461" y="4492141"/>
            <a:ext cx="609600" cy="369332"/>
          </a:xfrm>
          <a:prstGeom prst="rect">
            <a:avLst/>
          </a:prstGeom>
          <a:noFill/>
        </p:spPr>
        <p:txBody>
          <a:bodyPr wrap="square" rtlCol="0">
            <a:spAutoFit/>
          </a:bodyPr>
          <a:lstStyle/>
          <a:p>
            <a:pPr algn="ctr"/>
            <a:r>
              <a:rPr lang="en-US" b="1" i="1" dirty="0">
                <a:solidFill>
                  <a:srgbClr val="000000"/>
                </a:solidFill>
              </a:rPr>
              <a:t>50%</a:t>
            </a:r>
          </a:p>
        </p:txBody>
      </p:sp>
      <p:sp>
        <p:nvSpPr>
          <p:cNvPr id="27" name="TextBox 26">
            <a:extLst>
              <a:ext uri="{FF2B5EF4-FFF2-40B4-BE49-F238E27FC236}">
                <a16:creationId xmlns:a16="http://schemas.microsoft.com/office/drawing/2014/main" id="{DC8C198C-AEB5-4988-9D91-0EF55F02811A}"/>
              </a:ext>
            </a:extLst>
          </p:cNvPr>
          <p:cNvSpPr txBox="1"/>
          <p:nvPr/>
        </p:nvSpPr>
        <p:spPr>
          <a:xfrm>
            <a:off x="7563677" y="4492141"/>
            <a:ext cx="609600" cy="369332"/>
          </a:xfrm>
          <a:prstGeom prst="rect">
            <a:avLst/>
          </a:prstGeom>
          <a:noFill/>
        </p:spPr>
        <p:txBody>
          <a:bodyPr wrap="square" rtlCol="0">
            <a:spAutoFit/>
          </a:bodyPr>
          <a:lstStyle/>
          <a:p>
            <a:pPr algn="ctr"/>
            <a:r>
              <a:rPr lang="en-US" b="1" i="1" dirty="0">
                <a:solidFill>
                  <a:srgbClr val="000000"/>
                </a:solidFill>
              </a:rPr>
              <a:t>+46</a:t>
            </a:r>
          </a:p>
        </p:txBody>
      </p:sp>
      <p:sp>
        <p:nvSpPr>
          <p:cNvPr id="28" name="Rectangle 27">
            <a:extLst>
              <a:ext uri="{FF2B5EF4-FFF2-40B4-BE49-F238E27FC236}">
                <a16:creationId xmlns:a16="http://schemas.microsoft.com/office/drawing/2014/main" id="{67B7CC0D-2D96-4C88-AB28-B57F712D347D}"/>
              </a:ext>
            </a:extLst>
          </p:cNvPr>
          <p:cNvSpPr/>
          <p:nvPr/>
        </p:nvSpPr>
        <p:spPr bwMode="auto">
          <a:xfrm>
            <a:off x="8415291" y="5430001"/>
            <a:ext cx="526720" cy="525109"/>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Tree>
    <p:extLst>
      <p:ext uri="{BB962C8B-B14F-4D97-AF65-F5344CB8AC3E}">
        <p14:creationId xmlns:p14="http://schemas.microsoft.com/office/powerpoint/2010/main" val="535577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62" y="762000"/>
            <a:ext cx="8161338" cy="1058863"/>
          </a:xfrm>
        </p:spPr>
        <p:txBody>
          <a:bodyPr/>
          <a:lstStyle/>
          <a:p>
            <a:r>
              <a:rPr lang="en-US" sz="1800" dirty="0"/>
              <a:t>These messages resonate strongly with Democrats and Clinton voters. However, older women are particularly swayed by arguments about inequality, Wall Street influence in the Trump administration, and the need for reform to put the economy to work for everyone. Independents are swayed by messages centered on the tax bill benefiting Wall Street and the wealthy, racial discrimination within the financial industry, and the political power and influence of the big banks.</a:t>
            </a:r>
            <a:br>
              <a:rPr lang="en-US" sz="1800" dirty="0"/>
            </a:br>
            <a:r>
              <a:rPr lang="en-US" sz="1800" dirty="0"/>
              <a:t>Younger women are most convinced by messages around inequality, Wall Street and political donors benefiting from the tax bill, Wall Street’s influence on Trump, as well as the stock buyback argument. </a:t>
            </a:r>
          </a:p>
        </p:txBody>
      </p:sp>
      <p:sp>
        <p:nvSpPr>
          <p:cNvPr id="4" name="Footer Placeholder 3"/>
          <p:cNvSpPr>
            <a:spLocks noGrp="1"/>
          </p:cNvSpPr>
          <p:nvPr>
            <p:ph type="ftr" sz="quarter" idx="10"/>
          </p:nvPr>
        </p:nvSpPr>
        <p:spPr/>
        <p:txBody>
          <a:bodyPr/>
          <a:lstStyle/>
          <a:p>
            <a:pPr>
              <a:defRPr/>
            </a:pPr>
            <a:fld id="{E78D3228-22F0-4848-A28F-905EF37A59D5}" type="slidenum">
              <a:rPr lang="en-US" smtClean="0">
                <a:solidFill>
                  <a:srgbClr val="000000"/>
                </a:solidFill>
              </a:rPr>
              <a:pPr>
                <a:defRPr/>
              </a:pPr>
              <a:t>44</a:t>
            </a:fld>
            <a:endParaRPr lang="en-US" dirty="0">
              <a:solidFill>
                <a:srgbClr val="000000"/>
              </a:solidFill>
            </a:endParaRPr>
          </a:p>
        </p:txBody>
      </p:sp>
      <p:sp>
        <p:nvSpPr>
          <p:cNvPr id="6" name="Rectangle 5"/>
          <p:cNvSpPr/>
          <p:nvPr/>
        </p:nvSpPr>
        <p:spPr>
          <a:xfrm>
            <a:off x="-4439" y="6611779"/>
            <a:ext cx="4572000" cy="246221"/>
          </a:xfrm>
          <a:prstGeom prst="rect">
            <a:avLst/>
          </a:prstGeom>
        </p:spPr>
        <p:txBody>
          <a:bodyPr>
            <a:spAutoFit/>
          </a:bodyPr>
          <a:lstStyle/>
          <a:p>
            <a:pPr lvl="0"/>
            <a:r>
              <a:rPr lang="en-US" sz="1000" dirty="0">
                <a:solidFill>
                  <a:srgbClr val="000000"/>
                </a:solidFill>
              </a:rPr>
              <a:t>Each message asked of ½ the sample. Q15</a:t>
            </a:r>
          </a:p>
        </p:txBody>
      </p:sp>
      <p:graphicFrame>
        <p:nvGraphicFramePr>
          <p:cNvPr id="7" name="Table 6">
            <a:extLst>
              <a:ext uri="{FF2B5EF4-FFF2-40B4-BE49-F238E27FC236}">
                <a16:creationId xmlns:a16="http://schemas.microsoft.com/office/drawing/2014/main" id="{2F0C52B3-590E-475B-9CAD-34EE69D83D60}"/>
              </a:ext>
            </a:extLst>
          </p:cNvPr>
          <p:cNvGraphicFramePr>
            <a:graphicFrameLocks noGrp="1"/>
          </p:cNvGraphicFramePr>
          <p:nvPr>
            <p:extLst>
              <p:ext uri="{D42A27DB-BD31-4B8C-83A1-F6EECF244321}">
                <p14:modId xmlns:p14="http://schemas.microsoft.com/office/powerpoint/2010/main" val="1364342515"/>
              </p:ext>
            </p:extLst>
          </p:nvPr>
        </p:nvGraphicFramePr>
        <p:xfrm>
          <a:off x="281311" y="2667000"/>
          <a:ext cx="8572499" cy="3419856"/>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46099">
                  <a:extLst>
                    <a:ext uri="{9D8B030D-6E8A-4147-A177-3AD203B41FA5}">
                      <a16:colId xmlns:a16="http://schemas.microsoft.com/office/drawing/2014/main" val="20002"/>
                    </a:ext>
                  </a:extLst>
                </a:gridCol>
                <a:gridCol w="599280">
                  <a:extLst>
                    <a:ext uri="{9D8B030D-6E8A-4147-A177-3AD203B41FA5}">
                      <a16:colId xmlns:a16="http://schemas.microsoft.com/office/drawing/2014/main" val="3548050265"/>
                    </a:ext>
                  </a:extLst>
                </a:gridCol>
                <a:gridCol w="599280">
                  <a:extLst>
                    <a:ext uri="{9D8B030D-6E8A-4147-A177-3AD203B41FA5}">
                      <a16:colId xmlns:a16="http://schemas.microsoft.com/office/drawing/2014/main" val="20003"/>
                    </a:ext>
                  </a:extLst>
                </a:gridCol>
                <a:gridCol w="599280">
                  <a:extLst>
                    <a:ext uri="{9D8B030D-6E8A-4147-A177-3AD203B41FA5}">
                      <a16:colId xmlns:a16="http://schemas.microsoft.com/office/drawing/2014/main" val="20004"/>
                    </a:ext>
                  </a:extLst>
                </a:gridCol>
                <a:gridCol w="599280">
                  <a:extLst>
                    <a:ext uri="{9D8B030D-6E8A-4147-A177-3AD203B41FA5}">
                      <a16:colId xmlns:a16="http://schemas.microsoft.com/office/drawing/2014/main" val="20005"/>
                    </a:ext>
                  </a:extLst>
                </a:gridCol>
                <a:gridCol w="599280">
                  <a:extLst>
                    <a:ext uri="{9D8B030D-6E8A-4147-A177-3AD203B41FA5}">
                      <a16:colId xmlns:a16="http://schemas.microsoft.com/office/drawing/2014/main" val="20006"/>
                    </a:ext>
                  </a:extLst>
                </a:gridCol>
                <a:gridCol w="599280">
                  <a:extLst>
                    <a:ext uri="{9D8B030D-6E8A-4147-A177-3AD203B41FA5}">
                      <a16:colId xmlns:a16="http://schemas.microsoft.com/office/drawing/2014/main" val="20007"/>
                    </a:ext>
                  </a:extLst>
                </a:gridCol>
                <a:gridCol w="599280">
                  <a:extLst>
                    <a:ext uri="{9D8B030D-6E8A-4147-A177-3AD203B41FA5}">
                      <a16:colId xmlns:a16="http://schemas.microsoft.com/office/drawing/2014/main" val="20008"/>
                    </a:ext>
                  </a:extLst>
                </a:gridCol>
                <a:gridCol w="599280">
                  <a:extLst>
                    <a:ext uri="{9D8B030D-6E8A-4147-A177-3AD203B41FA5}">
                      <a16:colId xmlns:a16="http://schemas.microsoft.com/office/drawing/2014/main" val="20009"/>
                    </a:ext>
                  </a:extLst>
                </a:gridCol>
                <a:gridCol w="599280">
                  <a:extLst>
                    <a:ext uri="{9D8B030D-6E8A-4147-A177-3AD203B41FA5}">
                      <a16:colId xmlns:a16="http://schemas.microsoft.com/office/drawing/2014/main" val="4276437264"/>
                    </a:ext>
                  </a:extLst>
                </a:gridCol>
                <a:gridCol w="599280">
                  <a:extLst>
                    <a:ext uri="{9D8B030D-6E8A-4147-A177-3AD203B41FA5}">
                      <a16:colId xmlns:a16="http://schemas.microsoft.com/office/drawing/2014/main" val="3657384480"/>
                    </a:ext>
                  </a:extLst>
                </a:gridCol>
              </a:tblGrid>
              <a:tr h="370840">
                <a:tc>
                  <a:txBody>
                    <a:bodyPr/>
                    <a:lstStyle/>
                    <a:p>
                      <a:r>
                        <a:rPr lang="en-US" sz="1400" i="1" dirty="0"/>
                        <a:t>% </a:t>
                      </a:r>
                      <a:r>
                        <a:rPr lang="en-US" sz="1400" i="1" u="sng" dirty="0">
                          <a:solidFill>
                            <a:srgbClr val="FFFFFF"/>
                          </a:solidFill>
                        </a:rPr>
                        <a:t>Very Convincing</a:t>
                      </a:r>
                      <a:endParaRPr lang="en-US" sz="1400" i="1" dirty="0"/>
                    </a:p>
                  </a:txBody>
                  <a:tcPr marL="18288" marR="18288" marT="18288" marB="18288" anchor="b">
                    <a:solidFill>
                      <a:srgbClr val="0085B4"/>
                    </a:solidFill>
                  </a:tcPr>
                </a:tc>
                <a:tc>
                  <a:txBody>
                    <a:bodyPr/>
                    <a:lstStyle/>
                    <a:p>
                      <a:pPr algn="ctr"/>
                      <a:r>
                        <a:rPr lang="en-US" sz="1400" dirty="0">
                          <a:solidFill>
                            <a:schemeClr val="bg1"/>
                          </a:solidFill>
                        </a:rPr>
                        <a:t>Total</a:t>
                      </a:r>
                    </a:p>
                  </a:txBody>
                  <a:tcPr marL="18288" marR="18288" marT="18288" marB="18288" anchor="ctr">
                    <a:solidFill>
                      <a:srgbClr val="0085B4"/>
                    </a:solidFill>
                  </a:tcPr>
                </a:tc>
                <a:tc>
                  <a:txBody>
                    <a:bodyPr/>
                    <a:lstStyle/>
                    <a:p>
                      <a:pPr algn="ctr" fontAlgn="b"/>
                      <a:r>
                        <a:rPr lang="en-US" sz="1400" b="1" i="0" u="none" strike="noStrike" dirty="0">
                          <a:solidFill>
                            <a:srgbClr val="FFFFFF"/>
                          </a:solidFill>
                          <a:effectLst/>
                          <a:latin typeface="+mj-lt"/>
                        </a:rPr>
                        <a:t>RAE</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Drop-off</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Men </a:t>
                      </a:r>
                    </a:p>
                    <a:p>
                      <a:pPr algn="ctr" fontAlgn="b"/>
                      <a:r>
                        <a:rPr lang="en-US" sz="1400" b="1" i="0" u="none" strike="noStrike" dirty="0">
                          <a:solidFill>
                            <a:srgbClr val="FFFFFF"/>
                          </a:solidFill>
                          <a:effectLst/>
                          <a:latin typeface="+mj-lt"/>
                        </a:rPr>
                        <a:t>&lt; 50</a:t>
                      </a:r>
                    </a:p>
                  </a:txBody>
                  <a:tcPr marL="7620" marR="7620" marT="7620" marB="0" anchor="ctr">
                    <a:solidFill>
                      <a:srgbClr val="0085B4"/>
                    </a:solidFill>
                  </a:tcPr>
                </a:tc>
                <a:tc>
                  <a:txBody>
                    <a:bodyPr/>
                    <a:lstStyle/>
                    <a:p>
                      <a:pPr algn="ctr" fontAlgn="b"/>
                      <a:r>
                        <a:rPr lang="en-US" sz="1400" b="1" i="0" u="none" strike="noStrike" kern="1200" dirty="0">
                          <a:solidFill>
                            <a:srgbClr val="FFFFFF"/>
                          </a:solidFill>
                          <a:effectLst/>
                          <a:latin typeface="+mj-lt"/>
                          <a:ea typeface="+mn-ea"/>
                          <a:cs typeface="+mn-cs"/>
                        </a:rPr>
                        <a:t>Women</a:t>
                      </a:r>
                      <a:r>
                        <a:rPr lang="en-US" sz="1400" b="1" i="0" u="none" strike="noStrike" dirty="0">
                          <a:solidFill>
                            <a:srgbClr val="FFFFFF"/>
                          </a:solidFill>
                          <a:effectLst/>
                          <a:latin typeface="+mj-lt"/>
                        </a:rPr>
                        <a:t> </a:t>
                      </a:r>
                    </a:p>
                    <a:p>
                      <a:pPr algn="ctr" fontAlgn="b"/>
                      <a:r>
                        <a:rPr lang="en-US" sz="1400" b="1" i="0" u="none" strike="noStrike" dirty="0">
                          <a:solidFill>
                            <a:srgbClr val="FFFFFF"/>
                          </a:solidFill>
                          <a:effectLst/>
                          <a:latin typeface="+mj-lt"/>
                        </a:rPr>
                        <a:t>&lt; 50</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Men </a:t>
                      </a:r>
                    </a:p>
                    <a:p>
                      <a:pPr algn="ctr" fontAlgn="b"/>
                      <a:r>
                        <a:rPr lang="en-US" sz="1400" b="1" i="0" u="none" strike="noStrike" dirty="0">
                          <a:solidFill>
                            <a:srgbClr val="FFFFFF"/>
                          </a:solidFill>
                          <a:effectLst/>
                          <a:latin typeface="+mj-lt"/>
                        </a:rPr>
                        <a:t>50+</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Women 50+</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Dem</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Ind/</a:t>
                      </a:r>
                    </a:p>
                    <a:p>
                      <a:pPr algn="ctr" fontAlgn="b"/>
                      <a:r>
                        <a:rPr lang="en-US" sz="1400" b="1" i="0" u="none" strike="noStrike" dirty="0">
                          <a:solidFill>
                            <a:srgbClr val="FFFFFF"/>
                          </a:solidFill>
                          <a:effectLst/>
                          <a:latin typeface="+mj-lt"/>
                        </a:rPr>
                        <a:t>DK</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GOP</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Voted Clinton</a:t>
                      </a:r>
                    </a:p>
                  </a:txBody>
                  <a:tcPr marL="7620" marR="7620" marT="7620" marB="0" anchor="ctr">
                    <a:solidFill>
                      <a:srgbClr val="0085B4"/>
                    </a:solidFill>
                  </a:tcPr>
                </a:tc>
                <a:tc>
                  <a:txBody>
                    <a:bodyPr/>
                    <a:lstStyle/>
                    <a:p>
                      <a:pPr algn="ctr" fontAlgn="b"/>
                      <a:r>
                        <a:rPr lang="en-US" sz="1400" b="1" i="0" u="none" strike="noStrike" dirty="0">
                          <a:solidFill>
                            <a:srgbClr val="FFFFFF"/>
                          </a:solidFill>
                          <a:effectLst/>
                          <a:latin typeface="+mj-lt"/>
                        </a:rPr>
                        <a:t>Voted Trump</a:t>
                      </a:r>
                    </a:p>
                  </a:txBody>
                  <a:tcPr marL="7620" marR="7620" marT="7620" marB="0" anchor="ctr">
                    <a:solidFill>
                      <a:srgbClr val="0085B4"/>
                    </a:solidFill>
                  </a:tcPr>
                </a:tc>
                <a:extLst>
                  <a:ext uri="{0D108BD9-81ED-4DB2-BD59-A6C34878D82A}">
                    <a16:rowId xmlns:a16="http://schemas.microsoft.com/office/drawing/2014/main" val="10000"/>
                  </a:ext>
                </a:extLst>
              </a:tr>
              <a:tr h="0">
                <a:tc>
                  <a:txBody>
                    <a:bodyPr/>
                    <a:lstStyle/>
                    <a:p>
                      <a:pPr algn="l" fontAlgn="b"/>
                      <a:r>
                        <a:rPr lang="en-GB" sz="1400" b="0" i="0" u="none" strike="noStrike" dirty="0">
                          <a:solidFill>
                            <a:srgbClr val="000000"/>
                          </a:solidFill>
                          <a:effectLst/>
                          <a:latin typeface="Calibri" panose="020F0502020204030204" pitchFamily="34" charset="0"/>
                          <a:cs typeface="Arial" panose="020B0604020202020204" pitchFamily="34" charset="0"/>
                        </a:rPr>
                        <a:t>Tax bill for Wall Street</a:t>
                      </a:r>
                      <a:endParaRPr lang="en-US" sz="1400" b="0" i="0" u="none" strike="noStrike" dirty="0">
                        <a:solidFill>
                          <a:srgbClr val="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b"/>
                      <a:r>
                        <a:rPr lang="en-US" sz="1600" b="1" i="0" u="none" strike="noStrike" dirty="0">
                          <a:solidFill>
                            <a:schemeClr val="tx1"/>
                          </a:solidFill>
                          <a:effectLst/>
                          <a:latin typeface="+mj-lt"/>
                        </a:rPr>
                        <a:t>48</a:t>
                      </a:r>
                    </a:p>
                  </a:txBody>
                  <a:tcPr marL="7620" marR="7620" marT="7620" marB="0" anchor="ctr">
                    <a:solidFill>
                      <a:schemeClr val="accent3">
                        <a:lumMod val="85000"/>
                      </a:schemeClr>
                    </a:solidFill>
                  </a:tcPr>
                </a:tc>
                <a:tc>
                  <a:txBody>
                    <a:bodyPr/>
                    <a:lstStyle/>
                    <a:p>
                      <a:pPr algn="ctr"/>
                      <a:r>
                        <a:rPr lang="en-US" sz="1600" b="1" dirty="0">
                          <a:solidFill>
                            <a:schemeClr val="tx1"/>
                          </a:solidFill>
                          <a:latin typeface="+mj-lt"/>
                        </a:rPr>
                        <a:t>58</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48</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56</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43</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49</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66</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48</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23</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71</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28</a:t>
                      </a:r>
                    </a:p>
                  </a:txBody>
                  <a:tcPr marL="18288" marR="18288" marT="18288" marB="18288" anchor="ctr">
                    <a:solidFill>
                      <a:schemeClr val="accent3">
                        <a:lumMod val="85000"/>
                      </a:schemeClr>
                    </a:solidFill>
                  </a:tcPr>
                </a:tc>
                <a:extLst>
                  <a:ext uri="{0D108BD9-81ED-4DB2-BD59-A6C34878D82A}">
                    <a16:rowId xmlns:a16="http://schemas.microsoft.com/office/drawing/2014/main" val="10001"/>
                  </a:ext>
                </a:extLst>
              </a:tr>
              <a:tr h="70104">
                <a:tc>
                  <a:txBody>
                    <a:bodyPr/>
                    <a:lstStyle/>
                    <a:p>
                      <a:pPr algn="l" fontAlgn="b"/>
                      <a:r>
                        <a:rPr lang="en-GB" sz="1400" b="0" i="0" u="none" strike="noStrike" dirty="0">
                          <a:solidFill>
                            <a:srgbClr val="000000"/>
                          </a:solidFill>
                          <a:effectLst/>
                          <a:latin typeface="Calibri" panose="020F0502020204030204" pitchFamily="34" charset="0"/>
                          <a:cs typeface="Arial" panose="020B0604020202020204" pitchFamily="34" charset="0"/>
                        </a:rPr>
                        <a:t>Not just billionaires/inequality</a:t>
                      </a:r>
                      <a:endParaRPr lang="en-US" sz="1400" b="0" i="0" u="none" strike="noStrike" dirty="0">
                        <a:solidFill>
                          <a:srgbClr val="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b"/>
                      <a:r>
                        <a:rPr lang="en-US" sz="1600" b="1" i="0" u="none" strike="noStrike" dirty="0">
                          <a:solidFill>
                            <a:schemeClr val="tx1"/>
                          </a:solidFill>
                          <a:effectLst/>
                          <a:latin typeface="+mj-lt"/>
                        </a:rPr>
                        <a:t>48</a:t>
                      </a:r>
                    </a:p>
                  </a:txBody>
                  <a:tcPr marL="7620" marR="7620" marT="7620" marB="0" anchor="ctr">
                    <a:solidFill>
                      <a:schemeClr val="accent3">
                        <a:lumMod val="85000"/>
                      </a:schemeClr>
                    </a:solidFill>
                  </a:tcPr>
                </a:tc>
                <a:tc>
                  <a:txBody>
                    <a:bodyPr/>
                    <a:lstStyle/>
                    <a:p>
                      <a:pPr algn="ctr"/>
                      <a:r>
                        <a:rPr lang="en-US" sz="1600" b="1" dirty="0">
                          <a:solidFill>
                            <a:schemeClr val="tx1"/>
                          </a:solidFill>
                          <a:latin typeface="+mj-lt"/>
                        </a:rPr>
                        <a:t>52</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53</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38</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56</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41</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55</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62</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45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34</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63</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36</a:t>
                      </a:r>
                    </a:p>
                  </a:txBody>
                  <a:tcPr marL="18288" marR="18288" marT="18288" marB="18288" anchor="ctr">
                    <a:solidFill>
                      <a:schemeClr val="accent3">
                        <a:lumMod val="85000"/>
                      </a:schemeClr>
                    </a:solidFill>
                  </a:tcPr>
                </a:tc>
                <a:extLst>
                  <a:ext uri="{0D108BD9-81ED-4DB2-BD59-A6C34878D82A}">
                    <a16:rowId xmlns:a16="http://schemas.microsoft.com/office/drawing/2014/main" val="10002"/>
                  </a:ext>
                </a:extLst>
              </a:tr>
              <a:tr h="79248">
                <a:tc>
                  <a:txBody>
                    <a:bodyPr/>
                    <a:lstStyle/>
                    <a:p>
                      <a:pPr algn="l" fontAlgn="b"/>
                      <a:r>
                        <a:rPr lang="en-GB" sz="1400" b="0" i="0" u="none" strike="noStrike" dirty="0">
                          <a:solidFill>
                            <a:srgbClr val="000000"/>
                          </a:solidFill>
                          <a:effectLst/>
                          <a:latin typeface="Calibri" panose="020F0502020204030204" pitchFamily="34" charset="0"/>
                          <a:cs typeface="Arial" panose="020B0604020202020204" pitchFamily="34" charset="0"/>
                        </a:rPr>
                        <a:t>Influence – Trump admin</a:t>
                      </a:r>
                      <a:endParaRPr lang="en-US" sz="1400" b="0" i="0" u="none" strike="noStrike" dirty="0">
                        <a:solidFill>
                          <a:srgbClr val="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b"/>
                      <a:r>
                        <a:rPr lang="en-US" sz="1600" b="1" i="0" u="none" strike="noStrike" dirty="0">
                          <a:solidFill>
                            <a:schemeClr val="tx1"/>
                          </a:solidFill>
                          <a:effectLst/>
                          <a:latin typeface="+mj-lt"/>
                        </a:rPr>
                        <a:t>46</a:t>
                      </a:r>
                    </a:p>
                  </a:txBody>
                  <a:tcPr marL="7620" marR="7620" marT="7620" marB="0" anchor="ctr">
                    <a:solidFill>
                      <a:schemeClr val="accent3">
                        <a:lumMod val="85000"/>
                      </a:schemeClr>
                    </a:solidFill>
                  </a:tcPr>
                </a:tc>
                <a:tc>
                  <a:txBody>
                    <a:bodyPr/>
                    <a:lstStyle/>
                    <a:p>
                      <a:pPr algn="ctr"/>
                      <a:r>
                        <a:rPr lang="en-US" sz="1600" b="1" dirty="0">
                          <a:solidFill>
                            <a:schemeClr val="tx1"/>
                          </a:solidFill>
                          <a:latin typeface="+mj-lt"/>
                        </a:rPr>
                        <a:t>47</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47</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29</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51</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48</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54</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62</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45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33</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58</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38</a:t>
                      </a:r>
                    </a:p>
                  </a:txBody>
                  <a:tcPr marL="18288" marR="18288" marT="18288" marB="18288" anchor="ctr">
                    <a:solidFill>
                      <a:schemeClr val="accent3">
                        <a:lumMod val="85000"/>
                      </a:schemeClr>
                    </a:solidFill>
                  </a:tcPr>
                </a:tc>
                <a:extLst>
                  <a:ext uri="{0D108BD9-81ED-4DB2-BD59-A6C34878D82A}">
                    <a16:rowId xmlns:a16="http://schemas.microsoft.com/office/drawing/2014/main" val="10003"/>
                  </a:ext>
                </a:extLst>
              </a:tr>
              <a:tr h="88392">
                <a:tc>
                  <a:txBody>
                    <a:bodyPr/>
                    <a:lstStyle/>
                    <a:p>
                      <a:pPr algn="l" fontAlgn="b"/>
                      <a:r>
                        <a:rPr lang="en-GB" sz="1400" b="0" i="0" u="none" strike="noStrike" dirty="0">
                          <a:solidFill>
                            <a:srgbClr val="000000"/>
                          </a:solidFill>
                          <a:effectLst/>
                          <a:latin typeface="Calibri" panose="020F0502020204030204" pitchFamily="34" charset="0"/>
                          <a:cs typeface="Arial" panose="020B0604020202020204" pitchFamily="34" charset="0"/>
                        </a:rPr>
                        <a:t>Power and influence</a:t>
                      </a:r>
                      <a:endParaRPr lang="en-US" sz="1400" b="0" i="0" u="none" strike="noStrike" dirty="0">
                        <a:solidFill>
                          <a:srgbClr val="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b"/>
                      <a:r>
                        <a:rPr lang="en-US" sz="1600" b="1" i="0" u="none" strike="noStrike" dirty="0">
                          <a:solidFill>
                            <a:schemeClr val="tx1"/>
                          </a:solidFill>
                          <a:effectLst/>
                          <a:latin typeface="+mj-lt"/>
                        </a:rPr>
                        <a:t>46</a:t>
                      </a:r>
                    </a:p>
                  </a:txBody>
                  <a:tcPr marL="7620" marR="7620" marT="7620" marB="0" anchor="ctr">
                    <a:solidFill>
                      <a:schemeClr val="accent3">
                        <a:lumMod val="85000"/>
                      </a:schemeClr>
                    </a:solidFill>
                  </a:tcPr>
                </a:tc>
                <a:tc>
                  <a:txBody>
                    <a:bodyPr/>
                    <a:lstStyle/>
                    <a:p>
                      <a:pPr algn="ctr"/>
                      <a:r>
                        <a:rPr lang="en-US" sz="1600" b="1" dirty="0">
                          <a:solidFill>
                            <a:schemeClr val="tx1"/>
                          </a:solidFill>
                          <a:latin typeface="+mj-lt"/>
                        </a:rPr>
                        <a:t>49</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47</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44</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48</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47</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58</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47</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33</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61</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34</a:t>
                      </a:r>
                    </a:p>
                  </a:txBody>
                  <a:tcPr marL="18288" marR="18288" marT="18288" marB="18288" anchor="ctr">
                    <a:solidFill>
                      <a:schemeClr val="accent3">
                        <a:lumMod val="85000"/>
                      </a:schemeClr>
                    </a:solidFill>
                  </a:tcPr>
                </a:tc>
                <a:extLst>
                  <a:ext uri="{0D108BD9-81ED-4DB2-BD59-A6C34878D82A}">
                    <a16:rowId xmlns:a16="http://schemas.microsoft.com/office/drawing/2014/main" val="10004"/>
                  </a:ext>
                </a:extLst>
              </a:tr>
              <a:tr h="97536">
                <a:tc>
                  <a:txBody>
                    <a:bodyPr/>
                    <a:lstStyle/>
                    <a:p>
                      <a:pPr algn="l" fontAlgn="b"/>
                      <a:r>
                        <a:rPr lang="en-GB" sz="1400" b="0" i="0" u="none" strike="noStrike" dirty="0">
                          <a:solidFill>
                            <a:srgbClr val="000000"/>
                          </a:solidFill>
                          <a:effectLst/>
                          <a:latin typeface="Calibri" panose="020F0502020204030204" pitchFamily="34" charset="0"/>
                          <a:cs typeface="Arial" panose="020B0604020202020204" pitchFamily="34" charset="0"/>
                        </a:rPr>
                        <a:t>Stock Buybacks</a:t>
                      </a:r>
                      <a:endParaRPr lang="en-US" sz="1400" b="0" i="0" u="none" strike="noStrike" dirty="0">
                        <a:solidFill>
                          <a:srgbClr val="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b"/>
                      <a:r>
                        <a:rPr lang="en-US" sz="1600" b="1" i="0" u="none" strike="noStrike" dirty="0">
                          <a:solidFill>
                            <a:schemeClr val="tx1"/>
                          </a:solidFill>
                          <a:effectLst/>
                          <a:latin typeface="+mj-lt"/>
                        </a:rPr>
                        <a:t>45</a:t>
                      </a:r>
                    </a:p>
                  </a:txBody>
                  <a:tcPr marL="7620" marR="7620" marT="7620" marB="0" anchor="ctr">
                    <a:solidFill>
                      <a:schemeClr val="accent3">
                        <a:lumMod val="85000"/>
                      </a:schemeClr>
                    </a:solidFill>
                  </a:tcPr>
                </a:tc>
                <a:tc>
                  <a:txBody>
                    <a:bodyPr/>
                    <a:lstStyle/>
                    <a:p>
                      <a:pPr algn="ctr"/>
                      <a:r>
                        <a:rPr lang="en-US" sz="1600" b="1" dirty="0">
                          <a:solidFill>
                            <a:schemeClr val="tx1"/>
                          </a:solidFill>
                          <a:latin typeface="+mj-lt"/>
                        </a:rPr>
                        <a:t>47</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49</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32</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52</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47</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47</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62</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44</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31</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58</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36</a:t>
                      </a:r>
                    </a:p>
                  </a:txBody>
                  <a:tcPr marL="18288" marR="18288" marT="18288" marB="18288" anchor="ctr">
                    <a:solidFill>
                      <a:schemeClr val="accent3">
                        <a:lumMod val="85000"/>
                      </a:schemeClr>
                    </a:solidFill>
                  </a:tcPr>
                </a:tc>
                <a:extLst>
                  <a:ext uri="{0D108BD9-81ED-4DB2-BD59-A6C34878D82A}">
                    <a16:rowId xmlns:a16="http://schemas.microsoft.com/office/drawing/2014/main" val="10005"/>
                  </a:ext>
                </a:extLst>
              </a:tr>
              <a:tr h="97536">
                <a:tc>
                  <a:txBody>
                    <a:bodyPr/>
                    <a:lstStyle/>
                    <a:p>
                      <a:pPr algn="l" fontAlgn="b"/>
                      <a:r>
                        <a:rPr lang="en-US" sz="1400" b="0" i="0" u="none" strike="noStrike" dirty="0">
                          <a:solidFill>
                            <a:srgbClr val="000000"/>
                          </a:solidFill>
                          <a:effectLst/>
                          <a:latin typeface="Calibri" panose="020F0502020204030204" pitchFamily="34" charset="0"/>
                        </a:rPr>
                        <a:t>Tax bill for wealthy</a:t>
                      </a:r>
                    </a:p>
                  </a:txBody>
                  <a:tcPr marL="7620" marR="7620" marT="7620" marB="0" anchor="ctr">
                    <a:solidFill>
                      <a:schemeClr val="bg1">
                        <a:lumMod val="85000"/>
                      </a:schemeClr>
                    </a:solidFill>
                  </a:tcPr>
                </a:tc>
                <a:tc>
                  <a:txBody>
                    <a:bodyPr/>
                    <a:lstStyle/>
                    <a:p>
                      <a:pPr algn="ctr" fontAlgn="b"/>
                      <a:r>
                        <a:rPr lang="en-US" sz="1600" b="1" i="0" u="none" strike="noStrike" dirty="0">
                          <a:solidFill>
                            <a:schemeClr val="tx1"/>
                          </a:solidFill>
                          <a:effectLst/>
                          <a:latin typeface="+mj-lt"/>
                        </a:rPr>
                        <a:t>45</a:t>
                      </a:r>
                    </a:p>
                  </a:txBody>
                  <a:tcPr marL="7620" marR="7620" marT="7620" marB="0" anchor="ctr">
                    <a:solidFill>
                      <a:schemeClr val="accent3">
                        <a:lumMod val="85000"/>
                      </a:schemeClr>
                    </a:solidFill>
                  </a:tcPr>
                </a:tc>
                <a:tc>
                  <a:txBody>
                    <a:bodyPr/>
                    <a:lstStyle/>
                    <a:p>
                      <a:pPr algn="ctr"/>
                      <a:r>
                        <a:rPr lang="en-US" sz="1600" b="1" dirty="0">
                          <a:solidFill>
                            <a:schemeClr val="tx1"/>
                          </a:solidFill>
                          <a:latin typeface="+mj-lt"/>
                        </a:rPr>
                        <a:t>40</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47</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32</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47</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51</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64</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48</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25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63</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30</a:t>
                      </a:r>
                    </a:p>
                  </a:txBody>
                  <a:tcPr marL="18288" marR="18288" marT="18288" marB="18288" anchor="ctr">
                    <a:solidFill>
                      <a:schemeClr val="accent3">
                        <a:lumMod val="85000"/>
                      </a:schemeClr>
                    </a:solidFill>
                  </a:tcPr>
                </a:tc>
                <a:extLst>
                  <a:ext uri="{0D108BD9-81ED-4DB2-BD59-A6C34878D82A}">
                    <a16:rowId xmlns:a16="http://schemas.microsoft.com/office/drawing/2014/main" val="1055196584"/>
                  </a:ext>
                </a:extLst>
              </a:tr>
              <a:tr h="97536">
                <a:tc>
                  <a:txBody>
                    <a:bodyPr/>
                    <a:lstStyle/>
                    <a:p>
                      <a:pPr algn="l" fontAlgn="b"/>
                      <a:r>
                        <a:rPr lang="en-US" sz="1400" b="0" i="0" u="none" strike="noStrike" dirty="0">
                          <a:solidFill>
                            <a:srgbClr val="000000"/>
                          </a:solidFill>
                          <a:effectLst/>
                          <a:latin typeface="Calibri" panose="020F0502020204030204" pitchFamily="34" charset="0"/>
                        </a:rPr>
                        <a:t>Fair share/economy for all</a:t>
                      </a:r>
                    </a:p>
                  </a:txBody>
                  <a:tcPr marL="7620" marR="7620" marT="7620" marB="0" anchor="ctr">
                    <a:solidFill>
                      <a:schemeClr val="bg1">
                        <a:lumMod val="85000"/>
                      </a:schemeClr>
                    </a:solidFill>
                  </a:tcPr>
                </a:tc>
                <a:tc>
                  <a:txBody>
                    <a:bodyPr/>
                    <a:lstStyle/>
                    <a:p>
                      <a:pPr algn="ctr" fontAlgn="b"/>
                      <a:r>
                        <a:rPr lang="en-US" sz="1600" b="1" i="0" u="none" strike="noStrike" dirty="0">
                          <a:solidFill>
                            <a:schemeClr val="tx1"/>
                          </a:solidFill>
                          <a:effectLst/>
                          <a:latin typeface="+mj-lt"/>
                        </a:rPr>
                        <a:t>44</a:t>
                      </a:r>
                    </a:p>
                  </a:txBody>
                  <a:tcPr marL="7620" marR="7620" marT="7620" marB="0" anchor="ctr">
                    <a:solidFill>
                      <a:schemeClr val="accent3">
                        <a:lumMod val="85000"/>
                      </a:schemeClr>
                    </a:solidFill>
                  </a:tcPr>
                </a:tc>
                <a:tc>
                  <a:txBody>
                    <a:bodyPr/>
                    <a:lstStyle/>
                    <a:p>
                      <a:pPr algn="ctr"/>
                      <a:r>
                        <a:rPr lang="en-US" sz="1600" b="1" dirty="0">
                          <a:solidFill>
                            <a:schemeClr val="tx1"/>
                          </a:solidFill>
                          <a:latin typeface="+mj-lt"/>
                        </a:rPr>
                        <a:t>51</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47</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35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46</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37</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56</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67</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38</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23</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67</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24</a:t>
                      </a:r>
                    </a:p>
                  </a:txBody>
                  <a:tcPr marL="18288" marR="18288" marT="18288" marB="18288" anchor="ctr">
                    <a:solidFill>
                      <a:schemeClr val="accent3">
                        <a:lumMod val="85000"/>
                      </a:schemeClr>
                    </a:solidFill>
                  </a:tcPr>
                </a:tc>
                <a:extLst>
                  <a:ext uri="{0D108BD9-81ED-4DB2-BD59-A6C34878D82A}">
                    <a16:rowId xmlns:a16="http://schemas.microsoft.com/office/drawing/2014/main" val="3535818599"/>
                  </a:ext>
                </a:extLst>
              </a:tr>
              <a:tr h="97536">
                <a:tc>
                  <a:txBody>
                    <a:bodyPr/>
                    <a:lstStyle/>
                    <a:p>
                      <a:pPr algn="l" fontAlgn="b"/>
                      <a:r>
                        <a:rPr lang="en-US" sz="1400" b="0" i="0" u="none" strike="noStrike" dirty="0">
                          <a:solidFill>
                            <a:srgbClr val="000000"/>
                          </a:solidFill>
                          <a:effectLst/>
                          <a:latin typeface="Calibri" panose="020F0502020204030204" pitchFamily="34" charset="0"/>
                        </a:rPr>
                        <a:t>Tax bill for donors</a:t>
                      </a:r>
                    </a:p>
                  </a:txBody>
                  <a:tcPr marL="7620" marR="7620" marT="7620" marB="0" anchor="ctr">
                    <a:solidFill>
                      <a:schemeClr val="bg1">
                        <a:lumMod val="85000"/>
                      </a:schemeClr>
                    </a:solidFill>
                  </a:tcPr>
                </a:tc>
                <a:tc>
                  <a:txBody>
                    <a:bodyPr/>
                    <a:lstStyle/>
                    <a:p>
                      <a:pPr algn="ctr" fontAlgn="b"/>
                      <a:r>
                        <a:rPr lang="en-US" sz="1600" b="1" i="0" u="none" strike="noStrike" dirty="0">
                          <a:solidFill>
                            <a:schemeClr val="tx1"/>
                          </a:solidFill>
                          <a:effectLst/>
                          <a:latin typeface="+mj-lt"/>
                        </a:rPr>
                        <a:t>44</a:t>
                      </a:r>
                    </a:p>
                  </a:txBody>
                  <a:tcPr marL="7620" marR="7620" marT="7620" marB="0" anchor="ctr">
                    <a:solidFill>
                      <a:schemeClr val="accent3">
                        <a:lumMod val="85000"/>
                      </a:schemeClr>
                    </a:solidFill>
                  </a:tcPr>
                </a:tc>
                <a:tc>
                  <a:txBody>
                    <a:bodyPr/>
                    <a:lstStyle/>
                    <a:p>
                      <a:pPr algn="ctr"/>
                      <a:r>
                        <a:rPr lang="en-US" sz="1600" b="1" dirty="0">
                          <a:solidFill>
                            <a:schemeClr val="tx1"/>
                          </a:solidFill>
                          <a:latin typeface="+mj-lt"/>
                        </a:rPr>
                        <a:t>55</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50</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41</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54</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38</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62</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41</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26</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64</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28</a:t>
                      </a:r>
                    </a:p>
                  </a:txBody>
                  <a:tcPr marL="18288" marR="18288" marT="18288" marB="18288" anchor="ctr">
                    <a:solidFill>
                      <a:schemeClr val="accent3">
                        <a:lumMod val="85000"/>
                      </a:schemeClr>
                    </a:solidFill>
                  </a:tcPr>
                </a:tc>
                <a:extLst>
                  <a:ext uri="{0D108BD9-81ED-4DB2-BD59-A6C34878D82A}">
                    <a16:rowId xmlns:a16="http://schemas.microsoft.com/office/drawing/2014/main" val="85842082"/>
                  </a:ext>
                </a:extLst>
              </a:tr>
              <a:tr h="97536">
                <a:tc>
                  <a:txBody>
                    <a:bodyPr/>
                    <a:lstStyle/>
                    <a:p>
                      <a:pPr algn="l" fontAlgn="b"/>
                      <a:r>
                        <a:rPr lang="en-US" sz="1400" b="0" i="0" u="none" strike="noStrike" dirty="0">
                          <a:solidFill>
                            <a:srgbClr val="000000"/>
                          </a:solidFill>
                          <a:effectLst/>
                          <a:latin typeface="Calibri" panose="020F0502020204030204" pitchFamily="34" charset="0"/>
                        </a:rPr>
                        <a:t>Exploitation w/ POC</a:t>
                      </a:r>
                    </a:p>
                  </a:txBody>
                  <a:tcPr marL="7620" marR="7620" marT="7620" marB="0" anchor="ctr">
                    <a:solidFill>
                      <a:schemeClr val="bg1">
                        <a:lumMod val="85000"/>
                      </a:schemeClr>
                    </a:solidFill>
                  </a:tcPr>
                </a:tc>
                <a:tc>
                  <a:txBody>
                    <a:bodyPr/>
                    <a:lstStyle/>
                    <a:p>
                      <a:pPr algn="ctr" fontAlgn="b"/>
                      <a:r>
                        <a:rPr lang="en-US" sz="1600" b="1" i="0" u="none" strike="noStrike" dirty="0">
                          <a:solidFill>
                            <a:schemeClr val="tx1"/>
                          </a:solidFill>
                          <a:effectLst/>
                          <a:latin typeface="+mj-lt"/>
                        </a:rPr>
                        <a:t>44</a:t>
                      </a:r>
                    </a:p>
                  </a:txBody>
                  <a:tcPr marL="7620" marR="7620" marT="7620" marB="0" anchor="ctr">
                    <a:solidFill>
                      <a:schemeClr val="accent3">
                        <a:lumMod val="85000"/>
                      </a:schemeClr>
                    </a:solidFill>
                  </a:tcPr>
                </a:tc>
                <a:tc>
                  <a:txBody>
                    <a:bodyPr/>
                    <a:lstStyle/>
                    <a:p>
                      <a:pPr algn="ctr"/>
                      <a:r>
                        <a:rPr lang="en-US" sz="1600" b="1" dirty="0">
                          <a:solidFill>
                            <a:schemeClr val="tx1"/>
                          </a:solidFill>
                          <a:latin typeface="+mj-lt"/>
                        </a:rPr>
                        <a:t>48</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52</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32</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45</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50</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60</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48</a:t>
                      </a:r>
                    </a:p>
                  </a:txBody>
                  <a:tcPr marL="18288" marR="18288" marT="18288" marB="18288" anchor="ctr">
                    <a:solidFill>
                      <a:schemeClr val="tx2">
                        <a:lumMod val="20000"/>
                        <a:lumOff val="80000"/>
                      </a:schemeClr>
                    </a:solidFill>
                  </a:tcPr>
                </a:tc>
                <a:tc>
                  <a:txBody>
                    <a:bodyPr/>
                    <a:lstStyle/>
                    <a:p>
                      <a:pPr algn="ctr"/>
                      <a:r>
                        <a:rPr lang="en-US" sz="1600" b="1" dirty="0">
                          <a:solidFill>
                            <a:schemeClr val="tx1"/>
                          </a:solidFill>
                          <a:latin typeface="+mj-lt"/>
                        </a:rPr>
                        <a:t>27</a:t>
                      </a:r>
                    </a:p>
                  </a:txBody>
                  <a:tcPr marL="18288" marR="18288" marT="18288" marB="18288" anchor="ctr">
                    <a:solidFill>
                      <a:schemeClr val="accent3">
                        <a:lumMod val="85000"/>
                      </a:schemeClr>
                    </a:solidFill>
                  </a:tcPr>
                </a:tc>
                <a:tc>
                  <a:txBody>
                    <a:bodyPr/>
                    <a:lstStyle/>
                    <a:p>
                      <a:pPr algn="ctr"/>
                      <a:r>
                        <a:rPr lang="en-US" sz="1600" b="1" dirty="0">
                          <a:solidFill>
                            <a:schemeClr val="tx1"/>
                          </a:solidFill>
                          <a:latin typeface="+mj-lt"/>
                        </a:rPr>
                        <a:t>58</a:t>
                      </a:r>
                    </a:p>
                  </a:txBody>
                  <a:tcPr marL="18288" marR="18288" marT="18288" marB="18288" anchor="ctr">
                    <a:solidFill>
                      <a:schemeClr val="bg2">
                        <a:lumMod val="20000"/>
                        <a:lumOff val="80000"/>
                      </a:schemeClr>
                    </a:solidFill>
                  </a:tcPr>
                </a:tc>
                <a:tc>
                  <a:txBody>
                    <a:bodyPr/>
                    <a:lstStyle/>
                    <a:p>
                      <a:pPr algn="ctr"/>
                      <a:r>
                        <a:rPr lang="en-US" sz="1600" b="1" dirty="0">
                          <a:solidFill>
                            <a:schemeClr val="tx1"/>
                          </a:solidFill>
                          <a:latin typeface="+mj-lt"/>
                        </a:rPr>
                        <a:t>30</a:t>
                      </a:r>
                    </a:p>
                  </a:txBody>
                  <a:tcPr marL="18288" marR="18288" marT="18288" marB="18288" anchor="ctr">
                    <a:solidFill>
                      <a:schemeClr val="accent3">
                        <a:lumMod val="85000"/>
                      </a:schemeClr>
                    </a:solidFill>
                  </a:tcPr>
                </a:tc>
                <a:extLst>
                  <a:ext uri="{0D108BD9-81ED-4DB2-BD59-A6C34878D82A}">
                    <a16:rowId xmlns:a16="http://schemas.microsoft.com/office/drawing/2014/main" val="1641611988"/>
                  </a:ext>
                </a:extLst>
              </a:tr>
            </a:tbl>
          </a:graphicData>
        </a:graphic>
      </p:graphicFrame>
    </p:spTree>
    <p:extLst>
      <p:ext uri="{BB962C8B-B14F-4D97-AF65-F5344CB8AC3E}">
        <p14:creationId xmlns:p14="http://schemas.microsoft.com/office/powerpoint/2010/main" val="3300338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45</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23842367"/>
              </p:ext>
            </p:extLst>
          </p:nvPr>
        </p:nvGraphicFramePr>
        <p:xfrm>
          <a:off x="152400" y="581660"/>
          <a:ext cx="8839200" cy="4356100"/>
        </p:xfrm>
        <a:graphic>
          <a:graphicData uri="http://schemas.openxmlformats.org/drawingml/2006/table">
            <a:tbl>
              <a:tblPr firstRow="1" bandRow="1">
                <a:tableStyleId>{5C22544A-7EE6-4342-B048-85BDC9FD1C3A}</a:tableStyleId>
              </a:tblPr>
              <a:tblGrid>
                <a:gridCol w="8839200">
                  <a:extLst>
                    <a:ext uri="{9D8B030D-6E8A-4147-A177-3AD203B41FA5}">
                      <a16:colId xmlns:a16="http://schemas.microsoft.com/office/drawing/2014/main" val="20000"/>
                    </a:ext>
                  </a:extLst>
                </a:gridCol>
              </a:tblGrid>
              <a:tr h="370840">
                <a:tc>
                  <a:txBody>
                    <a:bodyPr/>
                    <a:lstStyle/>
                    <a:p>
                      <a:pPr algn="ctr"/>
                      <a:r>
                        <a:rPr lang="en-US" dirty="0"/>
                        <a:t>Text of</a:t>
                      </a:r>
                      <a:r>
                        <a:rPr lang="en-US" baseline="0" dirty="0"/>
                        <a:t> Pro-Reform Messages </a:t>
                      </a:r>
                      <a:r>
                        <a:rPr lang="en-US" dirty="0"/>
                        <a:t>(in order of effectiveness)</a:t>
                      </a:r>
                    </a:p>
                  </a:txBody>
                  <a:tcPr>
                    <a:solidFill>
                      <a:srgbClr val="0085B4"/>
                    </a:solidFill>
                  </a:tcPr>
                </a:tc>
                <a:extLst>
                  <a:ext uri="{0D108BD9-81ED-4DB2-BD59-A6C34878D82A}">
                    <a16:rowId xmlns:a16="http://schemas.microsoft.com/office/drawing/2014/main" val="10000"/>
                  </a:ext>
                </a:extLst>
              </a:tr>
              <a:tr h="370840">
                <a:tc>
                  <a:txBody>
                    <a:bodyPr/>
                    <a:lstStyle/>
                    <a:p>
                      <a:pPr lvl="0" algn="just"/>
                      <a:r>
                        <a:rPr lang="en-US" sz="1250" b="1" dirty="0"/>
                        <a:t>[</a:t>
                      </a:r>
                      <a:r>
                        <a:rPr lang="en-US" sz="1250" b="1" kern="1200" dirty="0">
                          <a:solidFill>
                            <a:schemeClr val="dk1"/>
                          </a:solidFill>
                          <a:effectLst/>
                          <a:latin typeface="+mn-lt"/>
                          <a:ea typeface="+mn-ea"/>
                          <a:cs typeface="+mn-cs"/>
                        </a:rPr>
                        <a:t>TAX BILL FOR WALL STREET</a:t>
                      </a:r>
                      <a:r>
                        <a:rPr lang="en-US" sz="1250" b="1" dirty="0"/>
                        <a:t>] </a:t>
                      </a:r>
                      <a:r>
                        <a:rPr lang="en-US" sz="1250" b="0" dirty="0"/>
                        <a:t>This tax bill was supposed to benefit all Americans. But while hardworking families haven’t seen much in their paychecks, Wall Street banks are already cashing out. They are the single largest beneficiaries of the bill, collectively getting over $250 billion in new tax breaks. What’s worse, the money is going to big banks like Wells Fargo who helped cause the financial crisis and have been caught cheating their customers and workers again and again since. This tax bill was written to benefit Wall Street, not our families. </a:t>
                      </a: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lvl="0" algn="just"/>
                      <a:r>
                        <a:rPr lang="en-US" sz="1250" b="1" dirty="0"/>
                        <a:t>[NOT JUST BILLIONAIRES/INEQUALITY] </a:t>
                      </a:r>
                      <a:r>
                        <a:rPr lang="en-US" sz="1250" b="0" dirty="0"/>
                        <a:t>Big banks and Wall Street billionaires have rigged the economy. The gains go to those at the top while millions of families are still struggling to get back on their feet. Wall Street billionaires use loopholes to pay lower taxes than teachers, and hedge fund and private equity managers squeeze more and more for themselves out of companies while reducing benefits and eliminating jobs. We need to re-write the rules to make the economy work for working families, not just billionaires and big banks. </a:t>
                      </a:r>
                      <a:endParaRPr lang="en-US" sz="1250" dirty="0"/>
                    </a:p>
                  </a:txBody>
                  <a:tcPr>
                    <a:solidFill>
                      <a:schemeClr val="bg1">
                        <a:lumMod val="85000"/>
                      </a:schemeClr>
                    </a:solidFill>
                  </a:tcPr>
                </a:tc>
                <a:extLst>
                  <a:ext uri="{0D108BD9-81ED-4DB2-BD59-A6C34878D82A}">
                    <a16:rowId xmlns:a16="http://schemas.microsoft.com/office/drawing/2014/main" val="10002"/>
                  </a:ext>
                </a:extLst>
              </a:tr>
              <a:tr h="370840">
                <a:tc>
                  <a:txBody>
                    <a:bodyPr/>
                    <a:lstStyle/>
                    <a:p>
                      <a:pPr lvl="0" algn="just"/>
                      <a:r>
                        <a:rPr lang="en-US" sz="1250" b="1" dirty="0"/>
                        <a:t>[INFLUENCE – TRUMP ADMIN] </a:t>
                      </a:r>
                      <a:r>
                        <a:rPr lang="en-US" sz="1250" b="0" dirty="0"/>
                        <a:t>In America, Wall Street, big corporations, and predatory lenders spend millions on lobbyists and political contributions every year. And it pays off – too many politicians take their calls and back their interests, including failing to make common-sense reforms like closing the loophole that allows financial managers to pay lower tax rates than teachers and firefighters. But they’ve gotten much more with the current administration – most top economic officials are billionaires from Wall Street banks. they are looking out for their old colleagues, not the American people. </a:t>
                      </a:r>
                    </a:p>
                  </a:txBody>
                  <a:tcPr>
                    <a:solidFill>
                      <a:schemeClr val="bg1">
                        <a:lumMod val="85000"/>
                      </a:schemeClr>
                    </a:solidFill>
                  </a:tcPr>
                </a:tc>
                <a:extLst>
                  <a:ext uri="{0D108BD9-81ED-4DB2-BD59-A6C34878D82A}">
                    <a16:rowId xmlns:a16="http://schemas.microsoft.com/office/drawing/2014/main" val="10003"/>
                  </a:ext>
                </a:extLst>
              </a:tr>
              <a:tr h="0">
                <a:tc>
                  <a:txBody>
                    <a:bodyPr/>
                    <a:lstStyle/>
                    <a:p>
                      <a:pPr lvl="0" algn="just"/>
                      <a:r>
                        <a:rPr lang="en-US" sz="1250" b="1" dirty="0"/>
                        <a:t>[POWER AND INFLUENCE] </a:t>
                      </a:r>
                      <a:r>
                        <a:rPr lang="en-US" sz="1250" b="0" dirty="0"/>
                        <a:t>Too many politicians in both parties are beholden to Wall Street. The big banks and hedge fund managers spend millions on lobbyists and millions more on political contributions. And the revolving door between Washington and Wall Street ensures that banks always have access to government decision makers. Our elected officials need to work for everyone, not just the wealthy and well-connected. And that means standing up to Wall Street and the big banks.</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28152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46</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85931706"/>
              </p:ext>
            </p:extLst>
          </p:nvPr>
        </p:nvGraphicFramePr>
        <p:xfrm>
          <a:off x="152400" y="817880"/>
          <a:ext cx="8839200" cy="5019040"/>
        </p:xfrm>
        <a:graphic>
          <a:graphicData uri="http://schemas.openxmlformats.org/drawingml/2006/table">
            <a:tbl>
              <a:tblPr firstRow="1" bandRow="1">
                <a:tableStyleId>{5C22544A-7EE6-4342-B048-85BDC9FD1C3A}</a:tableStyleId>
              </a:tblPr>
              <a:tblGrid>
                <a:gridCol w="8839200">
                  <a:extLst>
                    <a:ext uri="{9D8B030D-6E8A-4147-A177-3AD203B41FA5}">
                      <a16:colId xmlns:a16="http://schemas.microsoft.com/office/drawing/2014/main" val="20000"/>
                    </a:ext>
                  </a:extLst>
                </a:gridCol>
              </a:tblGrid>
              <a:tr h="370840">
                <a:tc>
                  <a:txBody>
                    <a:bodyPr/>
                    <a:lstStyle/>
                    <a:p>
                      <a:pPr algn="ctr"/>
                      <a:r>
                        <a:rPr lang="en-US" dirty="0"/>
                        <a:t>Text of</a:t>
                      </a:r>
                      <a:r>
                        <a:rPr lang="en-US" baseline="0" dirty="0"/>
                        <a:t> Pro-Reform Messages </a:t>
                      </a:r>
                      <a:r>
                        <a:rPr lang="en-US" dirty="0"/>
                        <a:t>(in order of effectiveness) -cont’d</a:t>
                      </a:r>
                    </a:p>
                  </a:txBody>
                  <a:tcPr>
                    <a:solidFill>
                      <a:srgbClr val="0085B4"/>
                    </a:solidFill>
                  </a:tcPr>
                </a:tc>
                <a:extLst>
                  <a:ext uri="{0D108BD9-81ED-4DB2-BD59-A6C34878D82A}">
                    <a16:rowId xmlns:a16="http://schemas.microsoft.com/office/drawing/2014/main" val="10000"/>
                  </a:ext>
                </a:extLst>
              </a:tr>
              <a:tr h="370840">
                <a:tc>
                  <a:txBody>
                    <a:bodyPr/>
                    <a:lstStyle/>
                    <a:p>
                      <a:pPr lvl="0" algn="just"/>
                      <a:r>
                        <a:rPr lang="en-US" sz="1250" b="1" dirty="0"/>
                        <a:t>[STOCK BUYBACKS] </a:t>
                      </a:r>
                      <a:r>
                        <a:rPr lang="en-US" sz="1250" b="0" dirty="0"/>
                        <a:t>Some in Congress promised that the new tax cuts for corporations would lead to higher wages, new factories and more jobs. Instead, corporate CEOs are using the money to buy back their own stock, boosting stock prices, increasing the value of their own shares, and making money for themselves. So far, Wall Street has spent almost thirty times more on their shareholders and executives than they have on workers. We need regulations to ensure that companies invest in hardworking Americans, not line their CEO’s pockets. </a:t>
                      </a: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lvl="0" algn="just"/>
                      <a:r>
                        <a:rPr lang="en-US" sz="1250" b="1" dirty="0"/>
                        <a:t>[TAX BILL FOR WEALTHY] </a:t>
                      </a:r>
                      <a:r>
                        <a:rPr lang="en-US" sz="1250" b="0" dirty="0"/>
                        <a:t>This tax bill was supposed to benefit all Americans. But while hardworking families haven’t seen much in their paychecks, the wealthy and big corporations are already cashing out. They are huge beneficiaries of the bill, collectively getting over $1 trillion in new tax breaks. Instead of using our tax dollars to invest in education and healthcare, and to help middle class families make ends meet, this tax bill was written to benefit big corporations and the wealthy. </a:t>
                      </a:r>
                    </a:p>
                  </a:txBody>
                  <a:tcPr>
                    <a:solidFill>
                      <a:schemeClr val="bg1">
                        <a:lumMod val="85000"/>
                      </a:schemeClr>
                    </a:solidFill>
                  </a:tcPr>
                </a:tc>
                <a:extLst>
                  <a:ext uri="{0D108BD9-81ED-4DB2-BD59-A6C34878D82A}">
                    <a16:rowId xmlns:a16="http://schemas.microsoft.com/office/drawing/2014/main" val="1000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50" b="1" dirty="0"/>
                        <a:t>[FAIR SHARE/ECONOMY FOR ALL] </a:t>
                      </a:r>
                      <a:r>
                        <a:rPr lang="en-US" sz="1250" b="0" dirty="0"/>
                        <a:t>Politicians continue to feed us the same old line that giving tax breaks to Wall Street and big corporations leads to economic growth for all. And again and again, it proves not to be the case. Instead of repeating the same failed policies, we should make sure the financial industry and large corporations pay their fair share in taxes to help fund investments in education, healthcare, infrastructure, and other priorities that actually create jobs and build an economy that works for us. </a:t>
                      </a:r>
                    </a:p>
                  </a:txBody>
                  <a:tcPr>
                    <a:solidFill>
                      <a:schemeClr val="bg1">
                        <a:lumMod val="85000"/>
                      </a:schemeClr>
                    </a:solidFill>
                  </a:tcPr>
                </a:tc>
                <a:extLst>
                  <a:ext uri="{0D108BD9-81ED-4DB2-BD59-A6C34878D82A}">
                    <a16:rowId xmlns:a16="http://schemas.microsoft.com/office/drawing/2014/main" val="270475555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50" b="1" dirty="0"/>
                        <a:t>[TAX BILL FOR DONORS] </a:t>
                      </a:r>
                      <a:r>
                        <a:rPr lang="en-US" sz="1250" b="0" dirty="0"/>
                        <a:t>Wall Street donors lobbied Congress hard for the recent tax bill, spending billions of dollars influencing politicians and then threatening to pull their campaign donations if it didn’t pass. And it worked: the new tax bill lowers the corporate rate and maintains loopholes for CEOs, saving Wall Street corporations over $250 billion, enough money to fund 300,000 new elementary school teachers for ten years. Congress should be helping hardworking American families make ends meet, not padding Wall Street’s profits. </a:t>
                      </a:r>
                    </a:p>
                  </a:txBody>
                  <a:tcPr>
                    <a:solidFill>
                      <a:schemeClr val="bg1">
                        <a:lumMod val="85000"/>
                      </a:schemeClr>
                    </a:solidFill>
                  </a:tcPr>
                </a:tc>
                <a:extLst>
                  <a:ext uri="{0D108BD9-81ED-4DB2-BD59-A6C34878D82A}">
                    <a16:rowId xmlns:a16="http://schemas.microsoft.com/office/drawing/2014/main" val="333413420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50" b="1" dirty="0"/>
                        <a:t>[EXPLOITATION w/ POC] </a:t>
                      </a:r>
                      <a:r>
                        <a:rPr lang="en-US" sz="1250" b="0" dirty="0"/>
                        <a:t>Whether white, black, or brown, we all want to build a better future for our children. But big banks and Wall Street firms are rigging the rules of our economy, and targeting minority families for predatory lending and higher interest rates for their car loans and mortgages. Instead of giving Wall Street more tax breaks, we need to hold them accountable for their discriminatory actions which create mountains of debt for hardworking women, African Americans, and Latinos. </a:t>
                      </a:r>
                    </a:p>
                  </a:txBody>
                  <a:tcPr>
                    <a:solidFill>
                      <a:schemeClr val="bg1">
                        <a:lumMod val="85000"/>
                      </a:schemeClr>
                    </a:solidFill>
                  </a:tcPr>
                </a:tc>
                <a:extLst>
                  <a:ext uri="{0D108BD9-81ED-4DB2-BD59-A6C34878D82A}">
                    <a16:rowId xmlns:a16="http://schemas.microsoft.com/office/drawing/2014/main" val="2288326030"/>
                  </a:ext>
                </a:extLst>
              </a:tr>
            </a:tbl>
          </a:graphicData>
        </a:graphic>
      </p:graphicFrame>
    </p:spTree>
    <p:extLst>
      <p:ext uri="{BB962C8B-B14F-4D97-AF65-F5344CB8AC3E}">
        <p14:creationId xmlns:p14="http://schemas.microsoft.com/office/powerpoint/2010/main" val="2459175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4"/>
          <p:cNvGraphicFramePr>
            <a:graphicFrameLocks/>
          </p:cNvGraphicFramePr>
          <p:nvPr>
            <p:extLst>
              <p:ext uri="{D42A27DB-BD31-4B8C-83A1-F6EECF244321}">
                <p14:modId xmlns:p14="http://schemas.microsoft.com/office/powerpoint/2010/main" val="3220041444"/>
              </p:ext>
            </p:extLst>
          </p:nvPr>
        </p:nvGraphicFramePr>
        <p:xfrm>
          <a:off x="2103255" y="962389"/>
          <a:ext cx="5178767" cy="52947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67538" y="315724"/>
            <a:ext cx="2057402" cy="5921514"/>
          </a:xfrm>
        </p:spPr>
        <p:txBody>
          <a:bodyPr/>
          <a:lstStyle/>
          <a:p>
            <a:pPr lvl="0" algn="l"/>
            <a:r>
              <a:rPr lang="en-US" sz="2000" dirty="0"/>
              <a:t>Both opposition arguments are significantly less powerful than even our weakest messages. Drop-off voters, however, react more strongly to an argument about the government taking away choices from Americans.</a:t>
            </a:r>
          </a:p>
        </p:txBody>
      </p:sp>
      <p:sp>
        <p:nvSpPr>
          <p:cNvPr id="4" name="Footer Placeholder 3"/>
          <p:cNvSpPr>
            <a:spLocks noGrp="1"/>
          </p:cNvSpPr>
          <p:nvPr>
            <p:ph type="ftr" sz="quarter" idx="10"/>
          </p:nvPr>
        </p:nvSpPr>
        <p:spPr/>
        <p:txBody>
          <a:bodyPr/>
          <a:lstStyle/>
          <a:p>
            <a:pPr>
              <a:defRPr/>
            </a:pPr>
            <a:fld id="{E78D3228-22F0-4848-A28F-905EF37A59D5}" type="slidenum">
              <a:rPr lang="en-US" smtClean="0">
                <a:solidFill>
                  <a:srgbClr val="000000"/>
                </a:solidFill>
              </a:rPr>
              <a:pPr>
                <a:defRPr/>
              </a:pPr>
              <a:t>47</a:t>
            </a:fld>
            <a:endParaRPr lang="en-US" dirty="0">
              <a:solidFill>
                <a:srgbClr val="000000"/>
              </a:solidFill>
            </a:endParaRPr>
          </a:p>
        </p:txBody>
      </p:sp>
      <p:sp>
        <p:nvSpPr>
          <p:cNvPr id="6" name="Rectangle 5"/>
          <p:cNvSpPr/>
          <p:nvPr/>
        </p:nvSpPr>
        <p:spPr bwMode="auto">
          <a:xfrm>
            <a:off x="4721290" y="760342"/>
            <a:ext cx="128955" cy="164245"/>
          </a:xfrm>
          <a:prstGeom prst="rect">
            <a:avLst/>
          </a:prstGeom>
          <a:solidFill>
            <a:srgbClr val="C00000"/>
          </a:solidFill>
          <a:ln w="31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algn="r" fontAlgn="base">
              <a:spcBef>
                <a:spcPct val="0"/>
              </a:spcBef>
              <a:spcAft>
                <a:spcPct val="0"/>
              </a:spcAft>
            </a:pPr>
            <a:endParaRPr lang="en-US" sz="1200" dirty="0">
              <a:solidFill>
                <a:srgbClr val="000000"/>
              </a:solidFill>
              <a:cs typeface="Times New Roman" pitchFamily="18" charset="0"/>
            </a:endParaRPr>
          </a:p>
        </p:txBody>
      </p:sp>
      <p:sp>
        <p:nvSpPr>
          <p:cNvPr id="7" name="TextBox 6"/>
          <p:cNvSpPr txBox="1"/>
          <p:nvPr/>
        </p:nvSpPr>
        <p:spPr>
          <a:xfrm>
            <a:off x="4838554" y="703964"/>
            <a:ext cx="1518131" cy="276999"/>
          </a:xfrm>
          <a:prstGeom prst="rect">
            <a:avLst/>
          </a:prstGeom>
          <a:noFill/>
        </p:spPr>
        <p:txBody>
          <a:bodyPr wrap="square" rtlCol="0">
            <a:spAutoFit/>
          </a:bodyPr>
          <a:lstStyle/>
          <a:p>
            <a:pPr fontAlgn="base">
              <a:spcBef>
                <a:spcPct val="0"/>
              </a:spcBef>
              <a:spcAft>
                <a:spcPct val="0"/>
              </a:spcAft>
            </a:pPr>
            <a:r>
              <a:rPr lang="en-US" sz="1200" b="1" dirty="0">
                <a:solidFill>
                  <a:srgbClr val="000000"/>
                </a:solidFill>
                <a:cs typeface="Times New Roman" pitchFamily="18" charset="0"/>
              </a:rPr>
              <a:t>Serious Doubts</a:t>
            </a:r>
          </a:p>
        </p:txBody>
      </p:sp>
      <p:sp>
        <p:nvSpPr>
          <p:cNvPr id="8" name="Rectangle 7"/>
          <p:cNvSpPr/>
          <p:nvPr/>
        </p:nvSpPr>
        <p:spPr bwMode="auto">
          <a:xfrm>
            <a:off x="6105410" y="765064"/>
            <a:ext cx="128954" cy="164245"/>
          </a:xfrm>
          <a:prstGeom prst="rect">
            <a:avLst/>
          </a:prstGeom>
          <a:solidFill>
            <a:srgbClr val="FF9999"/>
          </a:solidFill>
          <a:ln w="31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algn="r" fontAlgn="base">
              <a:spcBef>
                <a:spcPct val="0"/>
              </a:spcBef>
              <a:spcAft>
                <a:spcPct val="0"/>
              </a:spcAft>
            </a:pPr>
            <a:endParaRPr lang="en-US" sz="1200" dirty="0">
              <a:solidFill>
                <a:srgbClr val="000000"/>
              </a:solidFill>
              <a:cs typeface="Times New Roman" pitchFamily="18" charset="0"/>
            </a:endParaRPr>
          </a:p>
        </p:txBody>
      </p:sp>
      <p:sp>
        <p:nvSpPr>
          <p:cNvPr id="9" name="TextBox 8"/>
          <p:cNvSpPr txBox="1"/>
          <p:nvPr/>
        </p:nvSpPr>
        <p:spPr>
          <a:xfrm>
            <a:off x="6193365" y="708686"/>
            <a:ext cx="1606094" cy="276999"/>
          </a:xfrm>
          <a:prstGeom prst="rect">
            <a:avLst/>
          </a:prstGeom>
          <a:noFill/>
        </p:spPr>
        <p:txBody>
          <a:bodyPr wrap="square" rtlCol="0">
            <a:spAutoFit/>
          </a:bodyPr>
          <a:lstStyle/>
          <a:p>
            <a:pPr fontAlgn="base">
              <a:spcBef>
                <a:spcPct val="0"/>
              </a:spcBef>
              <a:spcAft>
                <a:spcPct val="0"/>
              </a:spcAft>
            </a:pPr>
            <a:r>
              <a:rPr lang="en-US" sz="1200" b="1" dirty="0">
                <a:solidFill>
                  <a:srgbClr val="000000"/>
                </a:solidFill>
                <a:cs typeface="Times New Roman" pitchFamily="18" charset="0"/>
              </a:rPr>
              <a:t>Total Doubts</a:t>
            </a:r>
          </a:p>
        </p:txBody>
      </p:sp>
      <p:sp>
        <p:nvSpPr>
          <p:cNvPr id="33" name="Text Box 7"/>
          <p:cNvSpPr txBox="1">
            <a:spLocks noChangeArrowheads="1"/>
          </p:cNvSpPr>
          <p:nvPr/>
        </p:nvSpPr>
        <p:spPr bwMode="auto">
          <a:xfrm>
            <a:off x="3956504" y="115669"/>
            <a:ext cx="2584105" cy="400110"/>
          </a:xfrm>
          <a:prstGeom prst="rect">
            <a:avLst/>
          </a:prstGeom>
          <a:solidFill>
            <a:schemeClr val="bg1">
              <a:lumMod val="85000"/>
            </a:schemeClr>
          </a:solidFill>
          <a:ln>
            <a:solidFill>
              <a:schemeClr val="bg1"/>
            </a:solidFill>
          </a:ln>
          <a:effectLst>
            <a:outerShdw blurRad="63500" dist="50800" dir="5400000" algn="ctr" rotWithShape="0">
              <a:srgbClr val="000000">
                <a:alpha val="43137"/>
              </a:srgbClr>
            </a:outerShdw>
          </a:effectLs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2000" b="1" dirty="0">
                <a:solidFill>
                  <a:srgbClr val="000000"/>
                </a:solidFill>
              </a:rPr>
              <a:t>Anti-Reform Messages</a:t>
            </a:r>
          </a:p>
        </p:txBody>
      </p:sp>
      <p:sp>
        <p:nvSpPr>
          <p:cNvPr id="23" name="Rectangle 22"/>
          <p:cNvSpPr/>
          <p:nvPr/>
        </p:nvSpPr>
        <p:spPr>
          <a:xfrm>
            <a:off x="0" y="6263405"/>
            <a:ext cx="7543800" cy="577081"/>
          </a:xfrm>
          <a:prstGeom prst="rect">
            <a:avLst/>
          </a:prstGeom>
        </p:spPr>
        <p:txBody>
          <a:bodyPr wrap="square">
            <a:spAutoFit/>
          </a:bodyPr>
          <a:lstStyle/>
          <a:p>
            <a:r>
              <a:rPr lang="en-US" sz="1050" b="1" dirty="0"/>
              <a:t>Q17. </a:t>
            </a:r>
            <a:r>
              <a:rPr lang="en-US" sz="1050" dirty="0"/>
              <a:t>Now I am going to read you a list of arguments candidates running for Congress have made in opposition to taking a tougher stance on Wall Street. After listening to each, please tell me if it raises SERIOUS doubts, SOME doubts, MINOR doubts, or NO REAL DOUBTS about enacting tougher reforms and restrictions on Wall Street.</a:t>
            </a:r>
          </a:p>
        </p:txBody>
      </p:sp>
      <p:grpSp>
        <p:nvGrpSpPr>
          <p:cNvPr id="3" name="Group 2">
            <a:extLst>
              <a:ext uri="{FF2B5EF4-FFF2-40B4-BE49-F238E27FC236}">
                <a16:creationId xmlns:a16="http://schemas.microsoft.com/office/drawing/2014/main" id="{6CEB576F-20A4-4398-AEDA-AAC8325B23FA}"/>
              </a:ext>
            </a:extLst>
          </p:cNvPr>
          <p:cNvGrpSpPr/>
          <p:nvPr/>
        </p:nvGrpSpPr>
        <p:grpSpPr>
          <a:xfrm>
            <a:off x="7236124" y="609601"/>
            <a:ext cx="613431" cy="5561012"/>
            <a:chOff x="7763409" y="609600"/>
            <a:chExt cx="613431" cy="5561012"/>
          </a:xfrm>
        </p:grpSpPr>
        <p:sp>
          <p:nvSpPr>
            <p:cNvPr id="53" name="Rectangle 2"/>
            <p:cNvSpPr>
              <a:spLocks noChangeArrowheads="1"/>
            </p:cNvSpPr>
            <p:nvPr/>
          </p:nvSpPr>
          <p:spPr bwMode="auto">
            <a:xfrm>
              <a:off x="7767240" y="609600"/>
              <a:ext cx="609600" cy="5561012"/>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55" name="Text Box 5"/>
            <p:cNvSpPr txBox="1">
              <a:spLocks noChangeArrowheads="1"/>
            </p:cNvSpPr>
            <p:nvPr/>
          </p:nvSpPr>
          <p:spPr bwMode="auto">
            <a:xfrm>
              <a:off x="7837572" y="716668"/>
              <a:ext cx="473464"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500" b="1" dirty="0">
                  <a:solidFill>
                    <a:srgbClr val="000000"/>
                  </a:solidFill>
                </a:rPr>
                <a:t>Net</a:t>
              </a:r>
            </a:p>
          </p:txBody>
        </p:sp>
        <p:sp>
          <p:nvSpPr>
            <p:cNvPr id="24" name="TextBox 23"/>
            <p:cNvSpPr txBox="1"/>
            <p:nvPr/>
          </p:nvSpPr>
          <p:spPr>
            <a:xfrm>
              <a:off x="7763409" y="2133600"/>
              <a:ext cx="609600" cy="369332"/>
            </a:xfrm>
            <a:prstGeom prst="rect">
              <a:avLst/>
            </a:prstGeom>
            <a:noFill/>
          </p:spPr>
          <p:txBody>
            <a:bodyPr wrap="square" rtlCol="0">
              <a:spAutoFit/>
            </a:bodyPr>
            <a:lstStyle/>
            <a:p>
              <a:pPr algn="ctr"/>
              <a:r>
                <a:rPr lang="en-US" b="1" i="1" dirty="0">
                  <a:solidFill>
                    <a:srgbClr val="000000"/>
                  </a:solidFill>
                </a:rPr>
                <a:t>+14</a:t>
              </a:r>
            </a:p>
          </p:txBody>
        </p:sp>
        <p:sp>
          <p:nvSpPr>
            <p:cNvPr id="32" name="TextBox 31"/>
            <p:cNvSpPr txBox="1"/>
            <p:nvPr/>
          </p:nvSpPr>
          <p:spPr>
            <a:xfrm>
              <a:off x="7766285" y="4736067"/>
              <a:ext cx="609600" cy="369332"/>
            </a:xfrm>
            <a:prstGeom prst="rect">
              <a:avLst/>
            </a:prstGeom>
            <a:noFill/>
          </p:spPr>
          <p:txBody>
            <a:bodyPr wrap="square" rtlCol="0">
              <a:spAutoFit/>
            </a:bodyPr>
            <a:lstStyle/>
            <a:p>
              <a:pPr algn="ctr"/>
              <a:r>
                <a:rPr lang="en-US" b="1" i="1" dirty="0">
                  <a:solidFill>
                    <a:srgbClr val="000000"/>
                  </a:solidFill>
                </a:rPr>
                <a:t>+13</a:t>
              </a:r>
            </a:p>
          </p:txBody>
        </p:sp>
      </p:grpSp>
      <p:grpSp>
        <p:nvGrpSpPr>
          <p:cNvPr id="17" name="Group 16">
            <a:extLst>
              <a:ext uri="{FF2B5EF4-FFF2-40B4-BE49-F238E27FC236}">
                <a16:creationId xmlns:a16="http://schemas.microsoft.com/office/drawing/2014/main" id="{096B711D-751E-4DC9-AD58-6F116631D45F}"/>
              </a:ext>
            </a:extLst>
          </p:cNvPr>
          <p:cNvGrpSpPr/>
          <p:nvPr/>
        </p:nvGrpSpPr>
        <p:grpSpPr>
          <a:xfrm>
            <a:off x="8015440" y="609601"/>
            <a:ext cx="944489" cy="5561012"/>
            <a:chOff x="7632505" y="609600"/>
            <a:chExt cx="944489" cy="5561012"/>
          </a:xfrm>
        </p:grpSpPr>
        <p:sp>
          <p:nvSpPr>
            <p:cNvPr id="18" name="Rectangle 2">
              <a:extLst>
                <a:ext uri="{FF2B5EF4-FFF2-40B4-BE49-F238E27FC236}">
                  <a16:creationId xmlns:a16="http://schemas.microsoft.com/office/drawing/2014/main" id="{5B8908E8-D9E5-4F2D-954D-ABEB778BE1EC}"/>
                </a:ext>
              </a:extLst>
            </p:cNvPr>
            <p:cNvSpPr>
              <a:spLocks noChangeArrowheads="1"/>
            </p:cNvSpPr>
            <p:nvPr/>
          </p:nvSpPr>
          <p:spPr bwMode="auto">
            <a:xfrm>
              <a:off x="7652941" y="609600"/>
              <a:ext cx="870388" cy="5561012"/>
            </a:xfrm>
            <a:prstGeom prst="rect">
              <a:avLst/>
            </a:prstGeom>
            <a:solidFill>
              <a:srgbClr val="EAEAEA"/>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19" name="Text Box 5">
              <a:extLst>
                <a:ext uri="{FF2B5EF4-FFF2-40B4-BE49-F238E27FC236}">
                  <a16:creationId xmlns:a16="http://schemas.microsoft.com/office/drawing/2014/main" id="{52A679BE-D57A-4925-9CEC-026C707CD2CD}"/>
                </a:ext>
              </a:extLst>
            </p:cNvPr>
            <p:cNvSpPr txBox="1">
              <a:spLocks noChangeArrowheads="1"/>
            </p:cNvSpPr>
            <p:nvPr/>
          </p:nvSpPr>
          <p:spPr bwMode="auto">
            <a:xfrm>
              <a:off x="7632505" y="626918"/>
              <a:ext cx="944489"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fontAlgn="base" hangingPunct="1">
                <a:spcBef>
                  <a:spcPct val="0"/>
                </a:spcBef>
                <a:spcAft>
                  <a:spcPct val="0"/>
                </a:spcAft>
              </a:pPr>
              <a:r>
                <a:rPr lang="en-US" sz="1400" b="1" dirty="0">
                  <a:solidFill>
                    <a:srgbClr val="000000"/>
                  </a:solidFill>
                </a:rPr>
                <a:t>Drop-off </a:t>
              </a:r>
            </a:p>
            <a:p>
              <a:pPr algn="ctr" eaLnBrk="1" fontAlgn="base" hangingPunct="1">
                <a:spcBef>
                  <a:spcPct val="0"/>
                </a:spcBef>
                <a:spcAft>
                  <a:spcPct val="0"/>
                </a:spcAft>
              </a:pPr>
              <a:r>
                <a:rPr lang="en-US" sz="1400" b="1" dirty="0">
                  <a:solidFill>
                    <a:srgbClr val="000000"/>
                  </a:solidFill>
                </a:rPr>
                <a:t>% Serious </a:t>
              </a:r>
            </a:p>
            <a:p>
              <a:pPr algn="ctr" eaLnBrk="1" fontAlgn="base" hangingPunct="1">
                <a:spcBef>
                  <a:spcPct val="0"/>
                </a:spcBef>
                <a:spcAft>
                  <a:spcPct val="0"/>
                </a:spcAft>
              </a:pPr>
              <a:r>
                <a:rPr lang="en-US" sz="1400" b="1" dirty="0">
                  <a:solidFill>
                    <a:srgbClr val="000000"/>
                  </a:solidFill>
                </a:rPr>
                <a:t>Doubts</a:t>
              </a:r>
            </a:p>
          </p:txBody>
        </p:sp>
        <p:sp>
          <p:nvSpPr>
            <p:cNvPr id="20" name="TextBox 19">
              <a:extLst>
                <a:ext uri="{FF2B5EF4-FFF2-40B4-BE49-F238E27FC236}">
                  <a16:creationId xmlns:a16="http://schemas.microsoft.com/office/drawing/2014/main" id="{BA65251B-2715-4C2A-961F-61368DCE9982}"/>
                </a:ext>
              </a:extLst>
            </p:cNvPr>
            <p:cNvSpPr txBox="1"/>
            <p:nvPr/>
          </p:nvSpPr>
          <p:spPr>
            <a:xfrm>
              <a:off x="7763409" y="2133600"/>
              <a:ext cx="609600" cy="369332"/>
            </a:xfrm>
            <a:prstGeom prst="rect">
              <a:avLst/>
            </a:prstGeom>
            <a:noFill/>
          </p:spPr>
          <p:txBody>
            <a:bodyPr wrap="square" rtlCol="0">
              <a:spAutoFit/>
            </a:bodyPr>
            <a:lstStyle/>
            <a:p>
              <a:pPr algn="ctr"/>
              <a:r>
                <a:rPr lang="en-US" b="1" i="1" dirty="0">
                  <a:solidFill>
                    <a:srgbClr val="000000"/>
                  </a:solidFill>
                </a:rPr>
                <a:t>26%</a:t>
              </a:r>
            </a:p>
          </p:txBody>
        </p:sp>
        <p:sp>
          <p:nvSpPr>
            <p:cNvPr id="21" name="TextBox 20">
              <a:extLst>
                <a:ext uri="{FF2B5EF4-FFF2-40B4-BE49-F238E27FC236}">
                  <a16:creationId xmlns:a16="http://schemas.microsoft.com/office/drawing/2014/main" id="{AD3CDE05-ADAE-4AD3-9A39-3AD18BF06840}"/>
                </a:ext>
              </a:extLst>
            </p:cNvPr>
            <p:cNvSpPr txBox="1"/>
            <p:nvPr/>
          </p:nvSpPr>
          <p:spPr>
            <a:xfrm>
              <a:off x="7770465" y="4736067"/>
              <a:ext cx="609600" cy="369332"/>
            </a:xfrm>
            <a:prstGeom prst="rect">
              <a:avLst/>
            </a:prstGeom>
            <a:noFill/>
          </p:spPr>
          <p:txBody>
            <a:bodyPr wrap="square" rtlCol="0">
              <a:spAutoFit/>
            </a:bodyPr>
            <a:lstStyle/>
            <a:p>
              <a:pPr algn="ctr"/>
              <a:r>
                <a:rPr lang="en-US" b="1" i="1" dirty="0">
                  <a:solidFill>
                    <a:srgbClr val="000000"/>
                  </a:solidFill>
                </a:rPr>
                <a:t>32%</a:t>
              </a:r>
            </a:p>
          </p:txBody>
        </p:sp>
      </p:grpSp>
    </p:spTree>
    <p:extLst>
      <p:ext uri="{BB962C8B-B14F-4D97-AF65-F5344CB8AC3E}">
        <p14:creationId xmlns:p14="http://schemas.microsoft.com/office/powerpoint/2010/main" val="3783268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48</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54986363"/>
              </p:ext>
            </p:extLst>
          </p:nvPr>
        </p:nvGraphicFramePr>
        <p:xfrm>
          <a:off x="1066800" y="807720"/>
          <a:ext cx="6934200" cy="4297680"/>
        </p:xfrm>
        <a:graphic>
          <a:graphicData uri="http://schemas.openxmlformats.org/drawingml/2006/table">
            <a:tbl>
              <a:tblPr firstRow="1" bandRow="1">
                <a:tableStyleId>{5C22544A-7EE6-4342-B048-85BDC9FD1C3A}</a:tableStyleId>
              </a:tblPr>
              <a:tblGrid>
                <a:gridCol w="6934200">
                  <a:extLst>
                    <a:ext uri="{9D8B030D-6E8A-4147-A177-3AD203B41FA5}">
                      <a16:colId xmlns:a16="http://schemas.microsoft.com/office/drawing/2014/main" val="20000"/>
                    </a:ext>
                  </a:extLst>
                </a:gridCol>
              </a:tblGrid>
              <a:tr h="511994">
                <a:tc>
                  <a:txBody>
                    <a:bodyPr/>
                    <a:lstStyle/>
                    <a:p>
                      <a:pPr algn="ctr"/>
                      <a:r>
                        <a:rPr lang="en-US" sz="2800" dirty="0"/>
                        <a:t>Text of</a:t>
                      </a:r>
                      <a:r>
                        <a:rPr lang="en-US" sz="2800" baseline="0" dirty="0"/>
                        <a:t> Anti-Reform Messages </a:t>
                      </a:r>
                      <a:r>
                        <a:rPr lang="en-US" sz="2800" dirty="0"/>
                        <a:t>(in order of effectiveness)</a:t>
                      </a:r>
                    </a:p>
                  </a:txBody>
                  <a:tcPr>
                    <a:solidFill>
                      <a:srgbClr val="C00000"/>
                    </a:solidFill>
                  </a:tcPr>
                </a:tc>
                <a:extLst>
                  <a:ext uri="{0D108BD9-81ED-4DB2-BD59-A6C34878D82A}">
                    <a16:rowId xmlns:a16="http://schemas.microsoft.com/office/drawing/2014/main" val="10000"/>
                  </a:ext>
                </a:extLst>
              </a:tr>
              <a:tr h="1704308">
                <a:tc>
                  <a:txBody>
                    <a:bodyPr/>
                    <a:lstStyle/>
                    <a:p>
                      <a:pPr lvl="0" algn="just"/>
                      <a:r>
                        <a:rPr lang="en-US" sz="1600" b="1" dirty="0"/>
                        <a:t>[HURTS AMERICANS/BAD FOR ECONOMY] </a:t>
                      </a:r>
                      <a:r>
                        <a:rPr lang="en-US" sz="1600" b="0" dirty="0"/>
                        <a:t>When Wall Street thrives, it creates jobs, strengthens our economy, and increases lending to help American families. Increasing taxes and regulations on America’s most successful financial companies doesn’t make sense; worse, it will cripple our economy, discourage the innovation that drives our growth, and take money out of hardworking Americans’ pockets by lowering wages and raising costs for consumers.  Helping Wall Street succeed puts our families and jobs first. </a:t>
                      </a:r>
                    </a:p>
                  </a:txBody>
                  <a:tcPr>
                    <a:solidFill>
                      <a:schemeClr val="bg1">
                        <a:lumMod val="85000"/>
                      </a:schemeClr>
                    </a:solidFill>
                  </a:tcPr>
                </a:tc>
                <a:extLst>
                  <a:ext uri="{0D108BD9-81ED-4DB2-BD59-A6C34878D82A}">
                    <a16:rowId xmlns:a16="http://schemas.microsoft.com/office/drawing/2014/main" val="10001"/>
                  </a:ext>
                </a:extLst>
              </a:tr>
              <a:tr h="1441298">
                <a:tc>
                  <a:txBody>
                    <a:bodyPr/>
                    <a:lstStyle/>
                    <a:p>
                      <a:pPr lvl="0" algn="just"/>
                      <a:r>
                        <a:rPr lang="en-US" sz="1600" b="1" dirty="0"/>
                        <a:t>[NANNY-STATE/NO CHOICES] </a:t>
                      </a:r>
                      <a:r>
                        <a:rPr lang="en-US" sz="1600" b="0" dirty="0"/>
                        <a:t>Regular people -- not Government bureaucrats -- should be able to decide what financial products and services are right for them. Instead the federal government is adopting new rules that limit consumer choices and restrict the flow of loans to small businesses that need funds to create jobs and expand their business. The government needs to stop interfering in our personal financial choices. </a:t>
                      </a:r>
                    </a:p>
                  </a:txBody>
                  <a:tcP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12842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fld id="{3FA23D0A-0B49-41D8-A3D3-3DEA048A6349}" type="slidenum">
              <a:rPr lang="en-US">
                <a:solidFill>
                  <a:srgbClr val="000000"/>
                </a:solidFill>
              </a:rPr>
              <a:pPr/>
              <a:t>49</a:t>
            </a:fld>
            <a:endParaRPr lang="en-US" dirty="0">
              <a:solidFill>
                <a:srgbClr val="000000"/>
              </a:solidFill>
            </a:endParaRPr>
          </a:p>
        </p:txBody>
      </p:sp>
      <p:sp>
        <p:nvSpPr>
          <p:cNvPr id="154626" name="Rectangle 2"/>
          <p:cNvSpPr>
            <a:spLocks noGrp="1" noChangeArrowheads="1"/>
          </p:cNvSpPr>
          <p:nvPr>
            <p:ph type="title"/>
          </p:nvPr>
        </p:nvSpPr>
        <p:spPr>
          <a:xfrm>
            <a:off x="607228" y="128009"/>
            <a:ext cx="7788275" cy="457199"/>
          </a:xfrm>
        </p:spPr>
        <p:txBody>
          <a:bodyPr/>
          <a:lstStyle/>
          <a:p>
            <a:pPr algn="ctr"/>
            <a:r>
              <a:rPr lang="en-US" u="sng" dirty="0">
                <a:solidFill>
                  <a:srgbClr val="0070C0"/>
                </a:solidFill>
              </a:rPr>
              <a:t>Message Triangle</a:t>
            </a:r>
          </a:p>
        </p:txBody>
      </p:sp>
      <p:sp>
        <p:nvSpPr>
          <p:cNvPr id="154627" name="AutoShape 3"/>
          <p:cNvSpPr>
            <a:spLocks noChangeArrowheads="1"/>
          </p:cNvSpPr>
          <p:nvPr/>
        </p:nvSpPr>
        <p:spPr bwMode="auto">
          <a:xfrm>
            <a:off x="3352800" y="2598760"/>
            <a:ext cx="2438400" cy="1529062"/>
          </a:xfrm>
          <a:prstGeom prst="triangle">
            <a:avLst>
              <a:gd name="adj" fmla="val 5028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b="1" dirty="0">
                <a:solidFill>
                  <a:srgbClr val="FFFFFF"/>
                </a:solidFill>
              </a:rPr>
              <a:t>Take on </a:t>
            </a:r>
          </a:p>
          <a:p>
            <a:pPr algn="ctr" fontAlgn="base">
              <a:spcBef>
                <a:spcPct val="0"/>
              </a:spcBef>
              <a:spcAft>
                <a:spcPct val="0"/>
              </a:spcAft>
            </a:pPr>
            <a:r>
              <a:rPr lang="en-US" sz="2400" b="1" dirty="0">
                <a:solidFill>
                  <a:srgbClr val="FFFFFF"/>
                </a:solidFill>
              </a:rPr>
              <a:t>Wall Street</a:t>
            </a:r>
            <a:endParaRPr lang="en-US" sz="1400" b="1" dirty="0">
              <a:solidFill>
                <a:srgbClr val="FFFFFF"/>
              </a:solidFill>
            </a:endParaRPr>
          </a:p>
        </p:txBody>
      </p:sp>
      <p:sp>
        <p:nvSpPr>
          <p:cNvPr id="154628" name="Text Box 4"/>
          <p:cNvSpPr txBox="1">
            <a:spLocks noChangeArrowheads="1"/>
          </p:cNvSpPr>
          <p:nvPr/>
        </p:nvSpPr>
        <p:spPr bwMode="auto">
          <a:xfrm>
            <a:off x="76200" y="838200"/>
            <a:ext cx="4267200" cy="210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fontAlgn="base">
              <a:spcBef>
                <a:spcPct val="0"/>
              </a:spcBef>
              <a:spcAft>
                <a:spcPct val="0"/>
              </a:spcAft>
            </a:pPr>
            <a:r>
              <a:rPr lang="en-US" sz="1400" b="1" dirty="0">
                <a:solidFill>
                  <a:srgbClr val="0070C0"/>
                </a:solidFill>
              </a:rPr>
              <a:t>Repeal the Tax Bill for Wall Street</a:t>
            </a:r>
          </a:p>
          <a:p>
            <a:pPr algn="just" fontAlgn="base">
              <a:spcBef>
                <a:spcPct val="0"/>
              </a:spcBef>
              <a:spcAft>
                <a:spcPct val="0"/>
              </a:spcAft>
            </a:pPr>
            <a:r>
              <a:rPr lang="en-US" sz="1300" dirty="0"/>
              <a:t>This tax bill was supposed to benefit all Americans. But while hardworking families haven’t seen much in their paychecks, Wall Street banks are already cashing out. They are the single largest beneficiaries of the bill, collectively getting over $250 billion in new tax breaks. What’s worse, the money is going to big banks like Wells Fargo who helped cause the financial crisis and have been caught cheating their customers and workers again and again since. This tax bill was written to benefit Wall Street, not our families. </a:t>
            </a:r>
            <a:endParaRPr lang="en-US" sz="1600" b="1" dirty="0">
              <a:solidFill>
                <a:srgbClr val="0070C0"/>
              </a:solidFill>
            </a:endParaRPr>
          </a:p>
        </p:txBody>
      </p:sp>
      <p:sp>
        <p:nvSpPr>
          <p:cNvPr id="154629" name="Text Box 5"/>
          <p:cNvSpPr txBox="1">
            <a:spLocks noChangeArrowheads="1"/>
          </p:cNvSpPr>
          <p:nvPr/>
        </p:nvSpPr>
        <p:spPr bwMode="auto">
          <a:xfrm>
            <a:off x="1578344" y="4319930"/>
            <a:ext cx="5965456" cy="210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1400" b="1" dirty="0">
                <a:solidFill>
                  <a:srgbClr val="0070C0"/>
                </a:solidFill>
              </a:rPr>
              <a:t>Wall Street Influence = Economic Inequality and a Rigged Economy</a:t>
            </a:r>
          </a:p>
          <a:p>
            <a:pPr algn="just" fontAlgn="base">
              <a:spcBef>
                <a:spcPct val="0"/>
              </a:spcBef>
              <a:spcAft>
                <a:spcPct val="0"/>
              </a:spcAft>
            </a:pPr>
            <a:r>
              <a:rPr lang="en-US" sz="1300" dirty="0"/>
              <a:t>Big banks and Wall Street billionaires have rigged the economy. The gains go to those at the top while millions of families are still struggling to get back on their feet. Wall Street billionaires use loopholes to pay lower taxes than teachers, and hedge fund and private equity managers squeeze more and more for themselves out of companies while reducing benefits and eliminating jobs. We need to re-write the rules to make the economy work for working families, not just billionaires and big banks. Let’s separate commercial banking from investment banking so banks can’t take investment risks with government-insured customer deposits and break up the biggest banks to prevent a government bailout in the event of another financial crisis.  </a:t>
            </a:r>
            <a:r>
              <a:rPr lang="en-US" sz="1300" b="1" dirty="0">
                <a:solidFill>
                  <a:srgbClr val="0070C0"/>
                </a:solidFill>
              </a:rPr>
              <a:t> </a:t>
            </a:r>
          </a:p>
        </p:txBody>
      </p:sp>
      <p:sp>
        <p:nvSpPr>
          <p:cNvPr id="154630" name="Text Box 6"/>
          <p:cNvSpPr txBox="1">
            <a:spLocks noChangeArrowheads="1"/>
          </p:cNvSpPr>
          <p:nvPr/>
        </p:nvSpPr>
        <p:spPr bwMode="auto">
          <a:xfrm>
            <a:off x="4953000" y="838200"/>
            <a:ext cx="4114800"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1400" b="1" dirty="0">
                <a:solidFill>
                  <a:srgbClr val="0070C0"/>
                </a:solidFill>
              </a:rPr>
              <a:t>Put a Stop to Wall Street’s Racially Discriminatory Lending Practices </a:t>
            </a:r>
          </a:p>
          <a:p>
            <a:pPr algn="ctr" fontAlgn="base">
              <a:spcBef>
                <a:spcPct val="0"/>
              </a:spcBef>
              <a:spcAft>
                <a:spcPct val="0"/>
              </a:spcAft>
            </a:pPr>
            <a:r>
              <a:rPr lang="en-US" sz="1000" b="1" dirty="0">
                <a:solidFill>
                  <a:srgbClr val="0070C0"/>
                </a:solidFill>
              </a:rPr>
              <a:t>(Especially Powerful with Drop-off Voters)</a:t>
            </a:r>
          </a:p>
          <a:p>
            <a:pPr algn="just" fontAlgn="base">
              <a:spcBef>
                <a:spcPct val="0"/>
              </a:spcBef>
              <a:spcAft>
                <a:spcPct val="0"/>
              </a:spcAft>
            </a:pPr>
            <a:r>
              <a:rPr lang="en-US" sz="1300" dirty="0"/>
              <a:t>Whether white, black, or brown, we all want to build a better future for our children. But big banks and Wall Street firms are rigging the rules of our economy, and targeting minority families for predatory lending and higher interest rates for their car loans and mortgages. Instead of giving Wall Street more tax breaks, we must hold financial companies accountable if they discriminate against people because of their race or ethnicity. </a:t>
            </a:r>
            <a:endParaRPr lang="en-US" sz="1300" b="1" dirty="0">
              <a:solidFill>
                <a:srgbClr val="0070C0"/>
              </a:solidFill>
            </a:endParaRPr>
          </a:p>
        </p:txBody>
      </p:sp>
    </p:spTree>
    <p:extLst>
      <p:ext uri="{BB962C8B-B14F-4D97-AF65-F5344CB8AC3E}">
        <p14:creationId xmlns:p14="http://schemas.microsoft.com/office/powerpoint/2010/main" val="336863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8275" cy="10588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a:r>
              <a:rPr lang="en-US" dirty="0"/>
              <a:t>Key Findings: Perceptions of the Players</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5</a:t>
            </a:fld>
            <a:endParaRPr lang="en-US" dirty="0">
              <a:solidFill>
                <a:srgbClr val="000000"/>
              </a:solidFill>
            </a:endParaRPr>
          </a:p>
        </p:txBody>
      </p:sp>
      <p:sp>
        <p:nvSpPr>
          <p:cNvPr id="6" name="Content Placeholder 2"/>
          <p:cNvSpPr>
            <a:spLocks noGrp="1"/>
          </p:cNvSpPr>
          <p:nvPr>
            <p:ph idx="1"/>
          </p:nvPr>
        </p:nvSpPr>
        <p:spPr>
          <a:xfrm>
            <a:off x="685800" y="1135064"/>
            <a:ext cx="7772400" cy="4960936"/>
          </a:xfrm>
        </p:spPr>
        <p:txBody>
          <a:bodyPr/>
          <a:lstStyle/>
          <a:p>
            <a:pPr marL="365760" algn="just">
              <a:spcBef>
                <a:spcPts val="0"/>
              </a:spcBef>
              <a:spcAft>
                <a:spcPts val="600"/>
              </a:spcAft>
            </a:pPr>
            <a:r>
              <a:rPr lang="en-US" sz="1600" dirty="0"/>
              <a:t>“The financial industry” is viewed more favorably than not, and much more favorably than either “Wall Street banks” or “big banks”.  Specifically invoking Goldman Sachs and Wells Fargo only sours voters further in their opinions of the banks. </a:t>
            </a:r>
          </a:p>
          <a:p>
            <a:pPr marL="765810" lvl="1" algn="just">
              <a:spcBef>
                <a:spcPts val="0"/>
              </a:spcBef>
              <a:spcAft>
                <a:spcPts val="600"/>
              </a:spcAft>
            </a:pPr>
            <a:r>
              <a:rPr lang="en-US" sz="1400" dirty="0"/>
              <a:t>Wall Street banks are viewed unfavorably by nearly every segment of voters, including voters in districts rated by The Cook Political Report as Likely Republican. Despite Trump’s anti-institutionalist rhetoric, Republicans are split in their opinions of Wall Street banks. </a:t>
            </a:r>
          </a:p>
          <a:p>
            <a:pPr marL="365760" algn="just">
              <a:spcBef>
                <a:spcPts val="0"/>
              </a:spcBef>
              <a:spcAft>
                <a:spcPts val="600"/>
              </a:spcAft>
            </a:pPr>
            <a:r>
              <a:rPr lang="en-US" sz="1600" dirty="0"/>
              <a:t>The Dodd-Frank Wall Street Reform Act remains largely undefined, and only slightly more  positively viewed than not among the minority of voters who are able to offer an assessment. </a:t>
            </a:r>
          </a:p>
          <a:p>
            <a:pPr marL="365760" algn="just">
              <a:spcBef>
                <a:spcPts val="0"/>
              </a:spcBef>
              <a:spcAft>
                <a:spcPts val="600"/>
              </a:spcAft>
            </a:pPr>
            <a:r>
              <a:rPr lang="en-US" sz="1600" dirty="0"/>
              <a:t>Strong majorities across these districts agree that Wall Street has too much influence in Washington, but voters are more divided on whether Wall Street has more influence than other big industries.</a:t>
            </a:r>
          </a:p>
          <a:p>
            <a:pPr marL="365760" algn="just">
              <a:spcBef>
                <a:spcPts val="0"/>
              </a:spcBef>
              <a:spcAft>
                <a:spcPts val="600"/>
              </a:spcAft>
            </a:pPr>
            <a:r>
              <a:rPr lang="en-US" sz="1600" dirty="0"/>
              <a:t>Elevating the importance of this issue as a central electoral criterion is key. Fully half of likely voters and a solid majority of drop-off voters see “curbing Wall Street’s influence” as an important issue in determining their vote this November. However, as many are unsure how this issue ranks relative to other important concerns, like job creation, gun control, immigration, sexual harassment, college affordability, police accountability, healthcare and national security—or view it as less important. </a:t>
            </a:r>
          </a:p>
          <a:p>
            <a:pPr marL="765810" lvl="1" algn="just">
              <a:spcBef>
                <a:spcPts val="0"/>
              </a:spcBef>
              <a:spcAft>
                <a:spcPts val="600"/>
              </a:spcAft>
            </a:pPr>
            <a:r>
              <a:rPr lang="en-US" sz="1400" dirty="0"/>
              <a:t>Drop-off voters and older, college educated women tend to prefer “reforming Wall Street” to “curbing Wall Street’s influence”; the opposite is true for most other major subgroups.</a:t>
            </a:r>
          </a:p>
        </p:txBody>
      </p:sp>
    </p:spTree>
    <p:extLst>
      <p:ext uri="{BB962C8B-B14F-4D97-AF65-F5344CB8AC3E}">
        <p14:creationId xmlns:p14="http://schemas.microsoft.com/office/powerpoint/2010/main" val="2879722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4343401" y="1752600"/>
            <a:ext cx="4648200" cy="350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lc="http://schemas.openxmlformats.org/drawingml/2006/lockedCanvas"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tx2"/>
              </a:buClr>
              <a:buFontTx/>
              <a:buNone/>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Font typeface="Times New Roman"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ea typeface="+mn-ea"/>
              </a:defRPr>
            </a:lvl5pPr>
            <a:lvl6pPr marL="2514600" indent="-228600" algn="l" rtl="0" fontAlgn="base">
              <a:spcBef>
                <a:spcPct val="20000"/>
              </a:spcBef>
              <a:spcAft>
                <a:spcPct val="0"/>
              </a:spcAft>
              <a:buClr>
                <a:schemeClr val="tx2"/>
              </a:buClr>
              <a:buChar char="»"/>
              <a:defRPr sz="1600">
                <a:solidFill>
                  <a:schemeClr val="tx1"/>
                </a:solidFill>
                <a:latin typeface="+mn-lt"/>
                <a:ea typeface="+mn-ea"/>
              </a:defRPr>
            </a:lvl6pPr>
            <a:lvl7pPr marL="2971800" indent="-228600" algn="l" rtl="0" fontAlgn="base">
              <a:spcBef>
                <a:spcPct val="20000"/>
              </a:spcBef>
              <a:spcAft>
                <a:spcPct val="0"/>
              </a:spcAft>
              <a:buClr>
                <a:schemeClr val="tx2"/>
              </a:buClr>
              <a:buChar char="»"/>
              <a:defRPr sz="1600">
                <a:solidFill>
                  <a:schemeClr val="tx1"/>
                </a:solidFill>
                <a:latin typeface="+mn-lt"/>
                <a:ea typeface="+mn-ea"/>
              </a:defRPr>
            </a:lvl7pPr>
            <a:lvl8pPr marL="3429000" indent="-228600" algn="l" rtl="0" fontAlgn="base">
              <a:spcBef>
                <a:spcPct val="20000"/>
              </a:spcBef>
              <a:spcAft>
                <a:spcPct val="0"/>
              </a:spcAft>
              <a:buClr>
                <a:schemeClr val="tx2"/>
              </a:buClr>
              <a:buChar char="»"/>
              <a:defRPr sz="1600">
                <a:solidFill>
                  <a:schemeClr val="tx1"/>
                </a:solidFill>
                <a:latin typeface="+mn-lt"/>
                <a:ea typeface="+mn-ea"/>
              </a:defRPr>
            </a:lvl8pPr>
            <a:lvl9pPr marL="3886200" indent="-228600" algn="l" rtl="0" fontAlgn="base">
              <a:spcBef>
                <a:spcPct val="20000"/>
              </a:spcBef>
              <a:spcAft>
                <a:spcPct val="0"/>
              </a:spcAft>
              <a:buClr>
                <a:schemeClr val="tx2"/>
              </a:buClr>
              <a:buChar char="»"/>
              <a:defRPr sz="1600">
                <a:solidFill>
                  <a:schemeClr val="tx1"/>
                </a:solidFill>
                <a:latin typeface="+mn-lt"/>
                <a:ea typeface="+mn-ea"/>
              </a:defRPr>
            </a:lvl9pPr>
          </a:lstStyle>
          <a:p>
            <a:pPr eaLnBrk="1" hangingPunct="1">
              <a:defRPr/>
            </a:pPr>
            <a:r>
              <a:rPr lang="en-US" sz="1800" dirty="0">
                <a:cs typeface="+mn-cs"/>
              </a:rPr>
              <a:t>Washington, DC | Berkeley, CA | New York, NY</a:t>
            </a:r>
          </a:p>
          <a:p>
            <a:pPr eaLnBrk="1" hangingPunct="1">
              <a:spcBef>
                <a:spcPct val="0"/>
              </a:spcBef>
              <a:buClrTx/>
              <a:defRPr/>
            </a:pPr>
            <a:r>
              <a:rPr lang="en-US" sz="1800" dirty="0">
                <a:cs typeface="+mn-cs"/>
                <a:hlinkClick r:id="rId2"/>
              </a:rPr>
              <a:t>LakeResearch.com</a:t>
            </a:r>
            <a:endParaRPr lang="en-US" sz="1800" dirty="0">
              <a:cs typeface="+mn-cs"/>
            </a:endParaRPr>
          </a:p>
          <a:p>
            <a:pPr eaLnBrk="1" hangingPunct="1">
              <a:defRPr/>
            </a:pPr>
            <a:r>
              <a:rPr lang="en-US" sz="1800" dirty="0">
                <a:cs typeface="+mn-cs"/>
              </a:rPr>
              <a:t>202.776.9066</a:t>
            </a:r>
          </a:p>
          <a:p>
            <a:pPr eaLnBrk="1" hangingPunct="1">
              <a:defRPr/>
            </a:pPr>
            <a:endParaRPr lang="en-US" sz="1800" dirty="0">
              <a:cs typeface="+mn-cs"/>
            </a:endParaRPr>
          </a:p>
          <a:p>
            <a:pPr eaLnBrk="1" hangingPunct="1">
              <a:defRPr/>
            </a:pPr>
            <a:r>
              <a:rPr lang="en-US" sz="1400" dirty="0">
                <a:cs typeface="+mn-cs"/>
              </a:rPr>
              <a:t>Celinda Lake</a:t>
            </a:r>
          </a:p>
          <a:p>
            <a:pPr eaLnBrk="1" hangingPunct="1">
              <a:defRPr/>
            </a:pPr>
            <a:r>
              <a:rPr lang="en-US" sz="1400" dirty="0">
                <a:cs typeface="+mn-cs"/>
                <a:hlinkClick r:id="rId3"/>
              </a:rPr>
              <a:t>clake@lakeresearch.com</a:t>
            </a:r>
            <a:endParaRPr lang="en-US" sz="1400" dirty="0">
              <a:cs typeface="+mn-cs"/>
            </a:endParaRPr>
          </a:p>
          <a:p>
            <a:pPr eaLnBrk="1" hangingPunct="1">
              <a:defRPr/>
            </a:pPr>
            <a:endParaRPr lang="en-US" sz="1400" dirty="0">
              <a:cs typeface="+mn-cs"/>
            </a:endParaRPr>
          </a:p>
          <a:p>
            <a:pPr eaLnBrk="1" hangingPunct="1">
              <a:defRPr/>
            </a:pPr>
            <a:r>
              <a:rPr lang="en-US" sz="1400" dirty="0">
                <a:cs typeface="+mn-cs"/>
              </a:rPr>
              <a:t>Daniel Gotoff</a:t>
            </a:r>
          </a:p>
          <a:p>
            <a:pPr eaLnBrk="1" hangingPunct="1">
              <a:defRPr/>
            </a:pPr>
            <a:r>
              <a:rPr lang="en-US" sz="1400" dirty="0">
                <a:cs typeface="+mn-cs"/>
                <a:hlinkClick r:id="rId4"/>
              </a:rPr>
              <a:t>dgotoff@lakeresearch.com</a:t>
            </a:r>
            <a:endParaRPr lang="en-US" sz="1400" dirty="0">
              <a:cs typeface="+mn-cs"/>
            </a:endParaRPr>
          </a:p>
          <a:p>
            <a:pPr eaLnBrk="1" hangingPunct="1">
              <a:defRPr/>
            </a:pPr>
            <a:endParaRPr lang="en-US" sz="1400" dirty="0">
              <a:cs typeface="+mn-cs"/>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799" y="1828800"/>
            <a:ext cx="3397509" cy="1447800"/>
          </a:xfrm>
          <a:prstGeom prst="rect">
            <a:avLst/>
          </a:prstGeom>
          <a:solidFill>
            <a:schemeClr val="bg1"/>
          </a:solidFill>
        </p:spPr>
      </p:pic>
    </p:spTree>
    <p:extLst>
      <p:ext uri="{BB962C8B-B14F-4D97-AF65-F5344CB8AC3E}">
        <p14:creationId xmlns:p14="http://schemas.microsoft.com/office/powerpoint/2010/main" val="356387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68" y="-70645"/>
            <a:ext cx="8474075" cy="1058863"/>
          </a:xfrm>
        </p:spPr>
        <p:txBody>
          <a:bodyPr/>
          <a:lstStyle/>
          <a:p>
            <a:r>
              <a:rPr lang="en-US" sz="2400" dirty="0"/>
              <a:t>Key Findings: Engaging the Debate over Tax Reform Benefiting Wall Street</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6</a:t>
            </a:fld>
            <a:endParaRPr lang="en-US" dirty="0">
              <a:solidFill>
                <a:srgbClr val="000000"/>
              </a:solidFill>
            </a:endParaRPr>
          </a:p>
        </p:txBody>
      </p:sp>
      <p:sp>
        <p:nvSpPr>
          <p:cNvPr id="6" name="Content Placeholder 2"/>
          <p:cNvSpPr>
            <a:spLocks noGrp="1"/>
          </p:cNvSpPr>
          <p:nvPr>
            <p:ph idx="1"/>
          </p:nvPr>
        </p:nvSpPr>
        <p:spPr>
          <a:xfrm>
            <a:off x="685800" y="762000"/>
            <a:ext cx="7772400" cy="5105400"/>
          </a:xfrm>
        </p:spPr>
        <p:txBody>
          <a:bodyPr/>
          <a:lstStyle/>
          <a:p>
            <a:pPr algn="just">
              <a:spcBef>
                <a:spcPts val="600"/>
              </a:spcBef>
              <a:spcAft>
                <a:spcPts val="600"/>
              </a:spcAft>
            </a:pPr>
            <a:r>
              <a:rPr lang="en-US" sz="1800" dirty="0"/>
              <a:t>While likely voters overall are equally supportive of both moderate and more aggressive (TOWS-style) arguments in support of Wall Street reform, Democrats, drop-off voters, and independents all prefer the latter, which in addition to featuring a hotter tone, is bolder than its moderate counterpart in calling for repeal of the recent tax cuts for the big Wall Street banks. </a:t>
            </a:r>
          </a:p>
          <a:p>
            <a:pPr lvl="1" algn="just">
              <a:spcBef>
                <a:spcPts val="600"/>
              </a:spcBef>
              <a:spcAft>
                <a:spcPts val="600"/>
              </a:spcAft>
            </a:pPr>
            <a:r>
              <a:rPr lang="en-US" sz="1600" dirty="0"/>
              <a:t>Overall, combining responses to both the moderate and aggressive frames, the pro-reform arguments tend to perform best among drop-off voters, the Rising American Electorate (RAE), younger and college educated women, and Democrats. </a:t>
            </a:r>
          </a:p>
          <a:p>
            <a:pPr lvl="1" algn="just">
              <a:spcBef>
                <a:spcPts val="600"/>
              </a:spcBef>
              <a:spcAft>
                <a:spcPts val="600"/>
              </a:spcAft>
            </a:pPr>
            <a:r>
              <a:rPr lang="en-US" sz="1600" dirty="0"/>
              <a:t>However, we win this debate among all major subgroups in the data, including men and women; younger and older voters; whites, African Americans, and Latinos; voters in every region of the country; and voters in districts rated as Likely/ Lean Dem, Tossup, Lean GOP, and Likely GOP.</a:t>
            </a:r>
            <a:endParaRPr lang="en-US" sz="2400" b="1" dirty="0"/>
          </a:p>
          <a:p>
            <a:pPr algn="just">
              <a:spcBef>
                <a:spcPts val="600"/>
              </a:spcBef>
              <a:spcAft>
                <a:spcPts val="600"/>
              </a:spcAft>
            </a:pPr>
            <a:r>
              <a:rPr lang="en-US" sz="1800" dirty="0"/>
              <a:t>Voters are prepared to reward candidates who support efforts to curb Wall Street’s influence—and punish those who do not.  Majorities of both likely and drop-off voters indicate they are more likely to support a candidate who has refused campaign donations from big banks and Wall Street executives. </a:t>
            </a:r>
          </a:p>
          <a:p>
            <a:pPr lvl="1" algn="just">
              <a:spcBef>
                <a:spcPts val="600"/>
              </a:spcBef>
              <a:spcAft>
                <a:spcPts val="600"/>
              </a:spcAft>
            </a:pPr>
            <a:r>
              <a:rPr lang="en-US" sz="1600" dirty="0"/>
              <a:t>Similar majorities are </a:t>
            </a:r>
            <a:r>
              <a:rPr lang="en-US" sz="1600" i="1" dirty="0"/>
              <a:t>less</a:t>
            </a:r>
            <a:r>
              <a:rPr lang="en-US" sz="1600" dirty="0"/>
              <a:t> likely to support a candidate who has received such donations from big banks and Wall Street executives. </a:t>
            </a:r>
          </a:p>
        </p:txBody>
      </p:sp>
    </p:spTree>
    <p:extLst>
      <p:ext uri="{BB962C8B-B14F-4D97-AF65-F5344CB8AC3E}">
        <p14:creationId xmlns:p14="http://schemas.microsoft.com/office/powerpoint/2010/main" val="69059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25" y="-76200"/>
            <a:ext cx="7788275" cy="1058863"/>
          </a:xfrm>
        </p:spPr>
        <p:txBody>
          <a:bodyPr/>
          <a:lstStyle/>
          <a:p>
            <a:r>
              <a:rPr lang="en-US" dirty="0"/>
              <a:t>Key Findings: Support for Reform Policies</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7</a:t>
            </a:fld>
            <a:endParaRPr lang="en-US" dirty="0">
              <a:solidFill>
                <a:srgbClr val="000000"/>
              </a:solidFill>
            </a:endParaRPr>
          </a:p>
        </p:txBody>
      </p:sp>
      <p:sp>
        <p:nvSpPr>
          <p:cNvPr id="6" name="Content Placeholder 2"/>
          <p:cNvSpPr>
            <a:spLocks noGrp="1"/>
          </p:cNvSpPr>
          <p:nvPr>
            <p:ph idx="1"/>
          </p:nvPr>
        </p:nvSpPr>
        <p:spPr>
          <a:xfrm>
            <a:off x="609600" y="762000"/>
            <a:ext cx="7924800" cy="4960936"/>
          </a:xfrm>
        </p:spPr>
        <p:txBody>
          <a:bodyPr/>
          <a:lstStyle/>
          <a:p>
            <a:pPr algn="just">
              <a:spcBef>
                <a:spcPts val="600"/>
              </a:spcBef>
              <a:spcAft>
                <a:spcPts val="600"/>
              </a:spcAft>
            </a:pPr>
            <a:r>
              <a:rPr lang="en-US" sz="1700" dirty="0"/>
              <a:t>There is broad and intense support for a number of specific policy proposals designed to curb Wall Street’s influence. The top tier includes </a:t>
            </a:r>
            <a:r>
              <a:rPr lang="en-US" sz="1700" b="1" dirty="0"/>
              <a:t>holding financial companies accountable for racial discrimination</a:t>
            </a:r>
            <a:r>
              <a:rPr lang="en-US" sz="1700" dirty="0"/>
              <a:t>; </a:t>
            </a:r>
            <a:r>
              <a:rPr lang="en-US" sz="1700" b="1" dirty="0"/>
              <a:t>separating commercial banking from investment banking</a:t>
            </a:r>
            <a:r>
              <a:rPr lang="en-US" sz="1700" dirty="0"/>
              <a:t>, or simply </a:t>
            </a:r>
            <a:r>
              <a:rPr lang="en-US" sz="1700" b="1" dirty="0"/>
              <a:t>breaking up big banks</a:t>
            </a:r>
            <a:r>
              <a:rPr lang="en-US" sz="1700" dirty="0"/>
              <a:t>; and </a:t>
            </a:r>
            <a:r>
              <a:rPr lang="en-US" sz="1700" b="1" dirty="0"/>
              <a:t>eliminating the ‘carried interest loophole’</a:t>
            </a:r>
            <a:r>
              <a:rPr lang="en-US" sz="1700" dirty="0"/>
              <a:t>.</a:t>
            </a:r>
          </a:p>
          <a:p>
            <a:pPr algn="just">
              <a:spcBef>
                <a:spcPts val="600"/>
              </a:spcBef>
              <a:spcAft>
                <a:spcPts val="600"/>
              </a:spcAft>
            </a:pPr>
            <a:r>
              <a:rPr lang="en-US" sz="1700" dirty="0"/>
              <a:t>The second tier of proposals generates more divided opinions. Some, like reversing the recent tax cuts for Wall Street and ending tax provisions that allow U.S. corporations to pay a lower rate on their income earned overseas, enjoy the support of (albeit narrow) majorities in these battleground districts.</a:t>
            </a:r>
          </a:p>
          <a:p>
            <a:pPr lvl="1" algn="just">
              <a:spcBef>
                <a:spcPts val="600"/>
              </a:spcBef>
              <a:spcAft>
                <a:spcPts val="600"/>
              </a:spcAft>
            </a:pPr>
            <a:r>
              <a:rPr lang="en-US" sz="1500" dirty="0"/>
              <a:t>Others, like ending stock buybacks that allow corporations to buy their own stock to increase executives and shareholders' wealth, are more mixed.</a:t>
            </a:r>
          </a:p>
          <a:p>
            <a:pPr lvl="1" algn="just">
              <a:spcBef>
                <a:spcPts val="600"/>
              </a:spcBef>
              <a:spcAft>
                <a:spcPts val="600"/>
              </a:spcAft>
            </a:pPr>
            <a:r>
              <a:rPr lang="en-US" sz="1500" dirty="0"/>
              <a:t>An argument around eliminating stock buybacks helps convince voters of the need for Wall Street reform (71% convincing, including 45% very, among likely voters), but as a stand-alone proposal, it lacks great support (37% support, including just 28% strongly).</a:t>
            </a:r>
          </a:p>
          <a:p>
            <a:pPr algn="just">
              <a:spcBef>
                <a:spcPts val="600"/>
              </a:spcBef>
              <a:spcAft>
                <a:spcPts val="600"/>
              </a:spcAft>
            </a:pPr>
            <a:r>
              <a:rPr lang="en-US" sz="1700" dirty="0"/>
              <a:t>These top proposals consistently resonate strongest among the RAE, Democrats and Clinton voters. However, Drop-off Voters, Older men and independents express strong support throughout.</a:t>
            </a:r>
          </a:p>
        </p:txBody>
      </p:sp>
    </p:spTree>
    <p:extLst>
      <p:ext uri="{BB962C8B-B14F-4D97-AF65-F5344CB8AC3E}">
        <p14:creationId xmlns:p14="http://schemas.microsoft.com/office/powerpoint/2010/main" val="318365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788275" cy="1058863"/>
          </a:xfrm>
        </p:spPr>
        <p:txBody>
          <a:bodyPr/>
          <a:lstStyle/>
          <a:p>
            <a:r>
              <a:rPr lang="en-US" dirty="0"/>
              <a:t>Key Findings: Reform Messaging </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8</a:t>
            </a:fld>
            <a:endParaRPr lang="en-US" dirty="0">
              <a:solidFill>
                <a:srgbClr val="000000"/>
              </a:solidFill>
            </a:endParaRPr>
          </a:p>
        </p:txBody>
      </p:sp>
      <p:sp>
        <p:nvSpPr>
          <p:cNvPr id="6" name="Content Placeholder 2"/>
          <p:cNvSpPr>
            <a:spLocks noGrp="1"/>
          </p:cNvSpPr>
          <p:nvPr>
            <p:ph idx="1"/>
          </p:nvPr>
        </p:nvSpPr>
        <p:spPr>
          <a:xfrm>
            <a:off x="669925" y="914400"/>
            <a:ext cx="7407275" cy="5105400"/>
          </a:xfrm>
        </p:spPr>
        <p:txBody>
          <a:bodyPr/>
          <a:lstStyle/>
          <a:p>
            <a:pPr algn="just">
              <a:spcBef>
                <a:spcPts val="600"/>
              </a:spcBef>
              <a:spcAft>
                <a:spcPts val="1200"/>
              </a:spcAft>
            </a:pPr>
            <a:r>
              <a:rPr lang="en-US" sz="1800" dirty="0"/>
              <a:t>The messages in support of reforms to curb Wall Street’s influence boast impressive reach and generate considerable intensity. The strongest arguments center on the big banks’ racially discriminatory lending practices, Wall Street’s role in exacerbating economic inequality, the tangled influence of the banks on Washington, D.C., and the vastly different consequences of the recent tax legislation for Wall Street versus for working families. Drop-off voters are especially motivated by messages that invoke economic inequality and racial discrimination.</a:t>
            </a:r>
          </a:p>
          <a:p>
            <a:pPr lvl="1" algn="just">
              <a:spcBef>
                <a:spcPts val="600"/>
              </a:spcBef>
              <a:spcAft>
                <a:spcPts val="1200"/>
              </a:spcAft>
            </a:pPr>
            <a:r>
              <a:rPr lang="en-US" sz="1600" dirty="0"/>
              <a:t>A message that underscores the massive benefits delinquent Wall Street banks gained from the tax bill is the most effective message among likely voters. Likely voters also respond to the theme of Wall Street rigging the system.</a:t>
            </a:r>
          </a:p>
          <a:p>
            <a:pPr lvl="1" algn="just">
              <a:spcBef>
                <a:spcPts val="600"/>
              </a:spcBef>
              <a:spcAft>
                <a:spcPts val="1200"/>
              </a:spcAft>
            </a:pPr>
            <a:r>
              <a:rPr lang="en-US" sz="1600" dirty="0"/>
              <a:t>A message that discusses Wall Street’s role in rigging the economic system is crucial to engaging drop-off voters, as is a message that highlights the banks’ racially discriminatory lending practices.</a:t>
            </a:r>
          </a:p>
          <a:p>
            <a:pPr lvl="1" algn="just">
              <a:spcBef>
                <a:spcPts val="600"/>
              </a:spcBef>
              <a:spcAft>
                <a:spcPts val="1200"/>
              </a:spcAft>
            </a:pPr>
            <a:r>
              <a:rPr lang="en-US" sz="1600" dirty="0"/>
              <a:t>A message focused on the revolving door between big banks and government, ensuring politicians remain beholden to Wall Street, is a similarly potent argument among both likely and drop-off voters.</a:t>
            </a:r>
          </a:p>
        </p:txBody>
      </p:sp>
    </p:spTree>
    <p:extLst>
      <p:ext uri="{BB962C8B-B14F-4D97-AF65-F5344CB8AC3E}">
        <p14:creationId xmlns:p14="http://schemas.microsoft.com/office/powerpoint/2010/main" val="288110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788275" cy="1058863"/>
          </a:xfrm>
        </p:spPr>
        <p:txBody>
          <a:bodyPr/>
          <a:lstStyle/>
          <a:p>
            <a:r>
              <a:rPr lang="en-US" dirty="0"/>
              <a:t>Key Findings: Reform Messaging </a:t>
            </a:r>
            <a:r>
              <a:rPr lang="en-US" sz="2000" dirty="0"/>
              <a:t>(continued)</a:t>
            </a:r>
          </a:p>
        </p:txBody>
      </p:sp>
      <p:sp>
        <p:nvSpPr>
          <p:cNvPr id="4" name="Footer Placeholder 3"/>
          <p:cNvSpPr>
            <a:spLocks noGrp="1"/>
          </p:cNvSpPr>
          <p:nvPr>
            <p:ph type="ftr" sz="quarter" idx="10"/>
          </p:nvPr>
        </p:nvSpPr>
        <p:spPr/>
        <p:txBody>
          <a:bodyPr/>
          <a:lstStyle/>
          <a:p>
            <a:pPr>
              <a:defRPr/>
            </a:pPr>
            <a:fld id="{E2E27AE1-3EA2-435D-933D-FD4B2AD16481}" type="slidenum">
              <a:rPr lang="en-US" smtClean="0">
                <a:solidFill>
                  <a:srgbClr val="000000"/>
                </a:solidFill>
              </a:rPr>
              <a:pPr>
                <a:defRPr/>
              </a:pPr>
              <a:t>9</a:t>
            </a:fld>
            <a:endParaRPr lang="en-US" dirty="0">
              <a:solidFill>
                <a:srgbClr val="000000"/>
              </a:solidFill>
            </a:endParaRPr>
          </a:p>
        </p:txBody>
      </p:sp>
      <p:sp>
        <p:nvSpPr>
          <p:cNvPr id="6" name="Content Placeholder 2"/>
          <p:cNvSpPr>
            <a:spLocks noGrp="1"/>
          </p:cNvSpPr>
          <p:nvPr>
            <p:ph idx="1"/>
          </p:nvPr>
        </p:nvSpPr>
        <p:spPr>
          <a:xfrm>
            <a:off x="685800" y="990600"/>
            <a:ext cx="7772400" cy="5105400"/>
          </a:xfrm>
        </p:spPr>
        <p:txBody>
          <a:bodyPr/>
          <a:lstStyle/>
          <a:p>
            <a:pPr algn="just">
              <a:spcBef>
                <a:spcPts val="600"/>
              </a:spcBef>
              <a:spcAft>
                <a:spcPts val="1200"/>
              </a:spcAft>
            </a:pPr>
            <a:r>
              <a:rPr lang="en-US" sz="1800" dirty="0"/>
              <a:t>These messages resonate strongly with Democrats and Clinton voters. However, older women are particularly swayed by arguments about inequality, Wall Street influence in the Trump administration, and the need for reform to start put the economy to work for everyone. </a:t>
            </a:r>
          </a:p>
          <a:p>
            <a:pPr lvl="1" algn="just">
              <a:spcBef>
                <a:spcPts val="600"/>
              </a:spcBef>
              <a:spcAft>
                <a:spcPts val="1200"/>
              </a:spcAft>
            </a:pPr>
            <a:r>
              <a:rPr lang="en-US" sz="1600" dirty="0"/>
              <a:t>Younger women are most convinced by messages around inequality, Wall Street and political donors benefiting from the tax bill, Wall Street’s influence on Trump, as well as the stock buyback argument. </a:t>
            </a:r>
          </a:p>
          <a:p>
            <a:pPr lvl="1" algn="just">
              <a:spcBef>
                <a:spcPts val="600"/>
              </a:spcBef>
              <a:spcAft>
                <a:spcPts val="1200"/>
              </a:spcAft>
            </a:pPr>
            <a:r>
              <a:rPr lang="en-US" sz="1600" dirty="0"/>
              <a:t>Independents are swayed by messages centered on the tax bill benefiting Wall Street and the wealthy, racial discrimination within the financial industry, and the political power and influence of the big banks.</a:t>
            </a:r>
          </a:p>
          <a:p>
            <a:pPr algn="just">
              <a:spcBef>
                <a:spcPts val="600"/>
              </a:spcBef>
              <a:spcAft>
                <a:spcPts val="1200"/>
              </a:spcAft>
            </a:pPr>
            <a:r>
              <a:rPr lang="en-US" sz="1800" dirty="0"/>
              <a:t>Anti-reform messages fail to gain traction among either likely or drop-off voters. The opposition arguments tested are significantly less powerful than even the weakest messages in support of Wall Street reform. The strongest is a message arguing reform takes choice away from regular people (51% doubts among likely voters, including 26% serious doubts).</a:t>
            </a:r>
          </a:p>
        </p:txBody>
      </p:sp>
    </p:spTree>
    <p:extLst>
      <p:ext uri="{BB962C8B-B14F-4D97-AF65-F5344CB8AC3E}">
        <p14:creationId xmlns:p14="http://schemas.microsoft.com/office/powerpoint/2010/main" val="2251349210"/>
      </p:ext>
    </p:extLst>
  </p:cSld>
  <p:clrMapOvr>
    <a:masterClrMapping/>
  </p:clrMapOvr>
</p:sld>
</file>

<file path=ppt/theme/theme1.xml><?xml version="1.0" encoding="utf-8"?>
<a:theme xmlns:a="http://schemas.openxmlformats.org/drawingml/2006/main" name="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7_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2_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Calibri" charset="0"/>
            <a:ea typeface="ＭＳ Ｐゴシック" charset="0"/>
            <a:cs typeface="Times New Roman"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Calibri" charset="0"/>
            <a:ea typeface="ＭＳ Ｐゴシック" charset="0"/>
            <a:cs typeface="Times New Roman"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Calibri" charset="0"/>
            <a:ea typeface="ＭＳ Ｐゴシック" charset="0"/>
            <a:cs typeface="Times New Roman"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Calibri" charset="0"/>
            <a:ea typeface="ＭＳ Ｐゴシック" charset="0"/>
            <a:cs typeface="Times New Roman"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Calibri" charset="0"/>
            <a:ea typeface="ＭＳ Ｐゴシック" charset="0"/>
            <a:cs typeface="Times New Roman"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Calibri" charset="0"/>
            <a:ea typeface="ＭＳ Ｐゴシック" charset="0"/>
            <a:cs typeface="Times New Roman"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61114</TotalTime>
  <Words>9004</Words>
  <Application>Microsoft Office PowerPoint</Application>
  <PresentationFormat>On-screen Show (4:3)</PresentationFormat>
  <Paragraphs>1199</Paragraphs>
  <Slides>50</Slides>
  <Notes>12</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50</vt:i4>
      </vt:variant>
    </vt:vector>
  </HeadingPairs>
  <TitlesOfParts>
    <vt:vector size="68" baseType="lpstr">
      <vt:lpstr>ＭＳ Ｐゴシック</vt:lpstr>
      <vt:lpstr>Arial</vt:lpstr>
      <vt:lpstr>Calibri</vt:lpstr>
      <vt:lpstr>Gill Sans</vt:lpstr>
      <vt:lpstr>Helvetica</vt:lpstr>
      <vt:lpstr>Impact</vt:lpstr>
      <vt:lpstr>Times New Roman</vt:lpstr>
      <vt:lpstr>tiled watermark</vt:lpstr>
      <vt:lpstr>1_tiled watermark</vt:lpstr>
      <vt:lpstr>4_tiled watermark</vt:lpstr>
      <vt:lpstr>5_tiled watermark</vt:lpstr>
      <vt:lpstr>6_tiled watermark</vt:lpstr>
      <vt:lpstr>7_tiled watermark</vt:lpstr>
      <vt:lpstr>10_tiled watermark</vt:lpstr>
      <vt:lpstr>13_tiled watermark</vt:lpstr>
      <vt:lpstr>14_tiled watermark</vt:lpstr>
      <vt:lpstr>17_tiled watermark</vt:lpstr>
      <vt:lpstr>22_tiled watermark</vt:lpstr>
      <vt:lpstr>Take on Wall Street   Analysis of Findings from a Survey of  1,000 Likely 2018 Voters and 350 Drop-off Voters in 100 Congressional Battleground Districts</vt:lpstr>
      <vt:lpstr>Survey Methodology</vt:lpstr>
      <vt:lpstr>Key Findings: Overview of Findings</vt:lpstr>
      <vt:lpstr>Key Findings: Overview of Findings (continued)</vt:lpstr>
      <vt:lpstr>Key Findings: Perceptions of the Players</vt:lpstr>
      <vt:lpstr>Key Findings: Engaging the Debate over Tax Reform Benefiting Wall Street</vt:lpstr>
      <vt:lpstr>Key Findings: Support for Reform Policies</vt:lpstr>
      <vt:lpstr>Key Findings: Reform Messaging </vt:lpstr>
      <vt:lpstr>Key Findings: Reform Messaging (continued)</vt:lpstr>
      <vt:lpstr>Profile of the Likely 2018 Electorate across Battleground Districts</vt:lpstr>
      <vt:lpstr>Profile of Drop-off Voters across Battleground Districts</vt:lpstr>
      <vt:lpstr>Perceptions of the Players</vt:lpstr>
      <vt:lpstr>The financial industry is viewed more favorably than not, while voters are divided in their impressions of Wall Street. Wall Street banks and big banks, elicit more negative reactions, especially when contextualized as “like Goldman Sachs and Wells Fargo”.  The Dodd-Frank Wall Street Reform Act remains largely undefined. Voters also dislike hedge fund managers, but are less sure of their feelings toward private equity managers. </vt:lpstr>
      <vt:lpstr>Drop-off voters tend to view these actors more negatively than likely voters. Indeed, a solid plurality registers an unfavorable opinion of the term “Wall Street”, without qualifying it in any way. Their ratings are more negative when invoked alongside Goldman Sachs and Wells Fargo. These voters are even less familiar with Dodd-Frank. </vt:lpstr>
      <vt:lpstr>Wall Street banks are viewed unfavorably by nearly every major subgroup of voters. They draw the most scorn from drop-off voters, older women, Democrats, and college educated women. Surprisingly, they are also viewed quite negatively among voters in districts rated “likely Republican”. Despite Trump’s anti-institutionalist rhetoric, Trump voters and Republicans are split on Wall Street banks.</vt:lpstr>
      <vt:lpstr>Wall Street banks fare much more poorly when associated with Goldman Sachs and Wells Fargo, particularly among Democrats, independents, the RAE, drop-off voters, and college educated voters. Though more favorable to these institutions than other groups, Trump voters and Republicans are significantly more negative towards Wall Street banks when  Goldman and Wells Fargo are invoked as examples.</vt:lpstr>
      <vt:lpstr>Two-third of likely voters believe Wall Street has too much influence in Washington, but voters are more divided on whether Wall Street has more influence than other big industries. </vt:lpstr>
      <vt:lpstr>Fully half of likely voters and a solid majority of drop-off voters see “curbing Wall Street’s influence” as an important issue in determining their vote this November. However, as many are unsure how this issue ranks relative to other important concerns or view it as less important. </vt:lpstr>
      <vt:lpstr>PowerPoint Presentation</vt:lpstr>
      <vt:lpstr>The RAE, African American Americans, Latinos, Democrats, and drop off voters tend to place a higher than average priority on the issue of  reform/ curbing Wall Street’s influence compared to other issues. </vt:lpstr>
      <vt:lpstr>The Political Environment  and Support for Reform</vt:lpstr>
      <vt:lpstr>Likely voters and Democrats are slightly more motivated to vote this year than drop-off voters, Republicans and independents, but the differences at this stage appear modest.</vt:lpstr>
      <vt:lpstr> </vt:lpstr>
      <vt:lpstr>PowerPoint Presentation</vt:lpstr>
      <vt:lpstr>While likely voters are similarly supportive of Moderate and TOWS arguments, drop-off voters heavily favor the more aggressive TOWS argument, which proposes repealing the tax cuts for Wall Street and big banks.</vt:lpstr>
      <vt:lpstr>In the context of an engaged debate, Democrats are far more convinced by the aggressive version of the argument against the tax bill than the moderate version, while the differences among independents are less pronounced. </vt:lpstr>
      <vt:lpstr>PowerPoint Presentation</vt:lpstr>
      <vt:lpstr>The combined Moderate/TOWS position is strongest among the RAE, younger and college educated women, and Democrats. However, opposition to the recent tax bill in whatever form finds purchase among independents, too, as well as among voters in all types of battleground districts, including Lean R and Likely R.</vt:lpstr>
      <vt:lpstr>By wide and nearly equal margins, likely voters are ready to reward candidates who distance themselves from Wall Street donors and punish those who cozy up to them. Voters are slightly more animated about rewarding candidates rather than punishing them.</vt:lpstr>
      <vt:lpstr>Democrats, potential surge voters, and members of the RAE are most likely to punish candidates for Wall Street contributions. Democrats, drop off voters, college educated voters and voters in Lean Republican districts are most likely to reward candidates for not taking contributions.</vt:lpstr>
      <vt:lpstr>Drop-off voters remain slightly more favorable to Wall Street reform than likely voters, but reform gains support among both groups after they hear positive messages. There is little difference between those who hear negative messages and those who do not, suggesting the power of the positive messages to inoculate against attacks.</vt:lpstr>
      <vt:lpstr>Support for Specific Policy Reforms</vt:lpstr>
      <vt:lpstr>Beyond supporting Wall Street reform in general terms, voters also strongly embrace a range of robust and very specific policy proposals designed to curb Wall Street’s influence. There is particularly broad and intense support for holding financial companies accountable for racial discrimination. </vt:lpstr>
      <vt:lpstr>A second tier of proposals generates more division. While breaking up the biggest banks and reversing the recent tax cuts for Wall Street enjoy the support of narrower majorities, other proposals, like ending stock buybacks that allow corporations to buy their own stock to increase executives and shareholders' wealth, are more mixed.</vt:lpstr>
      <vt:lpstr>These top proposals consistently perform strongest among the RAE, Democrats and Clinton voters. However, drop-off Voters, older men and independents also express strong support throughout. </vt:lpstr>
      <vt:lpstr>Ending stock buy backs is a more controversial proposal, especially without messaging to explain and contextualize it.</vt:lpstr>
      <vt:lpstr>Voters across party lines are more supportive of ending stock buybacks when the concept is explained as investing in executives’ wealth over investing in jobs and long-term growth.</vt:lpstr>
      <vt:lpstr>Although the intensity falls somewhat, voters also indicate they would be more likely to support candidates who champion these reform proposals.</vt:lpstr>
      <vt:lpstr>Notably, support for reversing the recent tax cuts for Wall Street is less pronounced when framed in the context of a campaign position, perhaps underscoring the skepticism members of both major Parties face on this particular issue. </vt:lpstr>
      <vt:lpstr>Voters are less likely to vote for a candidate who supports ending stock buy backs without an explanation of the trade of investments in executives’ wealth versus investments in jobs and growth.</vt:lpstr>
      <vt:lpstr>Message and Positioning</vt:lpstr>
      <vt:lpstr>The messages in support of reforms to curb Wall Street’s influence boast impressive reach and generate considerable intensity. The strongest arguments center on the big banks’ racially discriminatory lending practices, Wall Street’s role in exacerbating economic inequality, the influence of the banks on Washington, D.C., and the vastly different consequences of the recent tax legislation for Wall Street versus for working families. Drop-off voters are especially motivated by messages that invoke economic inequality.</vt:lpstr>
      <vt:lpstr>A second tier of strong messages focuses on stock buyback practices, how the tax bill benefits the wealthy and political donors, that the economy should work for all (with “fair share” language), and the banks’ record of exploiting ordinary Americans, especially people of color. The last of these, however, resonates strongly among drop-off voters, and still proves persuasive to likely voters.</vt:lpstr>
      <vt:lpstr>These messages resonate strongly with Democrats and Clinton voters. However, older women are particularly swayed by arguments about inequality, Wall Street influence in the Trump administration, and the need for reform to put the economy to work for everyone. Independents are swayed by messages centered on the tax bill benefiting Wall Street and the wealthy, racial discrimination within the financial industry, and the political power and influence of the big banks. Younger women are most convinced by messages around inequality, Wall Street and political donors benefiting from the tax bill, Wall Street’s influence on Trump, as well as the stock buyback argument. </vt:lpstr>
      <vt:lpstr>PowerPoint Presentation</vt:lpstr>
      <vt:lpstr>PowerPoint Presentation</vt:lpstr>
      <vt:lpstr>Both opposition arguments are significantly less powerful than even our weakest messages. Drop-off voters, however, react more strongly to an argument about the government taking away choices from Americans.</vt:lpstr>
      <vt:lpstr>PowerPoint Presentation</vt:lpstr>
      <vt:lpstr>Message Triangle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Kristy Pultorak</dc:creator>
  <cp:lastModifiedBy>Porter McConnell</cp:lastModifiedBy>
  <cp:revision>4769</cp:revision>
  <cp:lastPrinted>2018-06-12T17:33:11Z</cp:lastPrinted>
  <dcterms:created xsi:type="dcterms:W3CDTF">2012-08-07T15:26:35Z</dcterms:created>
  <dcterms:modified xsi:type="dcterms:W3CDTF">2018-06-15T15:51:14Z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