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9" r:id="rId5"/>
    <p:sldId id="270" r:id="rId6"/>
    <p:sldId id="271" r:id="rId7"/>
    <p:sldId id="272" r:id="rId8"/>
    <p:sldId id="276" r:id="rId9"/>
    <p:sldId id="275" r:id="rId10"/>
    <p:sldId id="274" r:id="rId11"/>
    <p:sldId id="265" r:id="rId12"/>
    <p:sldId id="268" r:id="rId13"/>
    <p:sldId id="269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1sdc01\Local%20Settings\Temp\notesD6AA05\allREITmemo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94816272965883E-2"/>
          <c:y val="8.8586006973008974E-2"/>
          <c:w val="0.83831144569143268"/>
          <c:h val="0.84775727660908062"/>
        </c:manualLayout>
      </c:layout>
      <c:areaChart>
        <c:grouping val="stacked"/>
        <c:varyColors val="0"/>
        <c:ser>
          <c:idx val="0"/>
          <c:order val="0"/>
          <c:tx>
            <c:strRef>
              <c:f>'mbsshare_charts data (Fig1)'!$A$16</c:f>
              <c:strCache>
                <c:ptCount val="1"/>
                <c:pt idx="0">
                  <c:v>(1st) Annaly Mortgage Magement Inc.</c:v>
                </c:pt>
              </c:strCache>
            </c:strRef>
          </c:tx>
          <c:cat>
            <c:numRef>
              <c:f>'mbsshare_charts data (Fig1)'!$B$15:$BD$15</c:f>
              <c:numCache>
                <c:formatCode>m/d/yyyy</c:formatCode>
                <c:ptCount val="55"/>
                <c:pt idx="0">
                  <c:v>36161</c:v>
                </c:pt>
                <c:pt idx="1">
                  <c:v>36251</c:v>
                </c:pt>
                <c:pt idx="2">
                  <c:v>36342</c:v>
                </c:pt>
                <c:pt idx="3">
                  <c:v>36434</c:v>
                </c:pt>
                <c:pt idx="4">
                  <c:v>36526</c:v>
                </c:pt>
                <c:pt idx="5">
                  <c:v>36617</c:v>
                </c:pt>
                <c:pt idx="6">
                  <c:v>36708</c:v>
                </c:pt>
                <c:pt idx="7">
                  <c:v>36800</c:v>
                </c:pt>
                <c:pt idx="8">
                  <c:v>36892</c:v>
                </c:pt>
                <c:pt idx="9">
                  <c:v>36982</c:v>
                </c:pt>
                <c:pt idx="10">
                  <c:v>37073</c:v>
                </c:pt>
                <c:pt idx="11">
                  <c:v>37165</c:v>
                </c:pt>
                <c:pt idx="12">
                  <c:v>37257</c:v>
                </c:pt>
                <c:pt idx="13">
                  <c:v>37347</c:v>
                </c:pt>
                <c:pt idx="14">
                  <c:v>37438</c:v>
                </c:pt>
                <c:pt idx="15">
                  <c:v>37530</c:v>
                </c:pt>
                <c:pt idx="16">
                  <c:v>37622</c:v>
                </c:pt>
                <c:pt idx="17">
                  <c:v>37712</c:v>
                </c:pt>
                <c:pt idx="18">
                  <c:v>37803</c:v>
                </c:pt>
                <c:pt idx="19">
                  <c:v>37895</c:v>
                </c:pt>
                <c:pt idx="20">
                  <c:v>37987</c:v>
                </c:pt>
                <c:pt idx="21">
                  <c:v>38078</c:v>
                </c:pt>
                <c:pt idx="22">
                  <c:v>38169</c:v>
                </c:pt>
                <c:pt idx="23">
                  <c:v>38261</c:v>
                </c:pt>
                <c:pt idx="24">
                  <c:v>38353</c:v>
                </c:pt>
                <c:pt idx="25">
                  <c:v>38443</c:v>
                </c:pt>
                <c:pt idx="26">
                  <c:v>38534</c:v>
                </c:pt>
                <c:pt idx="27">
                  <c:v>38626</c:v>
                </c:pt>
                <c:pt idx="28">
                  <c:v>38718</c:v>
                </c:pt>
                <c:pt idx="29">
                  <c:v>38808</c:v>
                </c:pt>
                <c:pt idx="30">
                  <c:v>38899</c:v>
                </c:pt>
                <c:pt idx="31">
                  <c:v>38991</c:v>
                </c:pt>
                <c:pt idx="32">
                  <c:v>39083</c:v>
                </c:pt>
                <c:pt idx="33">
                  <c:v>39173</c:v>
                </c:pt>
                <c:pt idx="34">
                  <c:v>39264</c:v>
                </c:pt>
                <c:pt idx="35">
                  <c:v>39356</c:v>
                </c:pt>
                <c:pt idx="36">
                  <c:v>39448</c:v>
                </c:pt>
                <c:pt idx="37">
                  <c:v>39539</c:v>
                </c:pt>
                <c:pt idx="38">
                  <c:v>39630</c:v>
                </c:pt>
                <c:pt idx="39">
                  <c:v>39722</c:v>
                </c:pt>
                <c:pt idx="40">
                  <c:v>39814</c:v>
                </c:pt>
                <c:pt idx="41">
                  <c:v>39904</c:v>
                </c:pt>
                <c:pt idx="42">
                  <c:v>39995</c:v>
                </c:pt>
                <c:pt idx="43">
                  <c:v>40087</c:v>
                </c:pt>
                <c:pt idx="44">
                  <c:v>40179</c:v>
                </c:pt>
                <c:pt idx="45">
                  <c:v>40269</c:v>
                </c:pt>
                <c:pt idx="46">
                  <c:v>40360</c:v>
                </c:pt>
                <c:pt idx="47">
                  <c:v>40452</c:v>
                </c:pt>
                <c:pt idx="48">
                  <c:v>40544</c:v>
                </c:pt>
                <c:pt idx="49">
                  <c:v>40634</c:v>
                </c:pt>
                <c:pt idx="50">
                  <c:v>40725</c:v>
                </c:pt>
                <c:pt idx="51">
                  <c:v>40817</c:v>
                </c:pt>
                <c:pt idx="52">
                  <c:v>40909</c:v>
                </c:pt>
                <c:pt idx="53">
                  <c:v>41000</c:v>
                </c:pt>
                <c:pt idx="54">
                  <c:v>41091</c:v>
                </c:pt>
              </c:numCache>
            </c:numRef>
          </c:cat>
          <c:val>
            <c:numRef>
              <c:f>'mbsshare_charts data (Fig1)'!$B$16:$BD$16</c:f>
              <c:numCache>
                <c:formatCode>General</c:formatCode>
                <c:ptCount val="55"/>
                <c:pt idx="2" formatCode="0">
                  <c:v>1.4017699999999953</c:v>
                </c:pt>
                <c:pt idx="3" formatCode="0">
                  <c:v>1.437792999999997</c:v>
                </c:pt>
                <c:pt idx="4" formatCode="0">
                  <c:v>1.4363889999999999</c:v>
                </c:pt>
                <c:pt idx="5" formatCode="0">
                  <c:v>1.450852</c:v>
                </c:pt>
                <c:pt idx="6" formatCode="0">
                  <c:v>1.6641360000000001</c:v>
                </c:pt>
                <c:pt idx="7" formatCode="0">
                  <c:v>1.9782190000000015</c:v>
                </c:pt>
                <c:pt idx="8" formatCode="0">
                  <c:v>3.50061</c:v>
                </c:pt>
                <c:pt idx="9" formatCode="0">
                  <c:v>5.5722879999999995</c:v>
                </c:pt>
                <c:pt idx="10" formatCode="0">
                  <c:v>6.428852</c:v>
                </c:pt>
                <c:pt idx="11" formatCode="0">
                  <c:v>7.5753789999999999</c:v>
                </c:pt>
                <c:pt idx="12" formatCode="0">
                  <c:v>10.20623</c:v>
                </c:pt>
                <c:pt idx="13" formatCode="0">
                  <c:v>11.124769999999998</c:v>
                </c:pt>
                <c:pt idx="14" formatCode="0">
                  <c:v>11.489540000000025</c:v>
                </c:pt>
                <c:pt idx="15" formatCode="0">
                  <c:v>11.551860000000001</c:v>
                </c:pt>
                <c:pt idx="16" formatCode="0">
                  <c:v>12.318070000000001</c:v>
                </c:pt>
                <c:pt idx="17" formatCode="0">
                  <c:v>14.263480000000019</c:v>
                </c:pt>
                <c:pt idx="18" formatCode="0">
                  <c:v>12.605090000000002</c:v>
                </c:pt>
                <c:pt idx="19" formatCode="0">
                  <c:v>12.93468</c:v>
                </c:pt>
                <c:pt idx="20" formatCode="0">
                  <c:v>18.079599999999989</c:v>
                </c:pt>
                <c:pt idx="21" formatCode="0">
                  <c:v>17.121800000000047</c:v>
                </c:pt>
                <c:pt idx="22" formatCode="0">
                  <c:v>18.211029999999987</c:v>
                </c:pt>
                <c:pt idx="23" formatCode="0">
                  <c:v>19.428900000000002</c:v>
                </c:pt>
                <c:pt idx="24" formatCode="0">
                  <c:v>19.091060000000031</c:v>
                </c:pt>
                <c:pt idx="25" formatCode="0">
                  <c:v>19.556840000000001</c:v>
                </c:pt>
                <c:pt idx="26" formatCode="0">
                  <c:v>18.956</c:v>
                </c:pt>
                <c:pt idx="27" formatCode="0">
                  <c:v>15.929860000000001</c:v>
                </c:pt>
                <c:pt idx="28" formatCode="0">
                  <c:v>16.176349999999989</c:v>
                </c:pt>
                <c:pt idx="29" formatCode="0">
                  <c:v>23.47401</c:v>
                </c:pt>
                <c:pt idx="30" formatCode="0">
                  <c:v>28.37144</c:v>
                </c:pt>
                <c:pt idx="31" formatCode="0">
                  <c:v>30.23537</c:v>
                </c:pt>
                <c:pt idx="32" formatCode="0">
                  <c:v>39.238520000000094</c:v>
                </c:pt>
                <c:pt idx="33" formatCode="0">
                  <c:v>38.765640000000012</c:v>
                </c:pt>
                <c:pt idx="34" formatCode="0">
                  <c:v>44.901619999999994</c:v>
                </c:pt>
                <c:pt idx="35" formatCode="0">
                  <c:v>53.209870000000002</c:v>
                </c:pt>
                <c:pt idx="36" formatCode="0">
                  <c:v>56.900240000000004</c:v>
                </c:pt>
                <c:pt idx="37" formatCode="0">
                  <c:v>58.805410000000002</c:v>
                </c:pt>
                <c:pt idx="38" formatCode="0">
                  <c:v>55.483969999999999</c:v>
                </c:pt>
                <c:pt idx="39" formatCode="0">
                  <c:v>55.698740000000079</c:v>
                </c:pt>
                <c:pt idx="40" formatCode="0">
                  <c:v>58.836870000000005</c:v>
                </c:pt>
                <c:pt idx="41" formatCode="0">
                  <c:v>65.939009999999996</c:v>
                </c:pt>
                <c:pt idx="42" formatCode="0">
                  <c:v>67.635210000000001</c:v>
                </c:pt>
                <c:pt idx="43" formatCode="0">
                  <c:v>65.72148</c:v>
                </c:pt>
                <c:pt idx="44" formatCode="0">
                  <c:v>70.171879999999959</c:v>
                </c:pt>
                <c:pt idx="45" formatCode="0">
                  <c:v>72.055069999999986</c:v>
                </c:pt>
                <c:pt idx="46" formatCode="0">
                  <c:v>78.97551</c:v>
                </c:pt>
                <c:pt idx="47" formatCode="0">
                  <c:v>80.649039999999999</c:v>
                </c:pt>
                <c:pt idx="48" formatCode="0">
                  <c:v>95.147729999999996</c:v>
                </c:pt>
                <c:pt idx="49" formatCode="0">
                  <c:v>98.224660000000156</c:v>
                </c:pt>
                <c:pt idx="50" formatCode="0">
                  <c:v>107.58569999999999</c:v>
                </c:pt>
                <c:pt idx="51" formatCode="0">
                  <c:v>106.06920000000002</c:v>
                </c:pt>
                <c:pt idx="52" formatCode="0">
                  <c:v>114.41360000000017</c:v>
                </c:pt>
                <c:pt idx="53" formatCode="0">
                  <c:v>121.74950000000015</c:v>
                </c:pt>
                <c:pt idx="54" formatCode="0">
                  <c:v>134.77529999999999</c:v>
                </c:pt>
              </c:numCache>
            </c:numRef>
          </c:val>
        </c:ser>
        <c:ser>
          <c:idx val="1"/>
          <c:order val="1"/>
          <c:tx>
            <c:strRef>
              <c:f>'mbsshare_charts data (Fig1)'!$A$17</c:f>
              <c:strCache>
                <c:ptCount val="1"/>
                <c:pt idx="0">
                  <c:v>(2nd) American Capital Agency Corp.</c:v>
                </c:pt>
              </c:strCache>
            </c:strRef>
          </c:tx>
          <c:cat>
            <c:numRef>
              <c:f>'mbsshare_charts data (Fig1)'!$B$15:$BD$15</c:f>
              <c:numCache>
                <c:formatCode>m/d/yyyy</c:formatCode>
                <c:ptCount val="55"/>
                <c:pt idx="0">
                  <c:v>36161</c:v>
                </c:pt>
                <c:pt idx="1">
                  <c:v>36251</c:v>
                </c:pt>
                <c:pt idx="2">
                  <c:v>36342</c:v>
                </c:pt>
                <c:pt idx="3">
                  <c:v>36434</c:v>
                </c:pt>
                <c:pt idx="4">
                  <c:v>36526</c:v>
                </c:pt>
                <c:pt idx="5">
                  <c:v>36617</c:v>
                </c:pt>
                <c:pt idx="6">
                  <c:v>36708</c:v>
                </c:pt>
                <c:pt idx="7">
                  <c:v>36800</c:v>
                </c:pt>
                <c:pt idx="8">
                  <c:v>36892</c:v>
                </c:pt>
                <c:pt idx="9">
                  <c:v>36982</c:v>
                </c:pt>
                <c:pt idx="10">
                  <c:v>37073</c:v>
                </c:pt>
                <c:pt idx="11">
                  <c:v>37165</c:v>
                </c:pt>
                <c:pt idx="12">
                  <c:v>37257</c:v>
                </c:pt>
                <c:pt idx="13">
                  <c:v>37347</c:v>
                </c:pt>
                <c:pt idx="14">
                  <c:v>37438</c:v>
                </c:pt>
                <c:pt idx="15">
                  <c:v>37530</c:v>
                </c:pt>
                <c:pt idx="16">
                  <c:v>37622</c:v>
                </c:pt>
                <c:pt idx="17">
                  <c:v>37712</c:v>
                </c:pt>
                <c:pt idx="18">
                  <c:v>37803</c:v>
                </c:pt>
                <c:pt idx="19">
                  <c:v>37895</c:v>
                </c:pt>
                <c:pt idx="20">
                  <c:v>37987</c:v>
                </c:pt>
                <c:pt idx="21">
                  <c:v>38078</c:v>
                </c:pt>
                <c:pt idx="22">
                  <c:v>38169</c:v>
                </c:pt>
                <c:pt idx="23">
                  <c:v>38261</c:v>
                </c:pt>
                <c:pt idx="24">
                  <c:v>38353</c:v>
                </c:pt>
                <c:pt idx="25">
                  <c:v>38443</c:v>
                </c:pt>
                <c:pt idx="26">
                  <c:v>38534</c:v>
                </c:pt>
                <c:pt idx="27">
                  <c:v>38626</c:v>
                </c:pt>
                <c:pt idx="28">
                  <c:v>38718</c:v>
                </c:pt>
                <c:pt idx="29">
                  <c:v>38808</c:v>
                </c:pt>
                <c:pt idx="30">
                  <c:v>38899</c:v>
                </c:pt>
                <c:pt idx="31">
                  <c:v>38991</c:v>
                </c:pt>
                <c:pt idx="32">
                  <c:v>39083</c:v>
                </c:pt>
                <c:pt idx="33">
                  <c:v>39173</c:v>
                </c:pt>
                <c:pt idx="34">
                  <c:v>39264</c:v>
                </c:pt>
                <c:pt idx="35">
                  <c:v>39356</c:v>
                </c:pt>
                <c:pt idx="36">
                  <c:v>39448</c:v>
                </c:pt>
                <c:pt idx="37">
                  <c:v>39539</c:v>
                </c:pt>
                <c:pt idx="38">
                  <c:v>39630</c:v>
                </c:pt>
                <c:pt idx="39">
                  <c:v>39722</c:v>
                </c:pt>
                <c:pt idx="40">
                  <c:v>39814</c:v>
                </c:pt>
                <c:pt idx="41">
                  <c:v>39904</c:v>
                </c:pt>
                <c:pt idx="42">
                  <c:v>39995</c:v>
                </c:pt>
                <c:pt idx="43">
                  <c:v>40087</c:v>
                </c:pt>
                <c:pt idx="44">
                  <c:v>40179</c:v>
                </c:pt>
                <c:pt idx="45">
                  <c:v>40269</c:v>
                </c:pt>
                <c:pt idx="46">
                  <c:v>40360</c:v>
                </c:pt>
                <c:pt idx="47">
                  <c:v>40452</c:v>
                </c:pt>
                <c:pt idx="48">
                  <c:v>40544</c:v>
                </c:pt>
                <c:pt idx="49">
                  <c:v>40634</c:v>
                </c:pt>
                <c:pt idx="50">
                  <c:v>40725</c:v>
                </c:pt>
                <c:pt idx="51">
                  <c:v>40817</c:v>
                </c:pt>
                <c:pt idx="52">
                  <c:v>40909</c:v>
                </c:pt>
                <c:pt idx="53">
                  <c:v>41000</c:v>
                </c:pt>
                <c:pt idx="54">
                  <c:v>41091</c:v>
                </c:pt>
              </c:numCache>
            </c:numRef>
          </c:cat>
          <c:val>
            <c:numRef>
              <c:f>'mbsshare_charts data (Fig1)'!$B$17:$BD$17</c:f>
              <c:numCache>
                <c:formatCode>General</c:formatCode>
                <c:ptCount val="55"/>
                <c:pt idx="36" formatCode="0">
                  <c:v>0</c:v>
                </c:pt>
                <c:pt idx="37" formatCode="0">
                  <c:v>2.4019170000000001</c:v>
                </c:pt>
                <c:pt idx="38" formatCode="0">
                  <c:v>1.6240600000000001</c:v>
                </c:pt>
                <c:pt idx="39" formatCode="0">
                  <c:v>1.573383</c:v>
                </c:pt>
                <c:pt idx="40" formatCode="0">
                  <c:v>2.2574740000000002</c:v>
                </c:pt>
                <c:pt idx="41" formatCode="0">
                  <c:v>2.6318929999999967</c:v>
                </c:pt>
                <c:pt idx="42" formatCode="0">
                  <c:v>3.4381270000000002</c:v>
                </c:pt>
                <c:pt idx="43" formatCode="0">
                  <c:v>4.3001149999999839</c:v>
                </c:pt>
                <c:pt idx="44" formatCode="0">
                  <c:v>5.2402540000000002</c:v>
                </c:pt>
                <c:pt idx="45" formatCode="0">
                  <c:v>7.1663900000000007</c:v>
                </c:pt>
                <c:pt idx="46" formatCode="0">
                  <c:v>9.7364629999999988</c:v>
                </c:pt>
                <c:pt idx="47" formatCode="0">
                  <c:v>13.51028</c:v>
                </c:pt>
                <c:pt idx="48" formatCode="0">
                  <c:v>28.192580000000003</c:v>
                </c:pt>
                <c:pt idx="49" formatCode="0">
                  <c:v>39.925710000000095</c:v>
                </c:pt>
                <c:pt idx="50" formatCode="0">
                  <c:v>42.27129</c:v>
                </c:pt>
                <c:pt idx="51" formatCode="0">
                  <c:v>54.78369</c:v>
                </c:pt>
                <c:pt idx="52" formatCode="0">
                  <c:v>80.569999999999993</c:v>
                </c:pt>
                <c:pt idx="53" formatCode="0">
                  <c:v>77.921999999999997</c:v>
                </c:pt>
                <c:pt idx="54" formatCode="0">
                  <c:v>89.64</c:v>
                </c:pt>
              </c:numCache>
            </c:numRef>
          </c:val>
        </c:ser>
        <c:ser>
          <c:idx val="2"/>
          <c:order val="2"/>
          <c:tx>
            <c:strRef>
              <c:f>'mbsshare_charts data (Fig1)'!$A$18</c:f>
              <c:strCache>
                <c:ptCount val="1"/>
                <c:pt idx="0">
                  <c:v>(3rd) Hatteras Financial Corp.</c:v>
                </c:pt>
              </c:strCache>
            </c:strRef>
          </c:tx>
          <c:cat>
            <c:numRef>
              <c:f>'mbsshare_charts data (Fig1)'!$B$15:$BD$15</c:f>
              <c:numCache>
                <c:formatCode>m/d/yyyy</c:formatCode>
                <c:ptCount val="55"/>
                <c:pt idx="0">
                  <c:v>36161</c:v>
                </c:pt>
                <c:pt idx="1">
                  <c:v>36251</c:v>
                </c:pt>
                <c:pt idx="2">
                  <c:v>36342</c:v>
                </c:pt>
                <c:pt idx="3">
                  <c:v>36434</c:v>
                </c:pt>
                <c:pt idx="4">
                  <c:v>36526</c:v>
                </c:pt>
                <c:pt idx="5">
                  <c:v>36617</c:v>
                </c:pt>
                <c:pt idx="6">
                  <c:v>36708</c:v>
                </c:pt>
                <c:pt idx="7">
                  <c:v>36800</c:v>
                </c:pt>
                <c:pt idx="8">
                  <c:v>36892</c:v>
                </c:pt>
                <c:pt idx="9">
                  <c:v>36982</c:v>
                </c:pt>
                <c:pt idx="10">
                  <c:v>37073</c:v>
                </c:pt>
                <c:pt idx="11">
                  <c:v>37165</c:v>
                </c:pt>
                <c:pt idx="12">
                  <c:v>37257</c:v>
                </c:pt>
                <c:pt idx="13">
                  <c:v>37347</c:v>
                </c:pt>
                <c:pt idx="14">
                  <c:v>37438</c:v>
                </c:pt>
                <c:pt idx="15">
                  <c:v>37530</c:v>
                </c:pt>
                <c:pt idx="16">
                  <c:v>37622</c:v>
                </c:pt>
                <c:pt idx="17">
                  <c:v>37712</c:v>
                </c:pt>
                <c:pt idx="18">
                  <c:v>37803</c:v>
                </c:pt>
                <c:pt idx="19">
                  <c:v>37895</c:v>
                </c:pt>
                <c:pt idx="20">
                  <c:v>37987</c:v>
                </c:pt>
                <c:pt idx="21">
                  <c:v>38078</c:v>
                </c:pt>
                <c:pt idx="22">
                  <c:v>38169</c:v>
                </c:pt>
                <c:pt idx="23">
                  <c:v>38261</c:v>
                </c:pt>
                <c:pt idx="24">
                  <c:v>38353</c:v>
                </c:pt>
                <c:pt idx="25">
                  <c:v>38443</c:v>
                </c:pt>
                <c:pt idx="26">
                  <c:v>38534</c:v>
                </c:pt>
                <c:pt idx="27">
                  <c:v>38626</c:v>
                </c:pt>
                <c:pt idx="28">
                  <c:v>38718</c:v>
                </c:pt>
                <c:pt idx="29">
                  <c:v>38808</c:v>
                </c:pt>
                <c:pt idx="30">
                  <c:v>38899</c:v>
                </c:pt>
                <c:pt idx="31">
                  <c:v>38991</c:v>
                </c:pt>
                <c:pt idx="32">
                  <c:v>39083</c:v>
                </c:pt>
                <c:pt idx="33">
                  <c:v>39173</c:v>
                </c:pt>
                <c:pt idx="34">
                  <c:v>39264</c:v>
                </c:pt>
                <c:pt idx="35">
                  <c:v>39356</c:v>
                </c:pt>
                <c:pt idx="36">
                  <c:v>39448</c:v>
                </c:pt>
                <c:pt idx="37">
                  <c:v>39539</c:v>
                </c:pt>
                <c:pt idx="38">
                  <c:v>39630</c:v>
                </c:pt>
                <c:pt idx="39">
                  <c:v>39722</c:v>
                </c:pt>
                <c:pt idx="40">
                  <c:v>39814</c:v>
                </c:pt>
                <c:pt idx="41">
                  <c:v>39904</c:v>
                </c:pt>
                <c:pt idx="42">
                  <c:v>39995</c:v>
                </c:pt>
                <c:pt idx="43">
                  <c:v>40087</c:v>
                </c:pt>
                <c:pt idx="44">
                  <c:v>40179</c:v>
                </c:pt>
                <c:pt idx="45">
                  <c:v>40269</c:v>
                </c:pt>
                <c:pt idx="46">
                  <c:v>40360</c:v>
                </c:pt>
                <c:pt idx="47">
                  <c:v>40452</c:v>
                </c:pt>
                <c:pt idx="48">
                  <c:v>40544</c:v>
                </c:pt>
                <c:pt idx="49">
                  <c:v>40634</c:v>
                </c:pt>
                <c:pt idx="50">
                  <c:v>40725</c:v>
                </c:pt>
                <c:pt idx="51">
                  <c:v>40817</c:v>
                </c:pt>
                <c:pt idx="52">
                  <c:v>40909</c:v>
                </c:pt>
                <c:pt idx="53">
                  <c:v>41000</c:v>
                </c:pt>
                <c:pt idx="54">
                  <c:v>41091</c:v>
                </c:pt>
              </c:numCache>
            </c:numRef>
          </c:cat>
          <c:val>
            <c:numRef>
              <c:f>'mbsshare_charts data (Fig1)'!$B$18:$BD$18</c:f>
              <c:numCache>
                <c:formatCode>General</c:formatCode>
                <c:ptCount val="55"/>
                <c:pt idx="36" formatCode="0">
                  <c:v>3.0368289999999933</c:v>
                </c:pt>
                <c:pt idx="37" formatCode="0">
                  <c:v>5.0971889999999878</c:v>
                </c:pt>
                <c:pt idx="38" formatCode="0">
                  <c:v>4.9746480000000108</c:v>
                </c:pt>
                <c:pt idx="39" formatCode="0">
                  <c:v>5.2117299999999993</c:v>
                </c:pt>
                <c:pt idx="40" formatCode="0">
                  <c:v>6.32973099999999</c:v>
                </c:pt>
                <c:pt idx="41" formatCode="0">
                  <c:v>6.6995119999999888</c:v>
                </c:pt>
                <c:pt idx="42" formatCode="0">
                  <c:v>7.3034409999999985</c:v>
                </c:pt>
                <c:pt idx="43" formatCode="0">
                  <c:v>7.038986999999989</c:v>
                </c:pt>
                <c:pt idx="44" formatCode="0">
                  <c:v>6.8540009999999878</c:v>
                </c:pt>
                <c:pt idx="45" formatCode="0">
                  <c:v>6.8385660000000001</c:v>
                </c:pt>
                <c:pt idx="46" formatCode="0">
                  <c:v>7.7519409999999995</c:v>
                </c:pt>
                <c:pt idx="47" formatCode="0">
                  <c:v>9.636925999999999</c:v>
                </c:pt>
                <c:pt idx="48" formatCode="0">
                  <c:v>13.24963</c:v>
                </c:pt>
                <c:pt idx="49" formatCode="0">
                  <c:v>16.44089</c:v>
                </c:pt>
                <c:pt idx="50" formatCode="0">
                  <c:v>17.75778</c:v>
                </c:pt>
                <c:pt idx="51" formatCode="0">
                  <c:v>17.791499999999989</c:v>
                </c:pt>
                <c:pt idx="52" formatCode="0">
                  <c:v>20.13963</c:v>
                </c:pt>
                <c:pt idx="53" formatCode="0">
                  <c:v>23.196180000000005</c:v>
                </c:pt>
                <c:pt idx="54" formatCode="0">
                  <c:v>26.495619999999917</c:v>
                </c:pt>
              </c:numCache>
            </c:numRef>
          </c:val>
        </c:ser>
        <c:ser>
          <c:idx val="3"/>
          <c:order val="3"/>
          <c:tx>
            <c:strRef>
              <c:f>'mbsshare_charts data (Fig1)'!$A$19</c:f>
              <c:strCache>
                <c:ptCount val="1"/>
                <c:pt idx="0">
                  <c:v>(4th) CYS Investments Inc.</c:v>
                </c:pt>
              </c:strCache>
            </c:strRef>
          </c:tx>
          <c:cat>
            <c:numRef>
              <c:f>'mbsshare_charts data (Fig1)'!$B$15:$BD$15</c:f>
              <c:numCache>
                <c:formatCode>m/d/yyyy</c:formatCode>
                <c:ptCount val="55"/>
                <c:pt idx="0">
                  <c:v>36161</c:v>
                </c:pt>
                <c:pt idx="1">
                  <c:v>36251</c:v>
                </c:pt>
                <c:pt idx="2">
                  <c:v>36342</c:v>
                </c:pt>
                <c:pt idx="3">
                  <c:v>36434</c:v>
                </c:pt>
                <c:pt idx="4">
                  <c:v>36526</c:v>
                </c:pt>
                <c:pt idx="5">
                  <c:v>36617</c:v>
                </c:pt>
                <c:pt idx="6">
                  <c:v>36708</c:v>
                </c:pt>
                <c:pt idx="7">
                  <c:v>36800</c:v>
                </c:pt>
                <c:pt idx="8">
                  <c:v>36892</c:v>
                </c:pt>
                <c:pt idx="9">
                  <c:v>36982</c:v>
                </c:pt>
                <c:pt idx="10">
                  <c:v>37073</c:v>
                </c:pt>
                <c:pt idx="11">
                  <c:v>37165</c:v>
                </c:pt>
                <c:pt idx="12">
                  <c:v>37257</c:v>
                </c:pt>
                <c:pt idx="13">
                  <c:v>37347</c:v>
                </c:pt>
                <c:pt idx="14">
                  <c:v>37438</c:v>
                </c:pt>
                <c:pt idx="15">
                  <c:v>37530</c:v>
                </c:pt>
                <c:pt idx="16">
                  <c:v>37622</c:v>
                </c:pt>
                <c:pt idx="17">
                  <c:v>37712</c:v>
                </c:pt>
                <c:pt idx="18">
                  <c:v>37803</c:v>
                </c:pt>
                <c:pt idx="19">
                  <c:v>37895</c:v>
                </c:pt>
                <c:pt idx="20">
                  <c:v>37987</c:v>
                </c:pt>
                <c:pt idx="21">
                  <c:v>38078</c:v>
                </c:pt>
                <c:pt idx="22">
                  <c:v>38169</c:v>
                </c:pt>
                <c:pt idx="23">
                  <c:v>38261</c:v>
                </c:pt>
                <c:pt idx="24">
                  <c:v>38353</c:v>
                </c:pt>
                <c:pt idx="25">
                  <c:v>38443</c:v>
                </c:pt>
                <c:pt idx="26">
                  <c:v>38534</c:v>
                </c:pt>
                <c:pt idx="27">
                  <c:v>38626</c:v>
                </c:pt>
                <c:pt idx="28">
                  <c:v>38718</c:v>
                </c:pt>
                <c:pt idx="29">
                  <c:v>38808</c:v>
                </c:pt>
                <c:pt idx="30">
                  <c:v>38899</c:v>
                </c:pt>
                <c:pt idx="31">
                  <c:v>38991</c:v>
                </c:pt>
                <c:pt idx="32">
                  <c:v>39083</c:v>
                </c:pt>
                <c:pt idx="33">
                  <c:v>39173</c:v>
                </c:pt>
                <c:pt idx="34">
                  <c:v>39264</c:v>
                </c:pt>
                <c:pt idx="35">
                  <c:v>39356</c:v>
                </c:pt>
                <c:pt idx="36">
                  <c:v>39448</c:v>
                </c:pt>
                <c:pt idx="37">
                  <c:v>39539</c:v>
                </c:pt>
                <c:pt idx="38">
                  <c:v>39630</c:v>
                </c:pt>
                <c:pt idx="39">
                  <c:v>39722</c:v>
                </c:pt>
                <c:pt idx="40">
                  <c:v>39814</c:v>
                </c:pt>
                <c:pt idx="41">
                  <c:v>39904</c:v>
                </c:pt>
                <c:pt idx="42">
                  <c:v>39995</c:v>
                </c:pt>
                <c:pt idx="43">
                  <c:v>40087</c:v>
                </c:pt>
                <c:pt idx="44">
                  <c:v>40179</c:v>
                </c:pt>
                <c:pt idx="45">
                  <c:v>40269</c:v>
                </c:pt>
                <c:pt idx="46">
                  <c:v>40360</c:v>
                </c:pt>
                <c:pt idx="47">
                  <c:v>40452</c:v>
                </c:pt>
                <c:pt idx="48">
                  <c:v>40544</c:v>
                </c:pt>
                <c:pt idx="49">
                  <c:v>40634</c:v>
                </c:pt>
                <c:pt idx="50">
                  <c:v>40725</c:v>
                </c:pt>
                <c:pt idx="51">
                  <c:v>40817</c:v>
                </c:pt>
                <c:pt idx="52">
                  <c:v>40909</c:v>
                </c:pt>
                <c:pt idx="53">
                  <c:v>41000</c:v>
                </c:pt>
                <c:pt idx="54">
                  <c:v>41091</c:v>
                </c:pt>
              </c:numCache>
            </c:numRef>
          </c:cat>
          <c:val>
            <c:numRef>
              <c:f>'mbsshare_charts data (Fig1)'!$B$19:$BD$19</c:f>
              <c:numCache>
                <c:formatCode>General</c:formatCode>
                <c:ptCount val="55"/>
                <c:pt idx="34" formatCode="0">
                  <c:v>1.6873339999999999</c:v>
                </c:pt>
                <c:pt idx="35" formatCode="0">
                  <c:v>1.835154</c:v>
                </c:pt>
                <c:pt idx="36" formatCode="0">
                  <c:v>0.89884800000000153</c:v>
                </c:pt>
                <c:pt idx="37" formatCode="0">
                  <c:v>0.98614999999999997</c:v>
                </c:pt>
                <c:pt idx="38" formatCode="0">
                  <c:v>0</c:v>
                </c:pt>
                <c:pt idx="39" formatCode="0">
                  <c:v>0.68556599999999956</c:v>
                </c:pt>
                <c:pt idx="40" formatCode="0">
                  <c:v>0.83501000000000003</c:v>
                </c:pt>
                <c:pt idx="41" formatCode="0">
                  <c:v>1.5168470000000001</c:v>
                </c:pt>
                <c:pt idx="42" formatCode="0">
                  <c:v>1.6293030000000002</c:v>
                </c:pt>
                <c:pt idx="43" formatCode="0">
                  <c:v>1.8438109999999999</c:v>
                </c:pt>
                <c:pt idx="44" formatCode="0">
                  <c:v>1.7941010000000011</c:v>
                </c:pt>
                <c:pt idx="45" formatCode="0">
                  <c:v>2.2846250000000001</c:v>
                </c:pt>
                <c:pt idx="46" formatCode="0">
                  <c:v>4.5371139999999945</c:v>
                </c:pt>
                <c:pt idx="47" formatCode="0">
                  <c:v>6.3105699999999985</c:v>
                </c:pt>
                <c:pt idx="48" formatCode="0">
                  <c:v>8.4891990000000028</c:v>
                </c:pt>
                <c:pt idx="49" formatCode="0">
                  <c:v>8.835268000000001</c:v>
                </c:pt>
                <c:pt idx="50" formatCode="0">
                  <c:v>9.3980330000000034</c:v>
                </c:pt>
                <c:pt idx="51" formatCode="0">
                  <c:v>9.3724540000000314</c:v>
                </c:pt>
                <c:pt idx="52" formatCode="0">
                  <c:v>13.307440000000019</c:v>
                </c:pt>
                <c:pt idx="53" formatCode="0">
                  <c:v>14.078140000000001</c:v>
                </c:pt>
                <c:pt idx="54" formatCode="0">
                  <c:v>22.59694</c:v>
                </c:pt>
              </c:numCache>
            </c:numRef>
          </c:val>
        </c:ser>
        <c:ser>
          <c:idx val="4"/>
          <c:order val="4"/>
          <c:tx>
            <c:strRef>
              <c:f>'mbsshare_charts data (Fig1)'!$A$20</c:f>
              <c:strCache>
                <c:ptCount val="1"/>
                <c:pt idx="0">
                  <c:v>(5th) ARMOUR Residential REIT Inc.</c:v>
                </c:pt>
              </c:strCache>
            </c:strRef>
          </c:tx>
          <c:cat>
            <c:numRef>
              <c:f>'mbsshare_charts data (Fig1)'!$B$15:$BD$15</c:f>
              <c:numCache>
                <c:formatCode>m/d/yyyy</c:formatCode>
                <c:ptCount val="55"/>
                <c:pt idx="0">
                  <c:v>36161</c:v>
                </c:pt>
                <c:pt idx="1">
                  <c:v>36251</c:v>
                </c:pt>
                <c:pt idx="2">
                  <c:v>36342</c:v>
                </c:pt>
                <c:pt idx="3">
                  <c:v>36434</c:v>
                </c:pt>
                <c:pt idx="4">
                  <c:v>36526</c:v>
                </c:pt>
                <c:pt idx="5">
                  <c:v>36617</c:v>
                </c:pt>
                <c:pt idx="6">
                  <c:v>36708</c:v>
                </c:pt>
                <c:pt idx="7">
                  <c:v>36800</c:v>
                </c:pt>
                <c:pt idx="8">
                  <c:v>36892</c:v>
                </c:pt>
                <c:pt idx="9">
                  <c:v>36982</c:v>
                </c:pt>
                <c:pt idx="10">
                  <c:v>37073</c:v>
                </c:pt>
                <c:pt idx="11">
                  <c:v>37165</c:v>
                </c:pt>
                <c:pt idx="12">
                  <c:v>37257</c:v>
                </c:pt>
                <c:pt idx="13">
                  <c:v>37347</c:v>
                </c:pt>
                <c:pt idx="14">
                  <c:v>37438</c:v>
                </c:pt>
                <c:pt idx="15">
                  <c:v>37530</c:v>
                </c:pt>
                <c:pt idx="16">
                  <c:v>37622</c:v>
                </c:pt>
                <c:pt idx="17">
                  <c:v>37712</c:v>
                </c:pt>
                <c:pt idx="18">
                  <c:v>37803</c:v>
                </c:pt>
                <c:pt idx="19">
                  <c:v>37895</c:v>
                </c:pt>
                <c:pt idx="20">
                  <c:v>37987</c:v>
                </c:pt>
                <c:pt idx="21">
                  <c:v>38078</c:v>
                </c:pt>
                <c:pt idx="22">
                  <c:v>38169</c:v>
                </c:pt>
                <c:pt idx="23">
                  <c:v>38261</c:v>
                </c:pt>
                <c:pt idx="24">
                  <c:v>38353</c:v>
                </c:pt>
                <c:pt idx="25">
                  <c:v>38443</c:v>
                </c:pt>
                <c:pt idx="26">
                  <c:v>38534</c:v>
                </c:pt>
                <c:pt idx="27">
                  <c:v>38626</c:v>
                </c:pt>
                <c:pt idx="28">
                  <c:v>38718</c:v>
                </c:pt>
                <c:pt idx="29">
                  <c:v>38808</c:v>
                </c:pt>
                <c:pt idx="30">
                  <c:v>38899</c:v>
                </c:pt>
                <c:pt idx="31">
                  <c:v>38991</c:v>
                </c:pt>
                <c:pt idx="32">
                  <c:v>39083</c:v>
                </c:pt>
                <c:pt idx="33">
                  <c:v>39173</c:v>
                </c:pt>
                <c:pt idx="34">
                  <c:v>39264</c:v>
                </c:pt>
                <c:pt idx="35">
                  <c:v>39356</c:v>
                </c:pt>
                <c:pt idx="36">
                  <c:v>39448</c:v>
                </c:pt>
                <c:pt idx="37">
                  <c:v>39539</c:v>
                </c:pt>
                <c:pt idx="38">
                  <c:v>39630</c:v>
                </c:pt>
                <c:pt idx="39">
                  <c:v>39722</c:v>
                </c:pt>
                <c:pt idx="40">
                  <c:v>39814</c:v>
                </c:pt>
                <c:pt idx="41">
                  <c:v>39904</c:v>
                </c:pt>
                <c:pt idx="42">
                  <c:v>39995</c:v>
                </c:pt>
                <c:pt idx="43">
                  <c:v>40087</c:v>
                </c:pt>
                <c:pt idx="44">
                  <c:v>40179</c:v>
                </c:pt>
                <c:pt idx="45">
                  <c:v>40269</c:v>
                </c:pt>
                <c:pt idx="46">
                  <c:v>40360</c:v>
                </c:pt>
                <c:pt idx="47">
                  <c:v>40452</c:v>
                </c:pt>
                <c:pt idx="48">
                  <c:v>40544</c:v>
                </c:pt>
                <c:pt idx="49">
                  <c:v>40634</c:v>
                </c:pt>
                <c:pt idx="50">
                  <c:v>40725</c:v>
                </c:pt>
                <c:pt idx="51">
                  <c:v>40817</c:v>
                </c:pt>
                <c:pt idx="52">
                  <c:v>40909</c:v>
                </c:pt>
                <c:pt idx="53">
                  <c:v>41000</c:v>
                </c:pt>
                <c:pt idx="54">
                  <c:v>41091</c:v>
                </c:pt>
              </c:numCache>
            </c:numRef>
          </c:cat>
          <c:val>
            <c:numRef>
              <c:f>'mbsshare_charts data (Fig1)'!$B$20:$BD$20</c:f>
              <c:numCache>
                <c:formatCode>General</c:formatCode>
                <c:ptCount val="55"/>
                <c:pt idx="44" formatCode="0">
                  <c:v>0.1645840000000002</c:v>
                </c:pt>
                <c:pt idx="45" formatCode="0">
                  <c:v>0.47758000000000067</c:v>
                </c:pt>
                <c:pt idx="46" formatCode="0">
                  <c:v>0.54007000000000005</c:v>
                </c:pt>
                <c:pt idx="47" formatCode="0">
                  <c:v>1.1618510000000002</c:v>
                </c:pt>
                <c:pt idx="48" formatCode="0">
                  <c:v>2.2739150000000001</c:v>
                </c:pt>
                <c:pt idx="49" formatCode="0">
                  <c:v>5.2584</c:v>
                </c:pt>
                <c:pt idx="50" formatCode="0">
                  <c:v>5.9758230000000108</c:v>
                </c:pt>
                <c:pt idx="51" formatCode="0">
                  <c:v>5.393675</c:v>
                </c:pt>
                <c:pt idx="52" formatCode="0">
                  <c:v>12.137550000000001</c:v>
                </c:pt>
                <c:pt idx="53" formatCode="0">
                  <c:v>13.32851</c:v>
                </c:pt>
                <c:pt idx="54" formatCode="0">
                  <c:v>22.114880000000067</c:v>
                </c:pt>
              </c:numCache>
            </c:numRef>
          </c:val>
        </c:ser>
        <c:ser>
          <c:idx val="5"/>
          <c:order val="5"/>
          <c:tx>
            <c:strRef>
              <c:f>'mbsshare_charts data (Fig1)'!$A$21</c:f>
              <c:strCache>
                <c:ptCount val="1"/>
                <c:pt idx="0">
                  <c:v>Remaining amREITs</c:v>
                </c:pt>
              </c:strCache>
            </c:strRef>
          </c:tx>
          <c:cat>
            <c:numRef>
              <c:f>'mbsshare_charts data (Fig1)'!$B$15:$BD$15</c:f>
              <c:numCache>
                <c:formatCode>m/d/yyyy</c:formatCode>
                <c:ptCount val="55"/>
                <c:pt idx="0">
                  <c:v>36161</c:v>
                </c:pt>
                <c:pt idx="1">
                  <c:v>36251</c:v>
                </c:pt>
                <c:pt idx="2">
                  <c:v>36342</c:v>
                </c:pt>
                <c:pt idx="3">
                  <c:v>36434</c:v>
                </c:pt>
                <c:pt idx="4">
                  <c:v>36526</c:v>
                </c:pt>
                <c:pt idx="5">
                  <c:v>36617</c:v>
                </c:pt>
                <c:pt idx="6">
                  <c:v>36708</c:v>
                </c:pt>
                <c:pt idx="7">
                  <c:v>36800</c:v>
                </c:pt>
                <c:pt idx="8">
                  <c:v>36892</c:v>
                </c:pt>
                <c:pt idx="9">
                  <c:v>36982</c:v>
                </c:pt>
                <c:pt idx="10">
                  <c:v>37073</c:v>
                </c:pt>
                <c:pt idx="11">
                  <c:v>37165</c:v>
                </c:pt>
                <c:pt idx="12">
                  <c:v>37257</c:v>
                </c:pt>
                <c:pt idx="13">
                  <c:v>37347</c:v>
                </c:pt>
                <c:pt idx="14">
                  <c:v>37438</c:v>
                </c:pt>
                <c:pt idx="15">
                  <c:v>37530</c:v>
                </c:pt>
                <c:pt idx="16">
                  <c:v>37622</c:v>
                </c:pt>
                <c:pt idx="17">
                  <c:v>37712</c:v>
                </c:pt>
                <c:pt idx="18">
                  <c:v>37803</c:v>
                </c:pt>
                <c:pt idx="19">
                  <c:v>37895</c:v>
                </c:pt>
                <c:pt idx="20">
                  <c:v>37987</c:v>
                </c:pt>
                <c:pt idx="21">
                  <c:v>38078</c:v>
                </c:pt>
                <c:pt idx="22">
                  <c:v>38169</c:v>
                </c:pt>
                <c:pt idx="23">
                  <c:v>38261</c:v>
                </c:pt>
                <c:pt idx="24">
                  <c:v>38353</c:v>
                </c:pt>
                <c:pt idx="25">
                  <c:v>38443</c:v>
                </c:pt>
                <c:pt idx="26">
                  <c:v>38534</c:v>
                </c:pt>
                <c:pt idx="27">
                  <c:v>38626</c:v>
                </c:pt>
                <c:pt idx="28">
                  <c:v>38718</c:v>
                </c:pt>
                <c:pt idx="29">
                  <c:v>38808</c:v>
                </c:pt>
                <c:pt idx="30">
                  <c:v>38899</c:v>
                </c:pt>
                <c:pt idx="31">
                  <c:v>38991</c:v>
                </c:pt>
                <c:pt idx="32">
                  <c:v>39083</c:v>
                </c:pt>
                <c:pt idx="33">
                  <c:v>39173</c:v>
                </c:pt>
                <c:pt idx="34">
                  <c:v>39264</c:v>
                </c:pt>
                <c:pt idx="35">
                  <c:v>39356</c:v>
                </c:pt>
                <c:pt idx="36">
                  <c:v>39448</c:v>
                </c:pt>
                <c:pt idx="37">
                  <c:v>39539</c:v>
                </c:pt>
                <c:pt idx="38">
                  <c:v>39630</c:v>
                </c:pt>
                <c:pt idx="39">
                  <c:v>39722</c:v>
                </c:pt>
                <c:pt idx="40">
                  <c:v>39814</c:v>
                </c:pt>
                <c:pt idx="41">
                  <c:v>39904</c:v>
                </c:pt>
                <c:pt idx="42">
                  <c:v>39995</c:v>
                </c:pt>
                <c:pt idx="43">
                  <c:v>40087</c:v>
                </c:pt>
                <c:pt idx="44">
                  <c:v>40179</c:v>
                </c:pt>
                <c:pt idx="45">
                  <c:v>40269</c:v>
                </c:pt>
                <c:pt idx="46">
                  <c:v>40360</c:v>
                </c:pt>
                <c:pt idx="47">
                  <c:v>40452</c:v>
                </c:pt>
                <c:pt idx="48">
                  <c:v>40544</c:v>
                </c:pt>
                <c:pt idx="49">
                  <c:v>40634</c:v>
                </c:pt>
                <c:pt idx="50">
                  <c:v>40725</c:v>
                </c:pt>
                <c:pt idx="51">
                  <c:v>40817</c:v>
                </c:pt>
                <c:pt idx="52">
                  <c:v>40909</c:v>
                </c:pt>
                <c:pt idx="53">
                  <c:v>41000</c:v>
                </c:pt>
                <c:pt idx="54">
                  <c:v>41091</c:v>
                </c:pt>
              </c:numCache>
            </c:numRef>
          </c:cat>
          <c:val>
            <c:numRef>
              <c:f>'mbsshare_charts data (Fig1)'!$B$21:$BD$21</c:f>
              <c:numCache>
                <c:formatCode>General</c:formatCode>
                <c:ptCount val="55"/>
                <c:pt idx="2" formatCode="0">
                  <c:v>10.187069999999999</c:v>
                </c:pt>
                <c:pt idx="3" formatCode="0">
                  <c:v>6.5368450000000013</c:v>
                </c:pt>
                <c:pt idx="4" formatCode="0">
                  <c:v>6.3767889999999996</c:v>
                </c:pt>
                <c:pt idx="5" formatCode="0">
                  <c:v>5.3624489999999945</c:v>
                </c:pt>
                <c:pt idx="6" formatCode="0">
                  <c:v>6.4734610000000119</c:v>
                </c:pt>
                <c:pt idx="7" formatCode="0">
                  <c:v>6.6275409999999839</c:v>
                </c:pt>
                <c:pt idx="8" formatCode="0">
                  <c:v>5.8060980000000004</c:v>
                </c:pt>
                <c:pt idx="9" formatCode="0">
                  <c:v>5.6315489999999997</c:v>
                </c:pt>
                <c:pt idx="10" formatCode="0">
                  <c:v>6.6503149999999858</c:v>
                </c:pt>
                <c:pt idx="11" formatCode="0">
                  <c:v>7.991630999999999</c:v>
                </c:pt>
                <c:pt idx="12" formatCode="0">
                  <c:v>11.193115000000001</c:v>
                </c:pt>
                <c:pt idx="13" formatCode="0">
                  <c:v>14.55406</c:v>
                </c:pt>
                <c:pt idx="14" formatCode="0">
                  <c:v>17.139054000000055</c:v>
                </c:pt>
                <c:pt idx="15" formatCode="0">
                  <c:v>15.598319999999999</c:v>
                </c:pt>
                <c:pt idx="16" formatCode="0">
                  <c:v>10.557012</c:v>
                </c:pt>
                <c:pt idx="17" formatCode="0">
                  <c:v>11.521350999999999</c:v>
                </c:pt>
                <c:pt idx="18" formatCode="0">
                  <c:v>10.054885000000002</c:v>
                </c:pt>
                <c:pt idx="19" formatCode="0">
                  <c:v>10.400428</c:v>
                </c:pt>
                <c:pt idx="20" formatCode="0">
                  <c:v>12.430169999999999</c:v>
                </c:pt>
                <c:pt idx="21" formatCode="0">
                  <c:v>11.589370000000001</c:v>
                </c:pt>
                <c:pt idx="22" formatCode="0">
                  <c:v>14.839875000000001</c:v>
                </c:pt>
                <c:pt idx="23" formatCode="0">
                  <c:v>17.053978999999998</c:v>
                </c:pt>
                <c:pt idx="24" formatCode="0">
                  <c:v>17.777493000000003</c:v>
                </c:pt>
                <c:pt idx="25" formatCode="0">
                  <c:v>18.207324</c:v>
                </c:pt>
                <c:pt idx="26" formatCode="0">
                  <c:v>17.673546999999989</c:v>
                </c:pt>
                <c:pt idx="27" formatCode="0">
                  <c:v>17.436688999999987</c:v>
                </c:pt>
                <c:pt idx="28" formatCode="0">
                  <c:v>16.819812000000031</c:v>
                </c:pt>
                <c:pt idx="29" formatCode="0">
                  <c:v>15.834349</c:v>
                </c:pt>
                <c:pt idx="30" formatCode="0">
                  <c:v>17.197009000000001</c:v>
                </c:pt>
                <c:pt idx="31" formatCode="0">
                  <c:v>18.770719999999944</c:v>
                </c:pt>
                <c:pt idx="32" formatCode="0">
                  <c:v>19.397397999999999</c:v>
                </c:pt>
                <c:pt idx="33" formatCode="0">
                  <c:v>18.253200999999986</c:v>
                </c:pt>
                <c:pt idx="34" formatCode="0">
                  <c:v>16.368914999999987</c:v>
                </c:pt>
                <c:pt idx="35" formatCode="0">
                  <c:v>20.307987000000047</c:v>
                </c:pt>
                <c:pt idx="36" formatCode="0">
                  <c:v>21.414458999999997</c:v>
                </c:pt>
                <c:pt idx="37" formatCode="0">
                  <c:v>24.217753999999996</c:v>
                </c:pt>
                <c:pt idx="38" formatCode="0">
                  <c:v>23.556035000000001</c:v>
                </c:pt>
                <c:pt idx="39" formatCode="0">
                  <c:v>22.895215</c:v>
                </c:pt>
                <c:pt idx="40" formatCode="0">
                  <c:v>23.034458999999998</c:v>
                </c:pt>
                <c:pt idx="41" formatCode="0">
                  <c:v>21.933517999999989</c:v>
                </c:pt>
                <c:pt idx="42" formatCode="0">
                  <c:v>23.025881000000005</c:v>
                </c:pt>
                <c:pt idx="43" formatCode="0">
                  <c:v>23.320253000000005</c:v>
                </c:pt>
                <c:pt idx="44" formatCode="0">
                  <c:v>21.589191</c:v>
                </c:pt>
                <c:pt idx="45" formatCode="0">
                  <c:v>22.467945999999987</c:v>
                </c:pt>
                <c:pt idx="46" formatCode="0">
                  <c:v>23.247237999999989</c:v>
                </c:pt>
                <c:pt idx="47" formatCode="0">
                  <c:v>27.773076</c:v>
                </c:pt>
                <c:pt idx="48" formatCode="0">
                  <c:v>35.849382999999996</c:v>
                </c:pt>
                <c:pt idx="49" formatCode="0">
                  <c:v>40.631613000000009</c:v>
                </c:pt>
                <c:pt idx="50" formatCode="0">
                  <c:v>48.743864000000002</c:v>
                </c:pt>
                <c:pt idx="51" formatCode="0">
                  <c:v>49.26081700000001</c:v>
                </c:pt>
                <c:pt idx="52" formatCode="0">
                  <c:v>56.764516000000079</c:v>
                </c:pt>
                <c:pt idx="53" formatCode="0">
                  <c:v>66.79828599999999</c:v>
                </c:pt>
                <c:pt idx="54" formatCode="0">
                  <c:v>77.158734999999737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7356416"/>
        <c:axId val="267486720"/>
      </c:areaChart>
      <c:dateAx>
        <c:axId val="267356416"/>
        <c:scaling>
          <c:orientation val="minMax"/>
        </c:scaling>
        <c:delete val="0"/>
        <c:axPos val="b"/>
        <c:numFmt formatCode="yyyy" sourceLinked="0"/>
        <c:majorTickMark val="out"/>
        <c:minorTickMark val="in"/>
        <c:tickLblPos val="nextTo"/>
        <c:spPr>
          <a:noFill/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267486720"/>
        <c:crosses val="autoZero"/>
        <c:auto val="1"/>
        <c:lblOffset val="100"/>
        <c:baseTimeUnit val="months"/>
        <c:majorUnit val="12"/>
        <c:majorTimeUnit val="months"/>
        <c:minorUnit val="3"/>
        <c:minorTimeUnit val="months"/>
      </c:dateAx>
      <c:valAx>
        <c:axId val="267486720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title>
          <c:tx>
            <c:rich>
              <a:bodyPr rot="0" vert="horz"/>
              <a:lstStyle/>
              <a:p>
                <a:pPr>
                  <a:defRPr sz="1600"/>
                </a:pPr>
                <a:r>
                  <a:rPr lang="en-US" sz="1600" b="0"/>
                  <a:t>$</a:t>
                </a:r>
                <a:r>
                  <a:rPr lang="en-US" sz="1600" b="0" baseline="0"/>
                  <a:t> Billions</a:t>
                </a:r>
                <a:endParaRPr lang="en-US" sz="1600" b="0"/>
              </a:p>
            </c:rich>
          </c:tx>
          <c:layout>
            <c:manualLayout>
              <c:xMode val="edge"/>
              <c:yMode val="edge"/>
              <c:x val="0.90396739130434778"/>
              <c:y val="2.0021937556312912E-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67356416"/>
        <c:crosses val="max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6.433983795503824E-2"/>
          <c:y val="9.0995220746660402E-2"/>
          <c:w val="0.47750892388451455"/>
          <c:h val="0.45005610236220484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_100D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pic>
        <p:nvPicPr>
          <p:cNvPr id="9" name="Picture 8" descr="3184-R14-FedPPT_8_Cropp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875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EE36-C39B-47C8-92CC-DFBB56E7FB5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B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B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8_Quatr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EE36-C39B-47C8-92CC-DFBB56E7FB5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B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B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7_cropp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3008"/>
            <a:ext cx="9144000" cy="15194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3575304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16636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>
                    <a:lumMod val="50000"/>
                  </a:schemeClr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391400" y="6572250"/>
            <a:ext cx="1541463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for internal use only</a:t>
            </a:r>
            <a:endParaRPr lang="en-US" sz="2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5F6CA7A-F24B-4174-A3F9-E6FE3CE64E44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59490-EA3F-4F4A-ACF9-86412ABA9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99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030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3184-R14-FedPPT_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3184-R14-FedPPT_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184-R14-FedPPT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rgbClr val="FFFFFF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31_0710_People-Cover-Slide_R5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93192" y="6341364"/>
            <a:ext cx="7379208" cy="28803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4F5052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Date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393192" y="4224528"/>
            <a:ext cx="7379208" cy="1298448"/>
          </a:xfrm>
        </p:spPr>
        <p:txBody>
          <a:bodyPr lIns="0" tIns="0" rIns="0" bIns="45720">
            <a:noAutofit/>
          </a:bodyPr>
          <a:lstStyle>
            <a:lvl1pPr algn="l">
              <a:lnSpc>
                <a:spcPts val="3500"/>
              </a:lnSpc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93192" y="5753290"/>
            <a:ext cx="8293608" cy="576072"/>
          </a:xfrm>
        </p:spPr>
        <p:txBody>
          <a:bodyPr lIns="0" tIns="0" rIns="0" bIns="0">
            <a:noAutofit/>
          </a:bodyPr>
          <a:lstStyle>
            <a:lvl1pPr marL="0">
              <a:lnSpc>
                <a:spcPts val="2000"/>
              </a:lnSpc>
              <a:spcBef>
                <a:spcPts val="0"/>
              </a:spcBef>
              <a:buNone/>
              <a:defRPr sz="1700">
                <a:solidFill>
                  <a:schemeClr val="tx1"/>
                </a:solidFill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 smtClean="0"/>
              <a:t>Insert Subtitle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3184-R14-FedPPT_9_Croppe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014984"/>
          </a:xfrm>
          <a:prstGeom prst="rect">
            <a:avLst/>
          </a:prstGeom>
        </p:spPr>
      </p:pic>
      <p:pic>
        <p:nvPicPr>
          <p:cNvPr id="11" name="Picture 10" descr="3184-R14-FedPPT_8_Quatr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4560" y="5989320"/>
            <a:ext cx="859440" cy="8686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066800"/>
            <a:ext cx="8229600" cy="4525963"/>
          </a:xfrm>
        </p:spPr>
        <p:txBody>
          <a:bodyPr lIns="0" tIns="0" rIns="0" bIns="0">
            <a:noAutofit/>
          </a:bodyPr>
          <a:lstStyle>
            <a:lvl5pPr>
              <a:defRPr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92" y="0"/>
            <a:ext cx="8229600" cy="813816"/>
          </a:xfrm>
        </p:spPr>
        <p:txBody>
          <a:bodyPr wrap="none" lIns="0" tIns="64008" rIns="0" bIns="0" anchor="ctr" anchorCtr="0">
            <a:noAutofit/>
          </a:bodyPr>
          <a:lstStyle>
            <a:lvl1pPr indent="0" algn="l">
              <a:lnSpc>
                <a:spcPts val="2500"/>
              </a:lnSpc>
              <a:defRPr sz="2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600" y="6202363"/>
            <a:ext cx="533400" cy="731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95EE36-C39B-47C8-92CC-DFBB56E7FB5D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45B8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45B8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Third level </a:t>
            </a:r>
          </a:p>
          <a:p>
            <a:pPr lvl="1"/>
            <a:r>
              <a:rPr lang="en-US" dirty="0" smtClean="0"/>
              <a:t>Fourth level</a:t>
            </a:r>
          </a:p>
          <a:p>
            <a:pPr lvl="2"/>
            <a:r>
              <a:rPr lang="en-US" dirty="0" smtClean="0"/>
              <a:t>Fifth level</a:t>
            </a:r>
          </a:p>
          <a:p>
            <a:pPr lvl="3"/>
            <a:r>
              <a:rPr lang="en-US" dirty="0" smtClean="0"/>
              <a:t>Sixth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45B8F"/>
                </a:solidFill>
                <a:latin typeface="Arial"/>
              </a:defRPr>
            </a:lvl1pPr>
          </a:lstStyle>
          <a:p>
            <a:fld id="{99B59490-EA3F-4F4A-ACF9-86412ABA9BF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Font typeface="Wingdings" charset="2"/>
        <a:buChar char="§"/>
        <a:defRPr sz="22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100000"/>
        <a:buFont typeface="Lucida Grande"/>
        <a:buChar char="▫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81000"/>
        <a:buFont typeface="Lucida Grande"/>
        <a:buChar char="–"/>
        <a:defRPr sz="1800" kern="1200">
          <a:solidFill>
            <a:schemeClr val="tx1">
              <a:lumMod val="50000"/>
            </a:schemeClr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40000"/>
            <a:lumOff val="60000"/>
          </a:schemeClr>
        </a:buClr>
        <a:buFont typeface="Lucida Grande"/>
        <a:buChar char="–"/>
        <a:defRPr sz="1600" kern="1200" baseline="0">
          <a:solidFill>
            <a:schemeClr val="accent2">
              <a:lumMod val="50000"/>
            </a:schemeClr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apers.ssrn.com/sol3/papers.cfm?abstract_id=2320921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23 </a:t>
            </a:r>
            <a:r>
              <a:rPr lang="en-US" dirty="0" smtClean="0"/>
              <a:t>November 2013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Dark Side of </a:t>
            </a:r>
            <a:br>
              <a:rPr lang="en-US" dirty="0" smtClean="0"/>
            </a:br>
            <a:r>
              <a:rPr lang="en-US" dirty="0" smtClean="0"/>
              <a:t>Shadow Credit Intermediation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Adam B Ashcraft</a:t>
            </a:r>
          </a:p>
          <a:p>
            <a:r>
              <a:rPr lang="en-US" dirty="0" smtClean="0"/>
              <a:t>Senior Vice-President and Head of Credit Risk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5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went wrong?</a:t>
            </a:r>
            <a:br>
              <a:rPr lang="en-US" dirty="0" smtClean="0"/>
            </a:br>
            <a:r>
              <a:rPr lang="en-US" dirty="0" smtClean="0"/>
              <a:t>Credit Derivatives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2600"/>
            <a:ext cx="7556412" cy="37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0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to worry about now?</a:t>
            </a:r>
            <a:br>
              <a:rPr lang="en-US" dirty="0" smtClean="0"/>
            </a:br>
            <a:r>
              <a:rPr lang="en-US" dirty="0" smtClean="0"/>
              <a:t>Agency Mortgage REITs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088911170"/>
              </p:ext>
            </p:extLst>
          </p:nvPr>
        </p:nvGraphicFramePr>
        <p:xfrm>
          <a:off x="1066800" y="1066800"/>
          <a:ext cx="7010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81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worry about now?</a:t>
            </a:r>
            <a:br>
              <a:rPr lang="en-US" dirty="0"/>
            </a:br>
            <a:r>
              <a:rPr lang="en-US" dirty="0" smtClean="0">
                <a:solidFill>
                  <a:schemeClr val="bg1"/>
                </a:solidFill>
              </a:rPr>
              <a:t>Reinsurance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1013505"/>
            <a:ext cx="5953125" cy="4134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148263"/>
            <a:ext cx="762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figure reports life and annuity reinsurance ceded by U.S. life insurers to affiliated </a:t>
            </a:r>
            <a:r>
              <a:rPr lang="en-US" sz="1400" dirty="0" smtClean="0"/>
              <a:t>and unaffiliated </a:t>
            </a:r>
            <a:r>
              <a:rPr lang="en-US" sz="1400" dirty="0"/>
              <a:t>reinsurers. Reinsurance ceded is the sum of reserve credit taken and </a:t>
            </a:r>
            <a:r>
              <a:rPr lang="en-US" sz="1400" dirty="0" smtClean="0"/>
              <a:t>modified coinsurance </a:t>
            </a:r>
            <a:r>
              <a:rPr lang="en-US" sz="1400" dirty="0"/>
              <a:t>reserve ceded.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990600" y="6400800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papers.ssrn.com/sol3/papers.cfm?abstract_id=2320921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7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worry about now?</a:t>
            </a:r>
            <a:br>
              <a:rPr lang="en-US" dirty="0"/>
            </a:br>
            <a:r>
              <a:rPr lang="en-US" dirty="0" smtClean="0"/>
              <a:t>Leveraged Lending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86967"/>
            <a:ext cx="6781800" cy="270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854983" cy="278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29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to worry about now?</a:t>
            </a:r>
            <a:br>
              <a:rPr lang="en-US" dirty="0"/>
            </a:br>
            <a:r>
              <a:rPr lang="en-US" dirty="0" smtClean="0"/>
              <a:t>Chinese Shadow Banking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1562100"/>
            <a:ext cx="4248150" cy="3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77" y="1553441"/>
            <a:ext cx="4248150" cy="369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6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shadow credit intermediation exist?</a:t>
            </a:r>
          </a:p>
          <a:p>
            <a:r>
              <a:rPr lang="en-US" dirty="0" smtClean="0"/>
              <a:t>Why should we be concerned?</a:t>
            </a:r>
          </a:p>
          <a:p>
            <a:r>
              <a:rPr lang="en-US" dirty="0" smtClean="0"/>
              <a:t>What have we learned?</a:t>
            </a:r>
          </a:p>
          <a:p>
            <a:r>
              <a:rPr lang="en-US" dirty="0" smtClean="0"/>
              <a:t>What should we worry about now?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does shadow credit intermediation exist?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172200" cy="42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143000" y="563880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Source: Ashcraft, Adrian, and Cetorelli (2013)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2323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71800" y="3505200"/>
            <a:ext cx="3352800" cy="2362200"/>
          </a:xfrm>
        </p:spPr>
        <p:txBody>
          <a:bodyPr/>
          <a:lstStyle/>
          <a:p>
            <a:r>
              <a:rPr lang="en-US" dirty="0" smtClean="0"/>
              <a:t>Regulatory arbitrage</a:t>
            </a:r>
          </a:p>
          <a:p>
            <a:r>
              <a:rPr lang="en-US" dirty="0" smtClean="0"/>
              <a:t>Neglected risks</a:t>
            </a:r>
          </a:p>
          <a:p>
            <a:r>
              <a:rPr lang="en-US" dirty="0" smtClean="0"/>
              <a:t>Funding fragilities</a:t>
            </a:r>
          </a:p>
          <a:p>
            <a:r>
              <a:rPr lang="en-US" dirty="0" smtClean="0"/>
              <a:t>Leverage cycles</a:t>
            </a:r>
          </a:p>
          <a:p>
            <a:r>
              <a:rPr lang="en-US" dirty="0" smtClean="0"/>
              <a:t>Agency problems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should we be concerned?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075" y="1066800"/>
            <a:ext cx="3577525" cy="22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went wrong?</a:t>
            </a:r>
            <a:br>
              <a:rPr lang="en-US" dirty="0" smtClean="0"/>
            </a:br>
            <a:r>
              <a:rPr lang="en-US" dirty="0" smtClean="0"/>
              <a:t>Asset-backed commercial paper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459" y="1371600"/>
            <a:ext cx="73456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8009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went wrong?</a:t>
            </a:r>
            <a:br>
              <a:rPr lang="en-US" dirty="0" smtClean="0"/>
            </a:br>
            <a:r>
              <a:rPr lang="en-US" dirty="0" smtClean="0"/>
              <a:t>Money market mutual funds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1486" y="1103085"/>
            <a:ext cx="6865258" cy="4905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337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went wrong?</a:t>
            </a:r>
            <a:br>
              <a:rPr lang="en-US" dirty="0" smtClean="0"/>
            </a:br>
            <a:r>
              <a:rPr lang="en-US" dirty="0" smtClean="0"/>
              <a:t>Tri-party repo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2088484"/>
            <a:ext cx="5536718" cy="376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3830287" cy="290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88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Securitization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42951"/>
            <a:ext cx="4161322" cy="2567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91000"/>
            <a:ext cx="46482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9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went wrong?</a:t>
            </a:r>
            <a:br>
              <a:rPr lang="en-US" dirty="0" smtClean="0"/>
            </a:br>
            <a:r>
              <a:rPr lang="en-US" dirty="0" smtClean="0"/>
              <a:t>Government Sponsored Agencies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71375"/>
            <a:ext cx="4191000" cy="305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1490376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FHLB Advances outstanding</a:t>
            </a:r>
            <a:endParaRPr lang="en-US" sz="1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47575"/>
            <a:ext cx="4114800" cy="30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953000" y="1490376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Non-FHLB </a:t>
            </a:r>
            <a:r>
              <a:rPr lang="en-US" sz="1400" dirty="0" err="1" smtClean="0"/>
              <a:t>vs</a:t>
            </a:r>
            <a:r>
              <a:rPr lang="en-US" sz="1400" dirty="0" smtClean="0"/>
              <a:t> FHLB Libor panel bid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49530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Ashcraft, </a:t>
            </a:r>
            <a:r>
              <a:rPr lang="en-US" sz="1200" dirty="0" err="1" smtClean="0"/>
              <a:t>Bech</a:t>
            </a:r>
            <a:r>
              <a:rPr lang="en-US" sz="1200" dirty="0" smtClean="0"/>
              <a:t>, and Frame (2008)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623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classified">
  <a:themeElements>
    <a:clrScheme name="Custom 1">
      <a:dk1>
        <a:srgbClr val="4F5052"/>
      </a:dk1>
      <a:lt1>
        <a:sysClr val="window" lastClr="FFFFFF"/>
      </a:lt1>
      <a:dk2>
        <a:srgbClr val="045B8F"/>
      </a:dk2>
      <a:lt2>
        <a:srgbClr val="986828"/>
      </a:lt2>
      <a:accent1>
        <a:srgbClr val="FF0000"/>
      </a:accent1>
      <a:accent2>
        <a:srgbClr val="333399"/>
      </a:accent2>
      <a:accent3>
        <a:srgbClr val="008000"/>
      </a:accent3>
      <a:accent4>
        <a:srgbClr val="800080"/>
      </a:accent4>
      <a:accent5>
        <a:srgbClr val="FF6600"/>
      </a:accent5>
      <a:accent6>
        <a:srgbClr val="009999"/>
      </a:accent6>
      <a:hlink>
        <a:srgbClr val="272829"/>
      </a:hlink>
      <a:folHlink>
        <a:srgbClr val="27282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Unclassified</Template>
  <TotalTime>49</TotalTime>
  <Words>182</Words>
  <Application>Microsoft Office PowerPoint</Application>
  <PresentationFormat>On-screen Show (4:3)</PresentationFormat>
  <Paragraphs>33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Unclassified</vt:lpstr>
      <vt:lpstr>The Dark Side of  Shadow Credit Intermediation</vt:lpstr>
      <vt:lpstr>Outline</vt:lpstr>
      <vt:lpstr>Why does shadow credit intermediation exist?</vt:lpstr>
      <vt:lpstr>Why should we be concerned?</vt:lpstr>
      <vt:lpstr>What went wrong? Asset-backed commercial paper</vt:lpstr>
      <vt:lpstr>What went wrong? Money market mutual funds</vt:lpstr>
      <vt:lpstr>What went wrong? Tri-party repo</vt:lpstr>
      <vt:lpstr>Securitization</vt:lpstr>
      <vt:lpstr>What went wrong? Government Sponsored Agencies</vt:lpstr>
      <vt:lpstr>What went wrong? Credit Derivatives</vt:lpstr>
      <vt:lpstr>What to worry about now? Agency Mortgage REITs</vt:lpstr>
      <vt:lpstr>What to worry about now? Reinsurance</vt:lpstr>
      <vt:lpstr>What to worry about now? Leveraged Lending</vt:lpstr>
      <vt:lpstr>What to worry about now? Chinese Shadow Banking</vt:lpstr>
    </vt:vector>
  </TitlesOfParts>
  <Company>Federal Reserve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Shadow Credit Intermediation</dc:title>
  <dc:creator>Ashcraft, Adam</dc:creator>
  <cp:lastModifiedBy>Ashcraft, Adam</cp:lastModifiedBy>
  <cp:revision>6</cp:revision>
  <dcterms:created xsi:type="dcterms:W3CDTF">2013-11-21T23:26:42Z</dcterms:created>
  <dcterms:modified xsi:type="dcterms:W3CDTF">2013-11-22T00:15:51Z</dcterms:modified>
</cp:coreProperties>
</file>