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69" r:id="rId2"/>
    <p:sldMasterId id="2147483781" r:id="rId3"/>
  </p:sldMasterIdLst>
  <p:notesMasterIdLst>
    <p:notesMasterId r:id="rId28"/>
  </p:notesMasterIdLst>
  <p:sldIdLst>
    <p:sldId id="347" r:id="rId4"/>
    <p:sldId id="339" r:id="rId5"/>
    <p:sldId id="261" r:id="rId6"/>
    <p:sldId id="340" r:id="rId7"/>
    <p:sldId id="341" r:id="rId8"/>
    <p:sldId id="342" r:id="rId9"/>
    <p:sldId id="343" r:id="rId10"/>
    <p:sldId id="259" r:id="rId11"/>
    <p:sldId id="260" r:id="rId12"/>
    <p:sldId id="337" r:id="rId13"/>
    <p:sldId id="264" r:id="rId14"/>
    <p:sldId id="336" r:id="rId15"/>
    <p:sldId id="344" r:id="rId16"/>
    <p:sldId id="345" r:id="rId17"/>
    <p:sldId id="288" r:id="rId18"/>
    <p:sldId id="294" r:id="rId19"/>
    <p:sldId id="296" r:id="rId20"/>
    <p:sldId id="317" r:id="rId21"/>
    <p:sldId id="303" r:id="rId22"/>
    <p:sldId id="346" r:id="rId23"/>
    <p:sldId id="338" r:id="rId24"/>
    <p:sldId id="328" r:id="rId25"/>
    <p:sldId id="329" r:id="rId26"/>
    <p:sldId id="32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wrayr\AppData\Local\Microsoft\Windows\Temporary%20Internet%20Files\Content.IE5\P3O3E43J\sector%20financial%20balances%202013q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I:\crisis%202009\Outstanding%20debt%20(final).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Sector Financial Balances as a % of GDP, 1952q1 to 2013q3</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v>Domestic Private Sector Balance</c:v>
          </c:tx>
          <c:spPr>
            <a:solidFill>
              <a:srgbClr val="0070C0"/>
            </a:solidFill>
          </c:spPr>
          <c:invertIfNegative val="0"/>
          <c:cat>
            <c:numRef>
              <c:f>'[sector financial balances 2013q3.xlsx]Data'!$A$4:$A$250</c:f>
              <c:numCache>
                <c:formatCode>General</c:formatCode>
                <c:ptCount val="247"/>
                <c:pt idx="0">
                  <c:v>19521</c:v>
                </c:pt>
                <c:pt idx="1">
                  <c:v>19522</c:v>
                </c:pt>
                <c:pt idx="2">
                  <c:v>19523</c:v>
                </c:pt>
                <c:pt idx="3">
                  <c:v>19524</c:v>
                </c:pt>
                <c:pt idx="4">
                  <c:v>19531</c:v>
                </c:pt>
                <c:pt idx="5">
                  <c:v>19532</c:v>
                </c:pt>
                <c:pt idx="6">
                  <c:v>19533</c:v>
                </c:pt>
                <c:pt idx="7">
                  <c:v>19534</c:v>
                </c:pt>
                <c:pt idx="8">
                  <c:v>19541</c:v>
                </c:pt>
                <c:pt idx="9">
                  <c:v>19542</c:v>
                </c:pt>
                <c:pt idx="10">
                  <c:v>19543</c:v>
                </c:pt>
                <c:pt idx="11">
                  <c:v>19544</c:v>
                </c:pt>
                <c:pt idx="12">
                  <c:v>19551</c:v>
                </c:pt>
                <c:pt idx="13">
                  <c:v>19552</c:v>
                </c:pt>
                <c:pt idx="14">
                  <c:v>19553</c:v>
                </c:pt>
                <c:pt idx="15">
                  <c:v>19554</c:v>
                </c:pt>
                <c:pt idx="16">
                  <c:v>19561</c:v>
                </c:pt>
                <c:pt idx="17">
                  <c:v>19562</c:v>
                </c:pt>
                <c:pt idx="18">
                  <c:v>19563</c:v>
                </c:pt>
                <c:pt idx="19">
                  <c:v>19564</c:v>
                </c:pt>
                <c:pt idx="20">
                  <c:v>19571</c:v>
                </c:pt>
                <c:pt idx="21">
                  <c:v>19572</c:v>
                </c:pt>
                <c:pt idx="22">
                  <c:v>19573</c:v>
                </c:pt>
                <c:pt idx="23">
                  <c:v>19574</c:v>
                </c:pt>
                <c:pt idx="24">
                  <c:v>19581</c:v>
                </c:pt>
                <c:pt idx="25">
                  <c:v>19582</c:v>
                </c:pt>
                <c:pt idx="26">
                  <c:v>19583</c:v>
                </c:pt>
                <c:pt idx="27">
                  <c:v>19584</c:v>
                </c:pt>
                <c:pt idx="28">
                  <c:v>19591</c:v>
                </c:pt>
                <c:pt idx="29">
                  <c:v>19592</c:v>
                </c:pt>
                <c:pt idx="30">
                  <c:v>19593</c:v>
                </c:pt>
                <c:pt idx="31">
                  <c:v>19594</c:v>
                </c:pt>
                <c:pt idx="32">
                  <c:v>19601</c:v>
                </c:pt>
                <c:pt idx="33">
                  <c:v>19602</c:v>
                </c:pt>
                <c:pt idx="34">
                  <c:v>19603</c:v>
                </c:pt>
                <c:pt idx="35">
                  <c:v>19604</c:v>
                </c:pt>
                <c:pt idx="36">
                  <c:v>19611</c:v>
                </c:pt>
                <c:pt idx="37">
                  <c:v>19612</c:v>
                </c:pt>
                <c:pt idx="38">
                  <c:v>19613</c:v>
                </c:pt>
                <c:pt idx="39">
                  <c:v>19614</c:v>
                </c:pt>
                <c:pt idx="40">
                  <c:v>19621</c:v>
                </c:pt>
                <c:pt idx="41">
                  <c:v>19622</c:v>
                </c:pt>
                <c:pt idx="42">
                  <c:v>19623</c:v>
                </c:pt>
                <c:pt idx="43">
                  <c:v>19624</c:v>
                </c:pt>
                <c:pt idx="44">
                  <c:v>19631</c:v>
                </c:pt>
                <c:pt idx="45">
                  <c:v>19632</c:v>
                </c:pt>
                <c:pt idx="46">
                  <c:v>19633</c:v>
                </c:pt>
                <c:pt idx="47">
                  <c:v>19634</c:v>
                </c:pt>
                <c:pt idx="48">
                  <c:v>19641</c:v>
                </c:pt>
                <c:pt idx="49">
                  <c:v>19642</c:v>
                </c:pt>
                <c:pt idx="50">
                  <c:v>19643</c:v>
                </c:pt>
                <c:pt idx="51">
                  <c:v>19644</c:v>
                </c:pt>
                <c:pt idx="52">
                  <c:v>19651</c:v>
                </c:pt>
                <c:pt idx="53">
                  <c:v>19652</c:v>
                </c:pt>
                <c:pt idx="54">
                  <c:v>19653</c:v>
                </c:pt>
                <c:pt idx="55">
                  <c:v>19654</c:v>
                </c:pt>
                <c:pt idx="56">
                  <c:v>19661</c:v>
                </c:pt>
                <c:pt idx="57">
                  <c:v>19662</c:v>
                </c:pt>
                <c:pt idx="58">
                  <c:v>19663</c:v>
                </c:pt>
                <c:pt idx="59">
                  <c:v>19664</c:v>
                </c:pt>
                <c:pt idx="60">
                  <c:v>19671</c:v>
                </c:pt>
                <c:pt idx="61">
                  <c:v>19672</c:v>
                </c:pt>
                <c:pt idx="62">
                  <c:v>19673</c:v>
                </c:pt>
                <c:pt idx="63">
                  <c:v>19674</c:v>
                </c:pt>
                <c:pt idx="64">
                  <c:v>19681</c:v>
                </c:pt>
                <c:pt idx="65">
                  <c:v>19682</c:v>
                </c:pt>
                <c:pt idx="66">
                  <c:v>19683</c:v>
                </c:pt>
                <c:pt idx="67">
                  <c:v>19684</c:v>
                </c:pt>
                <c:pt idx="68">
                  <c:v>19691</c:v>
                </c:pt>
                <c:pt idx="69">
                  <c:v>19692</c:v>
                </c:pt>
                <c:pt idx="70">
                  <c:v>19693</c:v>
                </c:pt>
                <c:pt idx="71">
                  <c:v>19694</c:v>
                </c:pt>
                <c:pt idx="72">
                  <c:v>19701</c:v>
                </c:pt>
                <c:pt idx="73">
                  <c:v>19702</c:v>
                </c:pt>
                <c:pt idx="74">
                  <c:v>19703</c:v>
                </c:pt>
                <c:pt idx="75">
                  <c:v>19704</c:v>
                </c:pt>
                <c:pt idx="76">
                  <c:v>19711</c:v>
                </c:pt>
                <c:pt idx="77">
                  <c:v>19712</c:v>
                </c:pt>
                <c:pt idx="78">
                  <c:v>19713</c:v>
                </c:pt>
                <c:pt idx="79">
                  <c:v>19714</c:v>
                </c:pt>
                <c:pt idx="80">
                  <c:v>19721</c:v>
                </c:pt>
                <c:pt idx="81">
                  <c:v>19722</c:v>
                </c:pt>
                <c:pt idx="82">
                  <c:v>19723</c:v>
                </c:pt>
                <c:pt idx="83">
                  <c:v>19724</c:v>
                </c:pt>
                <c:pt idx="84">
                  <c:v>19731</c:v>
                </c:pt>
                <c:pt idx="85">
                  <c:v>19732</c:v>
                </c:pt>
                <c:pt idx="86">
                  <c:v>19733</c:v>
                </c:pt>
                <c:pt idx="87">
                  <c:v>19734</c:v>
                </c:pt>
                <c:pt idx="88">
                  <c:v>19741</c:v>
                </c:pt>
                <c:pt idx="89">
                  <c:v>19742</c:v>
                </c:pt>
                <c:pt idx="90">
                  <c:v>19743</c:v>
                </c:pt>
                <c:pt idx="91">
                  <c:v>19744</c:v>
                </c:pt>
                <c:pt idx="92">
                  <c:v>19751</c:v>
                </c:pt>
                <c:pt idx="93">
                  <c:v>19752</c:v>
                </c:pt>
                <c:pt idx="94">
                  <c:v>19753</c:v>
                </c:pt>
                <c:pt idx="95">
                  <c:v>19754</c:v>
                </c:pt>
                <c:pt idx="96">
                  <c:v>19761</c:v>
                </c:pt>
                <c:pt idx="97">
                  <c:v>19762</c:v>
                </c:pt>
                <c:pt idx="98">
                  <c:v>19763</c:v>
                </c:pt>
                <c:pt idx="99">
                  <c:v>19764</c:v>
                </c:pt>
                <c:pt idx="100">
                  <c:v>19771</c:v>
                </c:pt>
                <c:pt idx="101">
                  <c:v>19772</c:v>
                </c:pt>
                <c:pt idx="102">
                  <c:v>19773</c:v>
                </c:pt>
                <c:pt idx="103">
                  <c:v>19774</c:v>
                </c:pt>
                <c:pt idx="104">
                  <c:v>19781</c:v>
                </c:pt>
                <c:pt idx="105">
                  <c:v>19782</c:v>
                </c:pt>
                <c:pt idx="106">
                  <c:v>19783</c:v>
                </c:pt>
                <c:pt idx="107">
                  <c:v>19784</c:v>
                </c:pt>
                <c:pt idx="108">
                  <c:v>19791</c:v>
                </c:pt>
                <c:pt idx="109">
                  <c:v>19792</c:v>
                </c:pt>
                <c:pt idx="110">
                  <c:v>19793</c:v>
                </c:pt>
                <c:pt idx="111">
                  <c:v>19794</c:v>
                </c:pt>
                <c:pt idx="112">
                  <c:v>19801</c:v>
                </c:pt>
                <c:pt idx="113">
                  <c:v>19802</c:v>
                </c:pt>
                <c:pt idx="114">
                  <c:v>19803</c:v>
                </c:pt>
                <c:pt idx="115">
                  <c:v>19804</c:v>
                </c:pt>
                <c:pt idx="116">
                  <c:v>19811</c:v>
                </c:pt>
                <c:pt idx="117">
                  <c:v>19812</c:v>
                </c:pt>
                <c:pt idx="118">
                  <c:v>19813</c:v>
                </c:pt>
                <c:pt idx="119">
                  <c:v>19814</c:v>
                </c:pt>
                <c:pt idx="120">
                  <c:v>19821</c:v>
                </c:pt>
                <c:pt idx="121">
                  <c:v>19822</c:v>
                </c:pt>
                <c:pt idx="122">
                  <c:v>19823</c:v>
                </c:pt>
                <c:pt idx="123">
                  <c:v>19824</c:v>
                </c:pt>
                <c:pt idx="124">
                  <c:v>19831</c:v>
                </c:pt>
                <c:pt idx="125">
                  <c:v>19832</c:v>
                </c:pt>
                <c:pt idx="126">
                  <c:v>19833</c:v>
                </c:pt>
                <c:pt idx="127">
                  <c:v>19834</c:v>
                </c:pt>
                <c:pt idx="128">
                  <c:v>19841</c:v>
                </c:pt>
                <c:pt idx="129">
                  <c:v>19842</c:v>
                </c:pt>
                <c:pt idx="130">
                  <c:v>19843</c:v>
                </c:pt>
                <c:pt idx="131">
                  <c:v>19844</c:v>
                </c:pt>
                <c:pt idx="132">
                  <c:v>19851</c:v>
                </c:pt>
                <c:pt idx="133">
                  <c:v>19852</c:v>
                </c:pt>
                <c:pt idx="134">
                  <c:v>19853</c:v>
                </c:pt>
                <c:pt idx="135">
                  <c:v>19854</c:v>
                </c:pt>
                <c:pt idx="136">
                  <c:v>19861</c:v>
                </c:pt>
                <c:pt idx="137">
                  <c:v>19862</c:v>
                </c:pt>
                <c:pt idx="138">
                  <c:v>19863</c:v>
                </c:pt>
                <c:pt idx="139">
                  <c:v>19864</c:v>
                </c:pt>
                <c:pt idx="140">
                  <c:v>19871</c:v>
                </c:pt>
                <c:pt idx="141">
                  <c:v>19872</c:v>
                </c:pt>
                <c:pt idx="142">
                  <c:v>19873</c:v>
                </c:pt>
                <c:pt idx="143">
                  <c:v>19874</c:v>
                </c:pt>
                <c:pt idx="144">
                  <c:v>19881</c:v>
                </c:pt>
                <c:pt idx="145">
                  <c:v>19882</c:v>
                </c:pt>
                <c:pt idx="146">
                  <c:v>19883</c:v>
                </c:pt>
                <c:pt idx="147">
                  <c:v>19884</c:v>
                </c:pt>
                <c:pt idx="148">
                  <c:v>19891</c:v>
                </c:pt>
                <c:pt idx="149">
                  <c:v>19892</c:v>
                </c:pt>
                <c:pt idx="150">
                  <c:v>19893</c:v>
                </c:pt>
                <c:pt idx="151">
                  <c:v>19894</c:v>
                </c:pt>
                <c:pt idx="152">
                  <c:v>19901</c:v>
                </c:pt>
                <c:pt idx="153">
                  <c:v>19902</c:v>
                </c:pt>
                <c:pt idx="154">
                  <c:v>19903</c:v>
                </c:pt>
                <c:pt idx="155">
                  <c:v>19904</c:v>
                </c:pt>
                <c:pt idx="156">
                  <c:v>19911</c:v>
                </c:pt>
                <c:pt idx="157">
                  <c:v>19912</c:v>
                </c:pt>
                <c:pt idx="158">
                  <c:v>19913</c:v>
                </c:pt>
                <c:pt idx="159">
                  <c:v>19914</c:v>
                </c:pt>
                <c:pt idx="160">
                  <c:v>19921</c:v>
                </c:pt>
                <c:pt idx="161">
                  <c:v>19922</c:v>
                </c:pt>
                <c:pt idx="162">
                  <c:v>19923</c:v>
                </c:pt>
                <c:pt idx="163">
                  <c:v>19924</c:v>
                </c:pt>
                <c:pt idx="164">
                  <c:v>19931</c:v>
                </c:pt>
                <c:pt idx="165">
                  <c:v>19932</c:v>
                </c:pt>
                <c:pt idx="166">
                  <c:v>19933</c:v>
                </c:pt>
                <c:pt idx="167">
                  <c:v>19934</c:v>
                </c:pt>
                <c:pt idx="168">
                  <c:v>19941</c:v>
                </c:pt>
                <c:pt idx="169">
                  <c:v>19942</c:v>
                </c:pt>
                <c:pt idx="170">
                  <c:v>19943</c:v>
                </c:pt>
                <c:pt idx="171">
                  <c:v>19944</c:v>
                </c:pt>
                <c:pt idx="172">
                  <c:v>19951</c:v>
                </c:pt>
                <c:pt idx="173">
                  <c:v>19952</c:v>
                </c:pt>
                <c:pt idx="174">
                  <c:v>19953</c:v>
                </c:pt>
                <c:pt idx="175">
                  <c:v>19954</c:v>
                </c:pt>
                <c:pt idx="176">
                  <c:v>19961</c:v>
                </c:pt>
                <c:pt idx="177">
                  <c:v>19962</c:v>
                </c:pt>
                <c:pt idx="178">
                  <c:v>19963</c:v>
                </c:pt>
                <c:pt idx="179">
                  <c:v>19964</c:v>
                </c:pt>
                <c:pt idx="180">
                  <c:v>19971</c:v>
                </c:pt>
                <c:pt idx="181">
                  <c:v>19972</c:v>
                </c:pt>
                <c:pt idx="182">
                  <c:v>19973</c:v>
                </c:pt>
                <c:pt idx="183">
                  <c:v>19974</c:v>
                </c:pt>
                <c:pt idx="184">
                  <c:v>19981</c:v>
                </c:pt>
                <c:pt idx="185">
                  <c:v>19982</c:v>
                </c:pt>
                <c:pt idx="186">
                  <c:v>19983</c:v>
                </c:pt>
                <c:pt idx="187">
                  <c:v>19984</c:v>
                </c:pt>
                <c:pt idx="188">
                  <c:v>19991</c:v>
                </c:pt>
                <c:pt idx="189">
                  <c:v>19992</c:v>
                </c:pt>
                <c:pt idx="190">
                  <c:v>19993</c:v>
                </c:pt>
                <c:pt idx="191">
                  <c:v>19994</c:v>
                </c:pt>
                <c:pt idx="192">
                  <c:v>20001</c:v>
                </c:pt>
                <c:pt idx="193">
                  <c:v>20002</c:v>
                </c:pt>
                <c:pt idx="194">
                  <c:v>20003</c:v>
                </c:pt>
                <c:pt idx="195">
                  <c:v>20004</c:v>
                </c:pt>
                <c:pt idx="196">
                  <c:v>20011</c:v>
                </c:pt>
                <c:pt idx="197">
                  <c:v>20012</c:v>
                </c:pt>
                <c:pt idx="198">
                  <c:v>20013</c:v>
                </c:pt>
                <c:pt idx="199">
                  <c:v>20014</c:v>
                </c:pt>
                <c:pt idx="200">
                  <c:v>20021</c:v>
                </c:pt>
                <c:pt idx="201">
                  <c:v>20022</c:v>
                </c:pt>
                <c:pt idx="202">
                  <c:v>20023</c:v>
                </c:pt>
                <c:pt idx="203">
                  <c:v>20024</c:v>
                </c:pt>
                <c:pt idx="204">
                  <c:v>20031</c:v>
                </c:pt>
                <c:pt idx="205">
                  <c:v>20032</c:v>
                </c:pt>
                <c:pt idx="206">
                  <c:v>20033</c:v>
                </c:pt>
                <c:pt idx="207">
                  <c:v>20034</c:v>
                </c:pt>
                <c:pt idx="208">
                  <c:v>20041</c:v>
                </c:pt>
                <c:pt idx="209">
                  <c:v>20042</c:v>
                </c:pt>
                <c:pt idx="210">
                  <c:v>20043</c:v>
                </c:pt>
                <c:pt idx="211">
                  <c:v>20044</c:v>
                </c:pt>
                <c:pt idx="212">
                  <c:v>20051</c:v>
                </c:pt>
                <c:pt idx="213">
                  <c:v>20052</c:v>
                </c:pt>
                <c:pt idx="214">
                  <c:v>20053</c:v>
                </c:pt>
                <c:pt idx="215">
                  <c:v>20054</c:v>
                </c:pt>
                <c:pt idx="216">
                  <c:v>20061</c:v>
                </c:pt>
                <c:pt idx="217">
                  <c:v>20062</c:v>
                </c:pt>
                <c:pt idx="218">
                  <c:v>20063</c:v>
                </c:pt>
                <c:pt idx="219">
                  <c:v>20064</c:v>
                </c:pt>
                <c:pt idx="220">
                  <c:v>20071</c:v>
                </c:pt>
                <c:pt idx="221">
                  <c:v>20072</c:v>
                </c:pt>
                <c:pt idx="222">
                  <c:v>20073</c:v>
                </c:pt>
                <c:pt idx="223">
                  <c:v>20074</c:v>
                </c:pt>
                <c:pt idx="224">
                  <c:v>20081</c:v>
                </c:pt>
                <c:pt idx="225">
                  <c:v>20082</c:v>
                </c:pt>
                <c:pt idx="226">
                  <c:v>20083</c:v>
                </c:pt>
                <c:pt idx="227">
                  <c:v>20084</c:v>
                </c:pt>
                <c:pt idx="228">
                  <c:v>20091</c:v>
                </c:pt>
                <c:pt idx="229">
                  <c:v>20092</c:v>
                </c:pt>
                <c:pt idx="230">
                  <c:v>20093</c:v>
                </c:pt>
                <c:pt idx="231">
                  <c:v>20094</c:v>
                </c:pt>
                <c:pt idx="232">
                  <c:v>20101</c:v>
                </c:pt>
                <c:pt idx="233">
                  <c:v>20102</c:v>
                </c:pt>
                <c:pt idx="234">
                  <c:v>20103</c:v>
                </c:pt>
                <c:pt idx="235">
                  <c:v>20104</c:v>
                </c:pt>
                <c:pt idx="236">
                  <c:v>20111</c:v>
                </c:pt>
                <c:pt idx="237">
                  <c:v>20112</c:v>
                </c:pt>
                <c:pt idx="238">
                  <c:v>20113</c:v>
                </c:pt>
                <c:pt idx="239">
                  <c:v>20114</c:v>
                </c:pt>
                <c:pt idx="240">
                  <c:v>20121</c:v>
                </c:pt>
                <c:pt idx="241">
                  <c:v>20122</c:v>
                </c:pt>
                <c:pt idx="242">
                  <c:v>20123</c:v>
                </c:pt>
                <c:pt idx="243">
                  <c:v>20124</c:v>
                </c:pt>
                <c:pt idx="244">
                  <c:v>20131</c:v>
                </c:pt>
                <c:pt idx="245">
                  <c:v>20132</c:v>
                </c:pt>
                <c:pt idx="246">
                  <c:v>20133</c:v>
                </c:pt>
              </c:numCache>
            </c:numRef>
          </c:cat>
          <c:val>
            <c:numRef>
              <c:f>'[sector financial balances 2013q3.xlsx]Data'!$U$4:$U$250</c:f>
              <c:numCache>
                <c:formatCode>0.00%</c:formatCode>
                <c:ptCount val="247"/>
                <c:pt idx="0">
                  <c:v>2.818177679067185E-2</c:v>
                </c:pt>
                <c:pt idx="1">
                  <c:v>3.6197676348547717E-2</c:v>
                </c:pt>
                <c:pt idx="2">
                  <c:v>3.5908147745790334E-2</c:v>
                </c:pt>
                <c:pt idx="3">
                  <c:v>2.5440083945435468E-2</c:v>
                </c:pt>
                <c:pt idx="4">
                  <c:v>2.4837992794647452E-2</c:v>
                </c:pt>
                <c:pt idx="5">
                  <c:v>2.6521916900331378E-2</c:v>
                </c:pt>
                <c:pt idx="6">
                  <c:v>2.7452050038294616E-2</c:v>
                </c:pt>
                <c:pt idx="7">
                  <c:v>3.5945177139901731E-2</c:v>
                </c:pt>
                <c:pt idx="8">
                  <c:v>4.555020103626943E-2</c:v>
                </c:pt>
                <c:pt idx="9">
                  <c:v>4.2746210036213136E-2</c:v>
                </c:pt>
                <c:pt idx="10">
                  <c:v>3.3872609805924409E-2</c:v>
                </c:pt>
                <c:pt idx="11">
                  <c:v>3.194809978778531E-2</c:v>
                </c:pt>
                <c:pt idx="12">
                  <c:v>1.8330258641527677E-2</c:v>
                </c:pt>
                <c:pt idx="13">
                  <c:v>1.7275831359545239E-2</c:v>
                </c:pt>
                <c:pt idx="14">
                  <c:v>1.628222841225627E-2</c:v>
                </c:pt>
                <c:pt idx="15">
                  <c:v>9.4229929175234164E-3</c:v>
                </c:pt>
                <c:pt idx="16">
                  <c:v>1.7467090331366321E-2</c:v>
                </c:pt>
                <c:pt idx="17">
                  <c:v>2.521369433877825E-2</c:v>
                </c:pt>
                <c:pt idx="18">
                  <c:v>3.0183668953308252E-2</c:v>
                </c:pt>
                <c:pt idx="19">
                  <c:v>3.4979406026447002E-2</c:v>
                </c:pt>
                <c:pt idx="20">
                  <c:v>3.5588610284742882E-2</c:v>
                </c:pt>
                <c:pt idx="21">
                  <c:v>3.8562063861281463E-2</c:v>
                </c:pt>
                <c:pt idx="22">
                  <c:v>3.5196670135275755E-2</c:v>
                </c:pt>
                <c:pt idx="23">
                  <c:v>4.6659659449232706E-2</c:v>
                </c:pt>
                <c:pt idx="24">
                  <c:v>5.3877028181041849E-2</c:v>
                </c:pt>
                <c:pt idx="25">
                  <c:v>5.8481066215358576E-2</c:v>
                </c:pt>
                <c:pt idx="26">
                  <c:v>5.4262227702424989E-2</c:v>
                </c:pt>
                <c:pt idx="27">
                  <c:v>4.3741007194244605E-2</c:v>
                </c:pt>
                <c:pt idx="28">
                  <c:v>3.6985711489528283E-2</c:v>
                </c:pt>
                <c:pt idx="29">
                  <c:v>2.9780743565300284E-2</c:v>
                </c:pt>
                <c:pt idx="30">
                  <c:v>3.3017718240535336E-2</c:v>
                </c:pt>
                <c:pt idx="31">
                  <c:v>3.1876062724352922E-2</c:v>
                </c:pt>
                <c:pt idx="32">
                  <c:v>1.7040853882959141E-2</c:v>
                </c:pt>
                <c:pt idx="33">
                  <c:v>2.8249170659786209E-2</c:v>
                </c:pt>
                <c:pt idx="34">
                  <c:v>3.2687305367283384E-2</c:v>
                </c:pt>
                <c:pt idx="35">
                  <c:v>4.884700665188469E-2</c:v>
                </c:pt>
                <c:pt idx="36">
                  <c:v>4.9979849789338705E-2</c:v>
                </c:pt>
                <c:pt idx="37">
                  <c:v>4.640832436311447E-2</c:v>
                </c:pt>
                <c:pt idx="38">
                  <c:v>4.3201970443349752E-2</c:v>
                </c:pt>
                <c:pt idx="39">
                  <c:v>4.3526985218288079E-2</c:v>
                </c:pt>
                <c:pt idx="40">
                  <c:v>3.9630376344086019E-2</c:v>
                </c:pt>
                <c:pt idx="41">
                  <c:v>4.1633195020746888E-2</c:v>
                </c:pt>
                <c:pt idx="42">
                  <c:v>3.9055428009183345E-2</c:v>
                </c:pt>
                <c:pt idx="43">
                  <c:v>4.6126243679660742E-2</c:v>
                </c:pt>
                <c:pt idx="44">
                  <c:v>4.0044958253050746E-2</c:v>
                </c:pt>
                <c:pt idx="45">
                  <c:v>4.0063311174422286E-2</c:v>
                </c:pt>
                <c:pt idx="46">
                  <c:v>3.47906976744186E-2</c:v>
                </c:pt>
                <c:pt idx="47">
                  <c:v>3.7617956939990836E-2</c:v>
                </c:pt>
                <c:pt idx="48">
                  <c:v>4.0691505216095374E-2</c:v>
                </c:pt>
                <c:pt idx="49">
                  <c:v>4.8540381791483116E-2</c:v>
                </c:pt>
                <c:pt idx="50">
                  <c:v>4.3885681293302545E-2</c:v>
                </c:pt>
                <c:pt idx="51">
                  <c:v>4.520693111843048E-2</c:v>
                </c:pt>
                <c:pt idx="52">
                  <c:v>3.3253615127919911E-2</c:v>
                </c:pt>
                <c:pt idx="53">
                  <c:v>3.5118088737201368E-2</c:v>
                </c:pt>
                <c:pt idx="54">
                  <c:v>3.916300146608024E-2</c:v>
                </c:pt>
                <c:pt idx="55">
                  <c:v>3.6279912042426588E-2</c:v>
                </c:pt>
                <c:pt idx="56">
                  <c:v>2.5803862553298224E-2</c:v>
                </c:pt>
                <c:pt idx="57">
                  <c:v>2.7457879088206148E-2</c:v>
                </c:pt>
                <c:pt idx="58">
                  <c:v>3.0370370370370374E-2</c:v>
                </c:pt>
                <c:pt idx="59">
                  <c:v>3.624341159559176E-2</c:v>
                </c:pt>
                <c:pt idx="60">
                  <c:v>4.3985344521924118E-2</c:v>
                </c:pt>
                <c:pt idx="61">
                  <c:v>4.6697215368346839E-2</c:v>
                </c:pt>
                <c:pt idx="62">
                  <c:v>4.8025845159801551E-2</c:v>
                </c:pt>
                <c:pt idx="63">
                  <c:v>4.5734994337485839E-2</c:v>
                </c:pt>
                <c:pt idx="64">
                  <c:v>3.4643837119964875E-2</c:v>
                </c:pt>
                <c:pt idx="65">
                  <c:v>3.5484835540367361E-2</c:v>
                </c:pt>
                <c:pt idx="66">
                  <c:v>3.0884268010922079E-2</c:v>
                </c:pt>
                <c:pt idx="67">
                  <c:v>3.05205648902175E-2</c:v>
                </c:pt>
                <c:pt idx="68">
                  <c:v>1.428829733802109E-2</c:v>
                </c:pt>
                <c:pt idx="69">
                  <c:v>1.6661392405063289E-2</c:v>
                </c:pt>
                <c:pt idx="70">
                  <c:v>2.5157476499660818E-2</c:v>
                </c:pt>
                <c:pt idx="71">
                  <c:v>2.8284808302104354E-2</c:v>
                </c:pt>
                <c:pt idx="72">
                  <c:v>3.4559941494304858E-2</c:v>
                </c:pt>
                <c:pt idx="73">
                  <c:v>4.2343706195682645E-2</c:v>
                </c:pt>
                <c:pt idx="74">
                  <c:v>4.744442403086533E-2</c:v>
                </c:pt>
                <c:pt idx="75">
                  <c:v>5.2998625744388461E-2</c:v>
                </c:pt>
                <c:pt idx="76">
                  <c:v>4.2886018103524035E-2</c:v>
                </c:pt>
                <c:pt idx="77">
                  <c:v>4.6282559944799032E-2</c:v>
                </c:pt>
                <c:pt idx="78">
                  <c:v>4.5303736338219103E-2</c:v>
                </c:pt>
                <c:pt idx="79">
                  <c:v>4.9939636720983567E-2</c:v>
                </c:pt>
                <c:pt idx="80">
                  <c:v>3.638515156427298E-2</c:v>
                </c:pt>
                <c:pt idx="81">
                  <c:v>2.4997638167217763E-2</c:v>
                </c:pt>
                <c:pt idx="82">
                  <c:v>2.816291830898833E-2</c:v>
                </c:pt>
                <c:pt idx="83">
                  <c:v>3.7606786277306514E-2</c:v>
                </c:pt>
                <c:pt idx="84">
                  <c:v>2.4271746215687694E-2</c:v>
                </c:pt>
                <c:pt idx="85">
                  <c:v>2.4960496613995478E-2</c:v>
                </c:pt>
                <c:pt idx="86">
                  <c:v>3.2160901941680003E-2</c:v>
                </c:pt>
                <c:pt idx="87">
                  <c:v>3.4934415145368491E-2</c:v>
                </c:pt>
                <c:pt idx="88">
                  <c:v>3.9563821246989567E-2</c:v>
                </c:pt>
                <c:pt idx="89">
                  <c:v>2.1131534350149909E-2</c:v>
                </c:pt>
                <c:pt idx="90">
                  <c:v>3.1920173979787643E-2</c:v>
                </c:pt>
                <c:pt idx="91">
                  <c:v>3.5987273067565037E-2</c:v>
                </c:pt>
                <c:pt idx="92">
                  <c:v>6.8174857989627066E-2</c:v>
                </c:pt>
                <c:pt idx="93">
                  <c:v>9.7977663748868099E-2</c:v>
                </c:pt>
                <c:pt idx="94">
                  <c:v>7.2820371396737221E-2</c:v>
                </c:pt>
                <c:pt idx="95">
                  <c:v>7.277678267041772E-2</c:v>
                </c:pt>
                <c:pt idx="96">
                  <c:v>5.5888188544806795E-2</c:v>
                </c:pt>
                <c:pt idx="97">
                  <c:v>4.4661532661963488E-2</c:v>
                </c:pt>
                <c:pt idx="98">
                  <c:v>4.1398571806400428E-2</c:v>
                </c:pt>
                <c:pt idx="99">
                  <c:v>3.6617829137432931E-2</c:v>
                </c:pt>
                <c:pt idx="100">
                  <c:v>2.0186690755796446E-2</c:v>
                </c:pt>
                <c:pt idx="101">
                  <c:v>2.4350274258531136E-2</c:v>
                </c:pt>
                <c:pt idx="102">
                  <c:v>2.485865058424426E-2</c:v>
                </c:pt>
                <c:pt idx="103">
                  <c:v>2.6282394171354792E-2</c:v>
                </c:pt>
                <c:pt idx="104">
                  <c:v>2.640286141169014E-2</c:v>
                </c:pt>
                <c:pt idx="105">
                  <c:v>1.359924676880938E-2</c:v>
                </c:pt>
                <c:pt idx="106">
                  <c:v>1.3239953309988329E-2</c:v>
                </c:pt>
                <c:pt idx="107">
                  <c:v>1.0601885424220451E-2</c:v>
                </c:pt>
                <c:pt idx="108">
                  <c:v>1.1382075285381368E-2</c:v>
                </c:pt>
                <c:pt idx="109">
                  <c:v>7.705701078582438E-3</c:v>
                </c:pt>
                <c:pt idx="110">
                  <c:v>5.6188443246077205E-3</c:v>
                </c:pt>
                <c:pt idx="111">
                  <c:v>8.3289998901380571E-3</c:v>
                </c:pt>
                <c:pt idx="112">
                  <c:v>7.7908889365658303E-3</c:v>
                </c:pt>
                <c:pt idx="113">
                  <c:v>2.6579999999999993E-2</c:v>
                </c:pt>
                <c:pt idx="114">
                  <c:v>4.2033566433566434E-2</c:v>
                </c:pt>
                <c:pt idx="115">
                  <c:v>3.3368519508284337E-2</c:v>
                </c:pt>
                <c:pt idx="116">
                  <c:v>1.5071686304563021E-2</c:v>
                </c:pt>
                <c:pt idx="117">
                  <c:v>2.1074168797953968E-2</c:v>
                </c:pt>
                <c:pt idx="118">
                  <c:v>2.3206893379534511E-2</c:v>
                </c:pt>
                <c:pt idx="119">
                  <c:v>3.770373979778293E-2</c:v>
                </c:pt>
                <c:pt idx="120">
                  <c:v>4.9973730832671509E-2</c:v>
                </c:pt>
                <c:pt idx="121">
                  <c:v>5.773535062439962E-2</c:v>
                </c:pt>
                <c:pt idx="122">
                  <c:v>5.8324274555228837E-2</c:v>
                </c:pt>
                <c:pt idx="123">
                  <c:v>6.100358002230178E-2</c:v>
                </c:pt>
                <c:pt idx="124">
                  <c:v>6.2444042180271817E-2</c:v>
                </c:pt>
                <c:pt idx="125">
                  <c:v>4.2297769042310474E-2</c:v>
                </c:pt>
                <c:pt idx="126">
                  <c:v>3.4895975778316685E-2</c:v>
                </c:pt>
                <c:pt idx="127">
                  <c:v>2.9728405468770584E-2</c:v>
                </c:pt>
                <c:pt idx="128">
                  <c:v>2.333878552443263E-2</c:v>
                </c:pt>
                <c:pt idx="129">
                  <c:v>2.1803237858032377E-2</c:v>
                </c:pt>
                <c:pt idx="130">
                  <c:v>2.388119587023536E-2</c:v>
                </c:pt>
                <c:pt idx="131">
                  <c:v>2.7555212653100587E-2</c:v>
                </c:pt>
                <c:pt idx="132">
                  <c:v>2.140338455002478E-2</c:v>
                </c:pt>
                <c:pt idx="133">
                  <c:v>2.7622434511772768E-2</c:v>
                </c:pt>
                <c:pt idx="134">
                  <c:v>1.6803349565375693E-2</c:v>
                </c:pt>
                <c:pt idx="135">
                  <c:v>1.4055826278322962E-2</c:v>
                </c:pt>
                <c:pt idx="136">
                  <c:v>1.4700529194251927E-2</c:v>
                </c:pt>
                <c:pt idx="137">
                  <c:v>1.4903958026913701E-2</c:v>
                </c:pt>
                <c:pt idx="138">
                  <c:v>1.3088012468072212E-2</c:v>
                </c:pt>
                <c:pt idx="139">
                  <c:v>7.4000794668110581E-3</c:v>
                </c:pt>
                <c:pt idx="140">
                  <c:v>1.2301585625910518E-2</c:v>
                </c:pt>
                <c:pt idx="141">
                  <c:v>2.9707980753276931E-3</c:v>
                </c:pt>
                <c:pt idx="142">
                  <c:v>1.3368738303885224E-2</c:v>
                </c:pt>
                <c:pt idx="143">
                  <c:v>9.6093656671843268E-3</c:v>
                </c:pt>
                <c:pt idx="144">
                  <c:v>1.9394177503634147E-2</c:v>
                </c:pt>
                <c:pt idx="145">
                  <c:v>2.0420155157846225E-2</c:v>
                </c:pt>
                <c:pt idx="146">
                  <c:v>1.9402973809344103E-2</c:v>
                </c:pt>
                <c:pt idx="147">
                  <c:v>1.9694422377002242E-2</c:v>
                </c:pt>
                <c:pt idx="148">
                  <c:v>1.3877078395541968E-2</c:v>
                </c:pt>
                <c:pt idx="149">
                  <c:v>1.123181067107297E-2</c:v>
                </c:pt>
                <c:pt idx="150">
                  <c:v>1.1927514663398401E-2</c:v>
                </c:pt>
                <c:pt idx="151">
                  <c:v>1.3266244469506378E-2</c:v>
                </c:pt>
                <c:pt idx="152">
                  <c:v>1.5064167854960273E-2</c:v>
                </c:pt>
                <c:pt idx="153">
                  <c:v>2.044286742430583E-2</c:v>
                </c:pt>
                <c:pt idx="154">
                  <c:v>1.7514553445559328E-2</c:v>
                </c:pt>
                <c:pt idx="155">
                  <c:v>3.085765514493476E-2</c:v>
                </c:pt>
                <c:pt idx="156">
                  <c:v>4.4846322812928371E-2</c:v>
                </c:pt>
                <c:pt idx="157">
                  <c:v>4.5096603024236209E-2</c:v>
                </c:pt>
                <c:pt idx="158">
                  <c:v>4.046250582956757E-2</c:v>
                </c:pt>
                <c:pt idx="159">
                  <c:v>4.3433449055642254E-2</c:v>
                </c:pt>
                <c:pt idx="160">
                  <c:v>5.2725234831178594E-2</c:v>
                </c:pt>
                <c:pt idx="161">
                  <c:v>4.7787686952235717E-2</c:v>
                </c:pt>
                <c:pt idx="162">
                  <c:v>4.1219445540946767E-2</c:v>
                </c:pt>
                <c:pt idx="163">
                  <c:v>3.3879507278835382E-2</c:v>
                </c:pt>
                <c:pt idx="164">
                  <c:v>3.0929136658664536E-2</c:v>
                </c:pt>
                <c:pt idx="165">
                  <c:v>2.8217172308773575E-2</c:v>
                </c:pt>
                <c:pt idx="166">
                  <c:v>2.4830258732594673E-2</c:v>
                </c:pt>
                <c:pt idx="167">
                  <c:v>1.8575856675671833E-2</c:v>
                </c:pt>
                <c:pt idx="168">
                  <c:v>1.2563549227880387E-2</c:v>
                </c:pt>
                <c:pt idx="169">
                  <c:v>8.3585292377952314E-3</c:v>
                </c:pt>
                <c:pt idx="170">
                  <c:v>1.2736323821441201E-2</c:v>
                </c:pt>
                <c:pt idx="171">
                  <c:v>1.1108941349561958E-2</c:v>
                </c:pt>
                <c:pt idx="172">
                  <c:v>1.4340052748068335E-2</c:v>
                </c:pt>
                <c:pt idx="173">
                  <c:v>1.7121367521367524E-2</c:v>
                </c:pt>
                <c:pt idx="174">
                  <c:v>1.7400376305715955E-2</c:v>
                </c:pt>
                <c:pt idx="175">
                  <c:v>1.7595199630740826E-2</c:v>
                </c:pt>
                <c:pt idx="176">
                  <c:v>1.8641704104475888E-2</c:v>
                </c:pt>
                <c:pt idx="177">
                  <c:v>1.0137322764318408E-2</c:v>
                </c:pt>
                <c:pt idx="178">
                  <c:v>4.8177472729501163E-3</c:v>
                </c:pt>
                <c:pt idx="179">
                  <c:v>3.6794536086206297E-3</c:v>
                </c:pt>
                <c:pt idx="180">
                  <c:v>4.6574625089264438E-3</c:v>
                </c:pt>
                <c:pt idx="181">
                  <c:v>-1.3718588851600261E-3</c:v>
                </c:pt>
                <c:pt idx="182">
                  <c:v>-2.46165882393548E-3</c:v>
                </c:pt>
                <c:pt idx="183">
                  <c:v>-1.8351463292521964E-3</c:v>
                </c:pt>
                <c:pt idx="184">
                  <c:v>-7.4664506912338717E-3</c:v>
                </c:pt>
                <c:pt idx="185">
                  <c:v>-6.8063060058257139E-3</c:v>
                </c:pt>
                <c:pt idx="186">
                  <c:v>-1.1217965538353889E-2</c:v>
                </c:pt>
                <c:pt idx="187">
                  <c:v>-1.9129073420761981E-2</c:v>
                </c:pt>
                <c:pt idx="188">
                  <c:v>-1.7526216098959824E-2</c:v>
                </c:pt>
                <c:pt idx="189">
                  <c:v>-2.3711094377510039E-2</c:v>
                </c:pt>
                <c:pt idx="190">
                  <c:v>-3.1558866503405836E-2</c:v>
                </c:pt>
                <c:pt idx="191">
                  <c:v>-3.3975956988381226E-2</c:v>
                </c:pt>
                <c:pt idx="192">
                  <c:v>-3.1881707037594284E-2</c:v>
                </c:pt>
                <c:pt idx="193">
                  <c:v>-4.2420942082539194E-2</c:v>
                </c:pt>
                <c:pt idx="194">
                  <c:v>-3.8336147589227994E-2</c:v>
                </c:pt>
                <c:pt idx="195">
                  <c:v>-4.2966597615342758E-2</c:v>
                </c:pt>
                <c:pt idx="196">
                  <c:v>-2.3463653140041472E-2</c:v>
                </c:pt>
                <c:pt idx="197">
                  <c:v>-1.8756202074875959E-2</c:v>
                </c:pt>
                <c:pt idx="198">
                  <c:v>3.9822252285260642E-3</c:v>
                </c:pt>
                <c:pt idx="199">
                  <c:v>-5.4994440759046593E-3</c:v>
                </c:pt>
                <c:pt idx="200">
                  <c:v>1.2355767541003265E-2</c:v>
                </c:pt>
                <c:pt idx="201">
                  <c:v>1.2538923579049378E-2</c:v>
                </c:pt>
                <c:pt idx="202">
                  <c:v>9.2585010598018082E-3</c:v>
                </c:pt>
                <c:pt idx="203">
                  <c:v>1.7018080968160206E-2</c:v>
                </c:pt>
                <c:pt idx="204">
                  <c:v>1.4384015386259216E-2</c:v>
                </c:pt>
                <c:pt idx="205">
                  <c:v>2.0920831032139237E-2</c:v>
                </c:pt>
                <c:pt idx="206">
                  <c:v>1.7963517071826304E-2</c:v>
                </c:pt>
                <c:pt idx="207">
                  <c:v>9.490544485340778E-3</c:v>
                </c:pt>
                <c:pt idx="208">
                  <c:v>1.2634282616853607E-2</c:v>
                </c:pt>
                <c:pt idx="209">
                  <c:v>7.1092871506545736E-3</c:v>
                </c:pt>
                <c:pt idx="210">
                  <c:v>7.0105259753908845E-3</c:v>
                </c:pt>
                <c:pt idx="211">
                  <c:v>-7.0230344322577574E-3</c:v>
                </c:pt>
                <c:pt idx="212">
                  <c:v>-1.4090089808912229E-2</c:v>
                </c:pt>
                <c:pt idx="213">
                  <c:v>-1.1695798267517495E-2</c:v>
                </c:pt>
                <c:pt idx="214">
                  <c:v>-4.6198812696874219E-3</c:v>
                </c:pt>
                <c:pt idx="215">
                  <c:v>-1.2727204800011958E-2</c:v>
                </c:pt>
                <c:pt idx="216">
                  <c:v>-1.0252457911471231E-2</c:v>
                </c:pt>
                <c:pt idx="217">
                  <c:v>-1.1913438480319354E-2</c:v>
                </c:pt>
                <c:pt idx="218">
                  <c:v>-1.1014126019913015E-2</c:v>
                </c:pt>
                <c:pt idx="219">
                  <c:v>-1.2615402112565928E-2</c:v>
                </c:pt>
                <c:pt idx="220">
                  <c:v>-1.1971619248331577E-2</c:v>
                </c:pt>
                <c:pt idx="221">
                  <c:v>-1.2729264302154684E-2</c:v>
                </c:pt>
                <c:pt idx="222">
                  <c:v>-1.5683610236139418E-2</c:v>
                </c:pt>
                <c:pt idx="223">
                  <c:v>-1.3915316541865215E-2</c:v>
                </c:pt>
                <c:pt idx="224">
                  <c:v>-3.7078130963415301E-3</c:v>
                </c:pt>
                <c:pt idx="225">
                  <c:v>1.7004521833029626E-2</c:v>
                </c:pt>
                <c:pt idx="226">
                  <c:v>1.7118913529681229E-2</c:v>
                </c:pt>
                <c:pt idx="227">
                  <c:v>2.6192702175048811E-2</c:v>
                </c:pt>
                <c:pt idx="228">
                  <c:v>6.731167991321943E-2</c:v>
                </c:pt>
                <c:pt idx="229">
                  <c:v>9.3740805042497252E-2</c:v>
                </c:pt>
                <c:pt idx="230">
                  <c:v>9.6338646997073202E-2</c:v>
                </c:pt>
                <c:pt idx="231">
                  <c:v>9.3563213655495373E-2</c:v>
                </c:pt>
                <c:pt idx="232">
                  <c:v>8.9563131278709962E-2</c:v>
                </c:pt>
                <c:pt idx="233">
                  <c:v>8.5086832625409961E-2</c:v>
                </c:pt>
                <c:pt idx="234">
                  <c:v>8.4989302183417728E-2</c:v>
                </c:pt>
                <c:pt idx="235">
                  <c:v>8.2840654687264051E-2</c:v>
                </c:pt>
                <c:pt idx="236">
                  <c:v>8.2675588794856647E-2</c:v>
                </c:pt>
                <c:pt idx="237">
                  <c:v>8.0761872732329154E-2</c:v>
                </c:pt>
                <c:pt idx="238">
                  <c:v>8.1382552828968002E-2</c:v>
                </c:pt>
                <c:pt idx="239">
                  <c:v>7.0163984170533419E-2</c:v>
                </c:pt>
                <c:pt idx="240">
                  <c:v>6.618982015397562E-2</c:v>
                </c:pt>
                <c:pt idx="241">
                  <c:v>6.8386673597188183E-2</c:v>
                </c:pt>
                <c:pt idx="242">
                  <c:v>6.2197956725625295E-2</c:v>
                </c:pt>
                <c:pt idx="243">
                  <c:v>7.3675732094369326E-2</c:v>
                </c:pt>
                <c:pt idx="244">
                  <c:v>5.4375548069886849E-2</c:v>
                </c:pt>
                <c:pt idx="245">
                  <c:v>4.2038052937998914E-2</c:v>
                </c:pt>
                <c:pt idx="246">
                  <c:v>5.1672493118830674E-2</c:v>
                </c:pt>
              </c:numCache>
            </c:numRef>
          </c:val>
        </c:ser>
        <c:ser>
          <c:idx val="1"/>
          <c:order val="1"/>
          <c:tx>
            <c:v>Govt Balance</c:v>
          </c:tx>
          <c:spPr>
            <a:solidFill>
              <a:srgbClr val="FF0000"/>
            </a:solidFill>
          </c:spPr>
          <c:invertIfNegative val="0"/>
          <c:cat>
            <c:numRef>
              <c:f>'[sector financial balances 2013q3.xlsx]Data'!$A$4:$A$250</c:f>
              <c:numCache>
                <c:formatCode>General</c:formatCode>
                <c:ptCount val="247"/>
                <c:pt idx="0">
                  <c:v>19521</c:v>
                </c:pt>
                <c:pt idx="1">
                  <c:v>19522</c:v>
                </c:pt>
                <c:pt idx="2">
                  <c:v>19523</c:v>
                </c:pt>
                <c:pt idx="3">
                  <c:v>19524</c:v>
                </c:pt>
                <c:pt idx="4">
                  <c:v>19531</c:v>
                </c:pt>
                <c:pt idx="5">
                  <c:v>19532</c:v>
                </c:pt>
                <c:pt idx="6">
                  <c:v>19533</c:v>
                </c:pt>
                <c:pt idx="7">
                  <c:v>19534</c:v>
                </c:pt>
                <c:pt idx="8">
                  <c:v>19541</c:v>
                </c:pt>
                <c:pt idx="9">
                  <c:v>19542</c:v>
                </c:pt>
                <c:pt idx="10">
                  <c:v>19543</c:v>
                </c:pt>
                <c:pt idx="11">
                  <c:v>19544</c:v>
                </c:pt>
                <c:pt idx="12">
                  <c:v>19551</c:v>
                </c:pt>
                <c:pt idx="13">
                  <c:v>19552</c:v>
                </c:pt>
                <c:pt idx="14">
                  <c:v>19553</c:v>
                </c:pt>
                <c:pt idx="15">
                  <c:v>19554</c:v>
                </c:pt>
                <c:pt idx="16">
                  <c:v>19561</c:v>
                </c:pt>
                <c:pt idx="17">
                  <c:v>19562</c:v>
                </c:pt>
                <c:pt idx="18">
                  <c:v>19563</c:v>
                </c:pt>
                <c:pt idx="19">
                  <c:v>19564</c:v>
                </c:pt>
                <c:pt idx="20">
                  <c:v>19571</c:v>
                </c:pt>
                <c:pt idx="21">
                  <c:v>19572</c:v>
                </c:pt>
                <c:pt idx="22">
                  <c:v>19573</c:v>
                </c:pt>
                <c:pt idx="23">
                  <c:v>19574</c:v>
                </c:pt>
                <c:pt idx="24">
                  <c:v>19581</c:v>
                </c:pt>
                <c:pt idx="25">
                  <c:v>19582</c:v>
                </c:pt>
                <c:pt idx="26">
                  <c:v>19583</c:v>
                </c:pt>
                <c:pt idx="27">
                  <c:v>19584</c:v>
                </c:pt>
                <c:pt idx="28">
                  <c:v>19591</c:v>
                </c:pt>
                <c:pt idx="29">
                  <c:v>19592</c:v>
                </c:pt>
                <c:pt idx="30">
                  <c:v>19593</c:v>
                </c:pt>
                <c:pt idx="31">
                  <c:v>19594</c:v>
                </c:pt>
                <c:pt idx="32">
                  <c:v>19601</c:v>
                </c:pt>
                <c:pt idx="33">
                  <c:v>19602</c:v>
                </c:pt>
                <c:pt idx="34">
                  <c:v>19603</c:v>
                </c:pt>
                <c:pt idx="35">
                  <c:v>19604</c:v>
                </c:pt>
                <c:pt idx="36">
                  <c:v>19611</c:v>
                </c:pt>
                <c:pt idx="37">
                  <c:v>19612</c:v>
                </c:pt>
                <c:pt idx="38">
                  <c:v>19613</c:v>
                </c:pt>
                <c:pt idx="39">
                  <c:v>19614</c:v>
                </c:pt>
                <c:pt idx="40">
                  <c:v>19621</c:v>
                </c:pt>
                <c:pt idx="41">
                  <c:v>19622</c:v>
                </c:pt>
                <c:pt idx="42">
                  <c:v>19623</c:v>
                </c:pt>
                <c:pt idx="43">
                  <c:v>19624</c:v>
                </c:pt>
                <c:pt idx="44">
                  <c:v>19631</c:v>
                </c:pt>
                <c:pt idx="45">
                  <c:v>19632</c:v>
                </c:pt>
                <c:pt idx="46">
                  <c:v>19633</c:v>
                </c:pt>
                <c:pt idx="47">
                  <c:v>19634</c:v>
                </c:pt>
                <c:pt idx="48">
                  <c:v>19641</c:v>
                </c:pt>
                <c:pt idx="49">
                  <c:v>19642</c:v>
                </c:pt>
                <c:pt idx="50">
                  <c:v>19643</c:v>
                </c:pt>
                <c:pt idx="51">
                  <c:v>19644</c:v>
                </c:pt>
                <c:pt idx="52">
                  <c:v>19651</c:v>
                </c:pt>
                <c:pt idx="53">
                  <c:v>19652</c:v>
                </c:pt>
                <c:pt idx="54">
                  <c:v>19653</c:v>
                </c:pt>
                <c:pt idx="55">
                  <c:v>19654</c:v>
                </c:pt>
                <c:pt idx="56">
                  <c:v>19661</c:v>
                </c:pt>
                <c:pt idx="57">
                  <c:v>19662</c:v>
                </c:pt>
                <c:pt idx="58">
                  <c:v>19663</c:v>
                </c:pt>
                <c:pt idx="59">
                  <c:v>19664</c:v>
                </c:pt>
                <c:pt idx="60">
                  <c:v>19671</c:v>
                </c:pt>
                <c:pt idx="61">
                  <c:v>19672</c:v>
                </c:pt>
                <c:pt idx="62">
                  <c:v>19673</c:v>
                </c:pt>
                <c:pt idx="63">
                  <c:v>19674</c:v>
                </c:pt>
                <c:pt idx="64">
                  <c:v>19681</c:v>
                </c:pt>
                <c:pt idx="65">
                  <c:v>19682</c:v>
                </c:pt>
                <c:pt idx="66">
                  <c:v>19683</c:v>
                </c:pt>
                <c:pt idx="67">
                  <c:v>19684</c:v>
                </c:pt>
                <c:pt idx="68">
                  <c:v>19691</c:v>
                </c:pt>
                <c:pt idx="69">
                  <c:v>19692</c:v>
                </c:pt>
                <c:pt idx="70">
                  <c:v>19693</c:v>
                </c:pt>
                <c:pt idx="71">
                  <c:v>19694</c:v>
                </c:pt>
                <c:pt idx="72">
                  <c:v>19701</c:v>
                </c:pt>
                <c:pt idx="73">
                  <c:v>19702</c:v>
                </c:pt>
                <c:pt idx="74">
                  <c:v>19703</c:v>
                </c:pt>
                <c:pt idx="75">
                  <c:v>19704</c:v>
                </c:pt>
                <c:pt idx="76">
                  <c:v>19711</c:v>
                </c:pt>
                <c:pt idx="77">
                  <c:v>19712</c:v>
                </c:pt>
                <c:pt idx="78">
                  <c:v>19713</c:v>
                </c:pt>
                <c:pt idx="79">
                  <c:v>19714</c:v>
                </c:pt>
                <c:pt idx="80">
                  <c:v>19721</c:v>
                </c:pt>
                <c:pt idx="81">
                  <c:v>19722</c:v>
                </c:pt>
                <c:pt idx="82">
                  <c:v>19723</c:v>
                </c:pt>
                <c:pt idx="83">
                  <c:v>19724</c:v>
                </c:pt>
                <c:pt idx="84">
                  <c:v>19731</c:v>
                </c:pt>
                <c:pt idx="85">
                  <c:v>19732</c:v>
                </c:pt>
                <c:pt idx="86">
                  <c:v>19733</c:v>
                </c:pt>
                <c:pt idx="87">
                  <c:v>19734</c:v>
                </c:pt>
                <c:pt idx="88">
                  <c:v>19741</c:v>
                </c:pt>
                <c:pt idx="89">
                  <c:v>19742</c:v>
                </c:pt>
                <c:pt idx="90">
                  <c:v>19743</c:v>
                </c:pt>
                <c:pt idx="91">
                  <c:v>19744</c:v>
                </c:pt>
                <c:pt idx="92">
                  <c:v>19751</c:v>
                </c:pt>
                <c:pt idx="93">
                  <c:v>19752</c:v>
                </c:pt>
                <c:pt idx="94">
                  <c:v>19753</c:v>
                </c:pt>
                <c:pt idx="95">
                  <c:v>19754</c:v>
                </c:pt>
                <c:pt idx="96">
                  <c:v>19761</c:v>
                </c:pt>
                <c:pt idx="97">
                  <c:v>19762</c:v>
                </c:pt>
                <c:pt idx="98">
                  <c:v>19763</c:v>
                </c:pt>
                <c:pt idx="99">
                  <c:v>19764</c:v>
                </c:pt>
                <c:pt idx="100">
                  <c:v>19771</c:v>
                </c:pt>
                <c:pt idx="101">
                  <c:v>19772</c:v>
                </c:pt>
                <c:pt idx="102">
                  <c:v>19773</c:v>
                </c:pt>
                <c:pt idx="103">
                  <c:v>19774</c:v>
                </c:pt>
                <c:pt idx="104">
                  <c:v>19781</c:v>
                </c:pt>
                <c:pt idx="105">
                  <c:v>19782</c:v>
                </c:pt>
                <c:pt idx="106">
                  <c:v>19783</c:v>
                </c:pt>
                <c:pt idx="107">
                  <c:v>19784</c:v>
                </c:pt>
                <c:pt idx="108">
                  <c:v>19791</c:v>
                </c:pt>
                <c:pt idx="109">
                  <c:v>19792</c:v>
                </c:pt>
                <c:pt idx="110">
                  <c:v>19793</c:v>
                </c:pt>
                <c:pt idx="111">
                  <c:v>19794</c:v>
                </c:pt>
                <c:pt idx="112">
                  <c:v>19801</c:v>
                </c:pt>
                <c:pt idx="113">
                  <c:v>19802</c:v>
                </c:pt>
                <c:pt idx="114">
                  <c:v>19803</c:v>
                </c:pt>
                <c:pt idx="115">
                  <c:v>19804</c:v>
                </c:pt>
                <c:pt idx="116">
                  <c:v>19811</c:v>
                </c:pt>
                <c:pt idx="117">
                  <c:v>19812</c:v>
                </c:pt>
                <c:pt idx="118">
                  <c:v>19813</c:v>
                </c:pt>
                <c:pt idx="119">
                  <c:v>19814</c:v>
                </c:pt>
                <c:pt idx="120">
                  <c:v>19821</c:v>
                </c:pt>
                <c:pt idx="121">
                  <c:v>19822</c:v>
                </c:pt>
                <c:pt idx="122">
                  <c:v>19823</c:v>
                </c:pt>
                <c:pt idx="123">
                  <c:v>19824</c:v>
                </c:pt>
                <c:pt idx="124">
                  <c:v>19831</c:v>
                </c:pt>
                <c:pt idx="125">
                  <c:v>19832</c:v>
                </c:pt>
                <c:pt idx="126">
                  <c:v>19833</c:v>
                </c:pt>
                <c:pt idx="127">
                  <c:v>19834</c:v>
                </c:pt>
                <c:pt idx="128">
                  <c:v>19841</c:v>
                </c:pt>
                <c:pt idx="129">
                  <c:v>19842</c:v>
                </c:pt>
                <c:pt idx="130">
                  <c:v>19843</c:v>
                </c:pt>
                <c:pt idx="131">
                  <c:v>19844</c:v>
                </c:pt>
                <c:pt idx="132">
                  <c:v>19851</c:v>
                </c:pt>
                <c:pt idx="133">
                  <c:v>19852</c:v>
                </c:pt>
                <c:pt idx="134">
                  <c:v>19853</c:v>
                </c:pt>
                <c:pt idx="135">
                  <c:v>19854</c:v>
                </c:pt>
                <c:pt idx="136">
                  <c:v>19861</c:v>
                </c:pt>
                <c:pt idx="137">
                  <c:v>19862</c:v>
                </c:pt>
                <c:pt idx="138">
                  <c:v>19863</c:v>
                </c:pt>
                <c:pt idx="139">
                  <c:v>19864</c:v>
                </c:pt>
                <c:pt idx="140">
                  <c:v>19871</c:v>
                </c:pt>
                <c:pt idx="141">
                  <c:v>19872</c:v>
                </c:pt>
                <c:pt idx="142">
                  <c:v>19873</c:v>
                </c:pt>
                <c:pt idx="143">
                  <c:v>19874</c:v>
                </c:pt>
                <c:pt idx="144">
                  <c:v>19881</c:v>
                </c:pt>
                <c:pt idx="145">
                  <c:v>19882</c:v>
                </c:pt>
                <c:pt idx="146">
                  <c:v>19883</c:v>
                </c:pt>
                <c:pt idx="147">
                  <c:v>19884</c:v>
                </c:pt>
                <c:pt idx="148">
                  <c:v>19891</c:v>
                </c:pt>
                <c:pt idx="149">
                  <c:v>19892</c:v>
                </c:pt>
                <c:pt idx="150">
                  <c:v>19893</c:v>
                </c:pt>
                <c:pt idx="151">
                  <c:v>19894</c:v>
                </c:pt>
                <c:pt idx="152">
                  <c:v>19901</c:v>
                </c:pt>
                <c:pt idx="153">
                  <c:v>19902</c:v>
                </c:pt>
                <c:pt idx="154">
                  <c:v>19903</c:v>
                </c:pt>
                <c:pt idx="155">
                  <c:v>19904</c:v>
                </c:pt>
                <c:pt idx="156">
                  <c:v>19911</c:v>
                </c:pt>
                <c:pt idx="157">
                  <c:v>19912</c:v>
                </c:pt>
                <c:pt idx="158">
                  <c:v>19913</c:v>
                </c:pt>
                <c:pt idx="159">
                  <c:v>19914</c:v>
                </c:pt>
                <c:pt idx="160">
                  <c:v>19921</c:v>
                </c:pt>
                <c:pt idx="161">
                  <c:v>19922</c:v>
                </c:pt>
                <c:pt idx="162">
                  <c:v>19923</c:v>
                </c:pt>
                <c:pt idx="163">
                  <c:v>19924</c:v>
                </c:pt>
                <c:pt idx="164">
                  <c:v>19931</c:v>
                </c:pt>
                <c:pt idx="165">
                  <c:v>19932</c:v>
                </c:pt>
                <c:pt idx="166">
                  <c:v>19933</c:v>
                </c:pt>
                <c:pt idx="167">
                  <c:v>19934</c:v>
                </c:pt>
                <c:pt idx="168">
                  <c:v>19941</c:v>
                </c:pt>
                <c:pt idx="169">
                  <c:v>19942</c:v>
                </c:pt>
                <c:pt idx="170">
                  <c:v>19943</c:v>
                </c:pt>
                <c:pt idx="171">
                  <c:v>19944</c:v>
                </c:pt>
                <c:pt idx="172">
                  <c:v>19951</c:v>
                </c:pt>
                <c:pt idx="173">
                  <c:v>19952</c:v>
                </c:pt>
                <c:pt idx="174">
                  <c:v>19953</c:v>
                </c:pt>
                <c:pt idx="175">
                  <c:v>19954</c:v>
                </c:pt>
                <c:pt idx="176">
                  <c:v>19961</c:v>
                </c:pt>
                <c:pt idx="177">
                  <c:v>19962</c:v>
                </c:pt>
                <c:pt idx="178">
                  <c:v>19963</c:v>
                </c:pt>
                <c:pt idx="179">
                  <c:v>19964</c:v>
                </c:pt>
                <c:pt idx="180">
                  <c:v>19971</c:v>
                </c:pt>
                <c:pt idx="181">
                  <c:v>19972</c:v>
                </c:pt>
                <c:pt idx="182">
                  <c:v>19973</c:v>
                </c:pt>
                <c:pt idx="183">
                  <c:v>19974</c:v>
                </c:pt>
                <c:pt idx="184">
                  <c:v>19981</c:v>
                </c:pt>
                <c:pt idx="185">
                  <c:v>19982</c:v>
                </c:pt>
                <c:pt idx="186">
                  <c:v>19983</c:v>
                </c:pt>
                <c:pt idx="187">
                  <c:v>19984</c:v>
                </c:pt>
                <c:pt idx="188">
                  <c:v>19991</c:v>
                </c:pt>
                <c:pt idx="189">
                  <c:v>19992</c:v>
                </c:pt>
                <c:pt idx="190">
                  <c:v>19993</c:v>
                </c:pt>
                <c:pt idx="191">
                  <c:v>19994</c:v>
                </c:pt>
                <c:pt idx="192">
                  <c:v>20001</c:v>
                </c:pt>
                <c:pt idx="193">
                  <c:v>20002</c:v>
                </c:pt>
                <c:pt idx="194">
                  <c:v>20003</c:v>
                </c:pt>
                <c:pt idx="195">
                  <c:v>20004</c:v>
                </c:pt>
                <c:pt idx="196">
                  <c:v>20011</c:v>
                </c:pt>
                <c:pt idx="197">
                  <c:v>20012</c:v>
                </c:pt>
                <c:pt idx="198">
                  <c:v>20013</c:v>
                </c:pt>
                <c:pt idx="199">
                  <c:v>20014</c:v>
                </c:pt>
                <c:pt idx="200">
                  <c:v>20021</c:v>
                </c:pt>
                <c:pt idx="201">
                  <c:v>20022</c:v>
                </c:pt>
                <c:pt idx="202">
                  <c:v>20023</c:v>
                </c:pt>
                <c:pt idx="203">
                  <c:v>20024</c:v>
                </c:pt>
                <c:pt idx="204">
                  <c:v>20031</c:v>
                </c:pt>
                <c:pt idx="205">
                  <c:v>20032</c:v>
                </c:pt>
                <c:pt idx="206">
                  <c:v>20033</c:v>
                </c:pt>
                <c:pt idx="207">
                  <c:v>20034</c:v>
                </c:pt>
                <c:pt idx="208">
                  <c:v>20041</c:v>
                </c:pt>
                <c:pt idx="209">
                  <c:v>20042</c:v>
                </c:pt>
                <c:pt idx="210">
                  <c:v>20043</c:v>
                </c:pt>
                <c:pt idx="211">
                  <c:v>20044</c:v>
                </c:pt>
                <c:pt idx="212">
                  <c:v>20051</c:v>
                </c:pt>
                <c:pt idx="213">
                  <c:v>20052</c:v>
                </c:pt>
                <c:pt idx="214">
                  <c:v>20053</c:v>
                </c:pt>
                <c:pt idx="215">
                  <c:v>20054</c:v>
                </c:pt>
                <c:pt idx="216">
                  <c:v>20061</c:v>
                </c:pt>
                <c:pt idx="217">
                  <c:v>20062</c:v>
                </c:pt>
                <c:pt idx="218">
                  <c:v>20063</c:v>
                </c:pt>
                <c:pt idx="219">
                  <c:v>20064</c:v>
                </c:pt>
                <c:pt idx="220">
                  <c:v>20071</c:v>
                </c:pt>
                <c:pt idx="221">
                  <c:v>20072</c:v>
                </c:pt>
                <c:pt idx="222">
                  <c:v>20073</c:v>
                </c:pt>
                <c:pt idx="223">
                  <c:v>20074</c:v>
                </c:pt>
                <c:pt idx="224">
                  <c:v>20081</c:v>
                </c:pt>
                <c:pt idx="225">
                  <c:v>20082</c:v>
                </c:pt>
                <c:pt idx="226">
                  <c:v>20083</c:v>
                </c:pt>
                <c:pt idx="227">
                  <c:v>20084</c:v>
                </c:pt>
                <c:pt idx="228">
                  <c:v>20091</c:v>
                </c:pt>
                <c:pt idx="229">
                  <c:v>20092</c:v>
                </c:pt>
                <c:pt idx="230">
                  <c:v>20093</c:v>
                </c:pt>
                <c:pt idx="231">
                  <c:v>20094</c:v>
                </c:pt>
                <c:pt idx="232">
                  <c:v>20101</c:v>
                </c:pt>
                <c:pt idx="233">
                  <c:v>20102</c:v>
                </c:pt>
                <c:pt idx="234">
                  <c:v>20103</c:v>
                </c:pt>
                <c:pt idx="235">
                  <c:v>20104</c:v>
                </c:pt>
                <c:pt idx="236">
                  <c:v>20111</c:v>
                </c:pt>
                <c:pt idx="237">
                  <c:v>20112</c:v>
                </c:pt>
                <c:pt idx="238">
                  <c:v>20113</c:v>
                </c:pt>
                <c:pt idx="239">
                  <c:v>20114</c:v>
                </c:pt>
                <c:pt idx="240">
                  <c:v>20121</c:v>
                </c:pt>
                <c:pt idx="241">
                  <c:v>20122</c:v>
                </c:pt>
                <c:pt idx="242">
                  <c:v>20123</c:v>
                </c:pt>
                <c:pt idx="243">
                  <c:v>20124</c:v>
                </c:pt>
                <c:pt idx="244">
                  <c:v>20131</c:v>
                </c:pt>
                <c:pt idx="245">
                  <c:v>20132</c:v>
                </c:pt>
                <c:pt idx="246">
                  <c:v>20133</c:v>
                </c:pt>
              </c:numCache>
            </c:numRef>
          </c:cat>
          <c:val>
            <c:numRef>
              <c:f>'[sector financial balances 2013q3.xlsx]Data'!$V$4:$V$250</c:f>
              <c:numCache>
                <c:formatCode>0.00%</c:formatCode>
                <c:ptCount val="247"/>
                <c:pt idx="0">
                  <c:v>-2.9183786785119379E-2</c:v>
                </c:pt>
                <c:pt idx="1">
                  <c:v>-4.0243430152143843E-2</c:v>
                </c:pt>
                <c:pt idx="2">
                  <c:v>-4.3965236284627923E-2</c:v>
                </c:pt>
                <c:pt idx="3">
                  <c:v>-3.6190975865687307E-2</c:v>
                </c:pt>
                <c:pt idx="4">
                  <c:v>-3.6520844055584145E-2</c:v>
                </c:pt>
                <c:pt idx="5">
                  <c:v>-3.9663522814172833E-2</c:v>
                </c:pt>
                <c:pt idx="6">
                  <c:v>-3.8263977533826911E-2</c:v>
                </c:pt>
                <c:pt idx="7">
                  <c:v>-5.1409361261960176E-2</c:v>
                </c:pt>
                <c:pt idx="8">
                  <c:v>-5.4248704663212438E-2</c:v>
                </c:pt>
                <c:pt idx="9">
                  <c:v>-4.813243662700465E-2</c:v>
                </c:pt>
                <c:pt idx="10">
                  <c:v>-4.1879468845760978E-2</c:v>
                </c:pt>
                <c:pt idx="11">
                  <c:v>-3.7645134526969617E-2</c:v>
                </c:pt>
                <c:pt idx="12">
                  <c:v>-2.7246797196035774E-2</c:v>
                </c:pt>
                <c:pt idx="13">
                  <c:v>-2.2766461392704877E-2</c:v>
                </c:pt>
                <c:pt idx="14">
                  <c:v>-1.9535747446610956E-2</c:v>
                </c:pt>
                <c:pt idx="15">
                  <c:v>-1.2044779529358007E-2</c:v>
                </c:pt>
                <c:pt idx="16">
                  <c:v>-1.3154788924194281E-2</c:v>
                </c:pt>
                <c:pt idx="17">
                  <c:v>-1.6486909823226675E-2</c:v>
                </c:pt>
                <c:pt idx="18">
                  <c:v>-1.8012834697942025E-2</c:v>
                </c:pt>
                <c:pt idx="19">
                  <c:v>-1.872100585302406E-2</c:v>
                </c:pt>
                <c:pt idx="20">
                  <c:v>-2.1138971525711855E-2</c:v>
                </c:pt>
                <c:pt idx="21">
                  <c:v>-2.439416367096638E-2</c:v>
                </c:pt>
                <c:pt idx="22">
                  <c:v>-2.6247658688865763E-2</c:v>
                </c:pt>
                <c:pt idx="23">
                  <c:v>-4.0983813327727561E-2</c:v>
                </c:pt>
                <c:pt idx="24">
                  <c:v>-4.8326216908625111E-2</c:v>
                </c:pt>
                <c:pt idx="25">
                  <c:v>-5.7846414216204789E-2</c:v>
                </c:pt>
                <c:pt idx="26">
                  <c:v>-5.4056720098643651E-2</c:v>
                </c:pt>
                <c:pt idx="27">
                  <c:v>-4.8137490007993611E-2</c:v>
                </c:pt>
                <c:pt idx="28">
                  <c:v>-4.0117439812096305E-2</c:v>
                </c:pt>
                <c:pt idx="29">
                  <c:v>-3.092469018112488E-2</c:v>
                </c:pt>
                <c:pt idx="30">
                  <c:v>-3.7591041278691992E-2</c:v>
                </c:pt>
                <c:pt idx="31">
                  <c:v>-3.3765350462875501E-2</c:v>
                </c:pt>
                <c:pt idx="32">
                  <c:v>-1.4287817445712184E-2</c:v>
                </c:pt>
                <c:pt idx="33">
                  <c:v>-2.0877257648359751E-2</c:v>
                </c:pt>
                <c:pt idx="34">
                  <c:v>-2.5733650851804363E-2</c:v>
                </c:pt>
                <c:pt idx="35">
                  <c:v>-3.2949002217294895E-2</c:v>
                </c:pt>
                <c:pt idx="36">
                  <c:v>-3.7897050741894117E-2</c:v>
                </c:pt>
                <c:pt idx="37">
                  <c:v>-3.8514531754574817E-2</c:v>
                </c:pt>
                <c:pt idx="38">
                  <c:v>-3.6516537649542574E-2</c:v>
                </c:pt>
                <c:pt idx="39">
                  <c:v>-3.3729804056376766E-2</c:v>
                </c:pt>
                <c:pt idx="40">
                  <c:v>-3.6774193548387096E-2</c:v>
                </c:pt>
                <c:pt idx="41">
                  <c:v>-3.6149377593360996E-2</c:v>
                </c:pt>
                <c:pt idx="42">
                  <c:v>-3.3965234503115775E-2</c:v>
                </c:pt>
                <c:pt idx="43">
                  <c:v>-3.4558799543304521E-2</c:v>
                </c:pt>
                <c:pt idx="44">
                  <c:v>-2.9935773924213233E-2</c:v>
                </c:pt>
                <c:pt idx="45">
                  <c:v>-2.6293130737575186E-2</c:v>
                </c:pt>
                <c:pt idx="46">
                  <c:v>-2.8440310077519383E-2</c:v>
                </c:pt>
                <c:pt idx="47">
                  <c:v>-2.7686669720568026E-2</c:v>
                </c:pt>
                <c:pt idx="48">
                  <c:v>-3.2488822652757078E-2</c:v>
                </c:pt>
                <c:pt idx="49">
                  <c:v>-3.9735682819383264E-2</c:v>
                </c:pt>
                <c:pt idx="50">
                  <c:v>-3.3631639722863746E-2</c:v>
                </c:pt>
                <c:pt idx="51">
                  <c:v>-2.9591865960189031E-2</c:v>
                </c:pt>
                <c:pt idx="52">
                  <c:v>-2.2402669632925473E-2</c:v>
                </c:pt>
                <c:pt idx="53">
                  <c:v>-2.3382935153583619E-2</c:v>
                </c:pt>
                <c:pt idx="54">
                  <c:v>-3.5036652005864324E-2</c:v>
                </c:pt>
                <c:pt idx="55">
                  <c:v>-3.407579873237615E-2</c:v>
                </c:pt>
                <c:pt idx="56">
                  <c:v>-2.832204665161776E-2</c:v>
                </c:pt>
                <c:pt idx="57">
                  <c:v>-2.8330029732408321E-2</c:v>
                </c:pt>
                <c:pt idx="58">
                  <c:v>-3.3045808966861601E-2</c:v>
                </c:pt>
                <c:pt idx="59">
                  <c:v>-3.7201724964063251E-2</c:v>
                </c:pt>
                <c:pt idx="60">
                  <c:v>-4.7772130953787968E-2</c:v>
                </c:pt>
                <c:pt idx="61">
                  <c:v>-4.6927505581012802E-2</c:v>
                </c:pt>
                <c:pt idx="62">
                  <c:v>-4.6876658590054229E-2</c:v>
                </c:pt>
                <c:pt idx="63">
                  <c:v>-4.3125707814269533E-2</c:v>
                </c:pt>
                <c:pt idx="64">
                  <c:v>-3.8595104818351447E-2</c:v>
                </c:pt>
                <c:pt idx="65">
                  <c:v>-4.0392994446817598E-2</c:v>
                </c:pt>
                <c:pt idx="66">
                  <c:v>-3.0779248057130851E-2</c:v>
                </c:pt>
                <c:pt idx="67">
                  <c:v>-2.9592825481909078E-2</c:v>
                </c:pt>
                <c:pt idx="68">
                  <c:v>-1.851130085384229E-2</c:v>
                </c:pt>
                <c:pt idx="69">
                  <c:v>-1.8243670886075952E-2</c:v>
                </c:pt>
                <c:pt idx="70">
                  <c:v>-2.4773718383564299E-2</c:v>
                </c:pt>
                <c:pt idx="71">
                  <c:v>-2.3960795618333815E-2</c:v>
                </c:pt>
                <c:pt idx="72">
                  <c:v>-3.4654928140892098E-2</c:v>
                </c:pt>
                <c:pt idx="73">
                  <c:v>-4.2810952247453508E-2</c:v>
                </c:pt>
                <c:pt idx="74">
                  <c:v>-5.0387653867352576E-2</c:v>
                </c:pt>
                <c:pt idx="75">
                  <c:v>-5.6032982134677049E-2</c:v>
                </c:pt>
                <c:pt idx="76">
                  <c:v>-5.1062483522277879E-2</c:v>
                </c:pt>
                <c:pt idx="77">
                  <c:v>-5.7246851819906838E-2</c:v>
                </c:pt>
                <c:pt idx="78">
                  <c:v>-5.5823095823095831E-2</c:v>
                </c:pt>
                <c:pt idx="79">
                  <c:v>-5.2721509102085326E-2</c:v>
                </c:pt>
                <c:pt idx="80">
                  <c:v>-4.4587453396012319E-2</c:v>
                </c:pt>
                <c:pt idx="81">
                  <c:v>-4.2805857345299951E-2</c:v>
                </c:pt>
                <c:pt idx="82">
                  <c:v>-3.8237885462555063E-2</c:v>
                </c:pt>
                <c:pt idx="83">
                  <c:v>-3.8081225133248256E-2</c:v>
                </c:pt>
                <c:pt idx="84">
                  <c:v>-2.769899326428623E-2</c:v>
                </c:pt>
                <c:pt idx="85">
                  <c:v>-3.1898984198645605E-2</c:v>
                </c:pt>
                <c:pt idx="86">
                  <c:v>-2.5577284431762822E-2</c:v>
                </c:pt>
                <c:pt idx="87">
                  <c:v>-2.5492900608519272E-2</c:v>
                </c:pt>
                <c:pt idx="88">
                  <c:v>-2.8884131656408882E-2</c:v>
                </c:pt>
                <c:pt idx="89">
                  <c:v>-2.6304262807978099E-2</c:v>
                </c:pt>
                <c:pt idx="90">
                  <c:v>-3.4309837533580662E-2</c:v>
                </c:pt>
                <c:pt idx="91">
                  <c:v>-4.3745710898995566E-2</c:v>
                </c:pt>
                <c:pt idx="92">
                  <c:v>-6.690787848851569E-2</c:v>
                </c:pt>
                <c:pt idx="93">
                  <c:v>-9.4150316933293093E-2</c:v>
                </c:pt>
                <c:pt idx="94">
                  <c:v>-6.7601402980136047E-2</c:v>
                </c:pt>
                <c:pt idx="95">
                  <c:v>-6.9129561724785751E-2</c:v>
                </c:pt>
                <c:pt idx="96">
                  <c:v>-5.8937791175664569E-2</c:v>
                </c:pt>
                <c:pt idx="97">
                  <c:v>-5.1419031719532549E-2</c:v>
                </c:pt>
                <c:pt idx="98">
                  <c:v>-4.9411266860618884E-2</c:v>
                </c:pt>
                <c:pt idx="99">
                  <c:v>-4.8404869995872887E-2</c:v>
                </c:pt>
                <c:pt idx="100">
                  <c:v>-4.0391448358928037E-2</c:v>
                </c:pt>
                <c:pt idx="101">
                  <c:v>-3.9137905926896754E-2</c:v>
                </c:pt>
                <c:pt idx="102">
                  <c:v>-3.7566905390124389E-2</c:v>
                </c:pt>
                <c:pt idx="103">
                  <c:v>-3.8352854376095175E-2</c:v>
                </c:pt>
                <c:pt idx="104">
                  <c:v>-3.8393625209399193E-2</c:v>
                </c:pt>
                <c:pt idx="105">
                  <c:v>-2.8614225798168282E-2</c:v>
                </c:pt>
                <c:pt idx="106">
                  <c:v>-3.0743705185926295E-2</c:v>
                </c:pt>
                <c:pt idx="107">
                  <c:v>-2.8207235516880189E-2</c:v>
                </c:pt>
                <c:pt idx="108">
                  <c:v>-2.1887269423707393E-2</c:v>
                </c:pt>
                <c:pt idx="109">
                  <c:v>-2.5041602465331277E-2</c:v>
                </c:pt>
                <c:pt idx="110">
                  <c:v>-2.689285848032056E-2</c:v>
                </c:pt>
                <c:pt idx="111">
                  <c:v>-2.9979126231369252E-2</c:v>
                </c:pt>
                <c:pt idx="112">
                  <c:v>-3.4793678037617105E-2</c:v>
                </c:pt>
                <c:pt idx="113">
                  <c:v>-4.4625714285714282E-2</c:v>
                </c:pt>
                <c:pt idx="114">
                  <c:v>-4.5016783216783221E-2</c:v>
                </c:pt>
                <c:pt idx="115">
                  <c:v>-3.7222073757349018E-2</c:v>
                </c:pt>
                <c:pt idx="116">
                  <c:v>-3.3249672701727497E-2</c:v>
                </c:pt>
                <c:pt idx="117">
                  <c:v>-3.2477660951659243E-2</c:v>
                </c:pt>
                <c:pt idx="118">
                  <c:v>-2.9989880715096132E-2</c:v>
                </c:pt>
                <c:pt idx="119">
                  <c:v>-4.4866609818491901E-2</c:v>
                </c:pt>
                <c:pt idx="120">
                  <c:v>-4.9673162685564175E-2</c:v>
                </c:pt>
                <c:pt idx="121">
                  <c:v>-5.3837656099903944E-2</c:v>
                </c:pt>
                <c:pt idx="122">
                  <c:v>-6.4088627520864888E-2</c:v>
                </c:pt>
                <c:pt idx="123">
                  <c:v>-7.2743705616526794E-2</c:v>
                </c:pt>
                <c:pt idx="124">
                  <c:v>-7.3336206648852112E-2</c:v>
                </c:pt>
                <c:pt idx="125">
                  <c:v>-6.4277257552915246E-2</c:v>
                </c:pt>
                <c:pt idx="126">
                  <c:v>-6.7809496339441361E-2</c:v>
                </c:pt>
                <c:pt idx="127">
                  <c:v>-6.2471483891362194E-2</c:v>
                </c:pt>
                <c:pt idx="128">
                  <c:v>-5.3594356982212224E-2</c:v>
                </c:pt>
                <c:pt idx="129">
                  <c:v>-5.527671232876713E-2</c:v>
                </c:pt>
                <c:pt idx="130">
                  <c:v>-5.6420218231638689E-2</c:v>
                </c:pt>
                <c:pt idx="131">
                  <c:v>-6.0082939531295204E-2</c:v>
                </c:pt>
                <c:pt idx="132">
                  <c:v>-5.1174207557412255E-2</c:v>
                </c:pt>
                <c:pt idx="133">
                  <c:v>-6.4079213443971828E-2</c:v>
                </c:pt>
                <c:pt idx="134">
                  <c:v>-5.8115869476175308E-2</c:v>
                </c:pt>
                <c:pt idx="135">
                  <c:v>-5.9942062832633446E-2</c:v>
                </c:pt>
                <c:pt idx="136">
                  <c:v>-5.7705644000619977E-2</c:v>
                </c:pt>
                <c:pt idx="137">
                  <c:v>-6.2565363422826148E-2</c:v>
                </c:pt>
                <c:pt idx="138">
                  <c:v>-6.5429672280185286E-2</c:v>
                </c:pt>
                <c:pt idx="139">
                  <c:v>-5.6694308970211917E-2</c:v>
                </c:pt>
                <c:pt idx="140">
                  <c:v>-5.8356100753752929E-2</c:v>
                </c:pt>
                <c:pt idx="141">
                  <c:v>-4.4604280736684911E-2</c:v>
                </c:pt>
                <c:pt idx="142">
                  <c:v>-4.8698303836223575E-2</c:v>
                </c:pt>
                <c:pt idx="143">
                  <c:v>-4.80444391351093E-2</c:v>
                </c:pt>
                <c:pt idx="144">
                  <c:v>-4.513495462224492E-2</c:v>
                </c:pt>
                <c:pt idx="145">
                  <c:v>-4.3872033182272063E-2</c:v>
                </c:pt>
                <c:pt idx="146">
                  <c:v>-3.8712355649482978E-2</c:v>
                </c:pt>
                <c:pt idx="147">
                  <c:v>-4.048330777615608E-2</c:v>
                </c:pt>
                <c:pt idx="148">
                  <c:v>-3.5340775451864453E-2</c:v>
                </c:pt>
                <c:pt idx="149">
                  <c:v>-3.9738464545244566E-2</c:v>
                </c:pt>
                <c:pt idx="150">
                  <c:v>-4.1701129300534011E-2</c:v>
                </c:pt>
                <c:pt idx="151">
                  <c:v>-4.5393944651687348E-2</c:v>
                </c:pt>
                <c:pt idx="152">
                  <c:v>-4.778094656073878E-2</c:v>
                </c:pt>
                <c:pt idx="153">
                  <c:v>-4.8185850335581704E-2</c:v>
                </c:pt>
                <c:pt idx="154">
                  <c:v>-4.7891864997097605E-2</c:v>
                </c:pt>
                <c:pt idx="155">
                  <c:v>-5.7562838264103335E-2</c:v>
                </c:pt>
                <c:pt idx="156">
                  <c:v>-4.7495416935044339E-2</c:v>
                </c:pt>
                <c:pt idx="157">
                  <c:v>-5.7429236453602879E-2</c:v>
                </c:pt>
                <c:pt idx="158">
                  <c:v>-6.1901162697200203E-2</c:v>
                </c:pt>
                <c:pt idx="159">
                  <c:v>-6.3511163486957359E-2</c:v>
                </c:pt>
                <c:pt idx="160">
                  <c:v>-6.8035148569017184E-2</c:v>
                </c:pt>
                <c:pt idx="161">
                  <c:v>-6.8630839609999536E-2</c:v>
                </c:pt>
                <c:pt idx="162">
                  <c:v>-6.9376005830018517E-2</c:v>
                </c:pt>
                <c:pt idx="163">
                  <c:v>-6.5367674505412462E-2</c:v>
                </c:pt>
                <c:pt idx="164">
                  <c:v>-6.6766841528111201E-2</c:v>
                </c:pt>
                <c:pt idx="165">
                  <c:v>-5.9948459646245747E-2</c:v>
                </c:pt>
                <c:pt idx="166">
                  <c:v>-6.0013995574059148E-2</c:v>
                </c:pt>
                <c:pt idx="167">
                  <c:v>-5.1932887814588366E-2</c:v>
                </c:pt>
                <c:pt idx="168">
                  <c:v>-4.7843950561923719E-2</c:v>
                </c:pt>
                <c:pt idx="169">
                  <c:v>-4.4097555607521634E-2</c:v>
                </c:pt>
                <c:pt idx="170">
                  <c:v>-4.6232148200538614E-2</c:v>
                </c:pt>
                <c:pt idx="171">
                  <c:v>-4.6316324483381258E-2</c:v>
                </c:pt>
                <c:pt idx="172">
                  <c:v>-4.559606642545691E-2</c:v>
                </c:pt>
                <c:pt idx="173">
                  <c:v>-4.5948717948717945E-2</c:v>
                </c:pt>
                <c:pt idx="174">
                  <c:v>-4.0131317718808797E-2</c:v>
                </c:pt>
                <c:pt idx="175">
                  <c:v>-3.8729133010231565E-2</c:v>
                </c:pt>
                <c:pt idx="176">
                  <c:v>-3.7709342042260445E-2</c:v>
                </c:pt>
                <c:pt idx="177">
                  <c:v>-3.2106980263729178E-2</c:v>
                </c:pt>
                <c:pt idx="178">
                  <c:v>-2.9391837234955264E-2</c:v>
                </c:pt>
                <c:pt idx="179">
                  <c:v>-2.3796985676533405E-2</c:v>
                </c:pt>
                <c:pt idx="180">
                  <c:v>-2.296072363722923E-2</c:v>
                </c:pt>
                <c:pt idx="181">
                  <c:v>-1.6434242682912568E-2</c:v>
                </c:pt>
                <c:pt idx="182">
                  <c:v>-1.3654866136659109E-2</c:v>
                </c:pt>
                <c:pt idx="183">
                  <c:v>-1.3454098584497746E-2</c:v>
                </c:pt>
                <c:pt idx="184">
                  <c:v>-6.9337112903407241E-3</c:v>
                </c:pt>
                <c:pt idx="185">
                  <c:v>-6.2344073110532985E-3</c:v>
                </c:pt>
                <c:pt idx="186">
                  <c:v>-3.4842123677075133E-3</c:v>
                </c:pt>
                <c:pt idx="187">
                  <c:v>-3.4468190055438191E-3</c:v>
                </c:pt>
                <c:pt idx="188">
                  <c:v>-1.5821719945398553E-3</c:v>
                </c:pt>
                <c:pt idx="189">
                  <c:v>-1.0621653279785813E-3</c:v>
                </c:pt>
                <c:pt idx="190">
                  <c:v>1.8562344370588301E-4</c:v>
                </c:pt>
                <c:pt idx="191">
                  <c:v>-9.2185014397615749E-4</c:v>
                </c:pt>
                <c:pt idx="192">
                  <c:v>1.1058478891202757E-2</c:v>
                </c:pt>
                <c:pt idx="193">
                  <c:v>8.8268699677155858E-3</c:v>
                </c:pt>
                <c:pt idx="194">
                  <c:v>7.5913507463406639E-3</c:v>
                </c:pt>
                <c:pt idx="195">
                  <c:v>4.7166190944412083E-3</c:v>
                </c:pt>
                <c:pt idx="196">
                  <c:v>1.0977303426364538E-3</c:v>
                </c:pt>
                <c:pt idx="197">
                  <c:v>-6.7576304315140568E-3</c:v>
                </c:pt>
                <c:pt idx="198">
                  <c:v>-2.7711357252238288E-2</c:v>
                </c:pt>
                <c:pt idx="199">
                  <c:v>-2.4130282446813481E-2</c:v>
                </c:pt>
                <c:pt idx="200">
                  <c:v>-4.3788822444072492E-2</c:v>
                </c:pt>
                <c:pt idx="201">
                  <c:v>-4.7276949378776939E-2</c:v>
                </c:pt>
                <c:pt idx="202">
                  <c:v>-4.7432743346799769E-2</c:v>
                </c:pt>
                <c:pt idx="203">
                  <c:v>-5.25522259040484E-2</c:v>
                </c:pt>
                <c:pt idx="204">
                  <c:v>-5.6901734515795846E-2</c:v>
                </c:pt>
                <c:pt idx="205">
                  <c:v>-6.1905624033362174E-2</c:v>
                </c:pt>
                <c:pt idx="206">
                  <c:v>-6.4481024000977605E-2</c:v>
                </c:pt>
                <c:pt idx="207">
                  <c:v>-5.5674747218344117E-2</c:v>
                </c:pt>
                <c:pt idx="208">
                  <c:v>-5.9638910895217445E-2</c:v>
                </c:pt>
                <c:pt idx="209">
                  <c:v>-5.6744941929658968E-2</c:v>
                </c:pt>
                <c:pt idx="210">
                  <c:v>-5.3994534900641905E-2</c:v>
                </c:pt>
                <c:pt idx="211">
                  <c:v>-5.0086438816281706E-2</c:v>
                </c:pt>
                <c:pt idx="212">
                  <c:v>-4.2377634381754202E-2</c:v>
                </c:pt>
                <c:pt idx="213">
                  <c:v>-4.1951046579734273E-2</c:v>
                </c:pt>
                <c:pt idx="214">
                  <c:v>-4.5030894111945725E-2</c:v>
                </c:pt>
                <c:pt idx="215">
                  <c:v>-3.9955765767785228E-2</c:v>
                </c:pt>
                <c:pt idx="216">
                  <c:v>-3.1862151826400391E-2</c:v>
                </c:pt>
                <c:pt idx="217">
                  <c:v>-3.2368850024270264E-2</c:v>
                </c:pt>
                <c:pt idx="218">
                  <c:v>-3.2836777973473272E-2</c:v>
                </c:pt>
                <c:pt idx="219">
                  <c:v>-2.6664392033095917E-2</c:v>
                </c:pt>
                <c:pt idx="220">
                  <c:v>-3.3589322093431684E-2</c:v>
                </c:pt>
                <c:pt idx="221">
                  <c:v>-3.5355647375280776E-2</c:v>
                </c:pt>
                <c:pt idx="222">
                  <c:v>-3.8936583424261768E-2</c:v>
                </c:pt>
                <c:pt idx="223">
                  <c:v>-4.0370319945541189E-2</c:v>
                </c:pt>
                <c:pt idx="224">
                  <c:v>-4.843274630609018E-2</c:v>
                </c:pt>
                <c:pt idx="225">
                  <c:v>-7.4062225821691294E-2</c:v>
                </c:pt>
                <c:pt idx="226">
                  <c:v>-7.0923445878580474E-2</c:v>
                </c:pt>
                <c:pt idx="227">
                  <c:v>-7.4232958451343256E-2</c:v>
                </c:pt>
                <c:pt idx="228">
                  <c:v>-0.10288169889646828</c:v>
                </c:pt>
                <c:pt idx="229">
                  <c:v>-0.12558913966573934</c:v>
                </c:pt>
                <c:pt idx="230">
                  <c:v>-0.12830238523946247</c:v>
                </c:pt>
                <c:pt idx="231">
                  <c:v>-0.12153583125630832</c:v>
                </c:pt>
                <c:pt idx="232">
                  <c:v>-0.12334555566157328</c:v>
                </c:pt>
                <c:pt idx="233">
                  <c:v>-0.12212672724340018</c:v>
                </c:pt>
                <c:pt idx="234">
                  <c:v>-0.11765578280110034</c:v>
                </c:pt>
                <c:pt idx="235">
                  <c:v>-0.11398937741683463</c:v>
                </c:pt>
                <c:pt idx="236">
                  <c:v>-0.10793255920750508</c:v>
                </c:pt>
                <c:pt idx="237">
                  <c:v>-0.10851189051798291</c:v>
                </c:pt>
                <c:pt idx="238">
                  <c:v>-0.1036876189012087</c:v>
                </c:pt>
                <c:pt idx="239">
                  <c:v>-0.10018509855486578</c:v>
                </c:pt>
                <c:pt idx="240">
                  <c:v>-9.3051896643081999E-2</c:v>
                </c:pt>
                <c:pt idx="241">
                  <c:v>-9.6891166060246031E-2</c:v>
                </c:pt>
                <c:pt idx="242">
                  <c:v>-9.3640415502473082E-2</c:v>
                </c:pt>
                <c:pt idx="243">
                  <c:v>-9.0372692819658748E-2</c:v>
                </c:pt>
                <c:pt idx="244">
                  <c:v>-7.1806377870374291E-2</c:v>
                </c:pt>
                <c:pt idx="245">
                  <c:v>-5.7754516535622108E-2</c:v>
                </c:pt>
                <c:pt idx="246">
                  <c:v>-6.6163041002277906E-2</c:v>
                </c:pt>
              </c:numCache>
            </c:numRef>
          </c:val>
        </c:ser>
        <c:ser>
          <c:idx val="2"/>
          <c:order val="2"/>
          <c:tx>
            <c:v>Capital Account</c:v>
          </c:tx>
          <c:spPr>
            <a:solidFill>
              <a:srgbClr val="00B050"/>
            </a:solidFill>
          </c:spPr>
          <c:invertIfNegative val="0"/>
          <c:cat>
            <c:numRef>
              <c:f>'[sector financial balances 2013q3.xlsx]Data'!$A$4:$A$250</c:f>
              <c:numCache>
                <c:formatCode>General</c:formatCode>
                <c:ptCount val="247"/>
                <c:pt idx="0">
                  <c:v>19521</c:v>
                </c:pt>
                <c:pt idx="1">
                  <c:v>19522</c:v>
                </c:pt>
                <c:pt idx="2">
                  <c:v>19523</c:v>
                </c:pt>
                <c:pt idx="3">
                  <c:v>19524</c:v>
                </c:pt>
                <c:pt idx="4">
                  <c:v>19531</c:v>
                </c:pt>
                <c:pt idx="5">
                  <c:v>19532</c:v>
                </c:pt>
                <c:pt idx="6">
                  <c:v>19533</c:v>
                </c:pt>
                <c:pt idx="7">
                  <c:v>19534</c:v>
                </c:pt>
                <c:pt idx="8">
                  <c:v>19541</c:v>
                </c:pt>
                <c:pt idx="9">
                  <c:v>19542</c:v>
                </c:pt>
                <c:pt idx="10">
                  <c:v>19543</c:v>
                </c:pt>
                <c:pt idx="11">
                  <c:v>19544</c:v>
                </c:pt>
                <c:pt idx="12">
                  <c:v>19551</c:v>
                </c:pt>
                <c:pt idx="13">
                  <c:v>19552</c:v>
                </c:pt>
                <c:pt idx="14">
                  <c:v>19553</c:v>
                </c:pt>
                <c:pt idx="15">
                  <c:v>19554</c:v>
                </c:pt>
                <c:pt idx="16">
                  <c:v>19561</c:v>
                </c:pt>
                <c:pt idx="17">
                  <c:v>19562</c:v>
                </c:pt>
                <c:pt idx="18">
                  <c:v>19563</c:v>
                </c:pt>
                <c:pt idx="19">
                  <c:v>19564</c:v>
                </c:pt>
                <c:pt idx="20">
                  <c:v>19571</c:v>
                </c:pt>
                <c:pt idx="21">
                  <c:v>19572</c:v>
                </c:pt>
                <c:pt idx="22">
                  <c:v>19573</c:v>
                </c:pt>
                <c:pt idx="23">
                  <c:v>19574</c:v>
                </c:pt>
                <c:pt idx="24">
                  <c:v>19581</c:v>
                </c:pt>
                <c:pt idx="25">
                  <c:v>19582</c:v>
                </c:pt>
                <c:pt idx="26">
                  <c:v>19583</c:v>
                </c:pt>
                <c:pt idx="27">
                  <c:v>19584</c:v>
                </c:pt>
                <c:pt idx="28">
                  <c:v>19591</c:v>
                </c:pt>
                <c:pt idx="29">
                  <c:v>19592</c:v>
                </c:pt>
                <c:pt idx="30">
                  <c:v>19593</c:v>
                </c:pt>
                <c:pt idx="31">
                  <c:v>19594</c:v>
                </c:pt>
                <c:pt idx="32">
                  <c:v>19601</c:v>
                </c:pt>
                <c:pt idx="33">
                  <c:v>19602</c:v>
                </c:pt>
                <c:pt idx="34">
                  <c:v>19603</c:v>
                </c:pt>
                <c:pt idx="35">
                  <c:v>19604</c:v>
                </c:pt>
                <c:pt idx="36">
                  <c:v>19611</c:v>
                </c:pt>
                <c:pt idx="37">
                  <c:v>19612</c:v>
                </c:pt>
                <c:pt idx="38">
                  <c:v>19613</c:v>
                </c:pt>
                <c:pt idx="39">
                  <c:v>19614</c:v>
                </c:pt>
                <c:pt idx="40">
                  <c:v>19621</c:v>
                </c:pt>
                <c:pt idx="41">
                  <c:v>19622</c:v>
                </c:pt>
                <c:pt idx="42">
                  <c:v>19623</c:v>
                </c:pt>
                <c:pt idx="43">
                  <c:v>19624</c:v>
                </c:pt>
                <c:pt idx="44">
                  <c:v>19631</c:v>
                </c:pt>
                <c:pt idx="45">
                  <c:v>19632</c:v>
                </c:pt>
                <c:pt idx="46">
                  <c:v>19633</c:v>
                </c:pt>
                <c:pt idx="47">
                  <c:v>19634</c:v>
                </c:pt>
                <c:pt idx="48">
                  <c:v>19641</c:v>
                </c:pt>
                <c:pt idx="49">
                  <c:v>19642</c:v>
                </c:pt>
                <c:pt idx="50">
                  <c:v>19643</c:v>
                </c:pt>
                <c:pt idx="51">
                  <c:v>19644</c:v>
                </c:pt>
                <c:pt idx="52">
                  <c:v>19651</c:v>
                </c:pt>
                <c:pt idx="53">
                  <c:v>19652</c:v>
                </c:pt>
                <c:pt idx="54">
                  <c:v>19653</c:v>
                </c:pt>
                <c:pt idx="55">
                  <c:v>19654</c:v>
                </c:pt>
                <c:pt idx="56">
                  <c:v>19661</c:v>
                </c:pt>
                <c:pt idx="57">
                  <c:v>19662</c:v>
                </c:pt>
                <c:pt idx="58">
                  <c:v>19663</c:v>
                </c:pt>
                <c:pt idx="59">
                  <c:v>19664</c:v>
                </c:pt>
                <c:pt idx="60">
                  <c:v>19671</c:v>
                </c:pt>
                <c:pt idx="61">
                  <c:v>19672</c:v>
                </c:pt>
                <c:pt idx="62">
                  <c:v>19673</c:v>
                </c:pt>
                <c:pt idx="63">
                  <c:v>19674</c:v>
                </c:pt>
                <c:pt idx="64">
                  <c:v>19681</c:v>
                </c:pt>
                <c:pt idx="65">
                  <c:v>19682</c:v>
                </c:pt>
                <c:pt idx="66">
                  <c:v>19683</c:v>
                </c:pt>
                <c:pt idx="67">
                  <c:v>19684</c:v>
                </c:pt>
                <c:pt idx="68">
                  <c:v>19691</c:v>
                </c:pt>
                <c:pt idx="69">
                  <c:v>19692</c:v>
                </c:pt>
                <c:pt idx="70">
                  <c:v>19693</c:v>
                </c:pt>
                <c:pt idx="71">
                  <c:v>19694</c:v>
                </c:pt>
                <c:pt idx="72">
                  <c:v>19701</c:v>
                </c:pt>
                <c:pt idx="73">
                  <c:v>19702</c:v>
                </c:pt>
                <c:pt idx="74">
                  <c:v>19703</c:v>
                </c:pt>
                <c:pt idx="75">
                  <c:v>19704</c:v>
                </c:pt>
                <c:pt idx="76">
                  <c:v>19711</c:v>
                </c:pt>
                <c:pt idx="77">
                  <c:v>19712</c:v>
                </c:pt>
                <c:pt idx="78">
                  <c:v>19713</c:v>
                </c:pt>
                <c:pt idx="79">
                  <c:v>19714</c:v>
                </c:pt>
                <c:pt idx="80">
                  <c:v>19721</c:v>
                </c:pt>
                <c:pt idx="81">
                  <c:v>19722</c:v>
                </c:pt>
                <c:pt idx="82">
                  <c:v>19723</c:v>
                </c:pt>
                <c:pt idx="83">
                  <c:v>19724</c:v>
                </c:pt>
                <c:pt idx="84">
                  <c:v>19731</c:v>
                </c:pt>
                <c:pt idx="85">
                  <c:v>19732</c:v>
                </c:pt>
                <c:pt idx="86">
                  <c:v>19733</c:v>
                </c:pt>
                <c:pt idx="87">
                  <c:v>19734</c:v>
                </c:pt>
                <c:pt idx="88">
                  <c:v>19741</c:v>
                </c:pt>
                <c:pt idx="89">
                  <c:v>19742</c:v>
                </c:pt>
                <c:pt idx="90">
                  <c:v>19743</c:v>
                </c:pt>
                <c:pt idx="91">
                  <c:v>19744</c:v>
                </c:pt>
                <c:pt idx="92">
                  <c:v>19751</c:v>
                </c:pt>
                <c:pt idx="93">
                  <c:v>19752</c:v>
                </c:pt>
                <c:pt idx="94">
                  <c:v>19753</c:v>
                </c:pt>
                <c:pt idx="95">
                  <c:v>19754</c:v>
                </c:pt>
                <c:pt idx="96">
                  <c:v>19761</c:v>
                </c:pt>
                <c:pt idx="97">
                  <c:v>19762</c:v>
                </c:pt>
                <c:pt idx="98">
                  <c:v>19763</c:v>
                </c:pt>
                <c:pt idx="99">
                  <c:v>19764</c:v>
                </c:pt>
                <c:pt idx="100">
                  <c:v>19771</c:v>
                </c:pt>
                <c:pt idx="101">
                  <c:v>19772</c:v>
                </c:pt>
                <c:pt idx="102">
                  <c:v>19773</c:v>
                </c:pt>
                <c:pt idx="103">
                  <c:v>19774</c:v>
                </c:pt>
                <c:pt idx="104">
                  <c:v>19781</c:v>
                </c:pt>
                <c:pt idx="105">
                  <c:v>19782</c:v>
                </c:pt>
                <c:pt idx="106">
                  <c:v>19783</c:v>
                </c:pt>
                <c:pt idx="107">
                  <c:v>19784</c:v>
                </c:pt>
                <c:pt idx="108">
                  <c:v>19791</c:v>
                </c:pt>
                <c:pt idx="109">
                  <c:v>19792</c:v>
                </c:pt>
                <c:pt idx="110">
                  <c:v>19793</c:v>
                </c:pt>
                <c:pt idx="111">
                  <c:v>19794</c:v>
                </c:pt>
                <c:pt idx="112">
                  <c:v>19801</c:v>
                </c:pt>
                <c:pt idx="113">
                  <c:v>19802</c:v>
                </c:pt>
                <c:pt idx="114">
                  <c:v>19803</c:v>
                </c:pt>
                <c:pt idx="115">
                  <c:v>19804</c:v>
                </c:pt>
                <c:pt idx="116">
                  <c:v>19811</c:v>
                </c:pt>
                <c:pt idx="117">
                  <c:v>19812</c:v>
                </c:pt>
                <c:pt idx="118">
                  <c:v>19813</c:v>
                </c:pt>
                <c:pt idx="119">
                  <c:v>19814</c:v>
                </c:pt>
                <c:pt idx="120">
                  <c:v>19821</c:v>
                </c:pt>
                <c:pt idx="121">
                  <c:v>19822</c:v>
                </c:pt>
                <c:pt idx="122">
                  <c:v>19823</c:v>
                </c:pt>
                <c:pt idx="123">
                  <c:v>19824</c:v>
                </c:pt>
                <c:pt idx="124">
                  <c:v>19831</c:v>
                </c:pt>
                <c:pt idx="125">
                  <c:v>19832</c:v>
                </c:pt>
                <c:pt idx="126">
                  <c:v>19833</c:v>
                </c:pt>
                <c:pt idx="127">
                  <c:v>19834</c:v>
                </c:pt>
                <c:pt idx="128">
                  <c:v>19841</c:v>
                </c:pt>
                <c:pt idx="129">
                  <c:v>19842</c:v>
                </c:pt>
                <c:pt idx="130">
                  <c:v>19843</c:v>
                </c:pt>
                <c:pt idx="131">
                  <c:v>19844</c:v>
                </c:pt>
                <c:pt idx="132">
                  <c:v>19851</c:v>
                </c:pt>
                <c:pt idx="133">
                  <c:v>19852</c:v>
                </c:pt>
                <c:pt idx="134">
                  <c:v>19853</c:v>
                </c:pt>
                <c:pt idx="135">
                  <c:v>19854</c:v>
                </c:pt>
                <c:pt idx="136">
                  <c:v>19861</c:v>
                </c:pt>
                <c:pt idx="137">
                  <c:v>19862</c:v>
                </c:pt>
                <c:pt idx="138">
                  <c:v>19863</c:v>
                </c:pt>
                <c:pt idx="139">
                  <c:v>19864</c:v>
                </c:pt>
                <c:pt idx="140">
                  <c:v>19871</c:v>
                </c:pt>
                <c:pt idx="141">
                  <c:v>19872</c:v>
                </c:pt>
                <c:pt idx="142">
                  <c:v>19873</c:v>
                </c:pt>
                <c:pt idx="143">
                  <c:v>19874</c:v>
                </c:pt>
                <c:pt idx="144">
                  <c:v>19881</c:v>
                </c:pt>
                <c:pt idx="145">
                  <c:v>19882</c:v>
                </c:pt>
                <c:pt idx="146">
                  <c:v>19883</c:v>
                </c:pt>
                <c:pt idx="147">
                  <c:v>19884</c:v>
                </c:pt>
                <c:pt idx="148">
                  <c:v>19891</c:v>
                </c:pt>
                <c:pt idx="149">
                  <c:v>19892</c:v>
                </c:pt>
                <c:pt idx="150">
                  <c:v>19893</c:v>
                </c:pt>
                <c:pt idx="151">
                  <c:v>19894</c:v>
                </c:pt>
                <c:pt idx="152">
                  <c:v>19901</c:v>
                </c:pt>
                <c:pt idx="153">
                  <c:v>19902</c:v>
                </c:pt>
                <c:pt idx="154">
                  <c:v>19903</c:v>
                </c:pt>
                <c:pt idx="155">
                  <c:v>19904</c:v>
                </c:pt>
                <c:pt idx="156">
                  <c:v>19911</c:v>
                </c:pt>
                <c:pt idx="157">
                  <c:v>19912</c:v>
                </c:pt>
                <c:pt idx="158">
                  <c:v>19913</c:v>
                </c:pt>
                <c:pt idx="159">
                  <c:v>19914</c:v>
                </c:pt>
                <c:pt idx="160">
                  <c:v>19921</c:v>
                </c:pt>
                <c:pt idx="161">
                  <c:v>19922</c:v>
                </c:pt>
                <c:pt idx="162">
                  <c:v>19923</c:v>
                </c:pt>
                <c:pt idx="163">
                  <c:v>19924</c:v>
                </c:pt>
                <c:pt idx="164">
                  <c:v>19931</c:v>
                </c:pt>
                <c:pt idx="165">
                  <c:v>19932</c:v>
                </c:pt>
                <c:pt idx="166">
                  <c:v>19933</c:v>
                </c:pt>
                <c:pt idx="167">
                  <c:v>19934</c:v>
                </c:pt>
                <c:pt idx="168">
                  <c:v>19941</c:v>
                </c:pt>
                <c:pt idx="169">
                  <c:v>19942</c:v>
                </c:pt>
                <c:pt idx="170">
                  <c:v>19943</c:v>
                </c:pt>
                <c:pt idx="171">
                  <c:v>19944</c:v>
                </c:pt>
                <c:pt idx="172">
                  <c:v>19951</c:v>
                </c:pt>
                <c:pt idx="173">
                  <c:v>19952</c:v>
                </c:pt>
                <c:pt idx="174">
                  <c:v>19953</c:v>
                </c:pt>
                <c:pt idx="175">
                  <c:v>19954</c:v>
                </c:pt>
                <c:pt idx="176">
                  <c:v>19961</c:v>
                </c:pt>
                <c:pt idx="177">
                  <c:v>19962</c:v>
                </c:pt>
                <c:pt idx="178">
                  <c:v>19963</c:v>
                </c:pt>
                <c:pt idx="179">
                  <c:v>19964</c:v>
                </c:pt>
                <c:pt idx="180">
                  <c:v>19971</c:v>
                </c:pt>
                <c:pt idx="181">
                  <c:v>19972</c:v>
                </c:pt>
                <c:pt idx="182">
                  <c:v>19973</c:v>
                </c:pt>
                <c:pt idx="183">
                  <c:v>19974</c:v>
                </c:pt>
                <c:pt idx="184">
                  <c:v>19981</c:v>
                </c:pt>
                <c:pt idx="185">
                  <c:v>19982</c:v>
                </c:pt>
                <c:pt idx="186">
                  <c:v>19983</c:v>
                </c:pt>
                <c:pt idx="187">
                  <c:v>19984</c:v>
                </c:pt>
                <c:pt idx="188">
                  <c:v>19991</c:v>
                </c:pt>
                <c:pt idx="189">
                  <c:v>19992</c:v>
                </c:pt>
                <c:pt idx="190">
                  <c:v>19993</c:v>
                </c:pt>
                <c:pt idx="191">
                  <c:v>19994</c:v>
                </c:pt>
                <c:pt idx="192">
                  <c:v>20001</c:v>
                </c:pt>
                <c:pt idx="193">
                  <c:v>20002</c:v>
                </c:pt>
                <c:pt idx="194">
                  <c:v>20003</c:v>
                </c:pt>
                <c:pt idx="195">
                  <c:v>20004</c:v>
                </c:pt>
                <c:pt idx="196">
                  <c:v>20011</c:v>
                </c:pt>
                <c:pt idx="197">
                  <c:v>20012</c:v>
                </c:pt>
                <c:pt idx="198">
                  <c:v>20013</c:v>
                </c:pt>
                <c:pt idx="199">
                  <c:v>20014</c:v>
                </c:pt>
                <c:pt idx="200">
                  <c:v>20021</c:v>
                </c:pt>
                <c:pt idx="201">
                  <c:v>20022</c:v>
                </c:pt>
                <c:pt idx="202">
                  <c:v>20023</c:v>
                </c:pt>
                <c:pt idx="203">
                  <c:v>20024</c:v>
                </c:pt>
                <c:pt idx="204">
                  <c:v>20031</c:v>
                </c:pt>
                <c:pt idx="205">
                  <c:v>20032</c:v>
                </c:pt>
                <c:pt idx="206">
                  <c:v>20033</c:v>
                </c:pt>
                <c:pt idx="207">
                  <c:v>20034</c:v>
                </c:pt>
                <c:pt idx="208">
                  <c:v>20041</c:v>
                </c:pt>
                <c:pt idx="209">
                  <c:v>20042</c:v>
                </c:pt>
                <c:pt idx="210">
                  <c:v>20043</c:v>
                </c:pt>
                <c:pt idx="211">
                  <c:v>20044</c:v>
                </c:pt>
                <c:pt idx="212">
                  <c:v>20051</c:v>
                </c:pt>
                <c:pt idx="213">
                  <c:v>20052</c:v>
                </c:pt>
                <c:pt idx="214">
                  <c:v>20053</c:v>
                </c:pt>
                <c:pt idx="215">
                  <c:v>20054</c:v>
                </c:pt>
                <c:pt idx="216">
                  <c:v>20061</c:v>
                </c:pt>
                <c:pt idx="217">
                  <c:v>20062</c:v>
                </c:pt>
                <c:pt idx="218">
                  <c:v>20063</c:v>
                </c:pt>
                <c:pt idx="219">
                  <c:v>20064</c:v>
                </c:pt>
                <c:pt idx="220">
                  <c:v>20071</c:v>
                </c:pt>
                <c:pt idx="221">
                  <c:v>20072</c:v>
                </c:pt>
                <c:pt idx="222">
                  <c:v>20073</c:v>
                </c:pt>
                <c:pt idx="223">
                  <c:v>20074</c:v>
                </c:pt>
                <c:pt idx="224">
                  <c:v>20081</c:v>
                </c:pt>
                <c:pt idx="225">
                  <c:v>20082</c:v>
                </c:pt>
                <c:pt idx="226">
                  <c:v>20083</c:v>
                </c:pt>
                <c:pt idx="227">
                  <c:v>20084</c:v>
                </c:pt>
                <c:pt idx="228">
                  <c:v>20091</c:v>
                </c:pt>
                <c:pt idx="229">
                  <c:v>20092</c:v>
                </c:pt>
                <c:pt idx="230">
                  <c:v>20093</c:v>
                </c:pt>
                <c:pt idx="231">
                  <c:v>20094</c:v>
                </c:pt>
                <c:pt idx="232">
                  <c:v>20101</c:v>
                </c:pt>
                <c:pt idx="233">
                  <c:v>20102</c:v>
                </c:pt>
                <c:pt idx="234">
                  <c:v>20103</c:v>
                </c:pt>
                <c:pt idx="235">
                  <c:v>20104</c:v>
                </c:pt>
                <c:pt idx="236">
                  <c:v>20111</c:v>
                </c:pt>
                <c:pt idx="237">
                  <c:v>20112</c:v>
                </c:pt>
                <c:pt idx="238">
                  <c:v>20113</c:v>
                </c:pt>
                <c:pt idx="239">
                  <c:v>20114</c:v>
                </c:pt>
                <c:pt idx="240">
                  <c:v>20121</c:v>
                </c:pt>
                <c:pt idx="241">
                  <c:v>20122</c:v>
                </c:pt>
                <c:pt idx="242">
                  <c:v>20123</c:v>
                </c:pt>
                <c:pt idx="243">
                  <c:v>20124</c:v>
                </c:pt>
                <c:pt idx="244">
                  <c:v>20131</c:v>
                </c:pt>
                <c:pt idx="245">
                  <c:v>20132</c:v>
                </c:pt>
                <c:pt idx="246">
                  <c:v>20133</c:v>
                </c:pt>
              </c:numCache>
            </c:numRef>
          </c:cat>
          <c:val>
            <c:numRef>
              <c:f>'[sector financial balances 2013q3.xlsx]Data'!$W$4:$W$250</c:f>
              <c:numCache>
                <c:formatCode>0.00%</c:formatCode>
                <c:ptCount val="247"/>
                <c:pt idx="0">
                  <c:v>-9.772348695169351E-3</c:v>
                </c:pt>
                <c:pt idx="1">
                  <c:v>-3.1092669432918399E-3</c:v>
                </c:pt>
                <c:pt idx="2">
                  <c:v>2.922324823465508E-3</c:v>
                </c:pt>
                <c:pt idx="3">
                  <c:v>2.8331584470094443E-3</c:v>
                </c:pt>
                <c:pt idx="4">
                  <c:v>3.540916109109624E-3</c:v>
                </c:pt>
                <c:pt idx="5">
                  <c:v>4.527147591129238E-3</c:v>
                </c:pt>
                <c:pt idx="6">
                  <c:v>2.7470002552974215E-3</c:v>
                </c:pt>
                <c:pt idx="7">
                  <c:v>2.534264287561417E-3</c:v>
                </c:pt>
                <c:pt idx="8">
                  <c:v>1.4922279792746113E-3</c:v>
                </c:pt>
                <c:pt idx="9">
                  <c:v>-8.3807553026383856E-4</c:v>
                </c:pt>
                <c:pt idx="10">
                  <c:v>-7.1501532175689481E-5</c:v>
                </c:pt>
                <c:pt idx="11">
                  <c:v>-2.321550029308068E-3</c:v>
                </c:pt>
                <c:pt idx="12">
                  <c:v>-1.2666183224558859E-3</c:v>
                </c:pt>
                <c:pt idx="13">
                  <c:v>6.442444339175747E-4</c:v>
                </c:pt>
                <c:pt idx="14">
                  <c:v>-1.6805942432683379E-3</c:v>
                </c:pt>
                <c:pt idx="15">
                  <c:v>-9.7783870230751658E-4</c:v>
                </c:pt>
                <c:pt idx="16">
                  <c:v>-2.3331820245120292E-3</c:v>
                </c:pt>
                <c:pt idx="17">
                  <c:v>-4.7706422018348625E-3</c:v>
                </c:pt>
                <c:pt idx="18">
                  <c:v>-6.4881610975879621E-3</c:v>
                </c:pt>
                <c:pt idx="19">
                  <c:v>-9.8157381313678724E-3</c:v>
                </c:pt>
                <c:pt idx="20">
                  <c:v>-1.1967700807479812E-2</c:v>
                </c:pt>
                <c:pt idx="21">
                  <c:v>-1.0217805032776486E-2</c:v>
                </c:pt>
                <c:pt idx="22">
                  <c:v>-1.0264308012486994E-2</c:v>
                </c:pt>
                <c:pt idx="23">
                  <c:v>-7.6266554551187729E-3</c:v>
                </c:pt>
                <c:pt idx="24">
                  <c:v>-3.0657557643040136E-3</c:v>
                </c:pt>
                <c:pt idx="25">
                  <c:v>-1.7685635709752485E-3</c:v>
                </c:pt>
                <c:pt idx="26">
                  <c:v>-2.3345663789560212E-3</c:v>
                </c:pt>
                <c:pt idx="27">
                  <c:v>1.1990407673860912E-4</c:v>
                </c:pt>
                <c:pt idx="28">
                  <c:v>3.0456057936973971E-3</c:v>
                </c:pt>
                <c:pt idx="29">
                  <c:v>3.9275500476644428E-3</c:v>
                </c:pt>
                <c:pt idx="30">
                  <c:v>1.0653331536471416E-3</c:v>
                </c:pt>
                <c:pt idx="31">
                  <c:v>1.443415832231249E-3</c:v>
                </c:pt>
                <c:pt idx="32">
                  <c:v>-3.1873389768126612E-3</c:v>
                </c:pt>
                <c:pt idx="33">
                  <c:v>-4.4821231109472906E-3</c:v>
                </c:pt>
                <c:pt idx="34">
                  <c:v>-6.6605605422238512E-3</c:v>
                </c:pt>
                <c:pt idx="35">
                  <c:v>-8.9356984478935701E-3</c:v>
                </c:pt>
                <c:pt idx="36">
                  <c:v>-9.7893387067228433E-3</c:v>
                </c:pt>
                <c:pt idx="37">
                  <c:v>-7.0900609974883389E-3</c:v>
                </c:pt>
                <c:pt idx="38">
                  <c:v>-6.6009852216748766E-3</c:v>
                </c:pt>
                <c:pt idx="39">
                  <c:v>-6.4489515297353047E-3</c:v>
                </c:pt>
                <c:pt idx="40">
                  <c:v>-5.2956989247311828E-3</c:v>
                </c:pt>
                <c:pt idx="41">
                  <c:v>-7.7278008298755181E-3</c:v>
                </c:pt>
                <c:pt idx="42">
                  <c:v>-6.664480157428666E-3</c:v>
                </c:pt>
                <c:pt idx="43">
                  <c:v>-5.3172402544446251E-3</c:v>
                </c:pt>
                <c:pt idx="44">
                  <c:v>-6.3583815028901737E-3</c:v>
                </c:pt>
                <c:pt idx="45">
                  <c:v>-8.5026907249129476E-3</c:v>
                </c:pt>
                <c:pt idx="46">
                  <c:v>-7.0759689922480617E-3</c:v>
                </c:pt>
                <c:pt idx="47">
                  <c:v>-8.9662543899832036E-3</c:v>
                </c:pt>
                <c:pt idx="48">
                  <c:v>-1.2172876304023843E-2</c:v>
                </c:pt>
                <c:pt idx="49">
                  <c:v>-9.9500734214390592E-3</c:v>
                </c:pt>
                <c:pt idx="50">
                  <c:v>-1.0952655889145497E-2</c:v>
                </c:pt>
                <c:pt idx="51">
                  <c:v>-1.0282113704711443E-2</c:v>
                </c:pt>
                <c:pt idx="52">
                  <c:v>-7.9087875417130134E-3</c:v>
                </c:pt>
                <c:pt idx="53">
                  <c:v>-9.5344709897610923E-3</c:v>
                </c:pt>
                <c:pt idx="54">
                  <c:v>-7.9754764760762362E-3</c:v>
                </c:pt>
                <c:pt idx="55">
                  <c:v>-7.7350924848014488E-3</c:v>
                </c:pt>
                <c:pt idx="56">
                  <c:v>-5.7787810383747177E-3</c:v>
                </c:pt>
                <c:pt idx="57">
                  <c:v>-4.8364717542120905E-3</c:v>
                </c:pt>
                <c:pt idx="58">
                  <c:v>-3.2943469785575051E-3</c:v>
                </c:pt>
                <c:pt idx="59">
                  <c:v>-4.7915668423574509E-3</c:v>
                </c:pt>
                <c:pt idx="60">
                  <c:v>-5.2192412244415559E-3</c:v>
                </c:pt>
                <c:pt idx="61">
                  <c:v>-4.1217248266948656E-3</c:v>
                </c:pt>
                <c:pt idx="62">
                  <c:v>-3.7013961001499942E-3</c:v>
                </c:pt>
                <c:pt idx="63">
                  <c:v>-3.1936579841449603E-3</c:v>
                </c:pt>
                <c:pt idx="64">
                  <c:v>-1.7912413566019095E-3</c:v>
                </c:pt>
                <c:pt idx="65">
                  <c:v>-2.3878684322938917E-3</c:v>
                </c:pt>
                <c:pt idx="66">
                  <c:v>-1.6257088846880908E-3</c:v>
                </c:pt>
                <c:pt idx="67">
                  <c:v>-7.8342438923822283E-4</c:v>
                </c:pt>
                <c:pt idx="68">
                  <c:v>-1.5951783023606229E-3</c:v>
                </c:pt>
                <c:pt idx="69">
                  <c:v>-5.0632911392405066E-4</c:v>
                </c:pt>
                <c:pt idx="70">
                  <c:v>-1.37222599089059E-3</c:v>
                </c:pt>
                <c:pt idx="71">
                  <c:v>-2.7174017488229073E-3</c:v>
                </c:pt>
                <c:pt idx="72">
                  <c:v>-3.6398882972233999E-3</c:v>
                </c:pt>
                <c:pt idx="73">
                  <c:v>-5.0686851696103178E-3</c:v>
                </c:pt>
                <c:pt idx="74">
                  <c:v>-3.244534264192541E-3</c:v>
                </c:pt>
                <c:pt idx="75">
                  <c:v>-2.2244617498854784E-3</c:v>
                </c:pt>
                <c:pt idx="76">
                  <c:v>-3.7648299499077244E-3</c:v>
                </c:pt>
                <c:pt idx="77">
                  <c:v>-1.0350181128169742E-4</c:v>
                </c:pt>
                <c:pt idx="78">
                  <c:v>2.3383885452850974E-4</c:v>
                </c:pt>
                <c:pt idx="79">
                  <c:v>2.245607825708657E-3</c:v>
                </c:pt>
                <c:pt idx="80">
                  <c:v>4.1692332630896417E-3</c:v>
                </c:pt>
                <c:pt idx="81">
                  <c:v>3.6655644780349546E-3</c:v>
                </c:pt>
                <c:pt idx="82">
                  <c:v>2.8317489759641392E-3</c:v>
                </c:pt>
                <c:pt idx="83">
                  <c:v>2.1469859620148637E-3</c:v>
                </c:pt>
                <c:pt idx="84">
                  <c:v>-1.5789092489317013E-3</c:v>
                </c:pt>
                <c:pt idx="85">
                  <c:v>-3.8148984198645604E-3</c:v>
                </c:pt>
                <c:pt idx="86">
                  <c:v>-8.6380402254854199E-3</c:v>
                </c:pt>
                <c:pt idx="87">
                  <c:v>-1.0358350236646384E-2</c:v>
                </c:pt>
                <c:pt idx="88">
                  <c:v>-1.0998126839710999E-2</c:v>
                </c:pt>
                <c:pt idx="89">
                  <c:v>-1.7781254073784382E-3</c:v>
                </c:pt>
                <c:pt idx="90">
                  <c:v>-1.4327747217602661E-4</c:v>
                </c:pt>
                <c:pt idx="91">
                  <c:v>-2.7075924886143863E-3</c:v>
                </c:pt>
                <c:pt idx="92">
                  <c:v>-1.107680908866387E-2</c:v>
                </c:pt>
                <c:pt idx="93">
                  <c:v>-1.2877754301237549E-2</c:v>
                </c:pt>
                <c:pt idx="94">
                  <c:v>-1.0638756199568215E-2</c:v>
                </c:pt>
                <c:pt idx="95">
                  <c:v>-1.2246507100674783E-2</c:v>
                </c:pt>
                <c:pt idx="96">
                  <c:v>-7.2721293505069885E-3</c:v>
                </c:pt>
                <c:pt idx="97">
                  <c:v>-4.833862889762508E-3</c:v>
                </c:pt>
                <c:pt idx="98">
                  <c:v>-1.3202856387199153E-3</c:v>
                </c:pt>
                <c:pt idx="99">
                  <c:v>-1.9149814279818408E-3</c:v>
                </c:pt>
                <c:pt idx="100">
                  <c:v>3.9827361236575327E-3</c:v>
                </c:pt>
                <c:pt idx="101">
                  <c:v>4.275520605795835E-3</c:v>
                </c:pt>
                <c:pt idx="102">
                  <c:v>3.7222012815680363E-3</c:v>
                </c:pt>
                <c:pt idx="103">
                  <c:v>8.7964585446832066E-3</c:v>
                </c:pt>
                <c:pt idx="104">
                  <c:v>1.1376827998370084E-2</c:v>
                </c:pt>
                <c:pt idx="105">
                  <c:v>5.5259779166310025E-3</c:v>
                </c:pt>
                <c:pt idx="106">
                  <c:v>4.8440887110221768E-3</c:v>
                </c:pt>
                <c:pt idx="107">
                  <c:v>6.1558295060833135E-4</c:v>
                </c:pt>
                <c:pt idx="108">
                  <c:v>6.967650195520797E-4</c:v>
                </c:pt>
                <c:pt idx="109">
                  <c:v>1.0801232665639444E-3</c:v>
                </c:pt>
                <c:pt idx="110">
                  <c:v>-9.4521214844773985E-4</c:v>
                </c:pt>
                <c:pt idx="111">
                  <c:v>9.7850368037499563E-4</c:v>
                </c:pt>
                <c:pt idx="112">
                  <c:v>3.871844382464421E-3</c:v>
                </c:pt>
                <c:pt idx="113">
                  <c:v>-3.49E-3</c:v>
                </c:pt>
                <c:pt idx="114">
                  <c:v>-9.8223776223776219E-3</c:v>
                </c:pt>
                <c:pt idx="115">
                  <c:v>-2.2087119187600215E-3</c:v>
                </c:pt>
                <c:pt idx="116">
                  <c:v>-4.9174569722514928E-4</c:v>
                </c:pt>
                <c:pt idx="117">
                  <c:v>4.5467462347257739E-5</c:v>
                </c:pt>
                <c:pt idx="118">
                  <c:v>-2.1305694397595904E-3</c:v>
                </c:pt>
                <c:pt idx="119">
                  <c:v>-1.3826288220246071E-3</c:v>
                </c:pt>
                <c:pt idx="120">
                  <c:v>-1.4661860834504244E-4</c:v>
                </c:pt>
                <c:pt idx="121">
                  <c:v>-5.1861191162343905E-3</c:v>
                </c:pt>
                <c:pt idx="122">
                  <c:v>4.1937687487005847E-3</c:v>
                </c:pt>
                <c:pt idx="123">
                  <c:v>5.0824578907212861E-3</c:v>
                </c:pt>
                <c:pt idx="124">
                  <c:v>2.3135936557193344E-3</c:v>
                </c:pt>
                <c:pt idx="125">
                  <c:v>7.7682949342338476E-3</c:v>
                </c:pt>
                <c:pt idx="126">
                  <c:v>1.3030501659697215E-2</c:v>
                </c:pt>
                <c:pt idx="127">
                  <c:v>1.4999604857617027E-2</c:v>
                </c:pt>
                <c:pt idx="128">
                  <c:v>2.0103250868942955E-2</c:v>
                </c:pt>
                <c:pt idx="129">
                  <c:v>2.1934744707347447E-2</c:v>
                </c:pt>
                <c:pt idx="130">
                  <c:v>2.2156872339384449E-2</c:v>
                </c:pt>
                <c:pt idx="131">
                  <c:v>2.4967692159321049E-2</c:v>
                </c:pt>
                <c:pt idx="132">
                  <c:v>2.1127711298354931E-2</c:v>
                </c:pt>
                <c:pt idx="133">
                  <c:v>2.5993538339957694E-2</c:v>
                </c:pt>
                <c:pt idx="134">
                  <c:v>2.7633004141446319E-2</c:v>
                </c:pt>
                <c:pt idx="135">
                  <c:v>3.0403089982259549E-2</c:v>
                </c:pt>
                <c:pt idx="136">
                  <c:v>2.8398467772291477E-2</c:v>
                </c:pt>
                <c:pt idx="137">
                  <c:v>3.1164577525080672E-2</c:v>
                </c:pt>
                <c:pt idx="138">
                  <c:v>3.2525217541884928E-2</c:v>
                </c:pt>
                <c:pt idx="139">
                  <c:v>3.2153691720952587E-2</c:v>
                </c:pt>
                <c:pt idx="140">
                  <c:v>3.1894939087473338E-2</c:v>
                </c:pt>
                <c:pt idx="141">
                  <c:v>3.2010121121619377E-2</c:v>
                </c:pt>
                <c:pt idx="142">
                  <c:v>3.1482276213486579E-2</c:v>
                </c:pt>
                <c:pt idx="143">
                  <c:v>3.1268267431210924E-2</c:v>
                </c:pt>
                <c:pt idx="144">
                  <c:v>2.4945585982006049E-2</c:v>
                </c:pt>
                <c:pt idx="145">
                  <c:v>2.113372762885014E-2</c:v>
                </c:pt>
                <c:pt idx="146">
                  <c:v>2.0086044229753186E-2</c:v>
                </c:pt>
                <c:pt idx="147">
                  <c:v>2.2123524303951817E-2</c:v>
                </c:pt>
                <c:pt idx="148">
                  <c:v>1.9331656745852254E-2</c:v>
                </c:pt>
                <c:pt idx="149">
                  <c:v>1.6640193308814385E-2</c:v>
                </c:pt>
                <c:pt idx="150">
                  <c:v>1.4335988794537336E-2</c:v>
                </c:pt>
                <c:pt idx="151">
                  <c:v>1.535247679361499E-2</c:v>
                </c:pt>
                <c:pt idx="152">
                  <c:v>1.5438989610918719E-2</c:v>
                </c:pt>
                <c:pt idx="153">
                  <c:v>1.223291546019047E-2</c:v>
                </c:pt>
                <c:pt idx="154">
                  <c:v>1.3691350858280124E-2</c:v>
                </c:pt>
                <c:pt idx="155">
                  <c:v>1.3735763854301558E-2</c:v>
                </c:pt>
                <c:pt idx="156">
                  <c:v>-6.9669193545723301E-3</c:v>
                </c:pt>
                <c:pt idx="157">
                  <c:v>-2.3230300958705665E-3</c:v>
                </c:pt>
                <c:pt idx="158">
                  <c:v>4.6713732048952279E-3</c:v>
                </c:pt>
                <c:pt idx="159">
                  <c:v>2.7079020288562606E-3</c:v>
                </c:pt>
                <c:pt idx="160">
                  <c:v>3.434093049132472E-3</c:v>
                </c:pt>
                <c:pt idx="161">
                  <c:v>6.159296397270613E-3</c:v>
                </c:pt>
                <c:pt idx="162">
                  <c:v>7.1095861294142651E-3</c:v>
                </c:pt>
                <c:pt idx="163">
                  <c:v>1.0228891377379619E-2</c:v>
                </c:pt>
                <c:pt idx="164">
                  <c:v>8.7721170089801719E-3</c:v>
                </c:pt>
                <c:pt idx="165">
                  <c:v>1.0824645660067939E-2</c:v>
                </c:pt>
                <c:pt idx="166">
                  <c:v>1.1175007870336281E-2</c:v>
                </c:pt>
                <c:pt idx="167">
                  <c:v>1.529816578984786E-2</c:v>
                </c:pt>
                <c:pt idx="168">
                  <c:v>1.292172304587876E-2</c:v>
                </c:pt>
                <c:pt idx="169">
                  <c:v>1.5401460858082177E-2</c:v>
                </c:pt>
                <c:pt idx="170">
                  <c:v>1.6582247490547049E-2</c:v>
                </c:pt>
                <c:pt idx="171">
                  <c:v>1.8449809402795427E-2</c:v>
                </c:pt>
                <c:pt idx="172">
                  <c:v>1.5740129617112637E-2</c:v>
                </c:pt>
                <c:pt idx="173">
                  <c:v>1.5572912557527942E-2</c:v>
                </c:pt>
                <c:pt idx="174">
                  <c:v>1.3087653279698956E-2</c:v>
                </c:pt>
                <c:pt idx="175">
                  <c:v>1.0771084955252969E-2</c:v>
                </c:pt>
                <c:pt idx="176">
                  <c:v>1.2962079262939755E-2</c:v>
                </c:pt>
                <c:pt idx="177">
                  <c:v>1.3502040613796781E-2</c:v>
                </c:pt>
                <c:pt idx="178">
                  <c:v>1.628189729133472E-2</c:v>
                </c:pt>
                <c:pt idx="179">
                  <c:v>1.3701294783458627E-2</c:v>
                </c:pt>
                <c:pt idx="180">
                  <c:v>1.5655320161866222E-2</c:v>
                </c:pt>
                <c:pt idx="181">
                  <c:v>1.1902384265484863E-2</c:v>
                </c:pt>
                <c:pt idx="182">
                  <c:v>1.4132563249997123E-2</c:v>
                </c:pt>
                <c:pt idx="183">
                  <c:v>1.8568567657366527E-2</c:v>
                </c:pt>
                <c:pt idx="184">
                  <c:v>1.8464999606294785E-2</c:v>
                </c:pt>
                <c:pt idx="185">
                  <c:v>2.1713917239232428E-2</c:v>
                </c:pt>
                <c:pt idx="186">
                  <c:v>2.4497507215953819E-2</c:v>
                </c:pt>
                <c:pt idx="187">
                  <c:v>2.5219340103155793E-2</c:v>
                </c:pt>
                <c:pt idx="188">
                  <c:v>2.5786271335301526E-2</c:v>
                </c:pt>
                <c:pt idx="189">
                  <c:v>2.927501673360107E-2</c:v>
                </c:pt>
                <c:pt idx="190">
                  <c:v>3.2374621859115514E-2</c:v>
                </c:pt>
                <c:pt idx="191">
                  <c:v>3.4962646744930624E-2</c:v>
                </c:pt>
                <c:pt idx="192">
                  <c:v>3.8464742280367871E-2</c:v>
                </c:pt>
                <c:pt idx="193">
                  <c:v>3.7892177836555289E-2</c:v>
                </c:pt>
                <c:pt idx="194">
                  <c:v>4.1195302926504501E-2</c:v>
                </c:pt>
                <c:pt idx="195">
                  <c:v>4.1527402556490033E-2</c:v>
                </c:pt>
                <c:pt idx="196">
                  <c:v>4.0017122310370412E-2</c:v>
                </c:pt>
                <c:pt idx="197">
                  <c:v>3.607840926176515E-2</c:v>
                </c:pt>
                <c:pt idx="198">
                  <c:v>3.3740123822139548E-2</c:v>
                </c:pt>
                <c:pt idx="199">
                  <c:v>3.2112044399181534E-2</c:v>
                </c:pt>
                <c:pt idx="200">
                  <c:v>3.7481536679871946E-2</c:v>
                </c:pt>
                <c:pt idx="201">
                  <c:v>4.1380130004296904E-2</c:v>
                </c:pt>
                <c:pt idx="202">
                  <c:v>4.1286979836591249E-2</c:v>
                </c:pt>
                <c:pt idx="203">
                  <c:v>4.3886687797147383E-2</c:v>
                </c:pt>
                <c:pt idx="204">
                  <c:v>4.7369020906792035E-2</c:v>
                </c:pt>
                <c:pt idx="205">
                  <c:v>4.5860786002896115E-2</c:v>
                </c:pt>
                <c:pt idx="206">
                  <c:v>4.409033006199433E-2</c:v>
                </c:pt>
                <c:pt idx="207">
                  <c:v>4.2035791344079199E-2</c:v>
                </c:pt>
                <c:pt idx="208">
                  <c:v>4.4588917149647668E-2</c:v>
                </c:pt>
                <c:pt idx="209">
                  <c:v>5.0289982353182577E-2</c:v>
                </c:pt>
                <c:pt idx="210">
                  <c:v>4.9966530308664936E-2</c:v>
                </c:pt>
                <c:pt idx="211">
                  <c:v>5.6515703847562049E-2</c:v>
                </c:pt>
                <c:pt idx="212">
                  <c:v>5.4909996020630299E-2</c:v>
                </c:pt>
                <c:pt idx="213">
                  <c:v>5.4099386540892136E-2</c:v>
                </c:pt>
                <c:pt idx="214">
                  <c:v>5.0540344075599715E-2</c:v>
                </c:pt>
                <c:pt idx="215">
                  <c:v>6.1567475884124249E-2</c:v>
                </c:pt>
                <c:pt idx="216">
                  <c:v>5.7980922797403626E-2</c:v>
                </c:pt>
                <c:pt idx="217">
                  <c:v>5.8500170254077041E-2</c:v>
                </c:pt>
                <c:pt idx="218">
                  <c:v>6.1259048919880668E-2</c:v>
                </c:pt>
                <c:pt idx="219">
                  <c:v>5.262080436729645E-2</c:v>
                </c:pt>
                <c:pt idx="220">
                  <c:v>5.5752160168598519E-2</c:v>
                </c:pt>
                <c:pt idx="221">
                  <c:v>5.2004104156845352E-2</c:v>
                </c:pt>
                <c:pt idx="222">
                  <c:v>4.6369519417509046E-2</c:v>
                </c:pt>
                <c:pt idx="223">
                  <c:v>4.196514635806671E-2</c:v>
                </c:pt>
                <c:pt idx="224">
                  <c:v>4.8334060302055511E-2</c:v>
                </c:pt>
                <c:pt idx="225">
                  <c:v>4.7700884119592363E-2</c:v>
                </c:pt>
                <c:pt idx="226">
                  <c:v>4.525127320740481E-2</c:v>
                </c:pt>
                <c:pt idx="227">
                  <c:v>4.1586878213765228E-2</c:v>
                </c:pt>
                <c:pt idx="228">
                  <c:v>2.7475506046129989E-2</c:v>
                </c:pt>
                <c:pt idx="229">
                  <c:v>2.4643531979277791E-2</c:v>
                </c:pt>
                <c:pt idx="230">
                  <c:v>2.646135022211717E-2</c:v>
                </c:pt>
                <c:pt idx="231">
                  <c:v>2.7302201989824294E-2</c:v>
                </c:pt>
                <c:pt idx="232">
                  <c:v>3.0376892984201848E-2</c:v>
                </c:pt>
                <c:pt idx="233">
                  <c:v>3.0970213452336148E-2</c:v>
                </c:pt>
                <c:pt idx="234">
                  <c:v>3.2384483514731097E-2</c:v>
                </c:pt>
                <c:pt idx="235">
                  <c:v>2.8022873349658934E-2</c:v>
                </c:pt>
                <c:pt idx="236">
                  <c:v>3.0432592009446962E-2</c:v>
                </c:pt>
                <c:pt idx="237">
                  <c:v>3.0807856731708265E-2</c:v>
                </c:pt>
                <c:pt idx="238">
                  <c:v>2.7337445633723423E-2</c:v>
                </c:pt>
                <c:pt idx="239">
                  <c:v>2.9529288306171218E-2</c:v>
                </c:pt>
                <c:pt idx="240">
                  <c:v>3.0505376679238225E-2</c:v>
                </c:pt>
                <c:pt idx="241">
                  <c:v>2.7598079255463974E-2</c:v>
                </c:pt>
                <c:pt idx="242">
                  <c:v>2.588025262746009E-2</c:v>
                </c:pt>
                <c:pt idx="243">
                  <c:v>2.2608523483282243E-2</c:v>
                </c:pt>
                <c:pt idx="244">
                  <c:v>2.6524344886394564E-2</c:v>
                </c:pt>
                <c:pt idx="245">
                  <c:v>2.5153592221355259E-2</c:v>
                </c:pt>
                <c:pt idx="246">
                  <c:v>2.3816201594533029E-2</c:v>
                </c:pt>
              </c:numCache>
            </c:numRef>
          </c:val>
        </c:ser>
        <c:dLbls>
          <c:showLegendKey val="0"/>
          <c:showVal val="0"/>
          <c:showCatName val="0"/>
          <c:showSerName val="0"/>
          <c:showPercent val="0"/>
          <c:showBubbleSize val="0"/>
        </c:dLbls>
        <c:gapWidth val="75"/>
        <c:shape val="box"/>
        <c:axId val="66088960"/>
        <c:axId val="66092416"/>
        <c:axId val="0"/>
      </c:bar3DChart>
      <c:catAx>
        <c:axId val="66088960"/>
        <c:scaling>
          <c:orientation val="minMax"/>
        </c:scaling>
        <c:delete val="0"/>
        <c:axPos val="b"/>
        <c:numFmt formatCode="General" sourceLinked="1"/>
        <c:majorTickMark val="none"/>
        <c:minorTickMark val="none"/>
        <c:tickLblPos val="low"/>
        <c:txPr>
          <a:bodyPr rot="-5400000" vert="horz"/>
          <a:lstStyle/>
          <a:p>
            <a:pPr>
              <a:defRPr/>
            </a:pPr>
            <a:endParaRPr lang="en-US"/>
          </a:p>
        </c:txPr>
        <c:crossAx val="66092416"/>
        <c:crosses val="autoZero"/>
        <c:auto val="1"/>
        <c:lblAlgn val="ctr"/>
        <c:lblOffset val="100"/>
        <c:tickLblSkip val="8"/>
        <c:noMultiLvlLbl val="0"/>
      </c:catAx>
      <c:valAx>
        <c:axId val="66092416"/>
        <c:scaling>
          <c:orientation val="minMax"/>
          <c:max val="0.15"/>
        </c:scaling>
        <c:delete val="0"/>
        <c:axPos val="l"/>
        <c:majorGridlines/>
        <c:numFmt formatCode="0.00%" sourceLinked="1"/>
        <c:majorTickMark val="none"/>
        <c:minorTickMark val="none"/>
        <c:tickLblPos val="nextTo"/>
        <c:spPr>
          <a:ln w="9525">
            <a:noFill/>
          </a:ln>
        </c:spPr>
        <c:crossAx val="66088960"/>
        <c:crosses val="autoZero"/>
        <c:crossBetween val="between"/>
      </c:valAx>
    </c:plotArea>
    <c:legend>
      <c:legendPos val="b"/>
      <c:layout/>
      <c:overlay val="0"/>
      <c:txPr>
        <a:bodyPr/>
        <a:lstStyle/>
        <a:p>
          <a:pPr>
            <a:defRPr sz="1400"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a:t>Total Financial Liabilities Relative to GDP</a:t>
            </a:r>
          </a:p>
        </c:rich>
      </c:tx>
      <c:layout>
        <c:manualLayout>
          <c:xMode val="edge"/>
          <c:yMode val="edge"/>
          <c:x val="0.3240843507214215"/>
          <c:y val="0"/>
        </c:manualLayout>
      </c:layout>
      <c:overlay val="0"/>
      <c:spPr>
        <a:noFill/>
        <a:ln w="25400">
          <a:noFill/>
        </a:ln>
      </c:spPr>
    </c:title>
    <c:autoTitleDeleted val="0"/>
    <c:plotArea>
      <c:layout>
        <c:manualLayout>
          <c:layoutTarget val="inner"/>
          <c:xMode val="edge"/>
          <c:yMode val="edge"/>
          <c:x val="4.3285238623751388E-2"/>
          <c:y val="6.1990212071778177E-2"/>
          <c:w val="0.93340732519422676"/>
          <c:h val="0.70473083197390063"/>
        </c:manualLayout>
      </c:layout>
      <c:areaChart>
        <c:grouping val="stacked"/>
        <c:varyColors val="0"/>
        <c:ser>
          <c:idx val="7"/>
          <c:order val="0"/>
          <c:tx>
            <c:v>Households and nonprofit</c:v>
          </c:tx>
          <c:spPr>
            <a:solidFill>
              <a:srgbClr val="FF8080"/>
            </a:solidFill>
            <a:ln w="3175">
              <a:solidFill>
                <a:srgbClr val="000000"/>
              </a:solidFill>
              <a:prstDash val="solid"/>
            </a:ln>
          </c:spPr>
          <c:dLbls>
            <c:dLbl>
              <c:idx val="0"/>
              <c:layout>
                <c:manualLayout>
                  <c:x val="6.0673325934147591E-3"/>
                  <c:y val="3.4976215248786681E-3"/>
                </c:manualLayout>
              </c:layout>
              <c:showLegendKey val="0"/>
              <c:showVal val="0"/>
              <c:showCatName val="0"/>
              <c:showSerName val="1"/>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dLbls>
          <c:cat>
            <c:numRef>
              <c:f>'Sectors Table'!$A$110:$A$202</c:f>
              <c:numCache>
                <c:formatCode>General</c:formatCode>
                <c:ptCount val="93"/>
                <c:pt idx="0">
                  <c:v>1916</c:v>
                </c:pt>
                <c:pt idx="1">
                  <c:v>1917</c:v>
                </c:pt>
                <c:pt idx="2">
                  <c:v>1918</c:v>
                </c:pt>
                <c:pt idx="3">
                  <c:v>1919</c:v>
                </c:pt>
                <c:pt idx="4">
                  <c:v>1920</c:v>
                </c:pt>
                <c:pt idx="5">
                  <c:v>1921</c:v>
                </c:pt>
                <c:pt idx="6">
                  <c:v>1922</c:v>
                </c:pt>
                <c:pt idx="7">
                  <c:v>1923</c:v>
                </c:pt>
                <c:pt idx="8">
                  <c:v>1924</c:v>
                </c:pt>
                <c:pt idx="9">
                  <c:v>1925</c:v>
                </c:pt>
                <c:pt idx="10">
                  <c:v>1926</c:v>
                </c:pt>
                <c:pt idx="11">
                  <c:v>1927</c:v>
                </c:pt>
                <c:pt idx="12">
                  <c:v>1928</c:v>
                </c:pt>
                <c:pt idx="13">
                  <c:v>1929</c:v>
                </c:pt>
                <c:pt idx="14">
                  <c:v>1930</c:v>
                </c:pt>
                <c:pt idx="15">
                  <c:v>1931</c:v>
                </c:pt>
                <c:pt idx="16">
                  <c:v>1932</c:v>
                </c:pt>
                <c:pt idx="17">
                  <c:v>1933</c:v>
                </c:pt>
                <c:pt idx="18">
                  <c:v>1934</c:v>
                </c:pt>
                <c:pt idx="19">
                  <c:v>1935</c:v>
                </c:pt>
                <c:pt idx="20">
                  <c:v>1936</c:v>
                </c:pt>
                <c:pt idx="21">
                  <c:v>1937</c:v>
                </c:pt>
                <c:pt idx="22">
                  <c:v>1938</c:v>
                </c:pt>
                <c:pt idx="23">
                  <c:v>1939</c:v>
                </c:pt>
                <c:pt idx="24">
                  <c:v>1940</c:v>
                </c:pt>
                <c:pt idx="25">
                  <c:v>1941</c:v>
                </c:pt>
                <c:pt idx="26">
                  <c:v>1942</c:v>
                </c:pt>
                <c:pt idx="27">
                  <c:v>1943</c:v>
                </c:pt>
                <c:pt idx="28">
                  <c:v>1944</c:v>
                </c:pt>
                <c:pt idx="29">
                  <c:v>1945</c:v>
                </c:pt>
                <c:pt idx="30">
                  <c:v>1946</c:v>
                </c:pt>
                <c:pt idx="31">
                  <c:v>1947</c:v>
                </c:pt>
                <c:pt idx="32">
                  <c:v>1948</c:v>
                </c:pt>
                <c:pt idx="33">
                  <c:v>1949</c:v>
                </c:pt>
                <c:pt idx="34">
                  <c:v>1950</c:v>
                </c:pt>
                <c:pt idx="35">
                  <c:v>1951</c:v>
                </c:pt>
                <c:pt idx="36">
                  <c:v>1952</c:v>
                </c:pt>
                <c:pt idx="37">
                  <c:v>1953</c:v>
                </c:pt>
                <c:pt idx="38">
                  <c:v>1954</c:v>
                </c:pt>
                <c:pt idx="39">
                  <c:v>1955</c:v>
                </c:pt>
                <c:pt idx="40">
                  <c:v>1956</c:v>
                </c:pt>
                <c:pt idx="41">
                  <c:v>1957</c:v>
                </c:pt>
                <c:pt idx="42">
                  <c:v>1958</c:v>
                </c:pt>
                <c:pt idx="43">
                  <c:v>1959</c:v>
                </c:pt>
                <c:pt idx="44">
                  <c:v>1960</c:v>
                </c:pt>
                <c:pt idx="45">
                  <c:v>1961</c:v>
                </c:pt>
                <c:pt idx="46">
                  <c:v>1962</c:v>
                </c:pt>
                <c:pt idx="47">
                  <c:v>1963</c:v>
                </c:pt>
                <c:pt idx="48">
                  <c:v>1964</c:v>
                </c:pt>
                <c:pt idx="49">
                  <c:v>1965</c:v>
                </c:pt>
                <c:pt idx="50">
                  <c:v>1966</c:v>
                </c:pt>
                <c:pt idx="51">
                  <c:v>1967</c:v>
                </c:pt>
                <c:pt idx="52">
                  <c:v>1968</c:v>
                </c:pt>
                <c:pt idx="53">
                  <c:v>1969</c:v>
                </c:pt>
                <c:pt idx="54">
                  <c:v>1970</c:v>
                </c:pt>
                <c:pt idx="55">
                  <c:v>1971</c:v>
                </c:pt>
                <c:pt idx="56">
                  <c:v>1972</c:v>
                </c:pt>
                <c:pt idx="57">
                  <c:v>1973</c:v>
                </c:pt>
                <c:pt idx="58">
                  <c:v>1974</c:v>
                </c:pt>
                <c:pt idx="59">
                  <c:v>1975</c:v>
                </c:pt>
                <c:pt idx="60">
                  <c:v>1976</c:v>
                </c:pt>
                <c:pt idx="61">
                  <c:v>1977</c:v>
                </c:pt>
                <c:pt idx="62">
                  <c:v>1978</c:v>
                </c:pt>
                <c:pt idx="63">
                  <c:v>1979</c:v>
                </c:pt>
                <c:pt idx="64">
                  <c:v>1980</c:v>
                </c:pt>
                <c:pt idx="65">
                  <c:v>1981</c:v>
                </c:pt>
                <c:pt idx="66">
                  <c:v>1982</c:v>
                </c:pt>
                <c:pt idx="67">
                  <c:v>1983</c:v>
                </c:pt>
                <c:pt idx="68">
                  <c:v>1984</c:v>
                </c:pt>
                <c:pt idx="69">
                  <c:v>1985</c:v>
                </c:pt>
                <c:pt idx="70">
                  <c:v>1986</c:v>
                </c:pt>
                <c:pt idx="71">
                  <c:v>1987</c:v>
                </c:pt>
                <c:pt idx="72">
                  <c:v>1988</c:v>
                </c:pt>
                <c:pt idx="73">
                  <c:v>1989</c:v>
                </c:pt>
                <c:pt idx="74">
                  <c:v>1990</c:v>
                </c:pt>
                <c:pt idx="75">
                  <c:v>1991</c:v>
                </c:pt>
                <c:pt idx="76">
                  <c:v>1992</c:v>
                </c:pt>
                <c:pt idx="77">
                  <c:v>1993</c:v>
                </c:pt>
                <c:pt idx="78">
                  <c:v>1994</c:v>
                </c:pt>
                <c:pt idx="79">
                  <c:v>1995</c:v>
                </c:pt>
                <c:pt idx="80">
                  <c:v>1996</c:v>
                </c:pt>
                <c:pt idx="81">
                  <c:v>1997</c:v>
                </c:pt>
                <c:pt idx="82">
                  <c:v>1998</c:v>
                </c:pt>
                <c:pt idx="83">
                  <c:v>1999</c:v>
                </c:pt>
                <c:pt idx="84">
                  <c:v>2000</c:v>
                </c:pt>
                <c:pt idx="85">
                  <c:v>2001</c:v>
                </c:pt>
                <c:pt idx="86">
                  <c:v>2002</c:v>
                </c:pt>
                <c:pt idx="87">
                  <c:v>2003</c:v>
                </c:pt>
                <c:pt idx="88">
                  <c:v>2004</c:v>
                </c:pt>
                <c:pt idx="89">
                  <c:v>2005</c:v>
                </c:pt>
                <c:pt idx="90">
                  <c:v>2006</c:v>
                </c:pt>
                <c:pt idx="91">
                  <c:v>2007</c:v>
                </c:pt>
                <c:pt idx="92">
                  <c:v>2008</c:v>
                </c:pt>
              </c:numCache>
            </c:numRef>
          </c:cat>
          <c:val>
            <c:numRef>
              <c:f>'Sectors Table'!$J$110:$J$202</c:f>
              <c:numCache>
                <c:formatCode>General</c:formatCode>
                <c:ptCount val="93"/>
                <c:pt idx="0">
                  <c:v>0.11690159752986988</c:v>
                </c:pt>
                <c:pt idx="1">
                  <c:v>0.11592092370943902</c:v>
                </c:pt>
                <c:pt idx="2">
                  <c:v>0.10076025142173049</c:v>
                </c:pt>
                <c:pt idx="3">
                  <c:v>0.10750545245589088</c:v>
                </c:pt>
                <c:pt idx="4">
                  <c:v>0.1053708851163539</c:v>
                </c:pt>
                <c:pt idx="5">
                  <c:v>0.13518799026237494</c:v>
                </c:pt>
                <c:pt idx="6">
                  <c:v>0.16292176492398941</c:v>
                </c:pt>
                <c:pt idx="7">
                  <c:v>0.16408112309794154</c:v>
                </c:pt>
                <c:pt idx="8">
                  <c:v>0.19427967318984637</c:v>
                </c:pt>
                <c:pt idx="9">
                  <c:v>0.2340014669016629</c:v>
                </c:pt>
                <c:pt idx="10">
                  <c:v>0.25328148087341984</c:v>
                </c:pt>
                <c:pt idx="11">
                  <c:v>0.29635544720150431</c:v>
                </c:pt>
                <c:pt idx="12">
                  <c:v>0.34818242859356485</c:v>
                </c:pt>
                <c:pt idx="13">
                  <c:v>0.34138803088803182</c:v>
                </c:pt>
                <c:pt idx="14">
                  <c:v>0.36442763157894847</c:v>
                </c:pt>
                <c:pt idx="15">
                  <c:v>0.38572287581699477</c:v>
                </c:pt>
                <c:pt idx="16">
                  <c:v>0.44265417376490751</c:v>
                </c:pt>
                <c:pt idx="17">
                  <c:v>0.43393262411347538</c:v>
                </c:pt>
                <c:pt idx="18">
                  <c:v>0.37370909090909088</c:v>
                </c:pt>
                <c:pt idx="19">
                  <c:v>0.34456753069577117</c:v>
                </c:pt>
                <c:pt idx="20">
                  <c:v>0.31394749403341288</c:v>
                </c:pt>
                <c:pt idx="21">
                  <c:v>0.28816974972796588</c:v>
                </c:pt>
                <c:pt idx="22">
                  <c:v>0.30457375145180032</c:v>
                </c:pt>
                <c:pt idx="23">
                  <c:v>0.29814316702819954</c:v>
                </c:pt>
                <c:pt idx="24">
                  <c:v>0.28665483234714084</c:v>
                </c:pt>
                <c:pt idx="25">
                  <c:v>0.24079558011049801</c:v>
                </c:pt>
                <c:pt idx="26">
                  <c:v>0.16776281655342867</c:v>
                </c:pt>
                <c:pt idx="27">
                  <c:v>0.13080463242698892</c:v>
                </c:pt>
                <c:pt idx="28">
                  <c:v>0.12645950864422201</c:v>
                </c:pt>
                <c:pt idx="29">
                  <c:v>0.13586642761093679</c:v>
                </c:pt>
                <c:pt idx="30">
                  <c:v>0.16690058479532241</c:v>
                </c:pt>
                <c:pt idx="31">
                  <c:v>0.18863144963145012</c:v>
                </c:pt>
                <c:pt idx="32">
                  <c:v>0.20306352154531945</c:v>
                </c:pt>
                <c:pt idx="33">
                  <c:v>0.23554695099139608</c:v>
                </c:pt>
                <c:pt idx="34">
                  <c:v>0.25983696392103545</c:v>
                </c:pt>
                <c:pt idx="35">
                  <c:v>0.25136811081638666</c:v>
                </c:pt>
                <c:pt idx="36">
                  <c:v>0.27249874406921581</c:v>
                </c:pt>
                <c:pt idx="37">
                  <c:v>0.29093041644702161</c:v>
                </c:pt>
                <c:pt idx="38">
                  <c:v>0.3224129863301804</c:v>
                </c:pt>
                <c:pt idx="39">
                  <c:v>0.34680834136933597</c:v>
                </c:pt>
                <c:pt idx="40">
                  <c:v>0.36377760000000031</c:v>
                </c:pt>
                <c:pt idx="41">
                  <c:v>0.3720511819561918</c:v>
                </c:pt>
                <c:pt idx="42">
                  <c:v>0.39299636130137128</c:v>
                </c:pt>
                <c:pt idx="43">
                  <c:v>0.40692696407422191</c:v>
                </c:pt>
                <c:pt idx="44">
                  <c:v>0.42521618541033435</c:v>
                </c:pt>
                <c:pt idx="45">
                  <c:v>0.44406168533137552</c:v>
                </c:pt>
                <c:pt idx="46">
                  <c:v>0.45086509562841531</c:v>
                </c:pt>
                <c:pt idx="47">
                  <c:v>0.47423733203820623</c:v>
                </c:pt>
                <c:pt idx="48">
                  <c:v>0.48532278481012764</c:v>
                </c:pt>
                <c:pt idx="49">
                  <c:v>0.48883479349186604</c:v>
                </c:pt>
                <c:pt idx="50">
                  <c:v>0.47562706270627081</c:v>
                </c:pt>
                <c:pt idx="51">
                  <c:v>0.47782969012731297</c:v>
                </c:pt>
                <c:pt idx="52">
                  <c:v>0.47668571428571432</c:v>
                </c:pt>
                <c:pt idx="53">
                  <c:v>0.46860257972780966</c:v>
                </c:pt>
                <c:pt idx="54">
                  <c:v>0.45794212806933077</c:v>
                </c:pt>
                <c:pt idx="55">
                  <c:v>0.46279850944902851</c:v>
                </c:pt>
                <c:pt idx="56">
                  <c:v>0.4705165145764354</c:v>
                </c:pt>
                <c:pt idx="57">
                  <c:v>0.46943964706733199</c:v>
                </c:pt>
                <c:pt idx="58">
                  <c:v>0.46988133333333332</c:v>
                </c:pt>
                <c:pt idx="59">
                  <c:v>0.46446218641274573</c:v>
                </c:pt>
                <c:pt idx="60">
                  <c:v>0.46596389634580743</c:v>
                </c:pt>
                <c:pt idx="61">
                  <c:v>0.48334019400266026</c:v>
                </c:pt>
                <c:pt idx="62">
                  <c:v>0.49885653898113047</c:v>
                </c:pt>
                <c:pt idx="63">
                  <c:v>0.51411840205984471</c:v>
                </c:pt>
                <c:pt idx="64">
                  <c:v>0.51890328015773357</c:v>
                </c:pt>
                <c:pt idx="65">
                  <c:v>0.49856316327835443</c:v>
                </c:pt>
                <c:pt idx="66">
                  <c:v>0.50179708141321044</c:v>
                </c:pt>
                <c:pt idx="67">
                  <c:v>0.50903958492379908</c:v>
                </c:pt>
                <c:pt idx="68">
                  <c:v>0.51139329299298286</c:v>
                </c:pt>
                <c:pt idx="69">
                  <c:v>0.56109904509158304</c:v>
                </c:pt>
                <c:pt idx="70">
                  <c:v>0.59048384422335676</c:v>
                </c:pt>
                <c:pt idx="71">
                  <c:v>0.59991509652917219</c:v>
                </c:pt>
                <c:pt idx="72">
                  <c:v>0.61599645362279365</c:v>
                </c:pt>
                <c:pt idx="73">
                  <c:v>0.62964772810152625</c:v>
                </c:pt>
                <c:pt idx="74">
                  <c:v>0.641019627440509</c:v>
                </c:pt>
                <c:pt idx="75">
                  <c:v>0.6558772661318587</c:v>
                </c:pt>
                <c:pt idx="76">
                  <c:v>0.65255614812944751</c:v>
                </c:pt>
                <c:pt idx="77">
                  <c:v>0.66166348724727375</c:v>
                </c:pt>
                <c:pt idx="78">
                  <c:v>0.66909544413336974</c:v>
                </c:pt>
                <c:pt idx="79">
                  <c:v>0.68316537572488822</c:v>
                </c:pt>
                <c:pt idx="80">
                  <c:v>0.69271504048919974</c:v>
                </c:pt>
                <c:pt idx="81">
                  <c:v>0.69386644268632003</c:v>
                </c:pt>
                <c:pt idx="82">
                  <c:v>0.71076131244998553</c:v>
                </c:pt>
                <c:pt idx="83">
                  <c:v>0.7330675844806005</c:v>
                </c:pt>
                <c:pt idx="84">
                  <c:v>0.75380487929102735</c:v>
                </c:pt>
                <c:pt idx="85">
                  <c:v>0.79297042851500865</c:v>
                </c:pt>
                <c:pt idx="86">
                  <c:v>0.84376356307786349</c:v>
                </c:pt>
                <c:pt idx="87">
                  <c:v>0.89960043974892423</c:v>
                </c:pt>
                <c:pt idx="88">
                  <c:v>0.94436260792921356</c:v>
                </c:pt>
                <c:pt idx="89">
                  <c:v>0.98118860238771843</c:v>
                </c:pt>
                <c:pt idx="90">
                  <c:v>1.0191797942087051</c:v>
                </c:pt>
                <c:pt idx="91">
                  <c:v>1.0377699873257278</c:v>
                </c:pt>
                <c:pt idx="92">
                  <c:v>0.99841835733213657</c:v>
                </c:pt>
              </c:numCache>
            </c:numRef>
          </c:val>
        </c:ser>
        <c:ser>
          <c:idx val="6"/>
          <c:order val="1"/>
          <c:tx>
            <c:v>Noncorporate and farm</c:v>
          </c:tx>
          <c:spPr>
            <a:solidFill>
              <a:srgbClr val="FF9900"/>
            </a:solidFill>
            <a:ln w="3175">
              <a:solidFill>
                <a:srgbClr val="000000"/>
              </a:solidFill>
              <a:prstDash val="solid"/>
            </a:ln>
          </c:spPr>
          <c:dLbls>
            <c:dLbl>
              <c:idx val="0"/>
              <c:layout>
                <c:manualLayout>
                  <c:x val="-0.33624127172782775"/>
                  <c:y val="-3.3604363891707846E-3"/>
                </c:manualLayout>
              </c:layout>
              <c:tx>
                <c:rich>
                  <a:bodyPr/>
                  <a:lstStyle/>
                  <a:p>
                    <a:r>
                      <a:rPr lang="en-US"/>
                      <a:t>Noncorporate and farm</a:t>
                    </a:r>
                  </a:p>
                </c:rich>
              </c:tx>
              <c:showLegendKey val="0"/>
              <c:showVal val="0"/>
              <c:showCatName val="0"/>
              <c:showSerName val="1"/>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dLbls>
          <c:cat>
            <c:numRef>
              <c:f>'Sectors Table'!$A$110:$A$202</c:f>
              <c:numCache>
                <c:formatCode>General</c:formatCode>
                <c:ptCount val="93"/>
                <c:pt idx="0">
                  <c:v>1916</c:v>
                </c:pt>
                <c:pt idx="1">
                  <c:v>1917</c:v>
                </c:pt>
                <c:pt idx="2">
                  <c:v>1918</c:v>
                </c:pt>
                <c:pt idx="3">
                  <c:v>1919</c:v>
                </c:pt>
                <c:pt idx="4">
                  <c:v>1920</c:v>
                </c:pt>
                <c:pt idx="5">
                  <c:v>1921</c:v>
                </c:pt>
                <c:pt idx="6">
                  <c:v>1922</c:v>
                </c:pt>
                <c:pt idx="7">
                  <c:v>1923</c:v>
                </c:pt>
                <c:pt idx="8">
                  <c:v>1924</c:v>
                </c:pt>
                <c:pt idx="9">
                  <c:v>1925</c:v>
                </c:pt>
                <c:pt idx="10">
                  <c:v>1926</c:v>
                </c:pt>
                <c:pt idx="11">
                  <c:v>1927</c:v>
                </c:pt>
                <c:pt idx="12">
                  <c:v>1928</c:v>
                </c:pt>
                <c:pt idx="13">
                  <c:v>1929</c:v>
                </c:pt>
                <c:pt idx="14">
                  <c:v>1930</c:v>
                </c:pt>
                <c:pt idx="15">
                  <c:v>1931</c:v>
                </c:pt>
                <c:pt idx="16">
                  <c:v>1932</c:v>
                </c:pt>
                <c:pt idx="17">
                  <c:v>1933</c:v>
                </c:pt>
                <c:pt idx="18">
                  <c:v>1934</c:v>
                </c:pt>
                <c:pt idx="19">
                  <c:v>1935</c:v>
                </c:pt>
                <c:pt idx="20">
                  <c:v>1936</c:v>
                </c:pt>
                <c:pt idx="21">
                  <c:v>1937</c:v>
                </c:pt>
                <c:pt idx="22">
                  <c:v>1938</c:v>
                </c:pt>
                <c:pt idx="23">
                  <c:v>1939</c:v>
                </c:pt>
                <c:pt idx="24">
                  <c:v>1940</c:v>
                </c:pt>
                <c:pt idx="25">
                  <c:v>1941</c:v>
                </c:pt>
                <c:pt idx="26">
                  <c:v>1942</c:v>
                </c:pt>
                <c:pt idx="27">
                  <c:v>1943</c:v>
                </c:pt>
                <c:pt idx="28">
                  <c:v>1944</c:v>
                </c:pt>
                <c:pt idx="29">
                  <c:v>1945</c:v>
                </c:pt>
                <c:pt idx="30">
                  <c:v>1946</c:v>
                </c:pt>
                <c:pt idx="31">
                  <c:v>1947</c:v>
                </c:pt>
                <c:pt idx="32">
                  <c:v>1948</c:v>
                </c:pt>
                <c:pt idx="33">
                  <c:v>1949</c:v>
                </c:pt>
                <c:pt idx="34">
                  <c:v>1950</c:v>
                </c:pt>
                <c:pt idx="35">
                  <c:v>1951</c:v>
                </c:pt>
                <c:pt idx="36">
                  <c:v>1952</c:v>
                </c:pt>
                <c:pt idx="37">
                  <c:v>1953</c:v>
                </c:pt>
                <c:pt idx="38">
                  <c:v>1954</c:v>
                </c:pt>
                <c:pt idx="39">
                  <c:v>1955</c:v>
                </c:pt>
                <c:pt idx="40">
                  <c:v>1956</c:v>
                </c:pt>
                <c:pt idx="41">
                  <c:v>1957</c:v>
                </c:pt>
                <c:pt idx="42">
                  <c:v>1958</c:v>
                </c:pt>
                <c:pt idx="43">
                  <c:v>1959</c:v>
                </c:pt>
                <c:pt idx="44">
                  <c:v>1960</c:v>
                </c:pt>
                <c:pt idx="45">
                  <c:v>1961</c:v>
                </c:pt>
                <c:pt idx="46">
                  <c:v>1962</c:v>
                </c:pt>
                <c:pt idx="47">
                  <c:v>1963</c:v>
                </c:pt>
                <c:pt idx="48">
                  <c:v>1964</c:v>
                </c:pt>
                <c:pt idx="49">
                  <c:v>1965</c:v>
                </c:pt>
                <c:pt idx="50">
                  <c:v>1966</c:v>
                </c:pt>
                <c:pt idx="51">
                  <c:v>1967</c:v>
                </c:pt>
                <c:pt idx="52">
                  <c:v>1968</c:v>
                </c:pt>
                <c:pt idx="53">
                  <c:v>1969</c:v>
                </c:pt>
                <c:pt idx="54">
                  <c:v>1970</c:v>
                </c:pt>
                <c:pt idx="55">
                  <c:v>1971</c:v>
                </c:pt>
                <c:pt idx="56">
                  <c:v>1972</c:v>
                </c:pt>
                <c:pt idx="57">
                  <c:v>1973</c:v>
                </c:pt>
                <c:pt idx="58">
                  <c:v>1974</c:v>
                </c:pt>
                <c:pt idx="59">
                  <c:v>1975</c:v>
                </c:pt>
                <c:pt idx="60">
                  <c:v>1976</c:v>
                </c:pt>
                <c:pt idx="61">
                  <c:v>1977</c:v>
                </c:pt>
                <c:pt idx="62">
                  <c:v>1978</c:v>
                </c:pt>
                <c:pt idx="63">
                  <c:v>1979</c:v>
                </c:pt>
                <c:pt idx="64">
                  <c:v>1980</c:v>
                </c:pt>
                <c:pt idx="65">
                  <c:v>1981</c:v>
                </c:pt>
                <c:pt idx="66">
                  <c:v>1982</c:v>
                </c:pt>
                <c:pt idx="67">
                  <c:v>1983</c:v>
                </c:pt>
                <c:pt idx="68">
                  <c:v>1984</c:v>
                </c:pt>
                <c:pt idx="69">
                  <c:v>1985</c:v>
                </c:pt>
                <c:pt idx="70">
                  <c:v>1986</c:v>
                </c:pt>
                <c:pt idx="71">
                  <c:v>1987</c:v>
                </c:pt>
                <c:pt idx="72">
                  <c:v>1988</c:v>
                </c:pt>
                <c:pt idx="73">
                  <c:v>1989</c:v>
                </c:pt>
                <c:pt idx="74">
                  <c:v>1990</c:v>
                </c:pt>
                <c:pt idx="75">
                  <c:v>1991</c:v>
                </c:pt>
                <c:pt idx="76">
                  <c:v>1992</c:v>
                </c:pt>
                <c:pt idx="77">
                  <c:v>1993</c:v>
                </c:pt>
                <c:pt idx="78">
                  <c:v>1994</c:v>
                </c:pt>
                <c:pt idx="79">
                  <c:v>1995</c:v>
                </c:pt>
                <c:pt idx="80">
                  <c:v>1996</c:v>
                </c:pt>
                <c:pt idx="81">
                  <c:v>1997</c:v>
                </c:pt>
                <c:pt idx="82">
                  <c:v>1998</c:v>
                </c:pt>
                <c:pt idx="83">
                  <c:v>1999</c:v>
                </c:pt>
                <c:pt idx="84">
                  <c:v>2000</c:v>
                </c:pt>
                <c:pt idx="85">
                  <c:v>2001</c:v>
                </c:pt>
                <c:pt idx="86">
                  <c:v>2002</c:v>
                </c:pt>
                <c:pt idx="87">
                  <c:v>2003</c:v>
                </c:pt>
                <c:pt idx="88">
                  <c:v>2004</c:v>
                </c:pt>
                <c:pt idx="89">
                  <c:v>2005</c:v>
                </c:pt>
                <c:pt idx="90">
                  <c:v>2006</c:v>
                </c:pt>
                <c:pt idx="91">
                  <c:v>2007</c:v>
                </c:pt>
                <c:pt idx="92">
                  <c:v>2008</c:v>
                </c:pt>
              </c:numCache>
            </c:numRef>
          </c:cat>
          <c:val>
            <c:numRef>
              <c:f>'Sectors Table'!$I$110:$I$202</c:f>
              <c:numCache>
                <c:formatCode>General</c:formatCode>
                <c:ptCount val="93"/>
                <c:pt idx="0">
                  <c:v>0.69528795811518462</c:v>
                </c:pt>
                <c:pt idx="1">
                  <c:v>0.62758064206259412</c:v>
                </c:pt>
                <c:pt idx="2">
                  <c:v>0.56520802155043393</c:v>
                </c:pt>
                <c:pt idx="3">
                  <c:v>0.46581865197006839</c:v>
                </c:pt>
                <c:pt idx="4">
                  <c:v>0.44710895683535906</c:v>
                </c:pt>
                <c:pt idx="5">
                  <c:v>0.5302163916689191</c:v>
                </c:pt>
                <c:pt idx="6">
                  <c:v>0.53607162965709565</c:v>
                </c:pt>
                <c:pt idx="7">
                  <c:v>0.46836811607857931</c:v>
                </c:pt>
                <c:pt idx="8">
                  <c:v>0.44693012192179077</c:v>
                </c:pt>
                <c:pt idx="9">
                  <c:v>0.41844136224808148</c:v>
                </c:pt>
                <c:pt idx="10">
                  <c:v>0.39008578230175811</c:v>
                </c:pt>
                <c:pt idx="11">
                  <c:v>0.38958079378525451</c:v>
                </c:pt>
                <c:pt idx="12">
                  <c:v>0.37492071690511947</c:v>
                </c:pt>
                <c:pt idx="13">
                  <c:v>0.36227992277992282</c:v>
                </c:pt>
                <c:pt idx="14">
                  <c:v>0.42285307017543888</c:v>
                </c:pt>
                <c:pt idx="15">
                  <c:v>0.4626431372549023</c:v>
                </c:pt>
                <c:pt idx="16">
                  <c:v>0.53008858603066356</c:v>
                </c:pt>
                <c:pt idx="17">
                  <c:v>0.47032269503546287</c:v>
                </c:pt>
                <c:pt idx="18">
                  <c:v>0.38083636363636475</c:v>
                </c:pt>
                <c:pt idx="19">
                  <c:v>0.33346793997271651</c:v>
                </c:pt>
                <c:pt idx="20">
                  <c:v>0.28987112171837731</c:v>
                </c:pt>
                <c:pt idx="21">
                  <c:v>0.2678694232861808</c:v>
                </c:pt>
                <c:pt idx="22">
                  <c:v>0.27614634146341466</c:v>
                </c:pt>
                <c:pt idx="23">
                  <c:v>0.25283297180043468</c:v>
                </c:pt>
                <c:pt idx="24">
                  <c:v>0.23602761341222891</c:v>
                </c:pt>
                <c:pt idx="25">
                  <c:v>0.19803630623520163</c:v>
                </c:pt>
                <c:pt idx="26">
                  <c:v>0.14045213094502823</c:v>
                </c:pt>
                <c:pt idx="27">
                  <c:v>0.11491540785498498</c:v>
                </c:pt>
                <c:pt idx="28">
                  <c:v>0.10420473157415863</c:v>
                </c:pt>
                <c:pt idx="29">
                  <c:v>6.7524428507395803E-2</c:v>
                </c:pt>
                <c:pt idx="30">
                  <c:v>8.6851551956815168E-2</c:v>
                </c:pt>
                <c:pt idx="31">
                  <c:v>9.0520475020475472E-2</c:v>
                </c:pt>
                <c:pt idx="32">
                  <c:v>9.1498885586924233E-2</c:v>
                </c:pt>
                <c:pt idx="33">
                  <c:v>9.8326599326599817E-2</c:v>
                </c:pt>
                <c:pt idx="34">
                  <c:v>0.10443669162695712</c:v>
                </c:pt>
                <c:pt idx="35">
                  <c:v>0.10121632773356928</c:v>
                </c:pt>
                <c:pt idx="36">
                  <c:v>0.10455679598102174</c:v>
                </c:pt>
                <c:pt idx="37">
                  <c:v>0.10215208223510806</c:v>
                </c:pt>
                <c:pt idx="38">
                  <c:v>0.11330205047318644</c:v>
                </c:pt>
                <c:pt idx="39">
                  <c:v>0.1169792671166829</c:v>
                </c:pt>
                <c:pt idx="40">
                  <c:v>0.12021965714285714</c:v>
                </c:pt>
                <c:pt idx="41">
                  <c:v>0.12014660594231218</c:v>
                </c:pt>
                <c:pt idx="42">
                  <c:v>0.12921939212328809</c:v>
                </c:pt>
                <c:pt idx="43">
                  <c:v>0.13063560994867685</c:v>
                </c:pt>
                <c:pt idx="44">
                  <c:v>0.13610334346504571</c:v>
                </c:pt>
                <c:pt idx="45">
                  <c:v>0.14316431062970442</c:v>
                </c:pt>
                <c:pt idx="46">
                  <c:v>0.14626451502732296</c:v>
                </c:pt>
                <c:pt idx="47">
                  <c:v>0.15066423830338371</c:v>
                </c:pt>
                <c:pt idx="48">
                  <c:v>0.15221820373719216</c:v>
                </c:pt>
                <c:pt idx="49">
                  <c:v>0.15329675983868724</c:v>
                </c:pt>
                <c:pt idx="50">
                  <c:v>0.15105509012439775</c:v>
                </c:pt>
                <c:pt idx="51">
                  <c:v>0.15550516454479993</c:v>
                </c:pt>
                <c:pt idx="52">
                  <c:v>0.15221626373626457</c:v>
                </c:pt>
                <c:pt idx="53">
                  <c:v>0.15714462725980088</c:v>
                </c:pt>
                <c:pt idx="54">
                  <c:v>0.16332999518536409</c:v>
                </c:pt>
                <c:pt idx="55">
                  <c:v>0.17457315233785822</c:v>
                </c:pt>
                <c:pt idx="56">
                  <c:v>0.18877541791165309</c:v>
                </c:pt>
                <c:pt idx="57">
                  <c:v>0.2026056989947205</c:v>
                </c:pt>
                <c:pt idx="58">
                  <c:v>0.21891513333333415</c:v>
                </c:pt>
                <c:pt idx="59">
                  <c:v>0.21670646401757959</c:v>
                </c:pt>
                <c:pt idx="60">
                  <c:v>0.21428356982413849</c:v>
                </c:pt>
                <c:pt idx="61">
                  <c:v>0.21655074105076574</c:v>
                </c:pt>
                <c:pt idx="62">
                  <c:v>0.22132243866300622</c:v>
                </c:pt>
                <c:pt idx="63">
                  <c:v>0.23517282409394102</c:v>
                </c:pt>
                <c:pt idx="64">
                  <c:v>0.24552647427854452</c:v>
                </c:pt>
                <c:pt idx="65">
                  <c:v>0.24171244086434049</c:v>
                </c:pt>
                <c:pt idx="66">
                  <c:v>0.26139391705069132</c:v>
                </c:pt>
                <c:pt idx="67">
                  <c:v>0.26597729521870744</c:v>
                </c:pt>
                <c:pt idx="68">
                  <c:v>0.27326944981185802</c:v>
                </c:pt>
                <c:pt idx="69">
                  <c:v>0.2794636163305928</c:v>
                </c:pt>
                <c:pt idx="70">
                  <c:v>0.27909662095545473</c:v>
                </c:pt>
                <c:pt idx="71">
                  <c:v>0.27376423673383271</c:v>
                </c:pt>
                <c:pt idx="72">
                  <c:v>0.27745906971276402</c:v>
                </c:pt>
                <c:pt idx="73">
                  <c:v>0.27232109255342435</c:v>
                </c:pt>
                <c:pt idx="74">
                  <c:v>0.25505843428512343</c:v>
                </c:pt>
                <c:pt idx="75">
                  <c:v>0.24182114444870659</c:v>
                </c:pt>
                <c:pt idx="76">
                  <c:v>0.22743137100209918</c:v>
                </c:pt>
                <c:pt idx="77">
                  <c:v>0.214218703998558</c:v>
                </c:pt>
                <c:pt idx="78">
                  <c:v>0.20726563162806491</c:v>
                </c:pt>
                <c:pt idx="79">
                  <c:v>0.20811330548684101</c:v>
                </c:pt>
                <c:pt idx="80">
                  <c:v>0.21461835254384776</c:v>
                </c:pt>
                <c:pt idx="81">
                  <c:v>0.22576008814710533</c:v>
                </c:pt>
                <c:pt idx="82">
                  <c:v>0.24973907625471592</c:v>
                </c:pt>
                <c:pt idx="83">
                  <c:v>0.26972729921021982</c:v>
                </c:pt>
                <c:pt idx="84">
                  <c:v>0.28897990221045272</c:v>
                </c:pt>
                <c:pt idx="85">
                  <c:v>0.30202418048973223</c:v>
                </c:pt>
                <c:pt idx="86">
                  <c:v>0.31150358179873228</c:v>
                </c:pt>
                <c:pt idx="87">
                  <c:v>0.3054110375155098</c:v>
                </c:pt>
                <c:pt idx="88">
                  <c:v>0.31660495982337761</c:v>
                </c:pt>
                <c:pt idx="89">
                  <c:v>0.34173852631239976</c:v>
                </c:pt>
                <c:pt idx="90">
                  <c:v>0.36658082164754602</c:v>
                </c:pt>
                <c:pt idx="91">
                  <c:v>0.39120754662321205</c:v>
                </c:pt>
                <c:pt idx="92">
                  <c:v>0.39428835719193051</c:v>
                </c:pt>
              </c:numCache>
            </c:numRef>
          </c:val>
        </c:ser>
        <c:ser>
          <c:idx val="5"/>
          <c:order val="2"/>
          <c:tx>
            <c:v>Nonfinancial nonfarm corporate</c:v>
          </c:tx>
          <c:spPr>
            <a:solidFill>
              <a:srgbClr val="FFCC00"/>
            </a:solidFill>
            <a:ln w="3175">
              <a:solidFill>
                <a:srgbClr val="000000"/>
              </a:solidFill>
              <a:prstDash val="solid"/>
            </a:ln>
          </c:spPr>
          <c:dLbls>
            <c:dLbl>
              <c:idx val="0"/>
              <c:layout>
                <c:manualLayout>
                  <c:x val="0.30020711894919905"/>
                  <c:y val="-7.0289827148441897E-2"/>
                </c:manualLayout>
              </c:layout>
              <c:showLegendKey val="0"/>
              <c:showVal val="0"/>
              <c:showCatName val="0"/>
              <c:showSerName val="1"/>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dLbls>
          <c:cat>
            <c:numRef>
              <c:f>'Sectors Table'!$A$110:$A$202</c:f>
              <c:numCache>
                <c:formatCode>General</c:formatCode>
                <c:ptCount val="93"/>
                <c:pt idx="0">
                  <c:v>1916</c:v>
                </c:pt>
                <c:pt idx="1">
                  <c:v>1917</c:v>
                </c:pt>
                <c:pt idx="2">
                  <c:v>1918</c:v>
                </c:pt>
                <c:pt idx="3">
                  <c:v>1919</c:v>
                </c:pt>
                <c:pt idx="4">
                  <c:v>1920</c:v>
                </c:pt>
                <c:pt idx="5">
                  <c:v>1921</c:v>
                </c:pt>
                <c:pt idx="6">
                  <c:v>1922</c:v>
                </c:pt>
                <c:pt idx="7">
                  <c:v>1923</c:v>
                </c:pt>
                <c:pt idx="8">
                  <c:v>1924</c:v>
                </c:pt>
                <c:pt idx="9">
                  <c:v>1925</c:v>
                </c:pt>
                <c:pt idx="10">
                  <c:v>1926</c:v>
                </c:pt>
                <c:pt idx="11">
                  <c:v>1927</c:v>
                </c:pt>
                <c:pt idx="12">
                  <c:v>1928</c:v>
                </c:pt>
                <c:pt idx="13">
                  <c:v>1929</c:v>
                </c:pt>
                <c:pt idx="14">
                  <c:v>1930</c:v>
                </c:pt>
                <c:pt idx="15">
                  <c:v>1931</c:v>
                </c:pt>
                <c:pt idx="16">
                  <c:v>1932</c:v>
                </c:pt>
                <c:pt idx="17">
                  <c:v>1933</c:v>
                </c:pt>
                <c:pt idx="18">
                  <c:v>1934</c:v>
                </c:pt>
                <c:pt idx="19">
                  <c:v>1935</c:v>
                </c:pt>
                <c:pt idx="20">
                  <c:v>1936</c:v>
                </c:pt>
                <c:pt idx="21">
                  <c:v>1937</c:v>
                </c:pt>
                <c:pt idx="22">
                  <c:v>1938</c:v>
                </c:pt>
                <c:pt idx="23">
                  <c:v>1939</c:v>
                </c:pt>
                <c:pt idx="24">
                  <c:v>1940</c:v>
                </c:pt>
                <c:pt idx="25">
                  <c:v>1941</c:v>
                </c:pt>
                <c:pt idx="26">
                  <c:v>1942</c:v>
                </c:pt>
                <c:pt idx="27">
                  <c:v>1943</c:v>
                </c:pt>
                <c:pt idx="28">
                  <c:v>1944</c:v>
                </c:pt>
                <c:pt idx="29">
                  <c:v>1945</c:v>
                </c:pt>
                <c:pt idx="30">
                  <c:v>1946</c:v>
                </c:pt>
                <c:pt idx="31">
                  <c:v>1947</c:v>
                </c:pt>
                <c:pt idx="32">
                  <c:v>1948</c:v>
                </c:pt>
                <c:pt idx="33">
                  <c:v>1949</c:v>
                </c:pt>
                <c:pt idx="34">
                  <c:v>1950</c:v>
                </c:pt>
                <c:pt idx="35">
                  <c:v>1951</c:v>
                </c:pt>
                <c:pt idx="36">
                  <c:v>1952</c:v>
                </c:pt>
                <c:pt idx="37">
                  <c:v>1953</c:v>
                </c:pt>
                <c:pt idx="38">
                  <c:v>1954</c:v>
                </c:pt>
                <c:pt idx="39">
                  <c:v>1955</c:v>
                </c:pt>
                <c:pt idx="40">
                  <c:v>1956</c:v>
                </c:pt>
                <c:pt idx="41">
                  <c:v>1957</c:v>
                </c:pt>
                <c:pt idx="42">
                  <c:v>1958</c:v>
                </c:pt>
                <c:pt idx="43">
                  <c:v>1959</c:v>
                </c:pt>
                <c:pt idx="44">
                  <c:v>1960</c:v>
                </c:pt>
                <c:pt idx="45">
                  <c:v>1961</c:v>
                </c:pt>
                <c:pt idx="46">
                  <c:v>1962</c:v>
                </c:pt>
                <c:pt idx="47">
                  <c:v>1963</c:v>
                </c:pt>
                <c:pt idx="48">
                  <c:v>1964</c:v>
                </c:pt>
                <c:pt idx="49">
                  <c:v>1965</c:v>
                </c:pt>
                <c:pt idx="50">
                  <c:v>1966</c:v>
                </c:pt>
                <c:pt idx="51">
                  <c:v>1967</c:v>
                </c:pt>
                <c:pt idx="52">
                  <c:v>1968</c:v>
                </c:pt>
                <c:pt idx="53">
                  <c:v>1969</c:v>
                </c:pt>
                <c:pt idx="54">
                  <c:v>1970</c:v>
                </c:pt>
                <c:pt idx="55">
                  <c:v>1971</c:v>
                </c:pt>
                <c:pt idx="56">
                  <c:v>1972</c:v>
                </c:pt>
                <c:pt idx="57">
                  <c:v>1973</c:v>
                </c:pt>
                <c:pt idx="58">
                  <c:v>1974</c:v>
                </c:pt>
                <c:pt idx="59">
                  <c:v>1975</c:v>
                </c:pt>
                <c:pt idx="60">
                  <c:v>1976</c:v>
                </c:pt>
                <c:pt idx="61">
                  <c:v>1977</c:v>
                </c:pt>
                <c:pt idx="62">
                  <c:v>1978</c:v>
                </c:pt>
                <c:pt idx="63">
                  <c:v>1979</c:v>
                </c:pt>
                <c:pt idx="64">
                  <c:v>1980</c:v>
                </c:pt>
                <c:pt idx="65">
                  <c:v>1981</c:v>
                </c:pt>
                <c:pt idx="66">
                  <c:v>1982</c:v>
                </c:pt>
                <c:pt idx="67">
                  <c:v>1983</c:v>
                </c:pt>
                <c:pt idx="68">
                  <c:v>1984</c:v>
                </c:pt>
                <c:pt idx="69">
                  <c:v>1985</c:v>
                </c:pt>
                <c:pt idx="70">
                  <c:v>1986</c:v>
                </c:pt>
                <c:pt idx="71">
                  <c:v>1987</c:v>
                </c:pt>
                <c:pt idx="72">
                  <c:v>1988</c:v>
                </c:pt>
                <c:pt idx="73">
                  <c:v>1989</c:v>
                </c:pt>
                <c:pt idx="74">
                  <c:v>1990</c:v>
                </c:pt>
                <c:pt idx="75">
                  <c:v>1991</c:v>
                </c:pt>
                <c:pt idx="76">
                  <c:v>1992</c:v>
                </c:pt>
                <c:pt idx="77">
                  <c:v>1993</c:v>
                </c:pt>
                <c:pt idx="78">
                  <c:v>1994</c:v>
                </c:pt>
                <c:pt idx="79">
                  <c:v>1995</c:v>
                </c:pt>
                <c:pt idx="80">
                  <c:v>1996</c:v>
                </c:pt>
                <c:pt idx="81">
                  <c:v>1997</c:v>
                </c:pt>
                <c:pt idx="82">
                  <c:v>1998</c:v>
                </c:pt>
                <c:pt idx="83">
                  <c:v>1999</c:v>
                </c:pt>
                <c:pt idx="84">
                  <c:v>2000</c:v>
                </c:pt>
                <c:pt idx="85">
                  <c:v>2001</c:v>
                </c:pt>
                <c:pt idx="86">
                  <c:v>2002</c:v>
                </c:pt>
                <c:pt idx="87">
                  <c:v>2003</c:v>
                </c:pt>
                <c:pt idx="88">
                  <c:v>2004</c:v>
                </c:pt>
                <c:pt idx="89">
                  <c:v>2005</c:v>
                </c:pt>
                <c:pt idx="90">
                  <c:v>2006</c:v>
                </c:pt>
                <c:pt idx="91">
                  <c:v>2007</c:v>
                </c:pt>
                <c:pt idx="92">
                  <c:v>2008</c:v>
                </c:pt>
              </c:numCache>
            </c:numRef>
          </c:cat>
          <c:val>
            <c:numRef>
              <c:f>'Sectors Table'!$H$110:$H$202</c:f>
              <c:numCache>
                <c:formatCode>General</c:formatCode>
                <c:ptCount val="93"/>
                <c:pt idx="0">
                  <c:v>0.86613415671007365</c:v>
                </c:pt>
                <c:pt idx="1">
                  <c:v>0.79890876255979903</c:v>
                </c:pt>
                <c:pt idx="2">
                  <c:v>0.64868302903322361</c:v>
                </c:pt>
                <c:pt idx="3">
                  <c:v>0.63052591712267225</c:v>
                </c:pt>
                <c:pt idx="4">
                  <c:v>0.59039535043991653</c:v>
                </c:pt>
                <c:pt idx="5">
                  <c:v>0.69821476873140298</c:v>
                </c:pt>
                <c:pt idx="6">
                  <c:v>0.73869457147173301</c:v>
                </c:pt>
                <c:pt idx="7">
                  <c:v>0.6718683751825506</c:v>
                </c:pt>
                <c:pt idx="8">
                  <c:v>0.70939866472082092</c:v>
                </c:pt>
                <c:pt idx="9">
                  <c:v>0.72978357726959486</c:v>
                </c:pt>
                <c:pt idx="10">
                  <c:v>0.71128509275981122</c:v>
                </c:pt>
                <c:pt idx="11">
                  <c:v>0.75316625689551864</c:v>
                </c:pt>
                <c:pt idx="12">
                  <c:v>0.79711791746294058</c:v>
                </c:pt>
                <c:pt idx="13">
                  <c:v>0.76544401544401786</c:v>
                </c:pt>
                <c:pt idx="14">
                  <c:v>0.88129385964912488</c:v>
                </c:pt>
                <c:pt idx="15">
                  <c:v>0.93003921568627612</c:v>
                </c:pt>
                <c:pt idx="16">
                  <c:v>1.1680919931856899</c:v>
                </c:pt>
                <c:pt idx="17">
                  <c:v>1.2010460992907799</c:v>
                </c:pt>
                <c:pt idx="18">
                  <c:v>1.0254999999999967</c:v>
                </c:pt>
                <c:pt idx="19">
                  <c:v>0.9180354706684889</c:v>
                </c:pt>
                <c:pt idx="20">
                  <c:v>0.81825775656324584</c:v>
                </c:pt>
                <c:pt idx="21">
                  <c:v>0.74026115342763876</c:v>
                </c:pt>
                <c:pt idx="22">
                  <c:v>0.76747967479674795</c:v>
                </c:pt>
                <c:pt idx="23">
                  <c:v>0.71467462039045748</c:v>
                </c:pt>
                <c:pt idx="24">
                  <c:v>0.66805719921104534</c:v>
                </c:pt>
                <c:pt idx="25">
                  <c:v>0.59099447513812331</c:v>
                </c:pt>
                <c:pt idx="26">
                  <c:v>0.51077825818406464</c:v>
                </c:pt>
                <c:pt idx="27">
                  <c:v>0.43265861027190405</c:v>
                </c:pt>
                <c:pt idx="28">
                  <c:v>0.37919927206551418</c:v>
                </c:pt>
                <c:pt idx="29">
                  <c:v>0.31460331689825188</c:v>
                </c:pt>
                <c:pt idx="30">
                  <c:v>0.36059379217273957</c:v>
                </c:pt>
                <c:pt idx="31">
                  <c:v>0.38081490581490801</c:v>
                </c:pt>
                <c:pt idx="32">
                  <c:v>0.37829123328380382</c:v>
                </c:pt>
                <c:pt idx="33">
                  <c:v>0.37817433595211475</c:v>
                </c:pt>
                <c:pt idx="34">
                  <c:v>0.42085091899251298</c:v>
                </c:pt>
                <c:pt idx="35">
                  <c:v>0.40212791040377249</c:v>
                </c:pt>
                <c:pt idx="36">
                  <c:v>0.39416969020373988</c:v>
                </c:pt>
                <c:pt idx="37">
                  <c:v>0.38507643647865153</c:v>
                </c:pt>
                <c:pt idx="38">
                  <c:v>0.39241324921135734</c:v>
                </c:pt>
                <c:pt idx="39">
                  <c:v>0.41290742526518831</c:v>
                </c:pt>
                <c:pt idx="40">
                  <c:v>0.41943085714285855</c:v>
                </c:pt>
                <c:pt idx="41">
                  <c:v>0.41827586206896622</c:v>
                </c:pt>
                <c:pt idx="42">
                  <c:v>0.43322131849315065</c:v>
                </c:pt>
                <c:pt idx="43">
                  <c:v>0.43260757994473087</c:v>
                </c:pt>
                <c:pt idx="44">
                  <c:v>0.43612272036474348</c:v>
                </c:pt>
                <c:pt idx="45">
                  <c:v>0.44448503763539576</c:v>
                </c:pt>
                <c:pt idx="46">
                  <c:v>0.43951331967213131</c:v>
                </c:pt>
                <c:pt idx="47">
                  <c:v>0.44982515784361415</c:v>
                </c:pt>
                <c:pt idx="48">
                  <c:v>0.45211121157323675</c:v>
                </c:pt>
                <c:pt idx="49">
                  <c:v>0.46615352523988407</c:v>
                </c:pt>
                <c:pt idx="50">
                  <c:v>0.46861259202843381</c:v>
                </c:pt>
                <c:pt idx="51">
                  <c:v>0.47683761710305156</c:v>
                </c:pt>
                <c:pt idx="52">
                  <c:v>0.49010000000000031</c:v>
                </c:pt>
                <c:pt idx="53">
                  <c:v>0.50823583180987264</c:v>
                </c:pt>
                <c:pt idx="54">
                  <c:v>0.51961771786230138</c:v>
                </c:pt>
                <c:pt idx="55">
                  <c:v>0.51930618401206308</c:v>
                </c:pt>
                <c:pt idx="56">
                  <c:v>0.52454090285068244</c:v>
                </c:pt>
                <c:pt idx="57">
                  <c:v>0.55019382367831227</c:v>
                </c:pt>
                <c:pt idx="58">
                  <c:v>0.50974933333333516</c:v>
                </c:pt>
                <c:pt idx="59">
                  <c:v>0.66346151498504569</c:v>
                </c:pt>
                <c:pt idx="60">
                  <c:v>0.65157563140305919</c:v>
                </c:pt>
                <c:pt idx="61">
                  <c:v>0.65751292530405236</c:v>
                </c:pt>
                <c:pt idx="62">
                  <c:v>0.66774567481588443</c:v>
                </c:pt>
                <c:pt idx="63">
                  <c:v>0.69806460422112204</c:v>
                </c:pt>
                <c:pt idx="64">
                  <c:v>0.72099085857680911</c:v>
                </c:pt>
                <c:pt idx="65">
                  <c:v>0.73312843626134938</c:v>
                </c:pt>
                <c:pt idx="66">
                  <c:v>0.75383287250384334</c:v>
                </c:pt>
                <c:pt idx="67">
                  <c:v>0.7378595866202976</c:v>
                </c:pt>
                <c:pt idx="68">
                  <c:v>0.74456320553239097</c:v>
                </c:pt>
                <c:pt idx="69">
                  <c:v>0.78387863422031756</c:v>
                </c:pt>
                <c:pt idx="70">
                  <c:v>0.78386102895043452</c:v>
                </c:pt>
                <c:pt idx="71">
                  <c:v>0.79628230826036317</c:v>
                </c:pt>
                <c:pt idx="72">
                  <c:v>0.8212802225792547</c:v>
                </c:pt>
                <c:pt idx="73">
                  <c:v>0.82647801035664803</c:v>
                </c:pt>
                <c:pt idx="74">
                  <c:v>0.81498182006169162</c:v>
                </c:pt>
                <c:pt idx="75">
                  <c:v>0.80551226671558906</c:v>
                </c:pt>
                <c:pt idx="76">
                  <c:v>0.80624406330372389</c:v>
                </c:pt>
                <c:pt idx="77">
                  <c:v>0.80941824135548424</c:v>
                </c:pt>
                <c:pt idx="78">
                  <c:v>0.79570501399847615</c:v>
                </c:pt>
                <c:pt idx="79">
                  <c:v>0.81235018992389529</c:v>
                </c:pt>
                <c:pt idx="80">
                  <c:v>0.8159964947741436</c:v>
                </c:pt>
                <c:pt idx="81">
                  <c:v>0.79823489035800765</c:v>
                </c:pt>
                <c:pt idx="82">
                  <c:v>0.85258831599405449</c:v>
                </c:pt>
                <c:pt idx="83">
                  <c:v>0.90708827845151263</c:v>
                </c:pt>
                <c:pt idx="84">
                  <c:v>0.97905164510542964</c:v>
                </c:pt>
                <c:pt idx="85">
                  <c:v>0.96855094786729856</c:v>
                </c:pt>
                <c:pt idx="86">
                  <c:v>0.94777661037671124</c:v>
                </c:pt>
                <c:pt idx="87">
                  <c:v>0.90024040216042778</c:v>
                </c:pt>
                <c:pt idx="88">
                  <c:v>0.88562506952823583</c:v>
                </c:pt>
                <c:pt idx="89">
                  <c:v>0.8972319049420775</c:v>
                </c:pt>
                <c:pt idx="90">
                  <c:v>0.89403038305105265</c:v>
                </c:pt>
                <c:pt idx="91">
                  <c:v>0.9091666123483616</c:v>
                </c:pt>
                <c:pt idx="92">
                  <c:v>0.90346094527711773</c:v>
                </c:pt>
              </c:numCache>
            </c:numRef>
          </c:val>
        </c:ser>
        <c:ser>
          <c:idx val="4"/>
          <c:order val="3"/>
          <c:tx>
            <c:v>Private finance</c:v>
          </c:tx>
          <c:spPr>
            <a:solidFill>
              <a:srgbClr val="FFFF99"/>
            </a:solidFill>
            <a:ln w="3175">
              <a:solidFill>
                <a:srgbClr val="000000"/>
              </a:solidFill>
              <a:prstDash val="solid"/>
            </a:ln>
          </c:spPr>
          <c:dLbls>
            <c:dLbl>
              <c:idx val="0"/>
              <c:layout>
                <c:manualLayout>
                  <c:x val="0.29921562801320201"/>
                  <c:y val="-0.12163097883563949"/>
                </c:manualLayout>
              </c:layout>
              <c:showLegendKey val="0"/>
              <c:showVal val="0"/>
              <c:showCatName val="0"/>
              <c:showSerName val="1"/>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dLbls>
          <c:cat>
            <c:numRef>
              <c:f>'Sectors Table'!$A$110:$A$202</c:f>
              <c:numCache>
                <c:formatCode>General</c:formatCode>
                <c:ptCount val="93"/>
                <c:pt idx="0">
                  <c:v>1916</c:v>
                </c:pt>
                <c:pt idx="1">
                  <c:v>1917</c:v>
                </c:pt>
                <c:pt idx="2">
                  <c:v>1918</c:v>
                </c:pt>
                <c:pt idx="3">
                  <c:v>1919</c:v>
                </c:pt>
                <c:pt idx="4">
                  <c:v>1920</c:v>
                </c:pt>
                <c:pt idx="5">
                  <c:v>1921</c:v>
                </c:pt>
                <c:pt idx="6">
                  <c:v>1922</c:v>
                </c:pt>
                <c:pt idx="7">
                  <c:v>1923</c:v>
                </c:pt>
                <c:pt idx="8">
                  <c:v>1924</c:v>
                </c:pt>
                <c:pt idx="9">
                  <c:v>1925</c:v>
                </c:pt>
                <c:pt idx="10">
                  <c:v>1926</c:v>
                </c:pt>
                <c:pt idx="11">
                  <c:v>1927</c:v>
                </c:pt>
                <c:pt idx="12">
                  <c:v>1928</c:v>
                </c:pt>
                <c:pt idx="13">
                  <c:v>1929</c:v>
                </c:pt>
                <c:pt idx="14">
                  <c:v>1930</c:v>
                </c:pt>
                <c:pt idx="15">
                  <c:v>1931</c:v>
                </c:pt>
                <c:pt idx="16">
                  <c:v>1932</c:v>
                </c:pt>
                <c:pt idx="17">
                  <c:v>1933</c:v>
                </c:pt>
                <c:pt idx="18">
                  <c:v>1934</c:v>
                </c:pt>
                <c:pt idx="19">
                  <c:v>1935</c:v>
                </c:pt>
                <c:pt idx="20">
                  <c:v>1936</c:v>
                </c:pt>
                <c:pt idx="21">
                  <c:v>1937</c:v>
                </c:pt>
                <c:pt idx="22">
                  <c:v>1938</c:v>
                </c:pt>
                <c:pt idx="23">
                  <c:v>1939</c:v>
                </c:pt>
                <c:pt idx="24">
                  <c:v>1940</c:v>
                </c:pt>
                <c:pt idx="25">
                  <c:v>1941</c:v>
                </c:pt>
                <c:pt idx="26">
                  <c:v>1942</c:v>
                </c:pt>
                <c:pt idx="27">
                  <c:v>1943</c:v>
                </c:pt>
                <c:pt idx="28">
                  <c:v>1944</c:v>
                </c:pt>
                <c:pt idx="29">
                  <c:v>1945</c:v>
                </c:pt>
                <c:pt idx="30">
                  <c:v>1946</c:v>
                </c:pt>
                <c:pt idx="31">
                  <c:v>1947</c:v>
                </c:pt>
                <c:pt idx="32">
                  <c:v>1948</c:v>
                </c:pt>
                <c:pt idx="33">
                  <c:v>1949</c:v>
                </c:pt>
                <c:pt idx="34">
                  <c:v>1950</c:v>
                </c:pt>
                <c:pt idx="35">
                  <c:v>1951</c:v>
                </c:pt>
                <c:pt idx="36">
                  <c:v>1952</c:v>
                </c:pt>
                <c:pt idx="37">
                  <c:v>1953</c:v>
                </c:pt>
                <c:pt idx="38">
                  <c:v>1954</c:v>
                </c:pt>
                <c:pt idx="39">
                  <c:v>1955</c:v>
                </c:pt>
                <c:pt idx="40">
                  <c:v>1956</c:v>
                </c:pt>
                <c:pt idx="41">
                  <c:v>1957</c:v>
                </c:pt>
                <c:pt idx="42">
                  <c:v>1958</c:v>
                </c:pt>
                <c:pt idx="43">
                  <c:v>1959</c:v>
                </c:pt>
                <c:pt idx="44">
                  <c:v>1960</c:v>
                </c:pt>
                <c:pt idx="45">
                  <c:v>1961</c:v>
                </c:pt>
                <c:pt idx="46">
                  <c:v>1962</c:v>
                </c:pt>
                <c:pt idx="47">
                  <c:v>1963</c:v>
                </c:pt>
                <c:pt idx="48">
                  <c:v>1964</c:v>
                </c:pt>
                <c:pt idx="49">
                  <c:v>1965</c:v>
                </c:pt>
                <c:pt idx="50">
                  <c:v>1966</c:v>
                </c:pt>
                <c:pt idx="51">
                  <c:v>1967</c:v>
                </c:pt>
                <c:pt idx="52">
                  <c:v>1968</c:v>
                </c:pt>
                <c:pt idx="53">
                  <c:v>1969</c:v>
                </c:pt>
                <c:pt idx="54">
                  <c:v>1970</c:v>
                </c:pt>
                <c:pt idx="55">
                  <c:v>1971</c:v>
                </c:pt>
                <c:pt idx="56">
                  <c:v>1972</c:v>
                </c:pt>
                <c:pt idx="57">
                  <c:v>1973</c:v>
                </c:pt>
                <c:pt idx="58">
                  <c:v>1974</c:v>
                </c:pt>
                <c:pt idx="59">
                  <c:v>1975</c:v>
                </c:pt>
                <c:pt idx="60">
                  <c:v>1976</c:v>
                </c:pt>
                <c:pt idx="61">
                  <c:v>1977</c:v>
                </c:pt>
                <c:pt idx="62">
                  <c:v>1978</c:v>
                </c:pt>
                <c:pt idx="63">
                  <c:v>1979</c:v>
                </c:pt>
                <c:pt idx="64">
                  <c:v>1980</c:v>
                </c:pt>
                <c:pt idx="65">
                  <c:v>1981</c:v>
                </c:pt>
                <c:pt idx="66">
                  <c:v>1982</c:v>
                </c:pt>
                <c:pt idx="67">
                  <c:v>1983</c:v>
                </c:pt>
                <c:pt idx="68">
                  <c:v>1984</c:v>
                </c:pt>
                <c:pt idx="69">
                  <c:v>1985</c:v>
                </c:pt>
                <c:pt idx="70">
                  <c:v>1986</c:v>
                </c:pt>
                <c:pt idx="71">
                  <c:v>1987</c:v>
                </c:pt>
                <c:pt idx="72">
                  <c:v>1988</c:v>
                </c:pt>
                <c:pt idx="73">
                  <c:v>1989</c:v>
                </c:pt>
                <c:pt idx="74">
                  <c:v>1990</c:v>
                </c:pt>
                <c:pt idx="75">
                  <c:v>1991</c:v>
                </c:pt>
                <c:pt idx="76">
                  <c:v>1992</c:v>
                </c:pt>
                <c:pt idx="77">
                  <c:v>1993</c:v>
                </c:pt>
                <c:pt idx="78">
                  <c:v>1994</c:v>
                </c:pt>
                <c:pt idx="79">
                  <c:v>1995</c:v>
                </c:pt>
                <c:pt idx="80">
                  <c:v>1996</c:v>
                </c:pt>
                <c:pt idx="81">
                  <c:v>1997</c:v>
                </c:pt>
                <c:pt idx="82">
                  <c:v>1998</c:v>
                </c:pt>
                <c:pt idx="83">
                  <c:v>1999</c:v>
                </c:pt>
                <c:pt idx="84">
                  <c:v>2000</c:v>
                </c:pt>
                <c:pt idx="85">
                  <c:v>2001</c:v>
                </c:pt>
                <c:pt idx="86">
                  <c:v>2002</c:v>
                </c:pt>
                <c:pt idx="87">
                  <c:v>2003</c:v>
                </c:pt>
                <c:pt idx="88">
                  <c:v>2004</c:v>
                </c:pt>
                <c:pt idx="89">
                  <c:v>2005</c:v>
                </c:pt>
                <c:pt idx="90">
                  <c:v>2006</c:v>
                </c:pt>
                <c:pt idx="91">
                  <c:v>2007</c:v>
                </c:pt>
                <c:pt idx="92">
                  <c:v>2008</c:v>
                </c:pt>
              </c:numCache>
            </c:numRef>
          </c:cat>
          <c:val>
            <c:numRef>
              <c:f>'Sectors Table'!$G$110:$G$202</c:f>
              <c:numCache>
                <c:formatCode>General</c:formatCode>
                <c:ptCount val="93"/>
                <c:pt idx="0">
                  <c:v>3.3315433838994039E-2</c:v>
                </c:pt>
                <c:pt idx="1">
                  <c:v>4.0652437032910237E-2</c:v>
                </c:pt>
                <c:pt idx="2">
                  <c:v>5.4699191858725169E-2</c:v>
                </c:pt>
                <c:pt idx="3">
                  <c:v>6.5560068433218904E-2</c:v>
                </c:pt>
                <c:pt idx="4">
                  <c:v>7.2350738554134042E-2</c:v>
                </c:pt>
                <c:pt idx="5">
                  <c:v>7.2680551798755752E-2</c:v>
                </c:pt>
                <c:pt idx="6">
                  <c:v>6.6040456474271828E-2</c:v>
                </c:pt>
                <c:pt idx="7">
                  <c:v>6.5400197861214523E-2</c:v>
                </c:pt>
                <c:pt idx="8">
                  <c:v>6.2810981005022026E-2</c:v>
                </c:pt>
                <c:pt idx="9">
                  <c:v>6.6065309965078978E-2</c:v>
                </c:pt>
                <c:pt idx="10">
                  <c:v>7.0606222295189633E-2</c:v>
                </c:pt>
                <c:pt idx="11">
                  <c:v>8.5659387202743742E-2</c:v>
                </c:pt>
                <c:pt idx="12">
                  <c:v>9.2298951500439208E-2</c:v>
                </c:pt>
                <c:pt idx="13">
                  <c:v>9.2664092664093256E-2</c:v>
                </c:pt>
                <c:pt idx="14">
                  <c:v>9.7872807017543834E-2</c:v>
                </c:pt>
                <c:pt idx="15">
                  <c:v>0.16146405228758193</c:v>
                </c:pt>
                <c:pt idx="16">
                  <c:v>0.19477001703577518</c:v>
                </c:pt>
                <c:pt idx="17">
                  <c:v>0.16242907801418438</c:v>
                </c:pt>
                <c:pt idx="18">
                  <c:v>0.11843939393939384</c:v>
                </c:pt>
                <c:pt idx="19">
                  <c:v>0.10242837653478851</c:v>
                </c:pt>
                <c:pt idx="20">
                  <c:v>8.985680190930817E-2</c:v>
                </c:pt>
                <c:pt idx="21">
                  <c:v>8.4548422198041859E-2</c:v>
                </c:pt>
                <c:pt idx="22">
                  <c:v>8.3855981416957243E-2</c:v>
                </c:pt>
                <c:pt idx="23">
                  <c:v>8.250542299349313E-2</c:v>
                </c:pt>
                <c:pt idx="24">
                  <c:v>7.7504930966469571E-2</c:v>
                </c:pt>
                <c:pt idx="25">
                  <c:v>6.7253354380426358E-2</c:v>
                </c:pt>
                <c:pt idx="26">
                  <c:v>5.5003088326127408E-2</c:v>
                </c:pt>
                <c:pt idx="27">
                  <c:v>4.8207452165156067E-2</c:v>
                </c:pt>
                <c:pt idx="28">
                  <c:v>4.8917197452229472E-2</c:v>
                </c:pt>
                <c:pt idx="29">
                  <c:v>5.1277454056476914E-2</c:v>
                </c:pt>
                <c:pt idx="30">
                  <c:v>5.4053081421502704E-2</c:v>
                </c:pt>
                <c:pt idx="31">
                  <c:v>5.2895167895167912E-2</c:v>
                </c:pt>
                <c:pt idx="32">
                  <c:v>5.9520802377414556E-2</c:v>
                </c:pt>
                <c:pt idx="33">
                  <c:v>6.9876543209876713E-2</c:v>
                </c:pt>
                <c:pt idx="34">
                  <c:v>7.6119809394145713E-2</c:v>
                </c:pt>
                <c:pt idx="35">
                  <c:v>7.0960801650456914E-2</c:v>
                </c:pt>
                <c:pt idx="36">
                  <c:v>7.8744069215740994E-2</c:v>
                </c:pt>
                <c:pt idx="37">
                  <c:v>8.3832366895097973E-2</c:v>
                </c:pt>
                <c:pt idx="38">
                  <c:v>8.9697686645636432E-2</c:v>
                </c:pt>
                <c:pt idx="39">
                  <c:v>9.7434908389585587E-2</c:v>
                </c:pt>
                <c:pt idx="40">
                  <c:v>9.6027428571428972E-2</c:v>
                </c:pt>
                <c:pt idx="41">
                  <c:v>9.870527000650646E-2</c:v>
                </c:pt>
                <c:pt idx="42">
                  <c:v>0.10330907534246554</c:v>
                </c:pt>
                <c:pt idx="43">
                  <c:v>0.10880181602842465</c:v>
                </c:pt>
                <c:pt idx="44">
                  <c:v>0.11234422492401232</c:v>
                </c:pt>
                <c:pt idx="45">
                  <c:v>0.11726271342023185</c:v>
                </c:pt>
                <c:pt idx="46">
                  <c:v>0.12054474043715881</c:v>
                </c:pt>
                <c:pt idx="47">
                  <c:v>0.13203658734013274</c:v>
                </c:pt>
                <c:pt idx="48">
                  <c:v>0.13697408077154921</c:v>
                </c:pt>
                <c:pt idx="49">
                  <c:v>0.14268530107078292</c:v>
                </c:pt>
                <c:pt idx="50">
                  <c:v>0.13683676059913691</c:v>
                </c:pt>
                <c:pt idx="51">
                  <c:v>0.13685082872928167</c:v>
                </c:pt>
                <c:pt idx="52">
                  <c:v>0.14579780219780292</c:v>
                </c:pt>
                <c:pt idx="53">
                  <c:v>0.1689742027219179</c:v>
                </c:pt>
                <c:pt idx="54">
                  <c:v>0.17229176697159371</c:v>
                </c:pt>
                <c:pt idx="55">
                  <c:v>0.18390826013663453</c:v>
                </c:pt>
                <c:pt idx="56">
                  <c:v>0.20767423080029127</c:v>
                </c:pt>
                <c:pt idx="57">
                  <c:v>0.22783828740869358</c:v>
                </c:pt>
                <c:pt idx="58">
                  <c:v>0.23054533333333407</c:v>
                </c:pt>
                <c:pt idx="59">
                  <c:v>0.22361777452237128</c:v>
                </c:pt>
                <c:pt idx="60">
                  <c:v>0.23335122993480517</c:v>
                </c:pt>
                <c:pt idx="61">
                  <c:v>0.24622876557191434</c:v>
                </c:pt>
                <c:pt idx="62">
                  <c:v>0.26715344053688861</c:v>
                </c:pt>
                <c:pt idx="63">
                  <c:v>0.27706550150197012</c:v>
                </c:pt>
                <c:pt idx="64">
                  <c:v>0.29419860189998337</c:v>
                </c:pt>
                <c:pt idx="65">
                  <c:v>0.31835666794527778</c:v>
                </c:pt>
                <c:pt idx="66">
                  <c:v>0.32849861751152082</c:v>
                </c:pt>
                <c:pt idx="67">
                  <c:v>0.34874544066502627</c:v>
                </c:pt>
                <c:pt idx="68">
                  <c:v>0.35820400691548882</c:v>
                </c:pt>
                <c:pt idx="69">
                  <c:v>0.4098862640096696</c:v>
                </c:pt>
                <c:pt idx="70">
                  <c:v>0.45327395357174866</c:v>
                </c:pt>
                <c:pt idx="71">
                  <c:v>0.48517206456377238</c:v>
                </c:pt>
                <c:pt idx="72">
                  <c:v>0.50344899878521721</c:v>
                </c:pt>
                <c:pt idx="73">
                  <c:v>0.52244657574210296</c:v>
                </c:pt>
                <c:pt idx="74">
                  <c:v>0.50563991659630392</c:v>
                </c:pt>
                <c:pt idx="75">
                  <c:v>0.51104571457162395</c:v>
                </c:pt>
                <c:pt idx="76">
                  <c:v>0.52772488442179488</c:v>
                </c:pt>
                <c:pt idx="77">
                  <c:v>0.55203923453600656</c:v>
                </c:pt>
                <c:pt idx="78">
                  <c:v>0.57673383105681464</c:v>
                </c:pt>
                <c:pt idx="79">
                  <c:v>0.61891101288238426</c:v>
                </c:pt>
                <c:pt idx="80">
                  <c:v>0.64399493405314434</c:v>
                </c:pt>
                <c:pt idx="81">
                  <c:v>0.69985959081439897</c:v>
                </c:pt>
                <c:pt idx="82">
                  <c:v>0.77051201554818949</c:v>
                </c:pt>
                <c:pt idx="83">
                  <c:v>0.81991254153899251</c:v>
                </c:pt>
                <c:pt idx="84">
                  <c:v>0.88057349495772541</c:v>
                </c:pt>
                <c:pt idx="85">
                  <c:v>0.91944115323854836</c:v>
                </c:pt>
                <c:pt idx="86">
                  <c:v>0.93936072056238951</c:v>
                </c:pt>
                <c:pt idx="87">
                  <c:v>0.99417478651193258</c:v>
                </c:pt>
                <c:pt idx="88">
                  <c:v>1.0531912818011422</c:v>
                </c:pt>
                <c:pt idx="89">
                  <c:v>1.1190457498450321</c:v>
                </c:pt>
                <c:pt idx="90">
                  <c:v>1.2028142794269412</c:v>
                </c:pt>
                <c:pt idx="91">
                  <c:v>1.2814783052688759</c:v>
                </c:pt>
                <c:pt idx="92">
                  <c:v>1.301411963882618</c:v>
                </c:pt>
              </c:numCache>
            </c:numRef>
          </c:val>
        </c:ser>
        <c:ser>
          <c:idx val="3"/>
          <c:order val="4"/>
          <c:tx>
            <c:v>GSE</c:v>
          </c:tx>
          <c:spPr>
            <a:pattFill prst="ltUpDiag">
              <a:fgClr>
                <a:srgbClr val="9999FF"/>
              </a:fgClr>
              <a:bgClr>
                <a:srgbClr val="FFFF99"/>
              </a:bgClr>
            </a:pattFill>
            <a:ln w="3175">
              <a:solidFill>
                <a:srgbClr val="000000"/>
              </a:solidFill>
              <a:prstDash val="solid"/>
            </a:ln>
          </c:spPr>
          <c:dLbls>
            <c:dLbl>
              <c:idx val="0"/>
              <c:layout>
                <c:manualLayout>
                  <c:x val="0.41240837681083548"/>
                  <c:y val="-0.30881778440011481"/>
                </c:manualLayout>
              </c:layout>
              <c:showLegendKey val="0"/>
              <c:showVal val="0"/>
              <c:showCatName val="0"/>
              <c:showSerName val="1"/>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dLbls>
          <c:cat>
            <c:numRef>
              <c:f>'Sectors Table'!$A$110:$A$202</c:f>
              <c:numCache>
                <c:formatCode>General</c:formatCode>
                <c:ptCount val="93"/>
                <c:pt idx="0">
                  <c:v>1916</c:v>
                </c:pt>
                <c:pt idx="1">
                  <c:v>1917</c:v>
                </c:pt>
                <c:pt idx="2">
                  <c:v>1918</c:v>
                </c:pt>
                <c:pt idx="3">
                  <c:v>1919</c:v>
                </c:pt>
                <c:pt idx="4">
                  <c:v>1920</c:v>
                </c:pt>
                <c:pt idx="5">
                  <c:v>1921</c:v>
                </c:pt>
                <c:pt idx="6">
                  <c:v>1922</c:v>
                </c:pt>
                <c:pt idx="7">
                  <c:v>1923</c:v>
                </c:pt>
                <c:pt idx="8">
                  <c:v>1924</c:v>
                </c:pt>
                <c:pt idx="9">
                  <c:v>1925</c:v>
                </c:pt>
                <c:pt idx="10">
                  <c:v>1926</c:v>
                </c:pt>
                <c:pt idx="11">
                  <c:v>1927</c:v>
                </c:pt>
                <c:pt idx="12">
                  <c:v>1928</c:v>
                </c:pt>
                <c:pt idx="13">
                  <c:v>1929</c:v>
                </c:pt>
                <c:pt idx="14">
                  <c:v>1930</c:v>
                </c:pt>
                <c:pt idx="15">
                  <c:v>1931</c:v>
                </c:pt>
                <c:pt idx="16">
                  <c:v>1932</c:v>
                </c:pt>
                <c:pt idx="17">
                  <c:v>1933</c:v>
                </c:pt>
                <c:pt idx="18">
                  <c:v>1934</c:v>
                </c:pt>
                <c:pt idx="19">
                  <c:v>1935</c:v>
                </c:pt>
                <c:pt idx="20">
                  <c:v>1936</c:v>
                </c:pt>
                <c:pt idx="21">
                  <c:v>1937</c:v>
                </c:pt>
                <c:pt idx="22">
                  <c:v>1938</c:v>
                </c:pt>
                <c:pt idx="23">
                  <c:v>1939</c:v>
                </c:pt>
                <c:pt idx="24">
                  <c:v>1940</c:v>
                </c:pt>
                <c:pt idx="25">
                  <c:v>1941</c:v>
                </c:pt>
                <c:pt idx="26">
                  <c:v>1942</c:v>
                </c:pt>
                <c:pt idx="27">
                  <c:v>1943</c:v>
                </c:pt>
                <c:pt idx="28">
                  <c:v>1944</c:v>
                </c:pt>
                <c:pt idx="29">
                  <c:v>1945</c:v>
                </c:pt>
                <c:pt idx="30">
                  <c:v>1946</c:v>
                </c:pt>
                <c:pt idx="31">
                  <c:v>1947</c:v>
                </c:pt>
                <c:pt idx="32">
                  <c:v>1948</c:v>
                </c:pt>
                <c:pt idx="33">
                  <c:v>1949</c:v>
                </c:pt>
                <c:pt idx="34">
                  <c:v>1950</c:v>
                </c:pt>
                <c:pt idx="35">
                  <c:v>1951</c:v>
                </c:pt>
                <c:pt idx="36">
                  <c:v>1952</c:v>
                </c:pt>
                <c:pt idx="37">
                  <c:v>1953</c:v>
                </c:pt>
                <c:pt idx="38">
                  <c:v>1954</c:v>
                </c:pt>
                <c:pt idx="39">
                  <c:v>1955</c:v>
                </c:pt>
                <c:pt idx="40">
                  <c:v>1956</c:v>
                </c:pt>
                <c:pt idx="41">
                  <c:v>1957</c:v>
                </c:pt>
                <c:pt idx="42">
                  <c:v>1958</c:v>
                </c:pt>
                <c:pt idx="43">
                  <c:v>1959</c:v>
                </c:pt>
                <c:pt idx="44">
                  <c:v>1960</c:v>
                </c:pt>
                <c:pt idx="45">
                  <c:v>1961</c:v>
                </c:pt>
                <c:pt idx="46">
                  <c:v>1962</c:v>
                </c:pt>
                <c:pt idx="47">
                  <c:v>1963</c:v>
                </c:pt>
                <c:pt idx="48">
                  <c:v>1964</c:v>
                </c:pt>
                <c:pt idx="49">
                  <c:v>1965</c:v>
                </c:pt>
                <c:pt idx="50">
                  <c:v>1966</c:v>
                </c:pt>
                <c:pt idx="51">
                  <c:v>1967</c:v>
                </c:pt>
                <c:pt idx="52">
                  <c:v>1968</c:v>
                </c:pt>
                <c:pt idx="53">
                  <c:v>1969</c:v>
                </c:pt>
                <c:pt idx="54">
                  <c:v>1970</c:v>
                </c:pt>
                <c:pt idx="55">
                  <c:v>1971</c:v>
                </c:pt>
                <c:pt idx="56">
                  <c:v>1972</c:v>
                </c:pt>
                <c:pt idx="57">
                  <c:v>1973</c:v>
                </c:pt>
                <c:pt idx="58">
                  <c:v>1974</c:v>
                </c:pt>
                <c:pt idx="59">
                  <c:v>1975</c:v>
                </c:pt>
                <c:pt idx="60">
                  <c:v>1976</c:v>
                </c:pt>
                <c:pt idx="61">
                  <c:v>1977</c:v>
                </c:pt>
                <c:pt idx="62">
                  <c:v>1978</c:v>
                </c:pt>
                <c:pt idx="63">
                  <c:v>1979</c:v>
                </c:pt>
                <c:pt idx="64">
                  <c:v>1980</c:v>
                </c:pt>
                <c:pt idx="65">
                  <c:v>1981</c:v>
                </c:pt>
                <c:pt idx="66">
                  <c:v>1982</c:v>
                </c:pt>
                <c:pt idx="67">
                  <c:v>1983</c:v>
                </c:pt>
                <c:pt idx="68">
                  <c:v>1984</c:v>
                </c:pt>
                <c:pt idx="69">
                  <c:v>1985</c:v>
                </c:pt>
                <c:pt idx="70">
                  <c:v>1986</c:v>
                </c:pt>
                <c:pt idx="71">
                  <c:v>1987</c:v>
                </c:pt>
                <c:pt idx="72">
                  <c:v>1988</c:v>
                </c:pt>
                <c:pt idx="73">
                  <c:v>1989</c:v>
                </c:pt>
                <c:pt idx="74">
                  <c:v>1990</c:v>
                </c:pt>
                <c:pt idx="75">
                  <c:v>1991</c:v>
                </c:pt>
                <c:pt idx="76">
                  <c:v>1992</c:v>
                </c:pt>
                <c:pt idx="77">
                  <c:v>1993</c:v>
                </c:pt>
                <c:pt idx="78">
                  <c:v>1994</c:v>
                </c:pt>
                <c:pt idx="79">
                  <c:v>1995</c:v>
                </c:pt>
                <c:pt idx="80">
                  <c:v>1996</c:v>
                </c:pt>
                <c:pt idx="81">
                  <c:v>1997</c:v>
                </c:pt>
                <c:pt idx="82">
                  <c:v>1998</c:v>
                </c:pt>
                <c:pt idx="83">
                  <c:v>1999</c:v>
                </c:pt>
                <c:pt idx="84">
                  <c:v>2000</c:v>
                </c:pt>
                <c:pt idx="85">
                  <c:v>2001</c:v>
                </c:pt>
                <c:pt idx="86">
                  <c:v>2002</c:v>
                </c:pt>
                <c:pt idx="87">
                  <c:v>2003</c:v>
                </c:pt>
                <c:pt idx="88">
                  <c:v>2004</c:v>
                </c:pt>
                <c:pt idx="89">
                  <c:v>2005</c:v>
                </c:pt>
                <c:pt idx="90">
                  <c:v>2006</c:v>
                </c:pt>
                <c:pt idx="91">
                  <c:v>2007</c:v>
                </c:pt>
                <c:pt idx="92">
                  <c:v>2008</c:v>
                </c:pt>
              </c:numCache>
            </c:numRef>
          </c:cat>
          <c:val>
            <c:numRef>
              <c:f>'Sectors Table'!$E$110:$E$202</c:f>
              <c:numCache>
                <c:formatCode>General</c:formatCode>
                <c:ptCount val="93"/>
                <c:pt idx="29">
                  <c:v>9.4935006723442985E-3</c:v>
                </c:pt>
                <c:pt idx="30">
                  <c:v>9.6626180836707227E-3</c:v>
                </c:pt>
                <c:pt idx="31">
                  <c:v>9.3652743652743991E-3</c:v>
                </c:pt>
                <c:pt idx="32">
                  <c:v>9.7139673105497912E-3</c:v>
                </c:pt>
                <c:pt idx="33">
                  <c:v>9.6146651702207209E-3</c:v>
                </c:pt>
                <c:pt idx="34">
                  <c:v>1.0384615384615426E-2</c:v>
                </c:pt>
                <c:pt idx="35">
                  <c:v>1.017683465959328E-2</c:v>
                </c:pt>
                <c:pt idx="36">
                  <c:v>9.8771978788724894E-3</c:v>
                </c:pt>
                <c:pt idx="37">
                  <c:v>9.9630996309963641E-3</c:v>
                </c:pt>
                <c:pt idx="38">
                  <c:v>1.0951629863301801E-2</c:v>
                </c:pt>
                <c:pt idx="39">
                  <c:v>1.2569913211186121E-2</c:v>
                </c:pt>
                <c:pt idx="40">
                  <c:v>1.4269714285714306E-2</c:v>
                </c:pt>
                <c:pt idx="41">
                  <c:v>1.6295814356972499E-2</c:v>
                </c:pt>
                <c:pt idx="42">
                  <c:v>1.6802226027397303E-2</c:v>
                </c:pt>
                <c:pt idx="43">
                  <c:v>1.9984208448480135E-2</c:v>
                </c:pt>
                <c:pt idx="44">
                  <c:v>2.1449468085106459E-2</c:v>
                </c:pt>
                <c:pt idx="45">
                  <c:v>2.2900679272994384E-2</c:v>
                </c:pt>
                <c:pt idx="46">
                  <c:v>2.4236680327868847E-2</c:v>
                </c:pt>
                <c:pt idx="47">
                  <c:v>2.5465436295936537E-2</c:v>
                </c:pt>
                <c:pt idx="48">
                  <c:v>2.4888487040385775E-2</c:v>
                </c:pt>
                <c:pt idx="49">
                  <c:v>2.6378806841885687E-2</c:v>
                </c:pt>
                <c:pt idx="50">
                  <c:v>3.0976136075146012E-2</c:v>
                </c:pt>
                <c:pt idx="51">
                  <c:v>3.0014412683161282E-2</c:v>
                </c:pt>
                <c:pt idx="52">
                  <c:v>3.1615384615384691E-2</c:v>
                </c:pt>
                <c:pt idx="53">
                  <c:v>3.9197643713183086E-2</c:v>
                </c:pt>
                <c:pt idx="54">
                  <c:v>4.8299470389985555E-2</c:v>
                </c:pt>
                <c:pt idx="55">
                  <c:v>4.9252950048797928E-2</c:v>
                </c:pt>
                <c:pt idx="56">
                  <c:v>5.1947024146006819E-2</c:v>
                </c:pt>
                <c:pt idx="57">
                  <c:v>6.2494395024228148E-2</c:v>
                </c:pt>
                <c:pt idx="58">
                  <c:v>7.1669999999999998E-2</c:v>
                </c:pt>
                <c:pt idx="59">
                  <c:v>7.2928035158396048E-2</c:v>
                </c:pt>
                <c:pt idx="60">
                  <c:v>7.4345587026790311E-2</c:v>
                </c:pt>
                <c:pt idx="61">
                  <c:v>7.8509035403023411E-2</c:v>
                </c:pt>
                <c:pt idx="62">
                  <c:v>8.7619296640083666E-2</c:v>
                </c:pt>
                <c:pt idx="63">
                  <c:v>9.9856435064175464E-2</c:v>
                </c:pt>
                <c:pt idx="64">
                  <c:v>0.10909410288582218</c:v>
                </c:pt>
                <c:pt idx="65">
                  <c:v>0.11392437028513024</c:v>
                </c:pt>
                <c:pt idx="66">
                  <c:v>0.13116221198156683</c:v>
                </c:pt>
                <c:pt idx="67">
                  <c:v>0.13978680691039674</c:v>
                </c:pt>
                <c:pt idx="68">
                  <c:v>0.14726736499542437</c:v>
                </c:pt>
                <c:pt idx="69">
                  <c:v>0.16269412127099986</c:v>
                </c:pt>
                <c:pt idx="70">
                  <c:v>0.1957134534373049</c:v>
                </c:pt>
                <c:pt idx="71">
                  <c:v>0.21906066040721633</c:v>
                </c:pt>
                <c:pt idx="72">
                  <c:v>0.22730592891570967</c:v>
                </c:pt>
                <c:pt idx="73">
                  <c:v>0.23993104077018504</c:v>
                </c:pt>
                <c:pt idx="74">
                  <c:v>0.25635419000189552</c:v>
                </c:pt>
                <c:pt idx="75">
                  <c:v>0.27364038759819209</c:v>
                </c:pt>
                <c:pt idx="76">
                  <c:v>0.28549981854616024</c:v>
                </c:pt>
                <c:pt idx="77">
                  <c:v>0.29587745966893986</c:v>
                </c:pt>
                <c:pt idx="78">
                  <c:v>0.31568281440004636</c:v>
                </c:pt>
                <c:pt idx="79">
                  <c:v>0.33021979804533841</c:v>
                </c:pt>
                <c:pt idx="80">
                  <c:v>0.34218782381762713</c:v>
                </c:pt>
                <c:pt idx="81">
                  <c:v>0.34890514552701662</c:v>
                </c:pt>
                <c:pt idx="82">
                  <c:v>0.38756042071567515</c:v>
                </c:pt>
                <c:pt idx="83">
                  <c:v>0.42918648310388147</c:v>
                </c:pt>
                <c:pt idx="84">
                  <c:v>0.44959814607313769</c:v>
                </c:pt>
                <c:pt idx="85">
                  <c:v>0.50393019352290658</c:v>
                </c:pt>
                <c:pt idx="86">
                  <c:v>0.54234908688011063</c:v>
                </c:pt>
                <c:pt idx="87">
                  <c:v>0.55414413181519595</c:v>
                </c:pt>
                <c:pt idx="88">
                  <c:v>0.52992050248590183</c:v>
                </c:pt>
                <c:pt idx="89">
                  <c:v>0.50545166198407654</c:v>
                </c:pt>
                <c:pt idx="90">
                  <c:v>0.50228047410914833</c:v>
                </c:pt>
                <c:pt idx="91">
                  <c:v>0.54609183414811113</c:v>
                </c:pt>
                <c:pt idx="92">
                  <c:v>0.58696329374815959</c:v>
                </c:pt>
              </c:numCache>
            </c:numRef>
          </c:val>
        </c:ser>
        <c:ser>
          <c:idx val="0"/>
          <c:order val="5"/>
          <c:tx>
            <c:v>Government</c:v>
          </c:tx>
          <c:spPr>
            <a:solidFill>
              <a:srgbClr val="9999FF"/>
            </a:solidFill>
            <a:ln w="3175">
              <a:solidFill>
                <a:srgbClr val="000000"/>
              </a:solidFill>
              <a:prstDash val="solid"/>
            </a:ln>
          </c:spPr>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dLbls>
          <c:cat>
            <c:numRef>
              <c:f>'Sectors Table'!$A$110:$A$202</c:f>
              <c:numCache>
                <c:formatCode>General</c:formatCode>
                <c:ptCount val="93"/>
                <c:pt idx="0">
                  <c:v>1916</c:v>
                </c:pt>
                <c:pt idx="1">
                  <c:v>1917</c:v>
                </c:pt>
                <c:pt idx="2">
                  <c:v>1918</c:v>
                </c:pt>
                <c:pt idx="3">
                  <c:v>1919</c:v>
                </c:pt>
                <c:pt idx="4">
                  <c:v>1920</c:v>
                </c:pt>
                <c:pt idx="5">
                  <c:v>1921</c:v>
                </c:pt>
                <c:pt idx="6">
                  <c:v>1922</c:v>
                </c:pt>
                <c:pt idx="7">
                  <c:v>1923</c:v>
                </c:pt>
                <c:pt idx="8">
                  <c:v>1924</c:v>
                </c:pt>
                <c:pt idx="9">
                  <c:v>1925</c:v>
                </c:pt>
                <c:pt idx="10">
                  <c:v>1926</c:v>
                </c:pt>
                <c:pt idx="11">
                  <c:v>1927</c:v>
                </c:pt>
                <c:pt idx="12">
                  <c:v>1928</c:v>
                </c:pt>
                <c:pt idx="13">
                  <c:v>1929</c:v>
                </c:pt>
                <c:pt idx="14">
                  <c:v>1930</c:v>
                </c:pt>
                <c:pt idx="15">
                  <c:v>1931</c:v>
                </c:pt>
                <c:pt idx="16">
                  <c:v>1932</c:v>
                </c:pt>
                <c:pt idx="17">
                  <c:v>1933</c:v>
                </c:pt>
                <c:pt idx="18">
                  <c:v>1934</c:v>
                </c:pt>
                <c:pt idx="19">
                  <c:v>1935</c:v>
                </c:pt>
                <c:pt idx="20">
                  <c:v>1936</c:v>
                </c:pt>
                <c:pt idx="21">
                  <c:v>1937</c:v>
                </c:pt>
                <c:pt idx="22">
                  <c:v>1938</c:v>
                </c:pt>
                <c:pt idx="23">
                  <c:v>1939</c:v>
                </c:pt>
                <c:pt idx="24">
                  <c:v>1940</c:v>
                </c:pt>
                <c:pt idx="25">
                  <c:v>1941</c:v>
                </c:pt>
                <c:pt idx="26">
                  <c:v>1942</c:v>
                </c:pt>
                <c:pt idx="27">
                  <c:v>1943</c:v>
                </c:pt>
                <c:pt idx="28">
                  <c:v>1944</c:v>
                </c:pt>
                <c:pt idx="29">
                  <c:v>1945</c:v>
                </c:pt>
                <c:pt idx="30">
                  <c:v>1946</c:v>
                </c:pt>
                <c:pt idx="31">
                  <c:v>1947</c:v>
                </c:pt>
                <c:pt idx="32">
                  <c:v>1948</c:v>
                </c:pt>
                <c:pt idx="33">
                  <c:v>1949</c:v>
                </c:pt>
                <c:pt idx="34">
                  <c:v>1950</c:v>
                </c:pt>
                <c:pt idx="35">
                  <c:v>1951</c:v>
                </c:pt>
                <c:pt idx="36">
                  <c:v>1952</c:v>
                </c:pt>
                <c:pt idx="37">
                  <c:v>1953</c:v>
                </c:pt>
                <c:pt idx="38">
                  <c:v>1954</c:v>
                </c:pt>
                <c:pt idx="39">
                  <c:v>1955</c:v>
                </c:pt>
                <c:pt idx="40">
                  <c:v>1956</c:v>
                </c:pt>
                <c:pt idx="41">
                  <c:v>1957</c:v>
                </c:pt>
                <c:pt idx="42">
                  <c:v>1958</c:v>
                </c:pt>
                <c:pt idx="43">
                  <c:v>1959</c:v>
                </c:pt>
                <c:pt idx="44">
                  <c:v>1960</c:v>
                </c:pt>
                <c:pt idx="45">
                  <c:v>1961</c:v>
                </c:pt>
                <c:pt idx="46">
                  <c:v>1962</c:v>
                </c:pt>
                <c:pt idx="47">
                  <c:v>1963</c:v>
                </c:pt>
                <c:pt idx="48">
                  <c:v>1964</c:v>
                </c:pt>
                <c:pt idx="49">
                  <c:v>1965</c:v>
                </c:pt>
                <c:pt idx="50">
                  <c:v>1966</c:v>
                </c:pt>
                <c:pt idx="51">
                  <c:v>1967</c:v>
                </c:pt>
                <c:pt idx="52">
                  <c:v>1968</c:v>
                </c:pt>
                <c:pt idx="53">
                  <c:v>1969</c:v>
                </c:pt>
                <c:pt idx="54">
                  <c:v>1970</c:v>
                </c:pt>
                <c:pt idx="55">
                  <c:v>1971</c:v>
                </c:pt>
                <c:pt idx="56">
                  <c:v>1972</c:v>
                </c:pt>
                <c:pt idx="57">
                  <c:v>1973</c:v>
                </c:pt>
                <c:pt idx="58">
                  <c:v>1974</c:v>
                </c:pt>
                <c:pt idx="59">
                  <c:v>1975</c:v>
                </c:pt>
                <c:pt idx="60">
                  <c:v>1976</c:v>
                </c:pt>
                <c:pt idx="61">
                  <c:v>1977</c:v>
                </c:pt>
                <c:pt idx="62">
                  <c:v>1978</c:v>
                </c:pt>
                <c:pt idx="63">
                  <c:v>1979</c:v>
                </c:pt>
                <c:pt idx="64">
                  <c:v>1980</c:v>
                </c:pt>
                <c:pt idx="65">
                  <c:v>1981</c:v>
                </c:pt>
                <c:pt idx="66">
                  <c:v>1982</c:v>
                </c:pt>
                <c:pt idx="67">
                  <c:v>1983</c:v>
                </c:pt>
                <c:pt idx="68">
                  <c:v>1984</c:v>
                </c:pt>
                <c:pt idx="69">
                  <c:v>1985</c:v>
                </c:pt>
                <c:pt idx="70">
                  <c:v>1986</c:v>
                </c:pt>
                <c:pt idx="71">
                  <c:v>1987</c:v>
                </c:pt>
                <c:pt idx="72">
                  <c:v>1988</c:v>
                </c:pt>
                <c:pt idx="73">
                  <c:v>1989</c:v>
                </c:pt>
                <c:pt idx="74">
                  <c:v>1990</c:v>
                </c:pt>
                <c:pt idx="75">
                  <c:v>1991</c:v>
                </c:pt>
                <c:pt idx="76">
                  <c:v>1992</c:v>
                </c:pt>
                <c:pt idx="77">
                  <c:v>1993</c:v>
                </c:pt>
                <c:pt idx="78">
                  <c:v>1994</c:v>
                </c:pt>
                <c:pt idx="79">
                  <c:v>1995</c:v>
                </c:pt>
                <c:pt idx="80">
                  <c:v>1996</c:v>
                </c:pt>
                <c:pt idx="81">
                  <c:v>1997</c:v>
                </c:pt>
                <c:pt idx="82">
                  <c:v>1998</c:v>
                </c:pt>
                <c:pt idx="83">
                  <c:v>1999</c:v>
                </c:pt>
                <c:pt idx="84">
                  <c:v>2000</c:v>
                </c:pt>
                <c:pt idx="85">
                  <c:v>2001</c:v>
                </c:pt>
                <c:pt idx="86">
                  <c:v>2002</c:v>
                </c:pt>
                <c:pt idx="87">
                  <c:v>2003</c:v>
                </c:pt>
                <c:pt idx="88">
                  <c:v>2004</c:v>
                </c:pt>
                <c:pt idx="89">
                  <c:v>2005</c:v>
                </c:pt>
                <c:pt idx="90">
                  <c:v>2006</c:v>
                </c:pt>
                <c:pt idx="91">
                  <c:v>2007</c:v>
                </c:pt>
                <c:pt idx="92">
                  <c:v>2008</c:v>
                </c:pt>
              </c:numCache>
            </c:numRef>
          </c:cat>
          <c:val>
            <c:numRef>
              <c:f>'Sectors Table'!$B$110:$B$202</c:f>
              <c:numCache>
                <c:formatCode>General</c:formatCode>
                <c:ptCount val="93"/>
                <c:pt idx="0">
                  <c:v>0.12753389716740551</c:v>
                </c:pt>
                <c:pt idx="1">
                  <c:v>0.2324643138460363</c:v>
                </c:pt>
                <c:pt idx="2">
                  <c:v>0.38910505836575882</c:v>
                </c:pt>
                <c:pt idx="3">
                  <c:v>0.40615898969583875</c:v>
                </c:pt>
                <c:pt idx="4">
                  <c:v>0.34343341526728183</c:v>
                </c:pt>
                <c:pt idx="5">
                  <c:v>0.40708682715715577</c:v>
                </c:pt>
                <c:pt idx="6">
                  <c:v>0.42159326549389581</c:v>
                </c:pt>
                <c:pt idx="7">
                  <c:v>0.35803457860272297</c:v>
                </c:pt>
                <c:pt idx="8">
                  <c:v>0.34933293497121526</c:v>
                </c:pt>
                <c:pt idx="9">
                  <c:v>0.33497903644265503</c:v>
                </c:pt>
                <c:pt idx="10">
                  <c:v>0.31090953866360238</c:v>
                </c:pt>
                <c:pt idx="11">
                  <c:v>0.31301006177558444</c:v>
                </c:pt>
                <c:pt idx="12">
                  <c:v>0.31196735705800338</c:v>
                </c:pt>
                <c:pt idx="13">
                  <c:v>0.29054054054054052</c:v>
                </c:pt>
                <c:pt idx="14">
                  <c:v>0.34210526315789602</c:v>
                </c:pt>
                <c:pt idx="15">
                  <c:v>0.45098039215686386</c:v>
                </c:pt>
                <c:pt idx="16">
                  <c:v>0.64565587734242225</c:v>
                </c:pt>
                <c:pt idx="17">
                  <c:v>0.71985815602837067</c:v>
                </c:pt>
                <c:pt idx="18">
                  <c:v>0.70151515151515154</c:v>
                </c:pt>
                <c:pt idx="19">
                  <c:v>0.68894952251023411</c:v>
                </c:pt>
                <c:pt idx="20">
                  <c:v>0.64319809069212674</c:v>
                </c:pt>
                <c:pt idx="21">
                  <c:v>0.60174102285092645</c:v>
                </c:pt>
                <c:pt idx="22">
                  <c:v>0.6573751451800236</c:v>
                </c:pt>
                <c:pt idx="23">
                  <c:v>0.63991323210412399</c:v>
                </c:pt>
                <c:pt idx="24">
                  <c:v>0.60355029585798758</c:v>
                </c:pt>
                <c:pt idx="25">
                  <c:v>0.57142857142857351</c:v>
                </c:pt>
                <c:pt idx="26">
                  <c:v>0.72328597899938263</c:v>
                </c:pt>
                <c:pt idx="27">
                  <c:v>0.85045317220543803</c:v>
                </c:pt>
                <c:pt idx="28">
                  <c:v>1.02729754322111</c:v>
                </c:pt>
                <c:pt idx="29">
                  <c:v>1.2188570147915772</c:v>
                </c:pt>
                <c:pt idx="30">
                  <c:v>1.1094421952316689</c:v>
                </c:pt>
                <c:pt idx="31">
                  <c:v>0.98547502047502045</c:v>
                </c:pt>
                <c:pt idx="32">
                  <c:v>0.88079123328380782</c:v>
                </c:pt>
                <c:pt idx="33">
                  <c:v>0.90335952113729856</c:v>
                </c:pt>
                <c:pt idx="34">
                  <c:v>0.84033015656909626</c:v>
                </c:pt>
                <c:pt idx="35">
                  <c:v>0.74094606542882568</c:v>
                </c:pt>
                <c:pt idx="36">
                  <c:v>0.7404716717834231</c:v>
                </c:pt>
                <c:pt idx="37">
                  <c:v>0.73311017395888411</c:v>
                </c:pt>
                <c:pt idx="38">
                  <c:v>0.75350157728706624</c:v>
                </c:pt>
                <c:pt idx="39">
                  <c:v>0.70423095467695251</c:v>
                </c:pt>
                <c:pt idx="40">
                  <c:v>0.66822400000000193</c:v>
                </c:pt>
                <c:pt idx="41">
                  <c:v>0.6422880069399266</c:v>
                </c:pt>
                <c:pt idx="42">
                  <c:v>0.66962542808219505</c:v>
                </c:pt>
                <c:pt idx="43">
                  <c:v>0.64675088827477611</c:v>
                </c:pt>
                <c:pt idx="44">
                  <c:v>0.63340045592705152</c:v>
                </c:pt>
                <c:pt idx="45">
                  <c:v>0.63957591334679886</c:v>
                </c:pt>
                <c:pt idx="46">
                  <c:v>0.62084699453552128</c:v>
                </c:pt>
                <c:pt idx="47">
                  <c:v>0.60779342723004881</c:v>
                </c:pt>
                <c:pt idx="48">
                  <c:v>0.58829113924050724</c:v>
                </c:pt>
                <c:pt idx="49">
                  <c:v>0.56035600055625057</c:v>
                </c:pt>
                <c:pt idx="50">
                  <c:v>0.52980071084031477</c:v>
                </c:pt>
                <c:pt idx="51">
                  <c:v>0.53045880374729759</c:v>
                </c:pt>
                <c:pt idx="52">
                  <c:v>0.51242197802197798</c:v>
                </c:pt>
                <c:pt idx="53">
                  <c:v>0.48591407678245141</c:v>
                </c:pt>
                <c:pt idx="54">
                  <c:v>0.48709677419354935</c:v>
                </c:pt>
                <c:pt idx="55">
                  <c:v>0.48921125011090411</c:v>
                </c:pt>
                <c:pt idx="56">
                  <c:v>0.47333602519583384</c:v>
                </c:pt>
                <c:pt idx="57">
                  <c:v>0.44340276271063966</c:v>
                </c:pt>
                <c:pt idx="58">
                  <c:v>0.431232</c:v>
                </c:pt>
                <c:pt idx="59">
                  <c:v>0.46159982909113079</c:v>
                </c:pt>
                <c:pt idx="60">
                  <c:v>0.47028981537281689</c:v>
                </c:pt>
                <c:pt idx="61">
                  <c:v>0.46600521936087541</c:v>
                </c:pt>
                <c:pt idx="62">
                  <c:v>0.45952673552098383</c:v>
                </c:pt>
                <c:pt idx="63">
                  <c:v>0.44197245737916097</c:v>
                </c:pt>
                <c:pt idx="64">
                  <c:v>0.4481914321562997</c:v>
                </c:pt>
                <c:pt idx="65">
                  <c:v>0.44141637897967206</c:v>
                </c:pt>
                <c:pt idx="66">
                  <c:v>0.49422181259600617</c:v>
                </c:pt>
                <c:pt idx="67">
                  <c:v>0.52812537110866054</c:v>
                </c:pt>
                <c:pt idx="68">
                  <c:v>0.5468615885284247</c:v>
                </c:pt>
                <c:pt idx="69">
                  <c:v>0.61612800037912219</c:v>
                </c:pt>
                <c:pt idx="70">
                  <c:v>0.65982454961011239</c:v>
                </c:pt>
                <c:pt idx="71">
                  <c:v>0.68110707880578214</c:v>
                </c:pt>
                <c:pt idx="72">
                  <c:v>0.68379129276225648</c:v>
                </c:pt>
                <c:pt idx="73">
                  <c:v>0.68267048355335402</c:v>
                </c:pt>
                <c:pt idx="74">
                  <c:v>0.7030637073288416</c:v>
                </c:pt>
                <c:pt idx="75">
                  <c:v>0.7497233109291368</c:v>
                </c:pt>
                <c:pt idx="76">
                  <c:v>0.76763037063919415</c:v>
                </c:pt>
                <c:pt idx="77">
                  <c:v>0.78620797909093487</c:v>
                </c:pt>
                <c:pt idx="78">
                  <c:v>0.76321781058228133</c:v>
                </c:pt>
                <c:pt idx="79">
                  <c:v>0.74572745583086664</c:v>
                </c:pt>
                <c:pt idx="80">
                  <c:v>0.73112013713876511</c:v>
                </c:pt>
                <c:pt idx="81">
                  <c:v>0.70310381368688846</c:v>
                </c:pt>
                <c:pt idx="82">
                  <c:v>0.67531638275980344</c:v>
                </c:pt>
                <c:pt idx="83">
                  <c:v>0.64078262699063482</c:v>
                </c:pt>
                <c:pt idx="84">
                  <c:v>0.58125479270652958</c:v>
                </c:pt>
                <c:pt idx="85">
                  <c:v>0.5822439079778835</c:v>
                </c:pt>
                <c:pt idx="86">
                  <c:v>0.6067207820738163</c:v>
                </c:pt>
                <c:pt idx="87">
                  <c:v>0.63811558462885964</c:v>
                </c:pt>
                <c:pt idx="88">
                  <c:v>0.64674399062117927</c:v>
                </c:pt>
                <c:pt idx="89">
                  <c:v>0.65435047778520183</c:v>
                </c:pt>
                <c:pt idx="90">
                  <c:v>0.64794805135676736</c:v>
                </c:pt>
                <c:pt idx="91">
                  <c:v>0.65583339489408077</c:v>
                </c:pt>
                <c:pt idx="92">
                  <c:v>0.73344412742032761</c:v>
                </c:pt>
              </c:numCache>
            </c:numRef>
          </c:val>
        </c:ser>
        <c:dLbls>
          <c:showLegendKey val="0"/>
          <c:showVal val="0"/>
          <c:showCatName val="0"/>
          <c:showSerName val="0"/>
          <c:showPercent val="0"/>
          <c:showBubbleSize val="0"/>
        </c:dLbls>
        <c:axId val="121115776"/>
        <c:axId val="121117312"/>
      </c:areaChart>
      <c:catAx>
        <c:axId val="12111577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21117312"/>
        <c:crosses val="autoZero"/>
        <c:auto val="1"/>
        <c:lblAlgn val="ctr"/>
        <c:lblOffset val="100"/>
        <c:tickLblSkip val="2"/>
        <c:tickMarkSkip val="1"/>
        <c:noMultiLvlLbl val="0"/>
      </c:catAx>
      <c:valAx>
        <c:axId val="121117312"/>
        <c:scaling>
          <c:orientation val="minMax"/>
          <c:max val="5"/>
          <c:min val="0"/>
        </c:scaling>
        <c:delete val="0"/>
        <c:axPos val="l"/>
        <c:majorGridlines>
          <c:spPr>
            <a:ln w="3175">
              <a:solidFill>
                <a:srgbClr val="0000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1115776"/>
        <c:crosses val="autoZero"/>
        <c:crossBetween val="midCat"/>
      </c:valAx>
      <c:spPr>
        <a:noFill/>
        <a:ln w="12700">
          <a:solidFill>
            <a:srgbClr val="808080"/>
          </a:solidFill>
          <a:prstDash val="solid"/>
        </a:ln>
      </c:spPr>
    </c:plotArea>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14"/>
            <c:bubble3D val="0"/>
            <c:explosion val="16"/>
          </c:dPt>
          <c:dLbls>
            <c:dLbl>
              <c:idx val="0"/>
              <c:layout>
                <c:manualLayout>
                  <c:x val="-6.708953047535781E-3"/>
                  <c:y val="7.52563156167979E-3"/>
                </c:manualLayout>
              </c:layout>
              <c:tx>
                <c:rich>
                  <a:bodyPr/>
                  <a:lstStyle/>
                  <a:p>
                    <a:r>
                      <a:rPr lang="en-US" dirty="0"/>
                      <a:t>UBS AG (Switzerland)
</a:t>
                    </a:r>
                    <a:r>
                      <a:rPr lang="en-US" dirty="0" smtClean="0"/>
                      <a:t>2.2%</a:t>
                    </a:r>
                    <a:endParaRPr lang="en-US" dirty="0"/>
                  </a:p>
                </c:rich>
              </c:tx>
              <c:showLegendKey val="0"/>
              <c:showVal val="0"/>
              <c:showCatName val="1"/>
              <c:showSerName val="0"/>
              <c:showPercent val="1"/>
              <c:showBubbleSize val="0"/>
            </c:dLbl>
            <c:dLbl>
              <c:idx val="1"/>
              <c:layout>
                <c:manualLayout>
                  <c:x val="-6.4473607465733399E-2"/>
                  <c:y val="-1.5508325131233595E-2"/>
                </c:manualLayout>
              </c:layout>
              <c:tx>
                <c:rich>
                  <a:bodyPr/>
                  <a:lstStyle/>
                  <a:p>
                    <a:r>
                      <a:rPr lang="en-US" dirty="0" smtClean="0"/>
                      <a:t>RBS</a:t>
                    </a:r>
                    <a:r>
                      <a:rPr lang="en-US" dirty="0"/>
                      <a:t>
</a:t>
                    </a:r>
                    <a:r>
                      <a:rPr lang="en-US" dirty="0" smtClean="0"/>
                      <a:t>3.2%</a:t>
                    </a:r>
                    <a:endParaRPr lang="en-US" dirty="0"/>
                  </a:p>
                </c:rich>
              </c:tx>
              <c:showLegendKey val="0"/>
              <c:showVal val="0"/>
              <c:showCatName val="1"/>
              <c:showSerName val="0"/>
              <c:showPercent val="1"/>
              <c:showBubbleSize val="0"/>
            </c:dLbl>
            <c:dLbl>
              <c:idx val="2"/>
              <c:layout/>
              <c:tx>
                <c:rich>
                  <a:bodyPr/>
                  <a:lstStyle/>
                  <a:p>
                    <a:r>
                      <a:rPr lang="en-US"/>
                      <a:t>Morgan Stanley
</a:t>
                    </a:r>
                    <a:r>
                      <a:rPr lang="en-US" smtClean="0"/>
                      <a:t>11.6%</a:t>
                    </a:r>
                    <a:endParaRPr lang="en-US"/>
                  </a:p>
                </c:rich>
              </c:tx>
              <c:showLegendKey val="0"/>
              <c:showVal val="0"/>
              <c:showCatName val="1"/>
              <c:showSerName val="0"/>
              <c:showPercent val="1"/>
              <c:showBubbleSize val="0"/>
            </c:dLbl>
            <c:dLbl>
              <c:idx val="3"/>
              <c:layout/>
              <c:tx>
                <c:rich>
                  <a:bodyPr/>
                  <a:lstStyle/>
                  <a:p>
                    <a:r>
                      <a:rPr lang="en-US"/>
                      <a:t>Merrill Lynch
</a:t>
                    </a:r>
                    <a:r>
                      <a:rPr lang="en-US" smtClean="0"/>
                      <a:t>12.4%</a:t>
                    </a:r>
                    <a:endParaRPr lang="en-US"/>
                  </a:p>
                </c:rich>
              </c:tx>
              <c:showLegendKey val="0"/>
              <c:showVal val="0"/>
              <c:showCatName val="1"/>
              <c:showSerName val="0"/>
              <c:showPercent val="1"/>
              <c:showBubbleSize val="0"/>
            </c:dLbl>
            <c:dLbl>
              <c:idx val="4"/>
              <c:layout>
                <c:manualLayout>
                  <c:x val="-3.0550087489064098E-2"/>
                  <c:y val="9.7222222222222196E-2"/>
                </c:manualLayout>
              </c:layout>
              <c:tx>
                <c:rich>
                  <a:bodyPr/>
                  <a:lstStyle/>
                  <a:p>
                    <a:r>
                      <a:rPr lang="en-US" dirty="0"/>
                      <a:t>JP Morgan Chase
</a:t>
                    </a:r>
                    <a:r>
                      <a:rPr lang="en-US" dirty="0" smtClean="0"/>
                      <a:t>2.3%</a:t>
                    </a:r>
                    <a:endParaRPr lang="en-US" dirty="0"/>
                  </a:p>
                </c:rich>
              </c:tx>
              <c:showLegendKey val="0"/>
              <c:showVal val="0"/>
              <c:showCatName val="1"/>
              <c:showSerName val="0"/>
              <c:showPercent val="1"/>
              <c:showBubbleSize val="0"/>
            </c:dLbl>
            <c:dLbl>
              <c:idx val="5"/>
              <c:layout>
                <c:manualLayout>
                  <c:x val="-2.4025809273840799E-2"/>
                  <c:y val="5.1461796442111704E-3"/>
                </c:manualLayout>
              </c:layout>
              <c:tx>
                <c:rich>
                  <a:bodyPr/>
                  <a:lstStyle/>
                  <a:p>
                    <a:r>
                      <a:rPr lang="en-US" dirty="0" smtClean="0"/>
                      <a:t>Goldman </a:t>
                    </a:r>
                    <a:r>
                      <a:rPr lang="en-US" dirty="0"/>
                      <a:t>Sachs
</a:t>
                    </a:r>
                    <a:r>
                      <a:rPr lang="en-US" dirty="0" smtClean="0"/>
                      <a:t>5.1%</a:t>
                    </a:r>
                    <a:endParaRPr lang="en-US" dirty="0"/>
                  </a:p>
                </c:rich>
              </c:tx>
              <c:showLegendKey val="0"/>
              <c:showVal val="0"/>
              <c:showCatName val="1"/>
              <c:showSerName val="0"/>
              <c:showPercent val="1"/>
              <c:showBubbleSize val="0"/>
            </c:dLbl>
            <c:dLbl>
              <c:idx val="6"/>
              <c:layout/>
              <c:tx>
                <c:rich>
                  <a:bodyPr/>
                  <a:lstStyle/>
                  <a:p>
                    <a:r>
                      <a:rPr lang="de-DE"/>
                      <a:t>Deutsche Bank AG (Germany)
</a:t>
                    </a:r>
                    <a:r>
                      <a:rPr lang="de-DE" smtClean="0"/>
                      <a:t>3.6%</a:t>
                    </a:r>
                    <a:endParaRPr lang="de-DE"/>
                  </a:p>
                </c:rich>
              </c:tx>
              <c:showLegendKey val="0"/>
              <c:showVal val="0"/>
              <c:showCatName val="1"/>
              <c:showSerName val="0"/>
              <c:showPercent val="1"/>
              <c:showBubbleSize val="0"/>
            </c:dLbl>
            <c:dLbl>
              <c:idx val="8"/>
              <c:layout/>
              <c:tx>
                <c:rich>
                  <a:bodyPr/>
                  <a:lstStyle/>
                  <a:p>
                    <a:r>
                      <a:rPr lang="en-US" dirty="0"/>
                      <a:t>Citigroup</a:t>
                    </a:r>
                    <a:r>
                      <a:rPr lang="en-US"/>
                      <a:t>
</a:t>
                    </a:r>
                    <a:r>
                      <a:rPr lang="en-US" smtClean="0"/>
                      <a:t>13.6%</a:t>
                    </a:r>
                    <a:endParaRPr lang="en-US" dirty="0"/>
                  </a:p>
                </c:rich>
              </c:tx>
              <c:showLegendKey val="0"/>
              <c:showVal val="0"/>
              <c:showCatName val="1"/>
              <c:showSerName val="0"/>
              <c:showPercent val="1"/>
              <c:showBubbleSize val="0"/>
            </c:dLbl>
            <c:dLbl>
              <c:idx val="9"/>
              <c:layout>
                <c:manualLayout>
                  <c:x val="-4.6841280256634588E-2"/>
                  <c:y val="-1.4179174868766404E-2"/>
                </c:manualLayout>
              </c:layout>
              <c:tx>
                <c:rich>
                  <a:bodyPr/>
                  <a:lstStyle/>
                  <a:p>
                    <a:r>
                      <a:rPr lang="en-US" dirty="0"/>
                      <a:t>BNP Paribas (France)</a:t>
                    </a:r>
                    <a:r>
                      <a:rPr lang="en-US"/>
                      <a:t>
</a:t>
                    </a:r>
                    <a:r>
                      <a:rPr lang="en-US" smtClean="0"/>
                      <a:t>5.1%</a:t>
                    </a:r>
                    <a:endParaRPr lang="en-US" dirty="0"/>
                  </a:p>
                </c:rich>
              </c:tx>
              <c:showLegendKey val="0"/>
              <c:showVal val="0"/>
              <c:showCatName val="1"/>
              <c:showSerName val="0"/>
              <c:showPercent val="1"/>
              <c:showBubbleSize val="0"/>
            </c:dLbl>
            <c:dLbl>
              <c:idx val="10"/>
              <c:layout>
                <c:manualLayout>
                  <c:x val="7.0774278215223099E-2"/>
                  <c:y val="-7.7668416447944401E-3"/>
                </c:manualLayout>
              </c:layout>
              <c:showLegendKey val="0"/>
              <c:showVal val="0"/>
              <c:showCatName val="1"/>
              <c:showSerName val="0"/>
              <c:showPercent val="1"/>
              <c:showBubbleSize val="0"/>
            </c:dLbl>
            <c:dLbl>
              <c:idx val="11"/>
              <c:layout>
                <c:manualLayout>
                  <c:x val="5.3906386701662303E-3"/>
                  <c:y val="-1.35629921259842E-2"/>
                </c:manualLayout>
              </c:layout>
              <c:tx>
                <c:rich>
                  <a:bodyPr/>
                  <a:lstStyle/>
                  <a:p>
                    <a:r>
                      <a:rPr lang="en-US" dirty="0" smtClean="0"/>
                      <a:t>Barclays</a:t>
                    </a:r>
                    <a:r>
                      <a:rPr lang="en-US" dirty="0"/>
                      <a:t>
</a:t>
                    </a:r>
                    <a:r>
                      <a:rPr lang="en-US" dirty="0" smtClean="0"/>
                      <a:t>5.3%</a:t>
                    </a:r>
                    <a:endParaRPr lang="en-US" dirty="0"/>
                  </a:p>
                </c:rich>
              </c:tx>
              <c:showLegendKey val="0"/>
              <c:showVal val="0"/>
              <c:showCatName val="1"/>
              <c:showSerName val="0"/>
              <c:showPercent val="1"/>
              <c:showBubbleSize val="0"/>
            </c:dLbl>
            <c:dLbl>
              <c:idx val="12"/>
              <c:layout>
                <c:manualLayout>
                  <c:x val="1.8027777777777799E-2"/>
                  <c:y val="0"/>
                </c:manualLayout>
              </c:layout>
              <c:tx>
                <c:rich>
                  <a:bodyPr/>
                  <a:lstStyle/>
                  <a:p>
                    <a:r>
                      <a:rPr lang="en-US" dirty="0" smtClean="0"/>
                      <a:t>Bank </a:t>
                    </a:r>
                    <a:r>
                      <a:rPr lang="en-US" dirty="0"/>
                      <a:t>of America
</a:t>
                    </a:r>
                    <a:r>
                      <a:rPr lang="en-US" dirty="0" smtClean="0"/>
                      <a:t>5.2%</a:t>
                    </a:r>
                    <a:endParaRPr lang="en-US" dirty="0"/>
                  </a:p>
                </c:rich>
              </c:tx>
              <c:showLegendKey val="0"/>
              <c:showVal val="0"/>
              <c:showCatName val="1"/>
              <c:showSerName val="0"/>
              <c:showPercent val="1"/>
              <c:showBubbleSize val="0"/>
            </c:dLbl>
            <c:dLbl>
              <c:idx val="13"/>
              <c:layout/>
              <c:tx>
                <c:rich>
                  <a:bodyPr/>
                  <a:lstStyle/>
                  <a:p>
                    <a:r>
                      <a:rPr lang="en-US"/>
                      <a:t>AIG
</a:t>
                    </a:r>
                    <a:r>
                      <a:rPr lang="en-US" smtClean="0"/>
                      <a:t>5.4%</a:t>
                    </a:r>
                    <a:endParaRPr lang="en-US"/>
                  </a:p>
                </c:rich>
              </c:tx>
              <c:showLegendKey val="0"/>
              <c:showVal val="0"/>
              <c:showCatName val="1"/>
              <c:showSerName val="0"/>
              <c:showPercent val="1"/>
              <c:showBubbleSize val="0"/>
            </c:dLbl>
            <c:dLbl>
              <c:idx val="14"/>
              <c:layout>
                <c:manualLayout>
                  <c:x val="-0.10114470934188782"/>
                  <c:y val="-0.1761446030183727"/>
                </c:manualLayout>
              </c:layout>
              <c:tx>
                <c:rich>
                  <a:bodyPr/>
                  <a:lstStyle/>
                  <a:p>
                    <a:r>
                      <a:rPr lang="en-US" b="1" dirty="0" smtClean="0"/>
                      <a:t>All </a:t>
                    </a:r>
                    <a:r>
                      <a:rPr lang="en-US" b="1" dirty="0"/>
                      <a:t>others
</a:t>
                    </a:r>
                    <a:r>
                      <a:rPr lang="en-US" b="1" dirty="0" smtClean="0"/>
                      <a:t>16.1%</a:t>
                    </a:r>
                    <a:endParaRPr lang="en-US" b="1" dirty="0"/>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Sheet1!$G$3:$G$17</c:f>
              <c:strCache>
                <c:ptCount val="15"/>
                <c:pt idx="0">
                  <c:v>UBS AG (Switzerland)</c:v>
                </c:pt>
                <c:pt idx="1">
                  <c:v>RBS (UK)</c:v>
                </c:pt>
                <c:pt idx="2">
                  <c:v>Morgan Stanley</c:v>
                </c:pt>
                <c:pt idx="3">
                  <c:v>Merrill Lynch</c:v>
                </c:pt>
                <c:pt idx="4">
                  <c:v>JP Morgan Chase</c:v>
                </c:pt>
                <c:pt idx="5">
                  <c:v>Goldman Sachs</c:v>
                </c:pt>
                <c:pt idx="6">
                  <c:v>Deutsche Bank AG (Germany)</c:v>
                </c:pt>
                <c:pt idx="7">
                  <c:v>Credit Suisse (Switzerland)</c:v>
                </c:pt>
                <c:pt idx="8">
                  <c:v>Citigroup</c:v>
                </c:pt>
                <c:pt idx="9">
                  <c:v>BNP Paribas (France)</c:v>
                </c:pt>
                <c:pt idx="10">
                  <c:v>Bear Stearns</c:v>
                </c:pt>
                <c:pt idx="11">
                  <c:v>Barclays (UK)</c:v>
                </c:pt>
                <c:pt idx="12">
                  <c:v>Bank of America</c:v>
                </c:pt>
                <c:pt idx="13">
                  <c:v>AIG</c:v>
                </c:pt>
                <c:pt idx="14">
                  <c:v>All others</c:v>
                </c:pt>
              </c:strCache>
            </c:strRef>
          </c:cat>
          <c:val>
            <c:numRef>
              <c:f>Sheet1!$H$3:$H$17</c:f>
              <c:numCache>
                <c:formatCode>#,##0.00</c:formatCode>
                <c:ptCount val="15"/>
                <c:pt idx="0" formatCode="General">
                  <c:v>425.45099999999923</c:v>
                </c:pt>
                <c:pt idx="1">
                  <c:v>628.44099999999901</c:v>
                </c:pt>
                <c:pt idx="2">
                  <c:v>2274.277</c:v>
                </c:pt>
                <c:pt idx="3">
                  <c:v>2429.3570000000018</c:v>
                </c:pt>
                <c:pt idx="4" formatCode="General">
                  <c:v>456.94799999999958</c:v>
                </c:pt>
                <c:pt idx="5">
                  <c:v>995.24599999999998</c:v>
                </c:pt>
                <c:pt idx="6">
                  <c:v>710.98599999999999</c:v>
                </c:pt>
                <c:pt idx="7">
                  <c:v>772.8459999999975</c:v>
                </c:pt>
                <c:pt idx="8">
                  <c:v>2653.9870000000001</c:v>
                </c:pt>
                <c:pt idx="9">
                  <c:v>1002.173000000003</c:v>
                </c:pt>
                <c:pt idx="10">
                  <c:v>975.50199999999938</c:v>
                </c:pt>
                <c:pt idx="11">
                  <c:v>1030.144</c:v>
                </c:pt>
                <c:pt idx="12">
                  <c:v>1017.658</c:v>
                </c:pt>
                <c:pt idx="13">
                  <c:v>1046.663</c:v>
                </c:pt>
                <c:pt idx="14" formatCode="General">
                  <c:v>3139.3230000000008</c:v>
                </c:pt>
              </c:numCache>
            </c:numRef>
          </c:val>
        </c:ser>
        <c:dLbls>
          <c:showLegendKey val="0"/>
          <c:showVal val="0"/>
          <c:showCatName val="0"/>
          <c:showSerName val="0"/>
          <c:showPercent val="0"/>
          <c:showBubbleSize val="0"/>
          <c:showLeaderLines val="1"/>
        </c:dLbls>
        <c:firstSliceAng val="170"/>
      </c:pieChart>
    </c:plotArea>
    <c:plotVisOnly val="1"/>
    <c:dispBlanksAs val="zero"/>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cdr:x>
      <cdr:y>0.83625</cdr:y>
    </cdr:from>
    <cdr:to>
      <cdr:x>0.99775</cdr:x>
      <cdr:y>0.9995</cdr:y>
    </cdr:to>
    <cdr:sp macro="" textlink="">
      <cdr:nvSpPr>
        <cdr:cNvPr id="14337" name="Text Box 1"/>
        <cdr:cNvSpPr txBox="1">
          <a:spLocks xmlns:a="http://schemas.openxmlformats.org/drawingml/2006/main" noChangeArrowheads="1"/>
        </cdr:cNvSpPr>
      </cdr:nvSpPr>
      <cdr:spPr bwMode="auto">
        <a:xfrm xmlns:a="http://schemas.openxmlformats.org/drawingml/2006/main">
          <a:off x="0" y="4882717"/>
          <a:ext cx="8562715" cy="9531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700" b="0" i="0" u="none" strike="noStrike" baseline="0">
              <a:solidFill>
                <a:srgbClr val="000000"/>
              </a:solidFill>
              <a:latin typeface="Arial"/>
              <a:cs typeface="Arial"/>
            </a:rPr>
            <a:t>Sources: </a:t>
          </a:r>
          <a:r>
            <a:rPr lang="en-US" sz="700" b="0" i="1" u="none" strike="noStrike" baseline="0">
              <a:solidFill>
                <a:srgbClr val="000000"/>
              </a:solidFill>
              <a:latin typeface="Arial"/>
              <a:cs typeface="Arial"/>
            </a:rPr>
            <a:t>Historical Statistics of the United States: Millennium Edition</a:t>
          </a:r>
          <a:r>
            <a:rPr lang="en-US" sz="700" b="0" i="0" u="none" strike="noStrike" baseline="0">
              <a:solidFill>
                <a:srgbClr val="000000"/>
              </a:solidFill>
              <a:latin typeface="Arial"/>
              <a:cs typeface="Arial"/>
            </a:rPr>
            <a:t> (Tables Cj870-889, Ca9-19, Ce42-68, Cj787-796, Cj748-750, Cj389-397, Cj437-447, and Cj362-374), </a:t>
          </a:r>
          <a:r>
            <a:rPr lang="en-US" sz="700" b="0" i="1" u="none" strike="noStrike" baseline="0">
              <a:solidFill>
                <a:srgbClr val="000000"/>
              </a:solidFill>
              <a:latin typeface="Arial"/>
              <a:cs typeface="Arial"/>
            </a:rPr>
            <a:t>Historical Statistics of the United States: Colonial Times to 1970</a:t>
          </a:r>
          <a:r>
            <a:rPr lang="en-US" sz="700" b="0" i="0" u="none" strike="noStrike" baseline="0">
              <a:solidFill>
                <a:srgbClr val="000000"/>
              </a:solidFill>
              <a:latin typeface="Arial"/>
              <a:cs typeface="Arial"/>
            </a:rPr>
            <a:t> (Series X 689-697), NIPA, Flow of Funds (from 1945).</a:t>
          </a:r>
        </a:p>
        <a:p xmlns:a="http://schemas.openxmlformats.org/drawingml/2006/main">
          <a:pPr algn="l" rtl="0">
            <a:defRPr sz="1000"/>
          </a:pPr>
          <a:r>
            <a:rPr lang="en-US" sz="700" b="0" i="0" u="none" strike="noStrike" baseline="0">
              <a:solidFill>
                <a:srgbClr val="000000"/>
              </a:solidFill>
              <a:latin typeface="Arial"/>
              <a:cs typeface="Arial"/>
            </a:rPr>
            <a:t>Note: The government sector excludes all financial activities of the government (retirement funds, GNMA, etc.). GSE sector includes government-sponsored enterprises and agency- and GSE-backed mortgage pools (includes, among others, GNMA and FHA pools). "Private finance" excludes the GSE sector and monetary authorities (which are both part of the financial sector in the Flow of Funds accounts). Before 1945, data for financial institutions is computed from data of the Census Bureau by taking all the liabilities (excluding equity) of commercial banks, credit unions, savings institutions, life insurance stock companies, and property and life insurance companies, and by removing private banks notes, all deposits, and life insurance reserves. From 1945, the total financial liabilities of the financial sector excludes, net interbank liabilities of commercial banks, liabilities of monetary authorities, private and public pension fund reserves, money market mutual funds shares, mutual funds shares and the items previously cited. The liabilities of monetary authorities are not included anywhere. Data for the households and noncorporate sectors is deduced from Census Bureau data about net increase in liabilities and by computing backward from the 1945 level.</a:t>
          </a:r>
        </a:p>
      </cdr:txBody>
    </cdr:sp>
  </cdr:relSizeAnchor>
</c:userShapes>
</file>

<file path=ppt/drawings/drawing2.xml><?xml version="1.0" encoding="utf-8"?>
<c:userShapes xmlns:c="http://schemas.openxmlformats.org/drawingml/2006/chart">
  <cdr:relSizeAnchor xmlns:cdr="http://schemas.openxmlformats.org/drawingml/2006/chartDrawing">
    <cdr:from>
      <cdr:x>0.75114</cdr:x>
      <cdr:y>0.74294</cdr:y>
    </cdr:from>
    <cdr:to>
      <cdr:x>0.98554</cdr:x>
      <cdr:y>0.87393</cdr:y>
    </cdr:to>
    <cdr:sp macro="" textlink="">
      <cdr:nvSpPr>
        <cdr:cNvPr id="2" name="TextBox 1"/>
        <cdr:cNvSpPr txBox="1"/>
      </cdr:nvSpPr>
      <cdr:spPr>
        <a:xfrm xmlns:a="http://schemas.openxmlformats.org/drawingml/2006/main">
          <a:off x="6181593" y="3623154"/>
          <a:ext cx="1929010" cy="638827"/>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en-US" sz="1400" b="1" dirty="0" smtClean="0"/>
            <a:t>Almost 84% involved</a:t>
          </a:r>
        </a:p>
        <a:p xmlns:a="http://schemas.openxmlformats.org/drawingml/2006/main">
          <a:r>
            <a:rPr lang="en-US" sz="1400" b="1" dirty="0" smtClean="0"/>
            <a:t>just 14 institutions!</a:t>
          </a:r>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08F9C-1B43-473B-86EF-377D541E3D44}" type="datetimeFigureOut">
              <a:rPr lang="en-US" smtClean="0"/>
              <a:t>11/21/2013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586B86-8742-4E4C-9FAE-25063C91B700}" type="slidenum">
              <a:rPr lang="en-US" smtClean="0"/>
              <a:t>‹#›</a:t>
            </a:fld>
            <a:endParaRPr lang="en-US"/>
          </a:p>
        </p:txBody>
      </p:sp>
    </p:spTree>
    <p:extLst>
      <p:ext uri="{BB962C8B-B14F-4D97-AF65-F5344CB8AC3E}">
        <p14:creationId xmlns:p14="http://schemas.microsoft.com/office/powerpoint/2010/main" val="221797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defRPr/>
            </a:pPr>
            <a:fld id="{2C996250-C09A-4902-A599-D8416AE839E1}" type="slidenum">
              <a:rPr lang="en-US" sz="1200">
                <a:solidFill>
                  <a:prstClr val="black"/>
                </a:solidFill>
              </a:rPr>
              <a:pPr algn="r">
                <a:defRPr/>
              </a:pPr>
              <a:t>3</a:t>
            </a:fld>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07E9A90-B194-4077-AF24-1FC02E685A91}"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F315D4F-7415-4388-8508-DEDB3D038E3B}"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B128A769-FF32-4D5F-9589-754CCB1ACC3F}" type="slidenum">
              <a:rPr lang="en-US" altLang="en-US" sz="1200" smtClean="0">
                <a:solidFill>
                  <a:srgbClr val="000000"/>
                </a:solidFill>
                <a:latin typeface="Calibri" pitchFamily="34" charset="0"/>
              </a:rPr>
              <a:pPr algn="r" eaLnBrk="1" fontAlgn="base" hangingPunct="1">
                <a:spcBef>
                  <a:spcPct val="0"/>
                </a:spcBef>
                <a:spcAft>
                  <a:spcPct val="0"/>
                </a:spcAft>
              </a:pPr>
              <a:t>5</a:t>
            </a:fld>
            <a:endParaRPr lang="en-US" altLang="en-US" sz="1200"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4AA461-16E3-436C-8627-0BF1B1E0D241}" type="slidenum">
              <a:rPr lang="en-US" altLang="en-US">
                <a:solidFill>
                  <a:srgbClr val="000000"/>
                </a:solidFill>
              </a:rPr>
              <a:pPr/>
              <a:t>6</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99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06AD114F-7F9B-48B1-BFF1-81AFBE3D2922}" type="slidenum">
              <a:rPr lang="en-US" altLang="en-US" sz="1200" smtClean="0">
                <a:solidFill>
                  <a:prstClr val="black"/>
                </a:solidFill>
              </a:rPr>
              <a:pPr algn="r" eaLnBrk="1" fontAlgn="base" hangingPunct="1">
                <a:spcBef>
                  <a:spcPct val="0"/>
                </a:spcBef>
                <a:spcAft>
                  <a:spcPct val="0"/>
                </a:spcAft>
              </a:pPr>
              <a:t>7</a:t>
            </a:fld>
            <a:endParaRPr lang="en-US" altLang="en-US" sz="120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F90D66-7763-4589-84D9-5518225285C7}" type="slidenum">
              <a:rPr lang="en-US">
                <a:solidFill>
                  <a:prstClr val="black"/>
                </a:solidFill>
              </a:rPr>
              <a:pPr eaLnBrk="1" hangingPunct="1"/>
              <a:t>10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E6DDA7D-DE80-4307-8C54-DEB9E0A5092F}" type="slidenum">
              <a:rPr lang="en-US" altLang="en-US">
                <a:solidFill>
                  <a:prstClr val="black"/>
                </a:solidFill>
              </a:rPr>
              <a:pPr/>
              <a:t>11</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7A9ACBC-182F-4BFF-A8FE-01564E371FAD}" type="slidenum">
              <a:rPr lang="en-US" altLang="en-US">
                <a:solidFill>
                  <a:prstClr val="black"/>
                </a:solidFill>
              </a:rPr>
              <a:pPr/>
              <a:t>12</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0683A03-D0CF-4A69-8E13-0C8458ABB1ED}" type="slidenum">
              <a:rPr lang="en-US" altLang="en-US">
                <a:solidFill>
                  <a:srgbClr val="000000"/>
                </a:solidFill>
              </a:rPr>
              <a:pPr/>
              <a:t>15</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AFA668E-DF3C-415A-B070-DAB0BE7A328C}" type="slidenum">
              <a:rPr lang="en-US" altLang="en-US">
                <a:solidFill>
                  <a:srgbClr val="000000"/>
                </a:solidFill>
              </a:rPr>
              <a:pPr/>
              <a:t>17</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pPr>
              <a:defRPr/>
            </a:pPr>
            <a:fld id="{2573644B-F96F-4DF2-9148-FAD2A259E669}"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03710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pPr>
              <a:defRPr/>
            </a:pPr>
            <a:fld id="{B73D4D35-936F-4E3D-86D9-0AE8E4254512}"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48850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pPr>
              <a:defRPr/>
            </a:pPr>
            <a:fld id="{D31DF9F9-9C79-4768-B807-CAC6DDA17033}"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86967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EDAB90-9A75-4671-98CD-FD62581DD79D}" type="datetimeFigureOut">
              <a:rPr lang="en-US"/>
              <a:pPr>
                <a:defRPr/>
              </a:pPr>
              <a:t>11/21/2013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BAD367-A860-4D79-8D9B-A90E7611E26A}" type="slidenum">
              <a:rPr lang="en-US"/>
              <a:pPr>
                <a:defRPr/>
              </a:pPr>
              <a:t>‹#›</a:t>
            </a:fld>
            <a:endParaRPr lang="en-US"/>
          </a:p>
        </p:txBody>
      </p:sp>
    </p:spTree>
    <p:extLst>
      <p:ext uri="{BB962C8B-B14F-4D97-AF65-F5344CB8AC3E}">
        <p14:creationId xmlns:p14="http://schemas.microsoft.com/office/powerpoint/2010/main" val="35215041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092F69-3252-43B8-9F5C-222BAC5AB149}" type="datetimeFigureOut">
              <a:rPr lang="en-US"/>
              <a:pPr>
                <a:defRPr/>
              </a:pPr>
              <a:t>11/21/2013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810DBE-8E1A-4E49-953A-1B5E6D23CD10}" type="slidenum">
              <a:rPr lang="en-US"/>
              <a:pPr>
                <a:defRPr/>
              </a:pPr>
              <a:t>‹#›</a:t>
            </a:fld>
            <a:endParaRPr lang="en-US"/>
          </a:p>
        </p:txBody>
      </p:sp>
    </p:spTree>
    <p:extLst>
      <p:ext uri="{BB962C8B-B14F-4D97-AF65-F5344CB8AC3E}">
        <p14:creationId xmlns:p14="http://schemas.microsoft.com/office/powerpoint/2010/main" val="38800106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DE1570-0455-44EF-A4BB-920ECC1B4EBB}" type="datetimeFigureOut">
              <a:rPr lang="en-US"/>
              <a:pPr>
                <a:defRPr/>
              </a:pPr>
              <a:t>11/21/2013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AA51E-4CFC-46B5-8101-144F0DF7ED7E}" type="slidenum">
              <a:rPr lang="en-US"/>
              <a:pPr>
                <a:defRPr/>
              </a:pPr>
              <a:t>‹#›</a:t>
            </a:fld>
            <a:endParaRPr lang="en-US"/>
          </a:p>
        </p:txBody>
      </p:sp>
    </p:spTree>
    <p:extLst>
      <p:ext uri="{BB962C8B-B14F-4D97-AF65-F5344CB8AC3E}">
        <p14:creationId xmlns:p14="http://schemas.microsoft.com/office/powerpoint/2010/main" val="20986951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2ACB93-ACD4-4525-B07C-C0A993BD96F8}" type="datetimeFigureOut">
              <a:rPr lang="en-US"/>
              <a:pPr>
                <a:defRPr/>
              </a:pPr>
              <a:t>11/21/2013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1BFA82-5874-4344-93A0-D13F1B88A503}" type="slidenum">
              <a:rPr lang="en-US"/>
              <a:pPr>
                <a:defRPr/>
              </a:pPr>
              <a:t>‹#›</a:t>
            </a:fld>
            <a:endParaRPr lang="en-US"/>
          </a:p>
        </p:txBody>
      </p:sp>
    </p:spTree>
    <p:extLst>
      <p:ext uri="{BB962C8B-B14F-4D97-AF65-F5344CB8AC3E}">
        <p14:creationId xmlns:p14="http://schemas.microsoft.com/office/powerpoint/2010/main" val="4845719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8A323A-7B05-421C-AF44-069905436D84}" type="datetimeFigureOut">
              <a:rPr lang="en-US"/>
              <a:pPr>
                <a:defRPr/>
              </a:pPr>
              <a:t>11/21/2013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D9111F-151D-4003-BCA5-C5A8EA89908C}" type="slidenum">
              <a:rPr lang="en-US"/>
              <a:pPr>
                <a:defRPr/>
              </a:pPr>
              <a:t>‹#›</a:t>
            </a:fld>
            <a:endParaRPr lang="en-US"/>
          </a:p>
        </p:txBody>
      </p:sp>
    </p:spTree>
    <p:extLst>
      <p:ext uri="{BB962C8B-B14F-4D97-AF65-F5344CB8AC3E}">
        <p14:creationId xmlns:p14="http://schemas.microsoft.com/office/powerpoint/2010/main" val="64560551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2D5138-ADA8-4002-B982-23D2455483C7}" type="datetimeFigureOut">
              <a:rPr lang="en-US"/>
              <a:pPr>
                <a:defRPr/>
              </a:pPr>
              <a:t>11/21/2013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237D5F-23DD-407B-9F47-1481A5F124C4}" type="slidenum">
              <a:rPr lang="en-US"/>
              <a:pPr>
                <a:defRPr/>
              </a:pPr>
              <a:t>‹#›</a:t>
            </a:fld>
            <a:endParaRPr lang="en-US"/>
          </a:p>
        </p:txBody>
      </p:sp>
    </p:spTree>
    <p:extLst>
      <p:ext uri="{BB962C8B-B14F-4D97-AF65-F5344CB8AC3E}">
        <p14:creationId xmlns:p14="http://schemas.microsoft.com/office/powerpoint/2010/main" val="12450825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DDE7D1-7FB3-4173-9C7D-2AEDAC40FFD5}" type="datetimeFigureOut">
              <a:rPr lang="en-US"/>
              <a:pPr>
                <a:defRPr/>
              </a:pPr>
              <a:t>11/21/2013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31C1B6-2ADE-496E-91D7-C673FE613815}" type="slidenum">
              <a:rPr lang="en-US"/>
              <a:pPr>
                <a:defRPr/>
              </a:pPr>
              <a:t>‹#›</a:t>
            </a:fld>
            <a:endParaRPr lang="en-US"/>
          </a:p>
        </p:txBody>
      </p:sp>
    </p:spTree>
    <p:extLst>
      <p:ext uri="{BB962C8B-B14F-4D97-AF65-F5344CB8AC3E}">
        <p14:creationId xmlns:p14="http://schemas.microsoft.com/office/powerpoint/2010/main" val="403066224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91BF0D-224F-4289-846E-0F950DDAFE3B}" type="datetimeFigureOut">
              <a:rPr lang="en-US"/>
              <a:pPr>
                <a:defRPr/>
              </a:pPr>
              <a:t>11/21/2013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D09647-4BCC-4562-A356-2AB8B93324F4}" type="slidenum">
              <a:rPr lang="en-US"/>
              <a:pPr>
                <a:defRPr/>
              </a:pPr>
              <a:t>‹#›</a:t>
            </a:fld>
            <a:endParaRPr lang="en-US"/>
          </a:p>
        </p:txBody>
      </p:sp>
    </p:spTree>
    <p:extLst>
      <p:ext uri="{BB962C8B-B14F-4D97-AF65-F5344CB8AC3E}">
        <p14:creationId xmlns:p14="http://schemas.microsoft.com/office/powerpoint/2010/main" val="20006796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pPr>
              <a:defRPr/>
            </a:pPr>
            <a:fld id="{70BA6B05-EC35-4991-8996-5D69D487E407}"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360225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957059-9FB8-4734-960A-357DB8756380}" type="datetimeFigureOut">
              <a:rPr lang="en-US"/>
              <a:pPr>
                <a:defRPr/>
              </a:pPr>
              <a:t>11/21/2013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279470-0598-4CDE-B5B0-2A10652BB6BA}" type="slidenum">
              <a:rPr lang="en-US"/>
              <a:pPr>
                <a:defRPr/>
              </a:pPr>
              <a:t>‹#›</a:t>
            </a:fld>
            <a:endParaRPr lang="en-US"/>
          </a:p>
        </p:txBody>
      </p:sp>
    </p:spTree>
    <p:extLst>
      <p:ext uri="{BB962C8B-B14F-4D97-AF65-F5344CB8AC3E}">
        <p14:creationId xmlns:p14="http://schemas.microsoft.com/office/powerpoint/2010/main" val="3127267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69884E-488B-4335-BB75-CC9D7A13E273}" type="datetimeFigureOut">
              <a:rPr lang="en-US"/>
              <a:pPr>
                <a:defRPr/>
              </a:pPr>
              <a:t>11/21/2013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E9768F-5012-4218-AA67-BC83CE321F0C}" type="slidenum">
              <a:rPr lang="en-US"/>
              <a:pPr>
                <a:defRPr/>
              </a:pPr>
              <a:t>‹#›</a:t>
            </a:fld>
            <a:endParaRPr lang="en-US"/>
          </a:p>
        </p:txBody>
      </p:sp>
    </p:spTree>
    <p:extLst>
      <p:ext uri="{BB962C8B-B14F-4D97-AF65-F5344CB8AC3E}">
        <p14:creationId xmlns:p14="http://schemas.microsoft.com/office/powerpoint/2010/main" val="5935975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8B8775-42EE-4C95-8EB5-5A6C13271FC5}" type="datetimeFigureOut">
              <a:rPr lang="en-US"/>
              <a:pPr>
                <a:defRPr/>
              </a:pPr>
              <a:t>11/21/2013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0DF853-F2AD-4AF4-A771-88DF8228B3EF}" type="slidenum">
              <a:rPr lang="en-US"/>
              <a:pPr>
                <a:defRPr/>
              </a:pPr>
              <a:t>‹#›</a:t>
            </a:fld>
            <a:endParaRPr lang="en-US"/>
          </a:p>
        </p:txBody>
      </p:sp>
    </p:spTree>
    <p:extLst>
      <p:ext uri="{BB962C8B-B14F-4D97-AF65-F5344CB8AC3E}">
        <p14:creationId xmlns:p14="http://schemas.microsoft.com/office/powerpoint/2010/main" val="4569298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D63FAA-5125-4784-9EA5-81D160A264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728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0E7CC2-19E8-4786-90B4-0BFA6B7AE6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1314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3C2B26-5F60-4871-9616-C938275233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7075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2E8524-E067-42D5-9AA7-0FA9C83880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290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5FA1BC-20DD-4117-81E8-FF2B0F4F69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6553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95FDFE-6701-45FF-98D5-13FE5CE6C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2744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9187AC0-8282-41C6-87D4-B2C13026FD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426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pPr>
              <a:defRPr/>
            </a:pPr>
            <a:fld id="{B06F74F4-9D64-444E-8DD6-D37E48AE6FE1}"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98756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F3D90C-FC30-4FD3-B636-4127EF012D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4808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3C5FC3-EAC6-4ECB-8AFD-0E8ED63E6E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2678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6A8ED1-0ABB-42DB-9EFB-3C85F9C1D2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7896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CE3F1-9E26-451F-B9E1-4F3FEF3160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388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pPr>
              <a:defRPr/>
            </a:pPr>
            <a:fld id="{50A6D091-1699-4E2C-A423-E4334539CFD5}"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248107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pPr>
              <a:defRPr/>
            </a:pPr>
            <a:fld id="{897ACAF0-BDE5-480D-88C5-07E5414B2D01}"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93352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D4D2D0">
                  <a:shade val="50000"/>
                </a:srgbClr>
              </a:solidFill>
            </a:endParaRPr>
          </a:p>
        </p:txBody>
      </p:sp>
      <p:sp>
        <p:nvSpPr>
          <p:cNvPr id="4" name="Footer Placeholder 3"/>
          <p:cNvSpPr>
            <a:spLocks noGrp="1"/>
          </p:cNvSpPr>
          <p:nvPr>
            <p:ph type="ftr" sz="quarter" idx="11"/>
          </p:nvPr>
        </p:nvSpPr>
        <p:spPr/>
        <p:txBody>
          <a:bodyPr/>
          <a:lstStyle/>
          <a:p>
            <a:pPr>
              <a:defRPr/>
            </a:pPr>
            <a:endParaRPr lang="en-US">
              <a:solidFill>
                <a:srgbClr val="D4D2D0">
                  <a:shade val="50000"/>
                </a:srgbClr>
              </a:solidFill>
            </a:endParaRPr>
          </a:p>
        </p:txBody>
      </p:sp>
      <p:sp>
        <p:nvSpPr>
          <p:cNvPr id="5" name="Slide Number Placeholder 4"/>
          <p:cNvSpPr>
            <a:spLocks noGrp="1"/>
          </p:cNvSpPr>
          <p:nvPr>
            <p:ph type="sldNum" sz="quarter" idx="12"/>
          </p:nvPr>
        </p:nvSpPr>
        <p:spPr/>
        <p:txBody>
          <a:bodyPr/>
          <a:lstStyle/>
          <a:p>
            <a:pPr>
              <a:defRPr/>
            </a:pPr>
            <a:fld id="{D4E02155-1B03-479C-A27B-FA2C7D956698}"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427263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pPr>
              <a:defRPr/>
            </a:pPr>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pPr>
              <a:defRPr/>
            </a:pPr>
            <a:fld id="{45BFEC4C-1226-4A8F-A169-6F458CB57193}"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86529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pPr>
              <a:defRPr/>
            </a:pPr>
            <a:fld id="{C2F87034-129E-4234-91C8-425F46BE0CA4}"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45543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pPr>
              <a:defRPr/>
            </a:pPr>
            <a:fld id="{C2729DD8-2293-4FD7-A0FA-BA0E8AE6E681}"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94697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D4D2D0">
                  <a:shade val="50000"/>
                </a:srgbClr>
              </a:solidFill>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D4D2D0">
                  <a:shade val="50000"/>
                </a:srgbClr>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81229FD-0880-4ED8-B60E-2554B1114F15}" type="slidenum">
              <a:rPr lang="en-US" smtClean="0">
                <a:solidFill>
                  <a:srgbClr val="D4D2D0">
                    <a:shade val="50000"/>
                  </a:srgbClr>
                </a:solidFill>
                <a:ea typeface="ＭＳ Ｐゴシック" pitchFamily="34" charset="-128"/>
              </a:rPr>
              <a:pPr fontAlgn="base">
                <a:spcBef>
                  <a:spcPct val="0"/>
                </a:spcBef>
                <a:spcAft>
                  <a:spcPct val="0"/>
                </a:spcAft>
                <a:defRPr/>
              </a:pPr>
              <a:t>‹#›</a:t>
            </a:fld>
            <a:endParaRPr lang="en-US">
              <a:solidFill>
                <a:srgbClr val="D4D2D0">
                  <a:shade val="50000"/>
                </a:srgbClr>
              </a:solidFill>
              <a:ea typeface="ＭＳ Ｐゴシック" pitchFamily="34" charset="-128"/>
            </a:endParaRPr>
          </a:p>
        </p:txBody>
      </p:sp>
    </p:spTree>
    <p:extLst>
      <p:ext uri="{BB962C8B-B14F-4D97-AF65-F5344CB8AC3E}">
        <p14:creationId xmlns:p14="http://schemas.microsoft.com/office/powerpoint/2010/main" val="380403424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057CD04-2A9C-4006-A571-26E937BBAD63}" type="datetimeFigureOut">
              <a:rPr lang="en-US"/>
              <a:pPr>
                <a:defRPr/>
              </a:pPr>
              <a:t>11/21/2013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C5F20557-CBB1-4711-BAE8-CB88E417489E}" type="slidenum">
              <a:rPr lang="en-US"/>
              <a:pPr>
                <a:defRPr/>
              </a:pPr>
              <a:t>‹#›</a:t>
            </a:fld>
            <a:endParaRPr lang="en-US"/>
          </a:p>
        </p:txBody>
      </p:sp>
    </p:spTree>
    <p:extLst>
      <p:ext uri="{BB962C8B-B14F-4D97-AF65-F5344CB8AC3E}">
        <p14:creationId xmlns:p14="http://schemas.microsoft.com/office/powerpoint/2010/main" val="159916811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57740B2-E081-43A8-823B-AA2D61EE759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0455201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levy.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prstClr val="black"/>
                </a:solidFill>
              </a:rPr>
              <a:t>Approaching Regulation</a:t>
            </a:r>
            <a:endParaRPr lang="en-US" dirty="0"/>
          </a:p>
        </p:txBody>
      </p:sp>
      <p:sp>
        <p:nvSpPr>
          <p:cNvPr id="3" name="Subtitle 2"/>
          <p:cNvSpPr>
            <a:spLocks noGrp="1"/>
          </p:cNvSpPr>
          <p:nvPr>
            <p:ph type="subTitle" idx="1"/>
          </p:nvPr>
        </p:nvSpPr>
        <p:spPr/>
        <p:txBody>
          <a:bodyPr>
            <a:normAutofit fontScale="92500" lnSpcReduction="10000"/>
          </a:bodyPr>
          <a:lstStyle/>
          <a:p>
            <a:pPr>
              <a:lnSpc>
                <a:spcPct val="90000"/>
              </a:lnSpc>
            </a:pPr>
            <a:r>
              <a:rPr lang="en-US" altLang="en-US" dirty="0" smtClean="0"/>
              <a:t>L. Randall Wray, Levy Economics Institute and University of Missouri—Kansas City</a:t>
            </a:r>
          </a:p>
          <a:p>
            <a:pPr>
              <a:lnSpc>
                <a:spcPct val="90000"/>
              </a:lnSpc>
            </a:pPr>
            <a:r>
              <a:rPr lang="en-US" altLang="en-US" dirty="0" smtClean="0">
                <a:hlinkClick r:id="rId2"/>
              </a:rPr>
              <a:t>www.levy.org</a:t>
            </a:r>
            <a:r>
              <a:rPr lang="en-US" altLang="en-US" dirty="0" smtClean="0"/>
              <a:t>; wrayr@umkc.edu</a:t>
            </a:r>
          </a:p>
          <a:p>
            <a:endParaRPr lang="en-US" dirty="0"/>
          </a:p>
        </p:txBody>
      </p:sp>
    </p:spTree>
    <p:extLst>
      <p:ext uri="{BB962C8B-B14F-4D97-AF65-F5344CB8AC3E}">
        <p14:creationId xmlns:p14="http://schemas.microsoft.com/office/powerpoint/2010/main" val="151488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200" smtClean="0"/>
              <a:t>Congressional Oversight Panel: All successful crisis resolutions required:</a:t>
            </a:r>
          </a:p>
        </p:txBody>
      </p:sp>
      <p:sp>
        <p:nvSpPr>
          <p:cNvPr id="21507" name="Content Placeholder 2"/>
          <p:cNvSpPr>
            <a:spLocks noGrp="1"/>
          </p:cNvSpPr>
          <p:nvPr>
            <p:ph idx="1"/>
          </p:nvPr>
        </p:nvSpPr>
        <p:spPr>
          <a:xfrm>
            <a:off x="457200" y="1600200"/>
            <a:ext cx="8229600" cy="4953000"/>
          </a:xfrm>
        </p:spPr>
        <p:txBody>
          <a:bodyPr/>
          <a:lstStyle/>
          <a:p>
            <a:pPr>
              <a:buFontTx/>
              <a:buNone/>
            </a:pPr>
            <a:r>
              <a:rPr lang="en-US" sz="2000" dirty="0" smtClean="0"/>
              <a:t>• </a:t>
            </a:r>
            <a:r>
              <a:rPr lang="en-US" sz="2000" b="1" dirty="0" smtClean="0"/>
              <a:t>Transparency. Swift action to ensure the integrity of bank accounting, to ascertain the value of bank assets and hence assess bank solvency </a:t>
            </a:r>
          </a:p>
          <a:p>
            <a:pPr>
              <a:buFontTx/>
              <a:buNone/>
            </a:pPr>
            <a:r>
              <a:rPr lang="en-US" sz="2000" dirty="0" smtClean="0"/>
              <a:t>• </a:t>
            </a:r>
            <a:r>
              <a:rPr lang="en-US" sz="2000" b="1" dirty="0" smtClean="0"/>
              <a:t>Assertiveness. Willingness to  (1) take early aggressive action to improve capital ratios of banks that can be rescued, and (2) shut down banks that are irreparably insolvent. </a:t>
            </a:r>
          </a:p>
          <a:p>
            <a:pPr>
              <a:buFontTx/>
              <a:buNone/>
            </a:pPr>
            <a:r>
              <a:rPr lang="en-US" sz="2000" dirty="0" smtClean="0"/>
              <a:t>• </a:t>
            </a:r>
            <a:r>
              <a:rPr lang="en-US" sz="2000" b="1" dirty="0" smtClean="0"/>
              <a:t>Accountability. Willingness to hold management accountable by replacing – and, in cases of criminal conduct, prosecuting – failed managers. </a:t>
            </a:r>
          </a:p>
          <a:p>
            <a:pPr>
              <a:buFontTx/>
              <a:buNone/>
            </a:pPr>
            <a:r>
              <a:rPr lang="en-US" sz="2000" dirty="0" smtClean="0"/>
              <a:t>• </a:t>
            </a:r>
            <a:r>
              <a:rPr lang="en-US" sz="2000" b="1" dirty="0" smtClean="0"/>
              <a:t>Clarity. Transparency in the government response with </a:t>
            </a:r>
            <a:r>
              <a:rPr lang="en-US" sz="2000" b="1" dirty="0" smtClean="0"/>
              <a:t>reporting </a:t>
            </a:r>
            <a:r>
              <a:rPr lang="en-US" sz="2000" b="1" dirty="0" smtClean="0"/>
              <a:t>of all forms of assistance being provided and clearly explained criteria for the use of public sector funds. </a:t>
            </a:r>
          </a:p>
          <a:p>
            <a:pPr>
              <a:buFontTx/>
              <a:buNone/>
            </a:pPr>
            <a:endParaRPr lang="en-US" sz="2000" b="1" dirty="0" smtClean="0"/>
          </a:p>
          <a:p>
            <a:pPr>
              <a:buFontTx/>
              <a:buNone/>
            </a:pPr>
            <a:r>
              <a:rPr lang="en-US" sz="2000" b="1" dirty="0" smtClean="0"/>
              <a:t>4 strikes and you’re out?</a:t>
            </a:r>
          </a:p>
          <a:p>
            <a:endParaRPr lang="en-US" dirty="0" smtClean="0"/>
          </a:p>
        </p:txBody>
      </p:sp>
    </p:spTree>
    <p:extLst>
      <p:ext uri="{BB962C8B-B14F-4D97-AF65-F5344CB8AC3E}">
        <p14:creationId xmlns:p14="http://schemas.microsoft.com/office/powerpoint/2010/main" val="9764920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5" end="5"/>
                                            </p:txEl>
                                          </p:spTgt>
                                        </p:tgtEl>
                                        <p:attrNameLst>
                                          <p:attrName>style.visibility</p:attrName>
                                        </p:attrNameLst>
                                      </p:cBhvr>
                                      <p:to>
                                        <p:strVal val="visible"/>
                                      </p:to>
                                    </p:set>
                                    <p:animEffect transition="in" filter="checkerboard(across)">
                                      <p:cBhvr>
                                        <p:cTn id="7"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t>Policy Response</a:t>
            </a:r>
          </a:p>
        </p:txBody>
      </p:sp>
      <p:sp>
        <p:nvSpPr>
          <p:cNvPr id="22531" name="Rectangle 3"/>
          <p:cNvSpPr>
            <a:spLocks noGrp="1" noChangeArrowheads="1"/>
          </p:cNvSpPr>
          <p:nvPr>
            <p:ph idx="1"/>
          </p:nvPr>
        </p:nvSpPr>
        <p:spPr/>
        <p:txBody>
          <a:bodyPr/>
          <a:lstStyle/>
          <a:p>
            <a:r>
              <a:rPr lang="en-US" altLang="en-US" dirty="0" smtClean="0"/>
              <a:t>Phase 1: </a:t>
            </a:r>
            <a:r>
              <a:rPr lang="en-US" altLang="en-US" dirty="0" smtClean="0"/>
              <a:t>Credit ease</a:t>
            </a:r>
          </a:p>
          <a:p>
            <a:r>
              <a:rPr lang="en-US" altLang="en-US" dirty="0" smtClean="0"/>
              <a:t>Phase 2: Let’s Make a Deal!</a:t>
            </a:r>
            <a:endParaRPr lang="en-US" altLang="en-US" dirty="0" smtClean="0"/>
          </a:p>
          <a:p>
            <a:r>
              <a:rPr lang="en-US" altLang="en-US" dirty="0" smtClean="0"/>
              <a:t>Phase </a:t>
            </a:r>
            <a:r>
              <a:rPr lang="en-US" altLang="en-US" dirty="0" smtClean="0"/>
              <a:t>3: Unaccountable $29T+ loan originations</a:t>
            </a:r>
            <a:endParaRPr lang="en-US" altLang="en-US" dirty="0" smtClean="0"/>
          </a:p>
          <a:p>
            <a:r>
              <a:rPr lang="en-US" altLang="en-US" dirty="0" smtClean="0"/>
              <a:t>Phase </a:t>
            </a:r>
            <a:r>
              <a:rPr lang="en-US" altLang="en-US" dirty="0" smtClean="0"/>
              <a:t>4: Quantitative </a:t>
            </a:r>
            <a:r>
              <a:rPr lang="en-US" altLang="en-US" dirty="0" smtClean="0"/>
              <a:t>easing </a:t>
            </a:r>
            <a:r>
              <a:rPr lang="en-US" altLang="en-US" dirty="0" smtClean="0"/>
              <a:t>1,2,3,(????) and Confidence Fairies</a:t>
            </a:r>
            <a:endParaRPr lang="en-US" altLang="en-US" dirty="0" smtClean="0"/>
          </a:p>
        </p:txBody>
      </p:sp>
    </p:spTree>
    <p:extLst>
      <p:ext uri="{BB962C8B-B14F-4D97-AF65-F5344CB8AC3E}">
        <p14:creationId xmlns:p14="http://schemas.microsoft.com/office/powerpoint/2010/main" val="831383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49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Institutional Participation, excluding CBLS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1203104"/>
              </p:ext>
            </p:extLst>
          </p:nvPr>
        </p:nvGraphicFramePr>
        <p:xfrm>
          <a:off x="70772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8544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Revulsion</a:t>
            </a:r>
            <a:endParaRPr lang="en-US" dirty="0"/>
          </a:p>
        </p:txBody>
      </p:sp>
      <p:sp>
        <p:nvSpPr>
          <p:cNvPr id="3" name="Content Placeholder 2"/>
          <p:cNvSpPr>
            <a:spLocks noGrp="1"/>
          </p:cNvSpPr>
          <p:nvPr>
            <p:ph idx="1"/>
          </p:nvPr>
        </p:nvSpPr>
        <p:spPr/>
        <p:txBody>
          <a:bodyPr/>
          <a:lstStyle/>
          <a:p>
            <a:r>
              <a:rPr lang="en-US" sz="2800" dirty="0" smtClean="0"/>
              <a:t>September </a:t>
            </a:r>
            <a:r>
              <a:rPr lang="en-US" sz="2800" dirty="0" err="1" smtClean="0"/>
              <a:t>NYTimes</a:t>
            </a:r>
            <a:r>
              <a:rPr lang="en-US" sz="2800" dirty="0" smtClean="0"/>
              <a:t> poll: Americans disapprove of the 2008 financial bailout by a 24-point margin, and believe that not enough "bankers and employees of financial institutions" were prosecuted by a staggering 70-point margin. </a:t>
            </a:r>
          </a:p>
          <a:p>
            <a:endParaRPr lang="en-US" sz="2800" dirty="0" smtClean="0"/>
          </a:p>
          <a:p>
            <a:r>
              <a:rPr lang="en-US" sz="2800" dirty="0" smtClean="0"/>
              <a:t>Another poll asked more directly about financial regulation, and found a 50-point advantage favoring tougher regulation of financial institutions.</a:t>
            </a:r>
            <a:endParaRPr lang="en-US" sz="2800" dirty="0"/>
          </a:p>
        </p:txBody>
      </p:sp>
    </p:spTree>
    <p:extLst>
      <p:ext uri="{BB962C8B-B14F-4D97-AF65-F5344CB8AC3E}">
        <p14:creationId xmlns:p14="http://schemas.microsoft.com/office/powerpoint/2010/main" val="194579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pPr eaLnBrk="1" hangingPunct="1"/>
            <a:r>
              <a:rPr lang="en-US" altLang="en-US" sz="3600" dirty="0" smtClean="0"/>
              <a:t>Lessons from the Global </a:t>
            </a:r>
            <a:r>
              <a:rPr lang="en-US" altLang="en-US" sz="3600" dirty="0" smtClean="0"/>
              <a:t>Crisis</a:t>
            </a:r>
            <a:endParaRPr lang="en-US" altLang="en-US" dirty="0" smtClean="0"/>
          </a:p>
        </p:txBody>
      </p:sp>
      <p:sp>
        <p:nvSpPr>
          <p:cNvPr id="46083" name="Content Placeholder 2"/>
          <p:cNvSpPr>
            <a:spLocks noGrp="1"/>
          </p:cNvSpPr>
          <p:nvPr>
            <p:ph idx="1"/>
          </p:nvPr>
        </p:nvSpPr>
        <p:spPr>
          <a:xfrm>
            <a:off x="457200" y="1371600"/>
            <a:ext cx="8229600" cy="5181600"/>
          </a:xfrm>
        </p:spPr>
        <p:txBody>
          <a:bodyPr>
            <a:normAutofit fontScale="77500" lnSpcReduction="20000"/>
          </a:bodyPr>
          <a:lstStyle/>
          <a:p>
            <a:pPr lvl="0"/>
            <a:r>
              <a:rPr lang="en-US" altLang="en-US" dirty="0" smtClean="0">
                <a:solidFill>
                  <a:prstClr val="black"/>
                </a:solidFill>
              </a:rPr>
              <a:t>Discredited Notions: </a:t>
            </a:r>
          </a:p>
          <a:p>
            <a:pPr lvl="1"/>
            <a:r>
              <a:rPr lang="en-US" altLang="en-US" dirty="0" smtClean="0">
                <a:solidFill>
                  <a:prstClr val="black"/>
                </a:solidFill>
              </a:rPr>
              <a:t>Efficient </a:t>
            </a:r>
            <a:r>
              <a:rPr lang="en-US" altLang="en-US" dirty="0">
                <a:solidFill>
                  <a:prstClr val="black"/>
                </a:solidFill>
              </a:rPr>
              <a:t>Markets, Deregulation, Self regulation, Max Shareholder Value, Great Moderation</a:t>
            </a:r>
          </a:p>
          <a:p>
            <a:pPr lvl="1"/>
            <a:r>
              <a:rPr lang="en-US" altLang="en-US" dirty="0">
                <a:solidFill>
                  <a:prstClr val="black"/>
                </a:solidFill>
              </a:rPr>
              <a:t>New Classical, Real Business Cycle, Rational Expectations, Neutral Money</a:t>
            </a:r>
          </a:p>
          <a:p>
            <a:pPr lvl="1"/>
            <a:r>
              <a:rPr lang="en-US" altLang="en-US" dirty="0">
                <a:solidFill>
                  <a:prstClr val="black"/>
                </a:solidFill>
              </a:rPr>
              <a:t>New Monetary Consensus, Inflation Targets, Taylor Rule, Quantitative Easing</a:t>
            </a:r>
          </a:p>
          <a:p>
            <a:pPr lvl="1"/>
            <a:r>
              <a:rPr lang="en-US" altLang="en-US" dirty="0" err="1">
                <a:solidFill>
                  <a:prstClr val="black"/>
                </a:solidFill>
              </a:rPr>
              <a:t>Ricardian</a:t>
            </a:r>
            <a:r>
              <a:rPr lang="en-US" altLang="en-US" dirty="0">
                <a:solidFill>
                  <a:prstClr val="black"/>
                </a:solidFill>
              </a:rPr>
              <a:t> Equivalents, Impotent Fiscal Policy, Crowding Out, Optimal Currency Area</a:t>
            </a:r>
          </a:p>
          <a:p>
            <a:pPr eaLnBrk="1" hangingPunct="1"/>
            <a:endParaRPr lang="en-US" altLang="en-US" dirty="0" smtClean="0"/>
          </a:p>
          <a:p>
            <a:pPr eaLnBrk="1" hangingPunct="1"/>
            <a:r>
              <a:rPr lang="en-US" altLang="en-US" dirty="0" smtClean="0"/>
              <a:t>Crisis represents: </a:t>
            </a:r>
            <a:endParaRPr lang="en-US" altLang="en-US" dirty="0" smtClean="0"/>
          </a:p>
          <a:p>
            <a:pPr lvl="1" eaLnBrk="1" hangingPunct="1"/>
            <a:r>
              <a:rPr lang="en-US" altLang="en-US" dirty="0" smtClean="0"/>
              <a:t>An </a:t>
            </a:r>
            <a:r>
              <a:rPr lang="en-US" altLang="en-US" dirty="0" smtClean="0"/>
              <a:t>institutional failure (banks mutated from utilities to casinos); </a:t>
            </a:r>
          </a:p>
          <a:p>
            <a:pPr lvl="1" eaLnBrk="1" hangingPunct="1"/>
            <a:r>
              <a:rPr lang="en-US" altLang="en-US" dirty="0" smtClean="0"/>
              <a:t>An </a:t>
            </a:r>
            <a:r>
              <a:rPr lang="en-US" altLang="en-US" dirty="0" smtClean="0"/>
              <a:t>intellectual failure (dangerous view of efficacy of </a:t>
            </a:r>
            <a:r>
              <a:rPr lang="en-US" altLang="en-US" dirty="0" err="1" smtClean="0"/>
              <a:t>mkts</a:t>
            </a:r>
            <a:r>
              <a:rPr lang="en-US" altLang="en-US" dirty="0" smtClean="0"/>
              <a:t>); </a:t>
            </a:r>
          </a:p>
          <a:p>
            <a:pPr lvl="1" eaLnBrk="1" hangingPunct="1"/>
            <a:r>
              <a:rPr lang="en-US" altLang="en-US" dirty="0"/>
              <a:t>A</a:t>
            </a:r>
            <a:r>
              <a:rPr lang="en-US" altLang="en-US" dirty="0" smtClean="0"/>
              <a:t>nd </a:t>
            </a:r>
            <a:r>
              <a:rPr lang="en-US" altLang="en-US" dirty="0" smtClean="0"/>
              <a:t>moral failure (system built on money values)</a:t>
            </a:r>
          </a:p>
        </p:txBody>
      </p:sp>
    </p:spTree>
    <p:extLst>
      <p:ext uri="{BB962C8B-B14F-4D97-AF65-F5344CB8AC3E}">
        <p14:creationId xmlns:p14="http://schemas.microsoft.com/office/powerpoint/2010/main" val="1183341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smtClean="0"/>
              <a:t>Revised View of </a:t>
            </a:r>
            <a:r>
              <a:rPr lang="en-US" altLang="en-US" dirty="0" smtClean="0"/>
              <a:t>Finance</a:t>
            </a:r>
            <a:endParaRPr lang="en-US" altLang="en-US" dirty="0" smtClean="0"/>
          </a:p>
        </p:txBody>
      </p:sp>
      <p:sp>
        <p:nvSpPr>
          <p:cNvPr id="52227" name="Rectangle 3"/>
          <p:cNvSpPr>
            <a:spLocks noGrp="1" noChangeArrowheads="1"/>
          </p:cNvSpPr>
          <p:nvPr>
            <p:ph idx="1"/>
          </p:nvPr>
        </p:nvSpPr>
        <p:spPr>
          <a:xfrm>
            <a:off x="457200" y="1371600"/>
            <a:ext cx="8229600" cy="4525963"/>
          </a:xfrm>
        </p:spPr>
        <p:txBody>
          <a:bodyPr>
            <a:normAutofit fontScale="92500" lnSpcReduction="20000"/>
          </a:bodyPr>
          <a:lstStyle/>
          <a:p>
            <a:r>
              <a:rPr lang="en-US" altLang="en-US" sz="3000" dirty="0" smtClean="0"/>
              <a:t>Savings Don’t Finance Nothing</a:t>
            </a:r>
          </a:p>
          <a:p>
            <a:pPr lvl="1"/>
            <a:r>
              <a:rPr lang="en-US" altLang="en-US" sz="2600" dirty="0" smtClean="0"/>
              <a:t>Saving = Accounting Record of Investment</a:t>
            </a:r>
          </a:p>
          <a:p>
            <a:pPr eaLnBrk="1" hangingPunct="1"/>
            <a:r>
              <a:rPr lang="en-US" altLang="en-US" sz="3000" dirty="0" smtClean="0"/>
              <a:t>Conventional </a:t>
            </a:r>
            <a:r>
              <a:rPr lang="en-US" altLang="en-US" sz="3000" dirty="0" smtClean="0"/>
              <a:t>View Confuses “Paying For” with “Finance”</a:t>
            </a:r>
          </a:p>
          <a:p>
            <a:pPr lvl="1" eaLnBrk="1" hangingPunct="1"/>
            <a:r>
              <a:rPr lang="en-US" altLang="en-US" sz="2600" dirty="0" smtClean="0"/>
              <a:t>The “Finance” Is Created Simultaneously with the Spending (System of Credits and Debits)</a:t>
            </a:r>
          </a:p>
          <a:p>
            <a:pPr eaLnBrk="1" hangingPunct="1"/>
            <a:r>
              <a:rPr lang="en-US" altLang="en-US" sz="3000" dirty="0" err="1" smtClean="0"/>
              <a:t>Financialization</a:t>
            </a:r>
            <a:r>
              <a:rPr lang="en-US" altLang="en-US" sz="3000" dirty="0" smtClean="0"/>
              <a:t> Is Not Finance; It is Leverage or Layering</a:t>
            </a:r>
          </a:p>
          <a:p>
            <a:pPr lvl="1" eaLnBrk="1" hangingPunct="1"/>
            <a:r>
              <a:rPr lang="en-US" altLang="en-US" sz="2600" dirty="0" err="1" smtClean="0"/>
              <a:t>Financialized</a:t>
            </a:r>
            <a:r>
              <a:rPr lang="en-US" altLang="en-US" sz="2600" dirty="0" smtClean="0"/>
              <a:t> Homes, Education, Health Care, Retirement, Death</a:t>
            </a:r>
            <a:endParaRPr lang="en-US" altLang="en-US" sz="2600" dirty="0" smtClean="0"/>
          </a:p>
          <a:p>
            <a:pPr lvl="1" eaLnBrk="1" hangingPunct="1"/>
            <a:r>
              <a:rPr lang="en-US" altLang="en-US" sz="2600" dirty="0" smtClean="0"/>
              <a:t>Finance is Not a Scarce Resource</a:t>
            </a:r>
          </a:p>
          <a:p>
            <a:pPr lvl="1" eaLnBrk="1" hangingPunct="1"/>
            <a:r>
              <a:rPr lang="en-US" altLang="en-US" sz="2600" dirty="0" smtClean="0"/>
              <a:t>Wall St Became the Tail that Wags the Dog</a:t>
            </a:r>
          </a:p>
          <a:p>
            <a:pPr eaLnBrk="1" hangingPunct="1"/>
            <a:endParaRPr lang="en-US" altLang="en-US" sz="2800" dirty="0" smtClean="0"/>
          </a:p>
        </p:txBody>
      </p:sp>
    </p:spTree>
    <p:extLst>
      <p:ext uri="{BB962C8B-B14F-4D97-AF65-F5344CB8AC3E}">
        <p14:creationId xmlns:p14="http://schemas.microsoft.com/office/powerpoint/2010/main" val="75940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Reconstituting the Financial System</a:t>
            </a:r>
          </a:p>
        </p:txBody>
      </p:sp>
      <p:sp>
        <p:nvSpPr>
          <p:cNvPr id="81923" name="Content Placeholder 2"/>
          <p:cNvSpPr>
            <a:spLocks noGrp="1"/>
          </p:cNvSpPr>
          <p:nvPr>
            <p:ph idx="1"/>
          </p:nvPr>
        </p:nvSpPr>
        <p:spPr>
          <a:xfrm>
            <a:off x="457200" y="1600200"/>
            <a:ext cx="8382000" cy="4876800"/>
          </a:xfrm>
        </p:spPr>
        <p:txBody>
          <a:bodyPr/>
          <a:lstStyle/>
          <a:p>
            <a:r>
              <a:rPr lang="en-US" altLang="en-US" smtClean="0"/>
              <a:t>Minsky Project: Reconstituting Finance to Promote Capital Development of the Economy </a:t>
            </a:r>
          </a:p>
          <a:p>
            <a:r>
              <a:rPr lang="en-US" altLang="en-US" smtClean="0"/>
              <a:t>Requires Proper Framework</a:t>
            </a:r>
          </a:p>
          <a:p>
            <a:pPr lvl="1"/>
            <a:r>
              <a:rPr lang="en-US" altLang="en-US" sz="2000" smtClean="0"/>
              <a:t>1. a capitalist economy is a financial system;</a:t>
            </a:r>
          </a:p>
          <a:p>
            <a:pPr lvl="1"/>
            <a:r>
              <a:rPr lang="en-US" altLang="en-US" sz="2000" smtClean="0"/>
              <a:t>2. neoclassical economics is not useful because it denies that the financial system matters;</a:t>
            </a:r>
          </a:p>
          <a:p>
            <a:pPr lvl="1"/>
            <a:r>
              <a:rPr lang="en-US" altLang="en-US" sz="2000" smtClean="0"/>
              <a:t>3. the financial structure has become much more fragile;</a:t>
            </a:r>
          </a:p>
          <a:p>
            <a:pPr lvl="1"/>
            <a:r>
              <a:rPr lang="en-US" altLang="en-US" sz="2000" smtClean="0"/>
              <a:t>4. this fragility makes it likely that stagnation or even a deep depression is possible;</a:t>
            </a:r>
          </a:p>
          <a:p>
            <a:pPr lvl="1"/>
            <a:r>
              <a:rPr lang="en-US" altLang="en-US" sz="2000" smtClean="0"/>
              <a:t>5.a stagnant capitalist economy will not promote capital development;</a:t>
            </a:r>
          </a:p>
          <a:p>
            <a:pPr lvl="1"/>
            <a:r>
              <a:rPr lang="en-US" altLang="en-US" sz="2000" smtClean="0"/>
              <a:t>6.however, this can be avoided by apt reform of the financial structure in conjunction with apt use of fiscal powers of the government.</a:t>
            </a:r>
          </a:p>
          <a:p>
            <a:endParaRPr lang="en-US" altLang="en-US" smtClean="0"/>
          </a:p>
        </p:txBody>
      </p:sp>
    </p:spTree>
    <p:extLst>
      <p:ext uri="{BB962C8B-B14F-4D97-AF65-F5344CB8AC3E}">
        <p14:creationId xmlns:p14="http://schemas.microsoft.com/office/powerpoint/2010/main" val="4216799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fade">
                                      <p:cBhvr>
                                        <p:cTn id="12" dur="2000"/>
                                        <p:tgtEl>
                                          <p:spTgt spid="819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Effect transition="in" filter="fade">
                                      <p:cBhvr>
                                        <p:cTn id="17" dur="2000"/>
                                        <p:tgtEl>
                                          <p:spTgt spid="8192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1923">
                                            <p:txEl>
                                              <p:pRg st="2" end="2"/>
                                            </p:txEl>
                                          </p:spTgt>
                                        </p:tgtEl>
                                        <p:attrNameLst>
                                          <p:attrName>style.visibility</p:attrName>
                                        </p:attrNameLst>
                                      </p:cBhvr>
                                      <p:to>
                                        <p:strVal val="visible"/>
                                      </p:to>
                                    </p:set>
                                    <p:animEffect transition="in" filter="fade">
                                      <p:cBhvr>
                                        <p:cTn id="20" dur="2000"/>
                                        <p:tgtEl>
                                          <p:spTgt spid="8192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1923">
                                            <p:txEl>
                                              <p:pRg st="3" end="3"/>
                                            </p:txEl>
                                          </p:spTgt>
                                        </p:tgtEl>
                                        <p:attrNameLst>
                                          <p:attrName>style.visibility</p:attrName>
                                        </p:attrNameLst>
                                      </p:cBhvr>
                                      <p:to>
                                        <p:strVal val="visible"/>
                                      </p:to>
                                    </p:set>
                                    <p:animEffect transition="in" filter="fade">
                                      <p:cBhvr>
                                        <p:cTn id="23" dur="2000"/>
                                        <p:tgtEl>
                                          <p:spTgt spid="8192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1923">
                                            <p:txEl>
                                              <p:pRg st="4" end="4"/>
                                            </p:txEl>
                                          </p:spTgt>
                                        </p:tgtEl>
                                        <p:attrNameLst>
                                          <p:attrName>style.visibility</p:attrName>
                                        </p:attrNameLst>
                                      </p:cBhvr>
                                      <p:to>
                                        <p:strVal val="visible"/>
                                      </p:to>
                                    </p:set>
                                    <p:animEffect transition="in" filter="fade">
                                      <p:cBhvr>
                                        <p:cTn id="26" dur="2000"/>
                                        <p:tgtEl>
                                          <p:spTgt spid="8192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923">
                                            <p:txEl>
                                              <p:pRg st="5" end="5"/>
                                            </p:txEl>
                                          </p:spTgt>
                                        </p:tgtEl>
                                        <p:attrNameLst>
                                          <p:attrName>style.visibility</p:attrName>
                                        </p:attrNameLst>
                                      </p:cBhvr>
                                      <p:to>
                                        <p:strVal val="visible"/>
                                      </p:to>
                                    </p:set>
                                    <p:animEffect transition="in" filter="fade">
                                      <p:cBhvr>
                                        <p:cTn id="29" dur="2000"/>
                                        <p:tgtEl>
                                          <p:spTgt spid="8192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923">
                                            <p:txEl>
                                              <p:pRg st="6" end="6"/>
                                            </p:txEl>
                                          </p:spTgt>
                                        </p:tgtEl>
                                        <p:attrNameLst>
                                          <p:attrName>style.visibility</p:attrName>
                                        </p:attrNameLst>
                                      </p:cBhvr>
                                      <p:to>
                                        <p:strVal val="visible"/>
                                      </p:to>
                                    </p:set>
                                    <p:animEffect transition="in" filter="fade">
                                      <p:cBhvr>
                                        <p:cTn id="32" dur="2000"/>
                                        <p:tgtEl>
                                          <p:spTgt spid="8192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923">
                                            <p:txEl>
                                              <p:pRg st="7" end="7"/>
                                            </p:txEl>
                                          </p:spTgt>
                                        </p:tgtEl>
                                        <p:attrNameLst>
                                          <p:attrName>style.visibility</p:attrName>
                                        </p:attrNameLst>
                                      </p:cBhvr>
                                      <p:to>
                                        <p:strVal val="visible"/>
                                      </p:to>
                                    </p:set>
                                    <p:animEffect transition="in" filter="fade">
                                      <p:cBhvr>
                                        <p:cTn id="35" dur="2000"/>
                                        <p:tgtEl>
                                          <p:spTgt spid="81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normAutofit fontScale="90000"/>
          </a:bodyPr>
          <a:lstStyle/>
          <a:p>
            <a:r>
              <a:rPr lang="en-US" sz="4000" dirty="0" smtClean="0"/>
              <a:t>What </a:t>
            </a:r>
            <a:r>
              <a:rPr lang="en-US" sz="4000" i="1" dirty="0" smtClean="0"/>
              <a:t>Should</a:t>
            </a:r>
            <a:r>
              <a:rPr lang="en-US" sz="4000" dirty="0" smtClean="0"/>
              <a:t> </a:t>
            </a:r>
            <a:r>
              <a:rPr lang="en-US" sz="4000" dirty="0" smtClean="0"/>
              <a:t>a Financial </a:t>
            </a:r>
            <a:r>
              <a:rPr lang="en-US" sz="4000" dirty="0" smtClean="0"/>
              <a:t>System Do?: </a:t>
            </a:r>
            <a:r>
              <a:rPr lang="en-US" sz="3600" dirty="0" smtClean="0"/>
              <a:t>Key </a:t>
            </a:r>
            <a:r>
              <a:rPr lang="en-US" sz="3200" dirty="0" smtClean="0"/>
              <a:t>Elements to Promote Capital Development</a:t>
            </a:r>
          </a:p>
        </p:txBody>
      </p:sp>
      <p:sp>
        <p:nvSpPr>
          <p:cNvPr id="8195" name="Rectangle 3"/>
          <p:cNvSpPr>
            <a:spLocks noGrp="1"/>
          </p:cNvSpPr>
          <p:nvPr>
            <p:ph idx="1"/>
          </p:nvPr>
        </p:nvSpPr>
        <p:spPr/>
        <p:txBody>
          <a:bodyPr/>
          <a:lstStyle/>
          <a:p>
            <a:pPr marL="0" indent="0">
              <a:lnSpc>
                <a:spcPct val="80000"/>
              </a:lnSpc>
              <a:buNone/>
            </a:pPr>
            <a:endParaRPr lang="en-US" sz="2000" dirty="0" smtClean="0"/>
          </a:p>
          <a:p>
            <a:pPr>
              <a:lnSpc>
                <a:spcPct val="80000"/>
              </a:lnSpc>
            </a:pPr>
            <a:r>
              <a:rPr lang="en-US" sz="2000" dirty="0" smtClean="0"/>
              <a:t>1. safe and sound payments system;</a:t>
            </a:r>
          </a:p>
          <a:p>
            <a:pPr>
              <a:lnSpc>
                <a:spcPct val="80000"/>
              </a:lnSpc>
            </a:pPr>
            <a:endParaRPr lang="en-US" sz="2000" dirty="0" smtClean="0"/>
          </a:p>
          <a:p>
            <a:pPr>
              <a:lnSpc>
                <a:spcPct val="80000"/>
              </a:lnSpc>
            </a:pPr>
            <a:r>
              <a:rPr lang="en-US" sz="2000" dirty="0" smtClean="0"/>
              <a:t>2. short term loans to households and firms, and, possibly, to state and local government;</a:t>
            </a:r>
          </a:p>
          <a:p>
            <a:pPr>
              <a:lnSpc>
                <a:spcPct val="80000"/>
              </a:lnSpc>
            </a:pPr>
            <a:endParaRPr lang="en-US" sz="2000" dirty="0" smtClean="0"/>
          </a:p>
          <a:p>
            <a:pPr>
              <a:lnSpc>
                <a:spcPct val="80000"/>
              </a:lnSpc>
            </a:pPr>
            <a:r>
              <a:rPr lang="en-US" sz="2000" dirty="0" smtClean="0"/>
              <a:t>3. safe and sound housing finance system;</a:t>
            </a:r>
          </a:p>
          <a:p>
            <a:pPr>
              <a:lnSpc>
                <a:spcPct val="80000"/>
              </a:lnSpc>
            </a:pPr>
            <a:endParaRPr lang="en-US" sz="2000" dirty="0" smtClean="0"/>
          </a:p>
          <a:p>
            <a:pPr>
              <a:lnSpc>
                <a:spcPct val="80000"/>
              </a:lnSpc>
            </a:pPr>
            <a:r>
              <a:rPr lang="en-US" sz="2000" dirty="0" smtClean="0"/>
              <a:t>4. a range of financial services including insurance, brokerage, and retirement savings services; and</a:t>
            </a:r>
          </a:p>
          <a:p>
            <a:pPr>
              <a:lnSpc>
                <a:spcPct val="80000"/>
              </a:lnSpc>
            </a:pPr>
            <a:endParaRPr lang="en-US" sz="2000" dirty="0" smtClean="0"/>
          </a:p>
          <a:p>
            <a:pPr>
              <a:lnSpc>
                <a:spcPct val="80000"/>
              </a:lnSpc>
            </a:pPr>
            <a:r>
              <a:rPr lang="en-US" sz="2000" dirty="0" smtClean="0"/>
              <a:t>5. long term funding of positions in expensive capital assets.</a:t>
            </a:r>
          </a:p>
          <a:p>
            <a:pPr>
              <a:lnSpc>
                <a:spcPct val="80000"/>
              </a:lnSpc>
            </a:pPr>
            <a:endParaRPr lang="en-US" sz="2000" dirty="0" smtClean="0"/>
          </a:p>
          <a:p>
            <a:pPr>
              <a:lnSpc>
                <a:spcPct val="80000"/>
              </a:lnSpc>
              <a:buFont typeface="Arial" charset="0"/>
              <a:buNone/>
            </a:pPr>
            <a:r>
              <a:rPr lang="en-US" sz="2000" dirty="0" smtClean="0"/>
              <a:t>NB: there is no reason why these should be consolidated, nor why all should be privately supplied</a:t>
            </a:r>
          </a:p>
        </p:txBody>
      </p:sp>
    </p:spTree>
    <p:extLst>
      <p:ext uri="{BB962C8B-B14F-4D97-AF65-F5344CB8AC3E}">
        <p14:creationId xmlns:p14="http://schemas.microsoft.com/office/powerpoint/2010/main" val="3190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dirty="0" err="1" smtClean="0"/>
              <a:t>Minsky’s</a:t>
            </a:r>
            <a:r>
              <a:rPr lang="en-US" altLang="en-US" dirty="0" smtClean="0"/>
              <a:t> Wall St view of money</a:t>
            </a:r>
          </a:p>
        </p:txBody>
      </p:sp>
      <p:sp>
        <p:nvSpPr>
          <p:cNvPr id="3" name="Content Placeholder 2"/>
          <p:cNvSpPr>
            <a:spLocks noGrp="1"/>
          </p:cNvSpPr>
          <p:nvPr>
            <p:ph idx="1"/>
          </p:nvPr>
        </p:nvSpPr>
        <p:spPr>
          <a:xfrm>
            <a:off x="152400" y="1481138"/>
            <a:ext cx="8763000" cy="4525962"/>
          </a:xfrm>
        </p:spPr>
        <p:txBody>
          <a:bodyPr>
            <a:normAutofit fontScale="85000" lnSpcReduction="10000"/>
          </a:bodyPr>
          <a:lstStyle/>
          <a:p>
            <a:pPr marL="274320" indent="-274320" fontAlgn="auto">
              <a:spcAft>
                <a:spcPts val="0"/>
              </a:spcAft>
              <a:buFont typeface="Wingdings 2"/>
              <a:buChar char=""/>
              <a:defRPr/>
            </a:pPr>
            <a:r>
              <a:rPr lang="en-US" dirty="0" smtClean="0"/>
              <a:t>Vast majority of monetary transactions have little to do with circulating or producing output</a:t>
            </a:r>
          </a:p>
          <a:p>
            <a:pPr marL="274320" indent="-274320" fontAlgn="auto">
              <a:spcAft>
                <a:spcPts val="0"/>
              </a:spcAft>
              <a:buFont typeface="Wingdings 2"/>
              <a:buChar char=""/>
              <a:defRPr/>
            </a:pPr>
            <a:r>
              <a:rPr lang="en-US" dirty="0" smtClean="0"/>
              <a:t>Many </a:t>
            </a:r>
            <a:r>
              <a:rPr lang="en-US" dirty="0" smtClean="0"/>
              <a:t>are related to financing positions in assets: M now for more M later; issuing an IOU to get IOUs later</a:t>
            </a:r>
          </a:p>
          <a:p>
            <a:pPr marL="274320" lvl="1" indent="0" fontAlgn="auto">
              <a:spcAft>
                <a:spcPts val="0"/>
              </a:spcAft>
              <a:buNone/>
              <a:defRPr/>
            </a:pPr>
            <a:r>
              <a:rPr lang="en-US" dirty="0" smtClean="0"/>
              <a:t>	-The </a:t>
            </a:r>
            <a:r>
              <a:rPr lang="en-US" dirty="0" smtClean="0"/>
              <a:t>M now is usually collateralized borrowing: “other </a:t>
            </a:r>
            <a:r>
              <a:rPr lang="en-US" dirty="0" smtClean="0"/>
              <a:t>	people’s </a:t>
            </a:r>
            <a:r>
              <a:rPr lang="en-US" dirty="0" smtClean="0"/>
              <a:t>money”</a:t>
            </a:r>
          </a:p>
          <a:p>
            <a:pPr marL="274320" indent="-274320" fontAlgn="auto">
              <a:spcAft>
                <a:spcPts val="0"/>
              </a:spcAft>
              <a:buFont typeface="Wingdings 2"/>
              <a:buChar char=""/>
              <a:defRPr/>
            </a:pPr>
            <a:r>
              <a:rPr lang="en-US" dirty="0" smtClean="0"/>
              <a:t>Or: changing characteristics of income and outgo streams: r and x swaps</a:t>
            </a:r>
          </a:p>
          <a:p>
            <a:pPr marL="274320" indent="-274320" fontAlgn="auto">
              <a:spcAft>
                <a:spcPts val="0"/>
              </a:spcAft>
              <a:buFont typeface="Wingdings 2"/>
              <a:buChar char=""/>
              <a:defRPr/>
            </a:pPr>
            <a:r>
              <a:rPr lang="en-US" dirty="0" smtClean="0"/>
              <a:t>Many are hedges and bets on contingent </a:t>
            </a:r>
            <a:r>
              <a:rPr lang="en-US" dirty="0" smtClean="0"/>
              <a:t>outcomes</a:t>
            </a:r>
          </a:p>
          <a:p>
            <a:pPr marL="274320" indent="-274320" fontAlgn="auto">
              <a:spcAft>
                <a:spcPts val="0"/>
              </a:spcAft>
              <a:buFont typeface="Wingdings 2"/>
              <a:buChar char=""/>
              <a:defRPr/>
            </a:pPr>
            <a:r>
              <a:rPr lang="en-US" dirty="0" smtClean="0"/>
              <a:t>Need to redirect finance toward capital development of the economy</a:t>
            </a:r>
            <a:endParaRPr lang="en-US" dirty="0" smtClean="0"/>
          </a:p>
        </p:txBody>
      </p:sp>
    </p:spTree>
    <p:extLst>
      <p:ext uri="{BB962C8B-B14F-4D97-AF65-F5344CB8AC3E}">
        <p14:creationId xmlns:p14="http://schemas.microsoft.com/office/powerpoint/2010/main" val="340238373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Approaching Regulation</a:t>
            </a:r>
            <a:endParaRPr lang="en-US" dirty="0"/>
          </a:p>
        </p:txBody>
      </p:sp>
      <p:sp>
        <p:nvSpPr>
          <p:cNvPr id="5" name="Content Placeholder 4"/>
          <p:cNvSpPr>
            <a:spLocks noGrp="1"/>
          </p:cNvSpPr>
          <p:nvPr>
            <p:ph idx="1"/>
          </p:nvPr>
        </p:nvSpPr>
        <p:spPr/>
        <p:txBody>
          <a:bodyPr/>
          <a:lstStyle/>
          <a:p>
            <a:r>
              <a:rPr lang="en-US" dirty="0" smtClean="0"/>
              <a:t>To Reform the System We must Understand:</a:t>
            </a:r>
          </a:p>
          <a:p>
            <a:pPr lvl="1"/>
            <a:r>
              <a:rPr lang="en-US" dirty="0" smtClean="0"/>
              <a:t>What is the nature of the financial system today?</a:t>
            </a:r>
          </a:p>
          <a:p>
            <a:pPr lvl="1"/>
            <a:r>
              <a:rPr lang="en-US" dirty="0" smtClean="0"/>
              <a:t>What is the nature of the crisis?</a:t>
            </a:r>
          </a:p>
          <a:p>
            <a:pPr lvl="1"/>
            <a:r>
              <a:rPr lang="en-US" dirty="0" smtClean="0"/>
              <a:t>What is the nature of the crisis response?</a:t>
            </a:r>
          </a:p>
          <a:p>
            <a:pPr lvl="1"/>
            <a:r>
              <a:rPr lang="en-US" dirty="0" smtClean="0"/>
              <a:t>What should a financial system do?</a:t>
            </a:r>
          </a:p>
          <a:p>
            <a:pPr lvl="1"/>
            <a:r>
              <a:rPr lang="en-US" dirty="0" smtClean="0"/>
              <a:t>How can we reform the system so that</a:t>
            </a:r>
          </a:p>
          <a:p>
            <a:pPr lvl="2"/>
            <a:r>
              <a:rPr lang="en-US" dirty="0" smtClean="0"/>
              <a:t>It serves a public purpose</a:t>
            </a:r>
          </a:p>
          <a:p>
            <a:pPr lvl="2"/>
            <a:r>
              <a:rPr lang="en-US" dirty="0" smtClean="0"/>
              <a:t>It can be managed</a:t>
            </a:r>
          </a:p>
          <a:p>
            <a:pPr lvl="2"/>
            <a:r>
              <a:rPr lang="en-US" dirty="0" smtClean="0"/>
              <a:t>It can be rescued</a:t>
            </a:r>
          </a:p>
          <a:p>
            <a:pPr lvl="1"/>
            <a:endParaRPr lang="en-US" dirty="0"/>
          </a:p>
        </p:txBody>
      </p:sp>
    </p:spTree>
    <p:extLst>
      <p:ext uri="{BB962C8B-B14F-4D97-AF65-F5344CB8AC3E}">
        <p14:creationId xmlns:p14="http://schemas.microsoft.com/office/powerpoint/2010/main" val="1136545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1800" dirty="0" smtClean="0"/>
              <a:t>The Big 4: Banks or Shadow?</a:t>
            </a:r>
            <a:endParaRPr lang="en-US" sz="1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4810161" cy="257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56709"/>
            <a:ext cx="4190999" cy="303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48" y="3456709"/>
            <a:ext cx="41275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936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put the Genie back in the bottle? Glass </a:t>
            </a:r>
            <a:r>
              <a:rPr lang="en-US" sz="3600" dirty="0" err="1" smtClean="0"/>
              <a:t>Steagall</a:t>
            </a:r>
            <a:endParaRPr lang="en-US" sz="3600" dirty="0"/>
          </a:p>
        </p:txBody>
      </p:sp>
      <p:sp>
        <p:nvSpPr>
          <p:cNvPr id="3" name="Content Placeholder 2"/>
          <p:cNvSpPr>
            <a:spLocks noGrp="1"/>
          </p:cNvSpPr>
          <p:nvPr>
            <p:ph idx="1"/>
          </p:nvPr>
        </p:nvSpPr>
        <p:spPr/>
        <p:txBody>
          <a:bodyPr>
            <a:noAutofit/>
          </a:bodyPr>
          <a:lstStyle/>
          <a:p>
            <a:r>
              <a:rPr lang="en-US" sz="2400" dirty="0"/>
              <a:t>Section 16 accorded regulated banks “all such incidental </a:t>
            </a:r>
            <a:r>
              <a:rPr lang="en-US" sz="2400" dirty="0" smtClean="0"/>
              <a:t>powers … </a:t>
            </a:r>
            <a:r>
              <a:rPr lang="en-US" sz="2400" dirty="0"/>
              <a:t>necessary to carry on the business of banking” (FRB 1933</a:t>
            </a:r>
            <a:r>
              <a:rPr lang="en-US" sz="2400" dirty="0" smtClean="0"/>
              <a:t>, 396)</a:t>
            </a:r>
            <a:r>
              <a:rPr lang="en-US" sz="2400" dirty="0" smtClean="0">
                <a:sym typeface="Wingdings" panose="05000000000000000000" pitchFamily="2" charset="2"/>
              </a:rPr>
              <a:t>undermined separation</a:t>
            </a:r>
            <a:endParaRPr lang="en-US" sz="2400" dirty="0" smtClean="0"/>
          </a:p>
          <a:p>
            <a:r>
              <a:rPr lang="en-US" sz="2400" dirty="0"/>
              <a:t>Liquidity </a:t>
            </a:r>
            <a:r>
              <a:rPr lang="en-US" sz="2400" dirty="0" smtClean="0"/>
              <a:t>creation was </a:t>
            </a:r>
            <a:r>
              <a:rPr lang="en-US" sz="2400" dirty="0"/>
              <a:t>increasingly transferred from deposit taking </a:t>
            </a:r>
            <a:r>
              <a:rPr lang="en-US" sz="2400" dirty="0" smtClean="0"/>
              <a:t>by commercial </a:t>
            </a:r>
            <a:r>
              <a:rPr lang="en-US" sz="2400" dirty="0"/>
              <a:t>banks subject to prudential regulation, to </a:t>
            </a:r>
            <a:r>
              <a:rPr lang="en-US" sz="2400" dirty="0" smtClean="0"/>
              <a:t>securitized structures </a:t>
            </a:r>
            <a:r>
              <a:rPr lang="en-US" sz="2400" dirty="0"/>
              <a:t>that were exempt from reporting and </a:t>
            </a:r>
            <a:r>
              <a:rPr lang="en-US" sz="2400" dirty="0" smtClean="0"/>
              <a:t> regulation because </a:t>
            </a:r>
            <a:r>
              <a:rPr lang="en-US" sz="2400" dirty="0"/>
              <a:t>they were considered capital market activities and (usually</a:t>
            </a:r>
            <a:r>
              <a:rPr lang="en-US" sz="2400" dirty="0" smtClean="0"/>
              <a:t>) exempt </a:t>
            </a:r>
            <a:r>
              <a:rPr lang="en-US" sz="2400" dirty="0"/>
              <a:t>from even SEC oversight.</a:t>
            </a:r>
            <a:endParaRPr lang="en-US" sz="2400" dirty="0" smtClean="0"/>
          </a:p>
          <a:p>
            <a:r>
              <a:rPr lang="en-US" sz="2400" dirty="0" err="1" smtClean="0"/>
              <a:t>Kregel</a:t>
            </a:r>
            <a:r>
              <a:rPr lang="en-US" sz="2400" dirty="0" smtClean="0"/>
              <a:t>: If we re-segment, commercial banks must be profitable</a:t>
            </a:r>
          </a:p>
          <a:p>
            <a:r>
              <a:rPr lang="en-US" sz="2400" dirty="0" smtClean="0"/>
              <a:t>Morgan Ricks: “term out” to eliminate competition from MMMF</a:t>
            </a:r>
            <a:endParaRPr lang="en-US" sz="2400" dirty="0"/>
          </a:p>
        </p:txBody>
      </p:sp>
    </p:spTree>
    <p:extLst>
      <p:ext uri="{BB962C8B-B14F-4D97-AF65-F5344CB8AC3E}">
        <p14:creationId xmlns:p14="http://schemas.microsoft.com/office/powerpoint/2010/main" val="2856643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dirty="0"/>
              <a:t>A</a:t>
            </a:r>
            <a:r>
              <a:rPr lang="en-US" dirty="0" smtClean="0"/>
              <a:t> </a:t>
            </a:r>
            <a:r>
              <a:rPr lang="en-US" dirty="0" smtClean="0"/>
              <a:t>Modest </a:t>
            </a:r>
            <a:r>
              <a:rPr lang="en-US" dirty="0" smtClean="0"/>
              <a:t>Proposal</a:t>
            </a:r>
            <a:endParaRPr lang="en-US" dirty="0"/>
          </a:p>
        </p:txBody>
      </p:sp>
      <p:sp>
        <p:nvSpPr>
          <p:cNvPr id="3" name="Content Placeholder 2"/>
          <p:cNvSpPr>
            <a:spLocks noGrp="1"/>
          </p:cNvSpPr>
          <p:nvPr>
            <p:ph idx="1"/>
          </p:nvPr>
        </p:nvSpPr>
        <p:spPr>
          <a:xfrm>
            <a:off x="228600" y="1219200"/>
            <a:ext cx="8686800" cy="5181600"/>
          </a:xfrm>
        </p:spPr>
        <p:txBody>
          <a:bodyPr/>
          <a:lstStyle/>
          <a:p>
            <a:pPr marL="0" marR="0" indent="0">
              <a:lnSpc>
                <a:spcPct val="115000"/>
              </a:lnSpc>
              <a:spcBef>
                <a:spcPts val="0"/>
              </a:spcBef>
              <a:spcAft>
                <a:spcPts val="1000"/>
              </a:spcAft>
              <a:buNone/>
            </a:pPr>
            <a:r>
              <a:rPr lang="en-US" sz="2000" dirty="0">
                <a:ea typeface="Calibri"/>
                <a:cs typeface="Times New Roman"/>
              </a:rPr>
              <a:t>1. </a:t>
            </a:r>
            <a:r>
              <a:rPr lang="en-US" sz="2000" dirty="0" smtClean="0">
                <a:ea typeface="Calibri"/>
                <a:cs typeface="Times New Roman"/>
              </a:rPr>
              <a:t>Banks lend </a:t>
            </a:r>
            <a:r>
              <a:rPr lang="en-US" sz="2000" dirty="0">
                <a:ea typeface="Calibri"/>
                <a:cs typeface="Times New Roman"/>
              </a:rPr>
              <a:t>directly to borrowers, and then service and </a:t>
            </a:r>
            <a:r>
              <a:rPr lang="en-US" sz="2000" dirty="0" smtClean="0">
                <a:ea typeface="Calibri"/>
                <a:cs typeface="Times New Roman"/>
              </a:rPr>
              <a:t>hold them. There </a:t>
            </a:r>
            <a:r>
              <a:rPr lang="en-US" sz="2000" dirty="0">
                <a:ea typeface="Calibri"/>
                <a:cs typeface="Times New Roman"/>
              </a:rPr>
              <a:t>is no further public purpose served by selling loans or other </a:t>
            </a:r>
            <a:r>
              <a:rPr lang="en-US" sz="2000" dirty="0" smtClean="0">
                <a:ea typeface="Calibri"/>
                <a:cs typeface="Times New Roman"/>
              </a:rPr>
              <a:t>assets </a:t>
            </a:r>
            <a:r>
              <a:rPr lang="en-US" sz="2000" dirty="0">
                <a:ea typeface="Calibri"/>
                <a:cs typeface="Times New Roman"/>
              </a:rPr>
              <a:t>to third parties, but there are substantial </a:t>
            </a:r>
            <a:r>
              <a:rPr lang="en-US" sz="2000" dirty="0" smtClean="0">
                <a:ea typeface="Calibri"/>
                <a:cs typeface="Times New Roman"/>
              </a:rPr>
              <a:t>costs </a:t>
            </a:r>
            <a:r>
              <a:rPr lang="en-US" sz="2000" dirty="0">
                <a:ea typeface="Calibri"/>
                <a:cs typeface="Times New Roman"/>
              </a:rPr>
              <a:t>to government </a:t>
            </a:r>
            <a:r>
              <a:rPr lang="en-US" sz="2000" dirty="0" smtClean="0">
                <a:ea typeface="Calibri"/>
                <a:cs typeface="Times New Roman"/>
              </a:rPr>
              <a:t>from</a:t>
            </a:r>
            <a:r>
              <a:rPr lang="en-US" sz="2000" dirty="0" smtClean="0">
                <a:ea typeface="Calibri"/>
                <a:cs typeface="Times New Roman"/>
              </a:rPr>
              <a:t> </a:t>
            </a:r>
            <a:r>
              <a:rPr lang="en-US" sz="2000" dirty="0">
                <a:ea typeface="Calibri"/>
                <a:cs typeface="Times New Roman"/>
              </a:rPr>
              <a:t>regulation and supervision of those activities. </a:t>
            </a:r>
          </a:p>
          <a:p>
            <a:pPr marL="0" marR="0" indent="0">
              <a:lnSpc>
                <a:spcPct val="115000"/>
              </a:lnSpc>
              <a:spcBef>
                <a:spcPts val="0"/>
              </a:spcBef>
              <a:spcAft>
                <a:spcPts val="1000"/>
              </a:spcAft>
              <a:buNone/>
            </a:pPr>
            <a:r>
              <a:rPr lang="en-US" sz="2000" dirty="0">
                <a:ea typeface="Calibri"/>
                <a:cs typeface="Times New Roman"/>
              </a:rPr>
              <a:t>2. US banks </a:t>
            </a:r>
            <a:r>
              <a:rPr lang="en-US" sz="2000" dirty="0" smtClean="0">
                <a:ea typeface="Calibri"/>
                <a:cs typeface="Times New Roman"/>
              </a:rPr>
              <a:t>cannot </a:t>
            </a:r>
            <a:r>
              <a:rPr lang="en-US" sz="2000" dirty="0">
                <a:ea typeface="Calibri"/>
                <a:cs typeface="Times New Roman"/>
              </a:rPr>
              <a:t>contract in </a:t>
            </a:r>
            <a:r>
              <a:rPr lang="en-US" sz="2000" dirty="0" smtClean="0">
                <a:ea typeface="Calibri"/>
                <a:cs typeface="Times New Roman"/>
              </a:rPr>
              <a:t>LIBOR</a:t>
            </a:r>
            <a:r>
              <a:rPr lang="en-US" sz="2000" dirty="0">
                <a:ea typeface="Calibri"/>
                <a:cs typeface="Times New Roman"/>
              </a:rPr>
              <a:t>,</a:t>
            </a:r>
            <a:r>
              <a:rPr lang="en-US" sz="2000" dirty="0" smtClean="0">
                <a:ea typeface="Calibri"/>
                <a:cs typeface="Times New Roman"/>
              </a:rPr>
              <a:t> </a:t>
            </a:r>
            <a:r>
              <a:rPr lang="en-US" sz="2000" dirty="0">
                <a:ea typeface="Calibri"/>
                <a:cs typeface="Times New Roman"/>
              </a:rPr>
              <a:t>an interest rate set </a:t>
            </a:r>
            <a:r>
              <a:rPr lang="en-US" sz="2000" dirty="0" smtClean="0">
                <a:ea typeface="Calibri"/>
                <a:cs typeface="Times New Roman"/>
              </a:rPr>
              <a:t>externally </a:t>
            </a:r>
            <a:r>
              <a:rPr lang="en-US" sz="2000" dirty="0">
                <a:ea typeface="Calibri"/>
                <a:cs typeface="Times New Roman"/>
              </a:rPr>
              <a:t>with a large, subjective component </a:t>
            </a:r>
            <a:r>
              <a:rPr lang="en-US" sz="2000" dirty="0" smtClean="0">
                <a:ea typeface="Calibri"/>
                <a:cs typeface="Times New Roman"/>
              </a:rPr>
              <a:t>and subject to manipulation</a:t>
            </a:r>
            <a:r>
              <a:rPr lang="en-US" sz="2000" dirty="0" smtClean="0">
                <a:ea typeface="Calibri"/>
                <a:cs typeface="Times New Roman"/>
              </a:rPr>
              <a:t>. </a:t>
            </a:r>
            <a:r>
              <a:rPr lang="en-US" sz="2000" dirty="0">
                <a:ea typeface="Calibri"/>
                <a:cs typeface="Times New Roman"/>
              </a:rPr>
              <a:t>If not for indexing to LIBOR, the rates paid by US borrowers, including homeowners and businesses, would have come down as the Fed intended when it cut the fed funds rate.</a:t>
            </a:r>
          </a:p>
          <a:p>
            <a:pPr marL="0" marR="0" indent="0">
              <a:lnSpc>
                <a:spcPct val="115000"/>
              </a:lnSpc>
              <a:spcBef>
                <a:spcPts val="0"/>
              </a:spcBef>
              <a:spcAft>
                <a:spcPts val="1000"/>
              </a:spcAft>
              <a:buNone/>
            </a:pPr>
            <a:r>
              <a:rPr lang="en-US" sz="2000" dirty="0" smtClean="0">
                <a:ea typeface="Calibri"/>
                <a:cs typeface="Times New Roman"/>
              </a:rPr>
              <a:t>3</a:t>
            </a:r>
            <a:r>
              <a:rPr lang="en-US" sz="2000" dirty="0">
                <a:ea typeface="Calibri"/>
                <a:cs typeface="Times New Roman"/>
              </a:rPr>
              <a:t>. Banks </a:t>
            </a:r>
            <a:r>
              <a:rPr lang="en-US" sz="2000" dirty="0" smtClean="0">
                <a:ea typeface="Calibri"/>
                <a:cs typeface="Times New Roman"/>
              </a:rPr>
              <a:t>cannot </a:t>
            </a:r>
            <a:r>
              <a:rPr lang="en-US" sz="2000" dirty="0">
                <a:ea typeface="Calibri"/>
                <a:cs typeface="Times New Roman"/>
              </a:rPr>
              <a:t>have subsidiaries of any kind. No public purpose is served by allowing </a:t>
            </a:r>
            <a:r>
              <a:rPr lang="en-US" sz="2000" dirty="0" smtClean="0">
                <a:ea typeface="Calibri"/>
                <a:cs typeface="Times New Roman"/>
              </a:rPr>
              <a:t>banks </a:t>
            </a:r>
            <a:r>
              <a:rPr lang="en-US" sz="2000" dirty="0">
                <a:ea typeface="Calibri"/>
                <a:cs typeface="Times New Roman"/>
              </a:rPr>
              <a:t>to hold </a:t>
            </a:r>
            <a:r>
              <a:rPr lang="en-US" sz="2000" dirty="0" smtClean="0">
                <a:ea typeface="Calibri"/>
                <a:cs typeface="Times New Roman"/>
              </a:rPr>
              <a:t>assets </a:t>
            </a:r>
            <a:r>
              <a:rPr lang="en-US" sz="2000" dirty="0">
                <a:ea typeface="Calibri"/>
                <a:cs typeface="Times New Roman"/>
              </a:rPr>
              <a:t>'off balance sheet.'</a:t>
            </a:r>
          </a:p>
          <a:p>
            <a:pPr marL="0" marR="0" indent="0">
              <a:lnSpc>
                <a:spcPct val="115000"/>
              </a:lnSpc>
              <a:spcBef>
                <a:spcPts val="0"/>
              </a:spcBef>
              <a:spcAft>
                <a:spcPts val="1000"/>
              </a:spcAft>
              <a:buNone/>
            </a:pPr>
            <a:r>
              <a:rPr lang="en-US" sz="2000" dirty="0" smtClean="0">
                <a:ea typeface="Calibri"/>
                <a:cs typeface="Times New Roman"/>
              </a:rPr>
              <a:t>4</a:t>
            </a:r>
            <a:r>
              <a:rPr lang="en-US" sz="2000" dirty="0">
                <a:ea typeface="Calibri"/>
                <a:cs typeface="Times New Roman"/>
              </a:rPr>
              <a:t>. Banks should not be allowed to accept financial assets as collateral for loans. No public purpose is served by financial leverage.</a:t>
            </a:r>
          </a:p>
          <a:p>
            <a:pPr marL="0" indent="0">
              <a:buNone/>
            </a:pPr>
            <a:endParaRPr lang="en-US" dirty="0"/>
          </a:p>
        </p:txBody>
      </p:sp>
    </p:spTree>
    <p:extLst>
      <p:ext uri="{BB962C8B-B14F-4D97-AF65-F5344CB8AC3E}">
        <p14:creationId xmlns:p14="http://schemas.microsoft.com/office/powerpoint/2010/main" val="419557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Modest </a:t>
            </a:r>
            <a:r>
              <a:rPr lang="en-US" dirty="0"/>
              <a:t>P</a:t>
            </a:r>
            <a:r>
              <a:rPr lang="en-US" dirty="0" smtClean="0"/>
              <a:t>roposal </a:t>
            </a:r>
            <a:r>
              <a:rPr lang="en-US" dirty="0" err="1" smtClean="0"/>
              <a:t>con’t</a:t>
            </a:r>
            <a:endParaRPr lang="en-US" dirty="0"/>
          </a:p>
        </p:txBody>
      </p:sp>
      <p:sp>
        <p:nvSpPr>
          <p:cNvPr id="3" name="Content Placeholder 2"/>
          <p:cNvSpPr>
            <a:spLocks noGrp="1"/>
          </p:cNvSpPr>
          <p:nvPr>
            <p:ph idx="1"/>
          </p:nvPr>
        </p:nvSpPr>
        <p:spPr>
          <a:xfrm>
            <a:off x="304800" y="1219200"/>
            <a:ext cx="8610600" cy="5257800"/>
          </a:xfrm>
        </p:spPr>
        <p:txBody>
          <a:bodyPr>
            <a:noAutofit/>
          </a:bodyPr>
          <a:lstStyle/>
          <a:p>
            <a:pPr marL="0" marR="0" indent="0">
              <a:lnSpc>
                <a:spcPct val="115000"/>
              </a:lnSpc>
              <a:spcBef>
                <a:spcPts val="0"/>
              </a:spcBef>
              <a:spcAft>
                <a:spcPts val="1000"/>
              </a:spcAft>
              <a:buNone/>
            </a:pPr>
            <a:r>
              <a:rPr lang="en-US" sz="2000" dirty="0">
                <a:ea typeface="Calibri"/>
                <a:cs typeface="Times New Roman"/>
              </a:rPr>
              <a:t>5. US Banks </a:t>
            </a:r>
            <a:r>
              <a:rPr lang="en-US" sz="2000" dirty="0" smtClean="0">
                <a:ea typeface="Calibri"/>
                <a:cs typeface="Times New Roman"/>
              </a:rPr>
              <a:t>cannot </a:t>
            </a:r>
            <a:r>
              <a:rPr lang="en-US" sz="2000" dirty="0">
                <a:ea typeface="Calibri"/>
                <a:cs typeface="Times New Roman"/>
              </a:rPr>
              <a:t>lend </a:t>
            </a:r>
            <a:r>
              <a:rPr lang="en-US" sz="2000" dirty="0" smtClean="0">
                <a:ea typeface="Calibri"/>
                <a:cs typeface="Times New Roman"/>
              </a:rPr>
              <a:t>off-shore</a:t>
            </a:r>
            <a:r>
              <a:rPr lang="en-US" sz="2000" dirty="0">
                <a:ea typeface="Calibri"/>
                <a:cs typeface="Times New Roman"/>
              </a:rPr>
              <a:t>. No </a:t>
            </a:r>
            <a:r>
              <a:rPr lang="en-US" sz="2000" dirty="0" smtClean="0">
                <a:ea typeface="Calibri"/>
                <a:cs typeface="Times New Roman"/>
              </a:rPr>
              <a:t>national public </a:t>
            </a:r>
            <a:r>
              <a:rPr lang="en-US" sz="2000" dirty="0">
                <a:ea typeface="Calibri"/>
                <a:cs typeface="Times New Roman"/>
              </a:rPr>
              <a:t>purpose is served by allowing US banks to lend for foreign purposes.</a:t>
            </a:r>
          </a:p>
          <a:p>
            <a:pPr marL="0" marR="0" indent="0">
              <a:lnSpc>
                <a:spcPct val="115000"/>
              </a:lnSpc>
              <a:spcBef>
                <a:spcPts val="0"/>
              </a:spcBef>
              <a:spcAft>
                <a:spcPts val="1000"/>
              </a:spcAft>
              <a:buNone/>
            </a:pPr>
            <a:r>
              <a:rPr lang="en-US" sz="2000" dirty="0" smtClean="0">
                <a:ea typeface="Calibri"/>
                <a:cs typeface="Times New Roman"/>
              </a:rPr>
              <a:t>6</a:t>
            </a:r>
            <a:r>
              <a:rPr lang="en-US" sz="2000" dirty="0">
                <a:ea typeface="Calibri"/>
                <a:cs typeface="Times New Roman"/>
              </a:rPr>
              <a:t>. Banks </a:t>
            </a:r>
            <a:r>
              <a:rPr lang="en-US" sz="2000" dirty="0" smtClean="0">
                <a:ea typeface="Calibri"/>
                <a:cs typeface="Times New Roman"/>
              </a:rPr>
              <a:t>cannot </a:t>
            </a:r>
            <a:r>
              <a:rPr lang="en-US" sz="2000" dirty="0">
                <a:ea typeface="Calibri"/>
                <a:cs typeface="Times New Roman"/>
              </a:rPr>
              <a:t>buy (or sell) credit default insurance. The public purpose of banking as a public/private partnership is to </a:t>
            </a:r>
            <a:r>
              <a:rPr lang="en-US" sz="2000" dirty="0" smtClean="0">
                <a:ea typeface="Calibri"/>
                <a:cs typeface="Times New Roman"/>
              </a:rPr>
              <a:t>underwrite and </a:t>
            </a:r>
            <a:r>
              <a:rPr lang="en-US" sz="2000" dirty="0" smtClean="0">
                <a:ea typeface="Calibri"/>
                <a:cs typeface="Times New Roman"/>
              </a:rPr>
              <a:t>price risk. If </a:t>
            </a:r>
            <a:r>
              <a:rPr lang="en-US" sz="2000" dirty="0">
                <a:ea typeface="Calibri"/>
                <a:cs typeface="Times New Roman"/>
              </a:rPr>
              <a:t>a </a:t>
            </a:r>
            <a:r>
              <a:rPr lang="en-US" sz="2000" dirty="0" smtClean="0">
                <a:ea typeface="Calibri"/>
                <a:cs typeface="Times New Roman"/>
              </a:rPr>
              <a:t>bank </a:t>
            </a:r>
            <a:r>
              <a:rPr lang="en-US" sz="2000" dirty="0">
                <a:ea typeface="Calibri"/>
                <a:cs typeface="Times New Roman"/>
              </a:rPr>
              <a:t>relies on credit default insurance it is transferring that pricing of risk to a third party, which is counter to the public purpose of </a:t>
            </a:r>
            <a:r>
              <a:rPr lang="en-US" sz="2000" dirty="0" smtClean="0">
                <a:ea typeface="Calibri"/>
                <a:cs typeface="Times New Roman"/>
              </a:rPr>
              <a:t>banking</a:t>
            </a:r>
            <a:r>
              <a:rPr lang="en-US" sz="2000" dirty="0" smtClean="0">
                <a:ea typeface="Calibri"/>
                <a:cs typeface="Times New Roman"/>
              </a:rPr>
              <a:t>.</a:t>
            </a:r>
            <a:endParaRPr lang="en-US" sz="2000" dirty="0">
              <a:ea typeface="Calibri"/>
              <a:cs typeface="Times New Roman"/>
            </a:endParaRPr>
          </a:p>
          <a:p>
            <a:pPr marL="0" marR="0" indent="0">
              <a:lnSpc>
                <a:spcPct val="115000"/>
              </a:lnSpc>
              <a:spcBef>
                <a:spcPts val="0"/>
              </a:spcBef>
              <a:spcAft>
                <a:spcPts val="1000"/>
              </a:spcAft>
              <a:buNone/>
            </a:pPr>
            <a:r>
              <a:rPr lang="en-US" sz="2000" dirty="0" smtClean="0">
                <a:ea typeface="Calibri"/>
                <a:cs typeface="Times New Roman"/>
              </a:rPr>
              <a:t>7</a:t>
            </a:r>
            <a:r>
              <a:rPr lang="en-US" sz="2000" dirty="0">
                <a:ea typeface="Calibri"/>
                <a:cs typeface="Times New Roman"/>
              </a:rPr>
              <a:t>. Banks </a:t>
            </a:r>
            <a:r>
              <a:rPr lang="en-US" sz="2000" dirty="0" smtClean="0">
                <a:ea typeface="Calibri"/>
                <a:cs typeface="Times New Roman"/>
              </a:rPr>
              <a:t>cannot </a:t>
            </a:r>
            <a:r>
              <a:rPr lang="en-US" sz="2000" dirty="0">
                <a:ea typeface="Calibri"/>
                <a:cs typeface="Times New Roman"/>
              </a:rPr>
              <a:t>engage in proprietary trading or any profit making ventures beyond basic lending. If the public sector wants to venture out of banking for some presumed public purpose it can be done through other outlets.</a:t>
            </a:r>
          </a:p>
          <a:p>
            <a:pPr marL="0" marR="0" indent="0">
              <a:lnSpc>
                <a:spcPct val="115000"/>
              </a:lnSpc>
              <a:spcBef>
                <a:spcPts val="0"/>
              </a:spcBef>
              <a:spcAft>
                <a:spcPts val="1000"/>
              </a:spcAft>
              <a:buNone/>
            </a:pPr>
            <a:r>
              <a:rPr lang="en-US" sz="2000" dirty="0" smtClean="0">
                <a:ea typeface="Calibri"/>
                <a:cs typeface="Times New Roman"/>
              </a:rPr>
              <a:t>8</a:t>
            </a:r>
            <a:r>
              <a:rPr lang="en-US" sz="2000" dirty="0">
                <a:ea typeface="Calibri"/>
                <a:cs typeface="Times New Roman"/>
              </a:rPr>
              <a:t>. Use </a:t>
            </a:r>
            <a:r>
              <a:rPr lang="en-US" sz="2000" dirty="0" smtClean="0">
                <a:ea typeface="Calibri"/>
                <a:cs typeface="Times New Roman"/>
              </a:rPr>
              <a:t>FDIC-approved </a:t>
            </a:r>
            <a:r>
              <a:rPr lang="en-US" sz="2000" dirty="0">
                <a:ea typeface="Calibri"/>
                <a:cs typeface="Times New Roman"/>
              </a:rPr>
              <a:t>credit models for evaluation of bank assets. </a:t>
            </a:r>
            <a:r>
              <a:rPr lang="en-US" sz="2000" dirty="0" smtClean="0">
                <a:ea typeface="Calibri"/>
                <a:cs typeface="Times New Roman"/>
              </a:rPr>
              <a:t>Do </a:t>
            </a:r>
            <a:r>
              <a:rPr lang="en-US" sz="2000" dirty="0">
                <a:ea typeface="Calibri"/>
                <a:cs typeface="Times New Roman"/>
              </a:rPr>
              <a:t>not allow mark to market of bank assets. </a:t>
            </a:r>
            <a:r>
              <a:rPr lang="en-US" sz="2000" dirty="0" smtClean="0">
                <a:ea typeface="Calibri"/>
                <a:cs typeface="Times New Roman"/>
              </a:rPr>
              <a:t>If </a:t>
            </a:r>
            <a:r>
              <a:rPr lang="en-US" sz="2000" dirty="0">
                <a:ea typeface="Calibri"/>
                <a:cs typeface="Times New Roman"/>
              </a:rPr>
              <a:t>there is a valid argument </a:t>
            </a:r>
            <a:r>
              <a:rPr lang="en-US" sz="2000" dirty="0" smtClean="0">
                <a:ea typeface="Calibri"/>
                <a:cs typeface="Times New Roman"/>
              </a:rPr>
              <a:t> for </a:t>
            </a:r>
            <a:r>
              <a:rPr lang="en-US" sz="2000" dirty="0">
                <a:ea typeface="Calibri"/>
                <a:cs typeface="Times New Roman"/>
              </a:rPr>
              <a:t>marking </a:t>
            </a:r>
            <a:r>
              <a:rPr lang="en-US" sz="2000" dirty="0" smtClean="0">
                <a:ea typeface="Calibri"/>
                <a:cs typeface="Times New Roman"/>
              </a:rPr>
              <a:t>a </a:t>
            </a:r>
            <a:r>
              <a:rPr lang="en-US" sz="2000" dirty="0">
                <a:ea typeface="Calibri"/>
                <a:cs typeface="Times New Roman"/>
              </a:rPr>
              <a:t>bank asset to market prices, </a:t>
            </a:r>
            <a:r>
              <a:rPr lang="en-US" sz="2000" dirty="0" smtClean="0">
                <a:ea typeface="Calibri"/>
                <a:cs typeface="Times New Roman"/>
              </a:rPr>
              <a:t>that </a:t>
            </a:r>
            <a:r>
              <a:rPr lang="en-US" sz="2000" dirty="0">
                <a:ea typeface="Calibri"/>
                <a:cs typeface="Times New Roman"/>
              </a:rPr>
              <a:t>asset should not be a </a:t>
            </a:r>
            <a:r>
              <a:rPr lang="en-US" sz="2000" dirty="0" smtClean="0">
                <a:ea typeface="Calibri"/>
                <a:cs typeface="Times New Roman"/>
              </a:rPr>
              <a:t>bank </a:t>
            </a:r>
            <a:r>
              <a:rPr lang="en-US" sz="2000" dirty="0">
                <a:ea typeface="Calibri"/>
                <a:cs typeface="Times New Roman"/>
              </a:rPr>
              <a:t>asset in the first place. The public purpose of banking is to facilitate loans based on credit analysis rather, than market valuation. </a:t>
            </a:r>
          </a:p>
        </p:txBody>
      </p:sp>
    </p:spTree>
    <p:extLst>
      <p:ext uri="{BB962C8B-B14F-4D97-AF65-F5344CB8AC3E}">
        <p14:creationId xmlns:p14="http://schemas.microsoft.com/office/powerpoint/2010/main" val="325629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sz="4000" smtClean="0"/>
              <a:t>Conclusions for Reform: Gov’t Role</a:t>
            </a:r>
          </a:p>
        </p:txBody>
      </p:sp>
      <p:sp>
        <p:nvSpPr>
          <p:cNvPr id="14339" name="Rectangle 3"/>
          <p:cNvSpPr>
            <a:spLocks noGrp="1"/>
          </p:cNvSpPr>
          <p:nvPr>
            <p:ph idx="1"/>
          </p:nvPr>
        </p:nvSpPr>
        <p:spPr/>
        <p:txBody>
          <a:bodyPr/>
          <a:lstStyle/>
          <a:p>
            <a:r>
              <a:rPr lang="en-US" sz="2800" dirty="0" smtClean="0"/>
              <a:t>Reducing concentration plus retaining risk can reorient banks back to relationship banking</a:t>
            </a:r>
          </a:p>
          <a:p>
            <a:r>
              <a:rPr lang="en-US" sz="2800" dirty="0" smtClean="0"/>
              <a:t>Role for gov’t to play in re-regulating and re-supervising</a:t>
            </a:r>
          </a:p>
          <a:p>
            <a:pPr lvl="1"/>
            <a:r>
              <a:rPr lang="en-US" sz="2400" dirty="0" smtClean="0"/>
              <a:t>There are no magic formulas (capital ratios, </a:t>
            </a:r>
            <a:r>
              <a:rPr lang="en-US" sz="2400" smtClean="0"/>
              <a:t>living wills, skin in the game)</a:t>
            </a:r>
            <a:endParaRPr lang="en-US" sz="2400" dirty="0" smtClean="0"/>
          </a:p>
          <a:p>
            <a:r>
              <a:rPr lang="en-US" sz="2800" dirty="0" smtClean="0"/>
              <a:t>Role for gov’t in direct provision of financial services</a:t>
            </a:r>
          </a:p>
          <a:p>
            <a:pPr lvl="1"/>
            <a:r>
              <a:rPr lang="en-US" sz="2400" dirty="0" smtClean="0"/>
              <a:t>Payments system</a:t>
            </a:r>
          </a:p>
          <a:p>
            <a:pPr lvl="1"/>
            <a:r>
              <a:rPr lang="en-US" sz="2400" dirty="0" smtClean="0"/>
              <a:t>Direct lending to serve public purpose</a:t>
            </a:r>
          </a:p>
          <a:p>
            <a:pPr lvl="1"/>
            <a:r>
              <a:rPr lang="en-US" sz="2400" dirty="0" smtClean="0"/>
              <a:t>Guarantees for public-private partnerships</a:t>
            </a:r>
          </a:p>
          <a:p>
            <a:pPr>
              <a:buFont typeface="Arial" charset="0"/>
              <a:buNone/>
            </a:pPr>
            <a:endParaRPr lang="en-US" sz="2800" dirty="0" smtClean="0"/>
          </a:p>
        </p:txBody>
      </p:sp>
    </p:spTree>
    <p:extLst>
      <p:ext uri="{BB962C8B-B14F-4D97-AF65-F5344CB8AC3E}">
        <p14:creationId xmlns:p14="http://schemas.microsoft.com/office/powerpoint/2010/main" val="400135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a:xfrm>
            <a:off x="0" y="274638"/>
            <a:ext cx="8229600" cy="1143000"/>
          </a:xfrm>
        </p:spPr>
        <p:txBody>
          <a:bodyPr>
            <a:normAutofit fontScale="90000"/>
          </a:bodyPr>
          <a:lstStyle/>
          <a:p>
            <a:r>
              <a:rPr lang="en-US" altLang="en-US" smtClean="0"/>
              <a:t>A Minsky Moment or a Minsky Half-Century?</a:t>
            </a:r>
          </a:p>
        </p:txBody>
      </p:sp>
      <p:sp>
        <p:nvSpPr>
          <p:cNvPr id="90115" name="Content Placeholder 2"/>
          <p:cNvSpPr>
            <a:spLocks noGrp="1"/>
          </p:cNvSpPr>
          <p:nvPr>
            <p:ph idx="4294967295"/>
          </p:nvPr>
        </p:nvSpPr>
        <p:spPr>
          <a:xfrm>
            <a:off x="0" y="1600200"/>
            <a:ext cx="8229600" cy="4953000"/>
          </a:xfrm>
        </p:spPr>
        <p:txBody>
          <a:bodyPr/>
          <a:lstStyle/>
          <a:p>
            <a:r>
              <a:rPr lang="en-US" altLang="en-US" smtClean="0"/>
              <a:t>Stages Approach</a:t>
            </a:r>
          </a:p>
          <a:p>
            <a:pPr lvl="1"/>
            <a:r>
              <a:rPr lang="en-US" altLang="en-US" sz="2400" smtClean="0"/>
              <a:t>Commercial capitalism</a:t>
            </a:r>
          </a:p>
          <a:p>
            <a:pPr lvl="1"/>
            <a:r>
              <a:rPr lang="en-US" altLang="en-US" sz="2400" smtClean="0"/>
              <a:t>Finance capitalism</a:t>
            </a:r>
          </a:p>
          <a:p>
            <a:pPr lvl="1"/>
            <a:r>
              <a:rPr lang="en-US" altLang="en-US" sz="2400" smtClean="0"/>
              <a:t>Paternalistic (Managerial-Welfare State) capitalism</a:t>
            </a:r>
          </a:p>
          <a:p>
            <a:pPr lvl="1"/>
            <a:r>
              <a:rPr lang="en-US" altLang="en-US" sz="2400" smtClean="0"/>
              <a:t>Money Manager capitalism (predator state, financialization, ownership society, neoliberalism, neoconservativism, shadow banking)</a:t>
            </a:r>
          </a:p>
          <a:p>
            <a:pPr lvl="2"/>
            <a:r>
              <a:rPr lang="en-US" altLang="en-US" sz="2000" smtClean="0"/>
              <a:t>Stability bred instability</a:t>
            </a:r>
          </a:p>
          <a:p>
            <a:pPr lvl="2"/>
            <a:r>
              <a:rPr lang="en-US" altLang="en-US" sz="2000" smtClean="0"/>
              <a:t>Accumulation of financial assets/liabilities</a:t>
            </a:r>
          </a:p>
          <a:p>
            <a:pPr lvl="2"/>
            <a:r>
              <a:rPr lang="en-US" altLang="en-US" sz="2000" smtClean="0"/>
              <a:t>Globalization</a:t>
            </a:r>
          </a:p>
          <a:p>
            <a:pPr lvl="2"/>
            <a:r>
              <a:rPr lang="en-US" altLang="en-US" sz="2000" smtClean="0"/>
              <a:t>Securitization</a:t>
            </a:r>
          </a:p>
          <a:p>
            <a:pPr lvl="2"/>
            <a:r>
              <a:rPr lang="en-US" altLang="en-US" sz="2000" smtClean="0"/>
              <a:t>Self-supervision</a:t>
            </a:r>
          </a:p>
        </p:txBody>
      </p:sp>
    </p:spTree>
    <p:extLst>
      <p:ext uri="{BB962C8B-B14F-4D97-AF65-F5344CB8AC3E}">
        <p14:creationId xmlns:p14="http://schemas.microsoft.com/office/powerpoint/2010/main" val="236405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54000" y="285750"/>
          <a:ext cx="8636000"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276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274638"/>
            <a:ext cx="8229600" cy="715962"/>
          </a:xfrm>
        </p:spPr>
        <p:txBody>
          <a:bodyPr/>
          <a:lstStyle/>
          <a:p>
            <a:pPr eaLnBrk="1" hangingPunct="1"/>
            <a:r>
              <a:rPr lang="en-US" altLang="en-US" sz="3200" smtClean="0"/>
              <a:t>Decreasing Weight of the Banking Sector</a:t>
            </a:r>
          </a:p>
        </p:txBody>
      </p:sp>
      <p:graphicFrame>
        <p:nvGraphicFramePr>
          <p:cNvPr id="22531" name="Object 5"/>
          <p:cNvGraphicFramePr>
            <a:graphicFrameLocks noChangeAspect="1"/>
          </p:cNvGraphicFramePr>
          <p:nvPr>
            <p:ph sz="half" idx="4294967295"/>
          </p:nvPr>
        </p:nvGraphicFramePr>
        <p:xfrm>
          <a:off x="228600" y="1295400"/>
          <a:ext cx="8686800" cy="5133975"/>
        </p:xfrm>
        <a:graphic>
          <a:graphicData uri="http://schemas.openxmlformats.org/presentationml/2006/ole">
            <mc:AlternateContent xmlns:mc="http://schemas.openxmlformats.org/markup-compatibility/2006">
              <mc:Choice xmlns:v="urn:schemas-microsoft-com:vml" Requires="v">
                <p:oleObj spid="_x0000_s1030" name="Chart" r:id="rId4" imgW="6000784" imgH="3238393" progId="Excel.Chart.8">
                  <p:embed/>
                </p:oleObj>
              </mc:Choice>
              <mc:Fallback>
                <p:oleObj name="Chart" r:id="rId4" imgW="6000784" imgH="3238393"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95400"/>
                        <a:ext cx="868680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5830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fade">
                                      <p:cBhvr>
                                        <p:cTn id="12"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OleChart spid="22531" grpId="0" 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80987" y="509587"/>
          <a:ext cx="8582025" cy="5838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54491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altLang="en-US" dirty="0" err="1" smtClean="0"/>
              <a:t>Bubbleonia</a:t>
            </a:r>
            <a:r>
              <a:rPr lang="en-US" altLang="en-US" dirty="0" smtClean="0"/>
              <a:t>: Boom </a:t>
            </a:r>
            <a:r>
              <a:rPr lang="en-US" altLang="en-US" dirty="0" smtClean="0"/>
              <a:t>and Bust</a:t>
            </a:r>
          </a:p>
        </p:txBody>
      </p:sp>
      <p:sp>
        <p:nvSpPr>
          <p:cNvPr id="15363" name="Rectangle 3"/>
          <p:cNvSpPr>
            <a:spLocks noGrp="1" noChangeArrowheads="1"/>
          </p:cNvSpPr>
          <p:nvPr>
            <p:ph type="body" idx="4294967295"/>
          </p:nvPr>
        </p:nvSpPr>
        <p:spPr>
          <a:xfrm>
            <a:off x="380999" y="1600200"/>
            <a:ext cx="8790709" cy="4830763"/>
          </a:xfrm>
        </p:spPr>
        <p:txBody>
          <a:bodyPr/>
          <a:lstStyle/>
          <a:p>
            <a:pPr>
              <a:lnSpc>
                <a:spcPct val="80000"/>
              </a:lnSpc>
            </a:pPr>
            <a:r>
              <a:rPr lang="en-US" altLang="en-US" sz="2400" dirty="0" smtClean="0"/>
              <a:t>1980s Thrift &amp; Bank Crises</a:t>
            </a:r>
          </a:p>
          <a:p>
            <a:pPr lvl="1">
              <a:lnSpc>
                <a:spcPct val="80000"/>
              </a:lnSpc>
            </a:pPr>
            <a:r>
              <a:rPr lang="en-US" altLang="en-US" sz="2000" dirty="0" smtClean="0"/>
              <a:t>Thrifts and Commercial real estate</a:t>
            </a:r>
          </a:p>
          <a:p>
            <a:pPr lvl="1">
              <a:lnSpc>
                <a:spcPct val="80000"/>
              </a:lnSpc>
            </a:pPr>
            <a:r>
              <a:rPr lang="en-US" altLang="en-US" sz="2000" dirty="0" smtClean="0"/>
              <a:t>Banks and LDC debt</a:t>
            </a:r>
          </a:p>
          <a:p>
            <a:pPr>
              <a:lnSpc>
                <a:spcPct val="80000"/>
              </a:lnSpc>
            </a:pPr>
            <a:r>
              <a:rPr lang="en-US" altLang="en-US" sz="2400" dirty="0" smtClean="0"/>
              <a:t>1980s Leverage Buy-outs</a:t>
            </a:r>
          </a:p>
          <a:p>
            <a:pPr lvl="1">
              <a:lnSpc>
                <a:spcPct val="80000"/>
              </a:lnSpc>
            </a:pPr>
            <a:r>
              <a:rPr lang="en-US" altLang="en-US" sz="2000" dirty="0" smtClean="0"/>
              <a:t>Michael Milken and Junk Bonds</a:t>
            </a:r>
          </a:p>
          <a:p>
            <a:pPr>
              <a:lnSpc>
                <a:spcPct val="80000"/>
              </a:lnSpc>
            </a:pPr>
            <a:r>
              <a:rPr lang="en-US" altLang="en-US" sz="2400" dirty="0" smtClean="0"/>
              <a:t>1990s New Economy and Nasdaq</a:t>
            </a:r>
          </a:p>
          <a:p>
            <a:pPr lvl="1">
              <a:lnSpc>
                <a:spcPct val="80000"/>
              </a:lnSpc>
            </a:pPr>
            <a:r>
              <a:rPr lang="en-US" altLang="en-US" sz="2000" dirty="0" smtClean="0"/>
              <a:t>“Irrational Exuberance”</a:t>
            </a:r>
          </a:p>
          <a:p>
            <a:pPr>
              <a:lnSpc>
                <a:spcPct val="80000"/>
              </a:lnSpc>
            </a:pPr>
            <a:r>
              <a:rPr lang="en-US" altLang="en-US" sz="2400" dirty="0" smtClean="0"/>
              <a:t>2000s Residential Real Estate</a:t>
            </a:r>
          </a:p>
          <a:p>
            <a:pPr lvl="1">
              <a:lnSpc>
                <a:spcPct val="80000"/>
              </a:lnSpc>
            </a:pPr>
            <a:r>
              <a:rPr lang="en-US" altLang="en-US" sz="2000" dirty="0" err="1" smtClean="0"/>
              <a:t>Subprimes</a:t>
            </a:r>
            <a:r>
              <a:rPr lang="en-US" altLang="en-US" sz="2000" dirty="0" smtClean="0"/>
              <a:t>; foreclosures</a:t>
            </a:r>
          </a:p>
          <a:p>
            <a:pPr>
              <a:lnSpc>
                <a:spcPct val="80000"/>
              </a:lnSpc>
            </a:pPr>
            <a:r>
              <a:rPr lang="en-US" altLang="en-US" sz="2400" dirty="0" smtClean="0"/>
              <a:t>2000s Commodity Markets</a:t>
            </a:r>
          </a:p>
          <a:p>
            <a:pPr lvl="1">
              <a:lnSpc>
                <a:spcPct val="80000"/>
              </a:lnSpc>
            </a:pPr>
            <a:r>
              <a:rPr lang="en-US" altLang="en-US" sz="2000" dirty="0" smtClean="0"/>
              <a:t>Quadrupled oil prices; food riots; starvation</a:t>
            </a:r>
          </a:p>
          <a:p>
            <a:pPr lvl="1">
              <a:lnSpc>
                <a:spcPct val="80000"/>
              </a:lnSpc>
              <a:buFontTx/>
              <a:buNone/>
            </a:pPr>
            <a:endParaRPr lang="en-US" altLang="en-US" sz="2000" dirty="0" smtClean="0"/>
          </a:p>
          <a:p>
            <a:pPr lvl="1">
              <a:lnSpc>
                <a:spcPct val="80000"/>
              </a:lnSpc>
              <a:buFontTx/>
              <a:buNone/>
            </a:pPr>
            <a:r>
              <a:rPr lang="en-US" altLang="en-US" dirty="0" smtClean="0">
                <a:solidFill>
                  <a:srgbClr val="FF3300"/>
                </a:solidFill>
              </a:rPr>
              <a:t>Each crisis worse than the previous</a:t>
            </a:r>
          </a:p>
          <a:p>
            <a:pPr lvl="1">
              <a:lnSpc>
                <a:spcPct val="80000"/>
              </a:lnSpc>
            </a:pPr>
            <a:endParaRPr lang="en-US" altLang="en-US" sz="2000" dirty="0" smtClean="0"/>
          </a:p>
          <a:p>
            <a:pPr lvl="1">
              <a:lnSpc>
                <a:spcPct val="80000"/>
              </a:lnSpc>
            </a:pPr>
            <a:endParaRPr lang="en-US" altLang="en-US" sz="2000" dirty="0" smtClean="0"/>
          </a:p>
        </p:txBody>
      </p:sp>
    </p:spTree>
    <p:extLst>
      <p:ext uri="{BB962C8B-B14F-4D97-AF65-F5344CB8AC3E}">
        <p14:creationId xmlns:p14="http://schemas.microsoft.com/office/powerpoint/2010/main" val="29969138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2000"/>
                                        <p:tgtEl>
                                          <p:spTgt spid="1536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Effect transition="in" filter="fade">
                                      <p:cBhvr>
                                        <p:cTn id="15" dur="2000"/>
                                        <p:tgtEl>
                                          <p:spTgt spid="1536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63">
                                            <p:txEl>
                                              <p:pRg st="2" end="2"/>
                                            </p:txEl>
                                          </p:spTgt>
                                        </p:tgtEl>
                                        <p:attrNameLst>
                                          <p:attrName>style.visibility</p:attrName>
                                        </p:attrNameLst>
                                      </p:cBhvr>
                                      <p:to>
                                        <p:strVal val="visible"/>
                                      </p:to>
                                    </p:set>
                                    <p:animEffect transition="in" filter="fade">
                                      <p:cBhvr>
                                        <p:cTn id="18" dur="2000"/>
                                        <p:tgtEl>
                                          <p:spTgt spid="1536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Effect transition="in" filter="fade">
                                      <p:cBhvr>
                                        <p:cTn id="23" dur="2000"/>
                                        <p:tgtEl>
                                          <p:spTgt spid="1536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363">
                                            <p:txEl>
                                              <p:pRg st="4" end="4"/>
                                            </p:txEl>
                                          </p:spTgt>
                                        </p:tgtEl>
                                        <p:attrNameLst>
                                          <p:attrName>style.visibility</p:attrName>
                                        </p:attrNameLst>
                                      </p:cBhvr>
                                      <p:to>
                                        <p:strVal val="visible"/>
                                      </p:to>
                                    </p:set>
                                    <p:animEffect transition="in" filter="fade">
                                      <p:cBhvr>
                                        <p:cTn id="26" dur="2000"/>
                                        <p:tgtEl>
                                          <p:spTgt spid="1536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Effect transition="in" filter="fade">
                                      <p:cBhvr>
                                        <p:cTn id="31" dur="2000"/>
                                        <p:tgtEl>
                                          <p:spTgt spid="1536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63">
                                            <p:txEl>
                                              <p:pRg st="6" end="6"/>
                                            </p:txEl>
                                          </p:spTgt>
                                        </p:tgtEl>
                                        <p:attrNameLst>
                                          <p:attrName>style.visibility</p:attrName>
                                        </p:attrNameLst>
                                      </p:cBhvr>
                                      <p:to>
                                        <p:strVal val="visible"/>
                                      </p:to>
                                    </p:set>
                                    <p:animEffect transition="in" filter="fade">
                                      <p:cBhvr>
                                        <p:cTn id="34" dur="2000"/>
                                        <p:tgtEl>
                                          <p:spTgt spid="15363">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363">
                                            <p:txEl>
                                              <p:pRg st="7" end="7"/>
                                            </p:txEl>
                                          </p:spTgt>
                                        </p:tgtEl>
                                        <p:attrNameLst>
                                          <p:attrName>style.visibility</p:attrName>
                                        </p:attrNameLst>
                                      </p:cBhvr>
                                      <p:to>
                                        <p:strVal val="visible"/>
                                      </p:to>
                                    </p:set>
                                    <p:animEffect transition="in" filter="fade">
                                      <p:cBhvr>
                                        <p:cTn id="39" dur="2000"/>
                                        <p:tgtEl>
                                          <p:spTgt spid="15363">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363">
                                            <p:txEl>
                                              <p:pRg st="8" end="8"/>
                                            </p:txEl>
                                          </p:spTgt>
                                        </p:tgtEl>
                                        <p:attrNameLst>
                                          <p:attrName>style.visibility</p:attrName>
                                        </p:attrNameLst>
                                      </p:cBhvr>
                                      <p:to>
                                        <p:strVal val="visible"/>
                                      </p:to>
                                    </p:set>
                                    <p:animEffect transition="in" filter="fade">
                                      <p:cBhvr>
                                        <p:cTn id="42" dur="2000"/>
                                        <p:tgtEl>
                                          <p:spTgt spid="1536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363">
                                            <p:txEl>
                                              <p:pRg st="9" end="9"/>
                                            </p:txEl>
                                          </p:spTgt>
                                        </p:tgtEl>
                                        <p:attrNameLst>
                                          <p:attrName>style.visibility</p:attrName>
                                        </p:attrNameLst>
                                      </p:cBhvr>
                                      <p:to>
                                        <p:strVal val="visible"/>
                                      </p:to>
                                    </p:set>
                                    <p:animEffect transition="in" filter="fade">
                                      <p:cBhvr>
                                        <p:cTn id="47" dur="2000"/>
                                        <p:tgtEl>
                                          <p:spTgt spid="15363">
                                            <p:txEl>
                                              <p:pRg st="9" end="9"/>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363">
                                            <p:txEl>
                                              <p:pRg st="10" end="10"/>
                                            </p:txEl>
                                          </p:spTgt>
                                        </p:tgtEl>
                                        <p:attrNameLst>
                                          <p:attrName>style.visibility</p:attrName>
                                        </p:attrNameLst>
                                      </p:cBhvr>
                                      <p:to>
                                        <p:strVal val="visible"/>
                                      </p:to>
                                    </p:set>
                                    <p:animEffect transition="in" filter="fade">
                                      <p:cBhvr>
                                        <p:cTn id="50" dur="2000"/>
                                        <p:tgtEl>
                                          <p:spTgt spid="15363">
                                            <p:txEl>
                                              <p:pRg st="10" end="1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363">
                                            <p:txEl>
                                              <p:pRg st="12" end="12"/>
                                            </p:txEl>
                                          </p:spTgt>
                                        </p:tgtEl>
                                        <p:attrNameLst>
                                          <p:attrName>style.visibility</p:attrName>
                                        </p:attrNameLst>
                                      </p:cBhvr>
                                      <p:to>
                                        <p:strVal val="visible"/>
                                      </p:to>
                                    </p:set>
                                    <p:animEffect transition="in" filter="fade">
                                      <p:cBhvr>
                                        <p:cTn id="53" dur="2000"/>
                                        <p:tgtEl>
                                          <p:spTgt spid="1536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8229600" cy="792162"/>
          </a:xfrm>
        </p:spPr>
        <p:txBody>
          <a:bodyPr/>
          <a:lstStyle/>
          <a:p>
            <a:r>
              <a:rPr lang="en-US" altLang="en-US" smtClean="0"/>
              <a:t>No One Saw it Coming</a:t>
            </a:r>
          </a:p>
        </p:txBody>
      </p:sp>
      <p:sp>
        <p:nvSpPr>
          <p:cNvPr id="88067" name="Rectangle 3"/>
          <p:cNvSpPr>
            <a:spLocks noGrp="1" noChangeArrowheads="1"/>
          </p:cNvSpPr>
          <p:nvPr>
            <p:ph idx="1"/>
          </p:nvPr>
        </p:nvSpPr>
        <p:spPr>
          <a:xfrm>
            <a:off x="457200" y="1219200"/>
            <a:ext cx="8229600" cy="5334000"/>
          </a:xfrm>
        </p:spPr>
        <p:txBody>
          <a:bodyPr/>
          <a:lstStyle/>
          <a:p>
            <a:r>
              <a:rPr lang="en-US" altLang="en-US" sz="2800" dirty="0" smtClean="0"/>
              <a:t>Two Falsehoods: Unforeseeable and Unpreventable; Black Swans with Fat Tails</a:t>
            </a:r>
          </a:p>
          <a:p>
            <a:r>
              <a:rPr lang="en-US" altLang="en-US" sz="2800" dirty="0" smtClean="0"/>
              <a:t>Reality: Financial Crisis Inquiry Report</a:t>
            </a:r>
          </a:p>
          <a:p>
            <a:pPr lvl="1"/>
            <a:r>
              <a:rPr lang="en-US" altLang="en-US" sz="2400" dirty="0" smtClean="0"/>
              <a:t>A “Man”-made crisis: Captains of Finance &amp; Public Stewards caused it and ignored warnings</a:t>
            </a:r>
          </a:p>
          <a:p>
            <a:r>
              <a:rPr lang="en-US" altLang="en-US" sz="2800" dirty="0" smtClean="0"/>
              <a:t>Reality: Many economists saw it coming</a:t>
            </a:r>
          </a:p>
          <a:p>
            <a:pPr lvl="1"/>
            <a:r>
              <a:rPr lang="en-US" altLang="en-US" sz="2400" dirty="0" err="1" smtClean="0"/>
              <a:t>Godley&amp;Wray</a:t>
            </a:r>
            <a:r>
              <a:rPr lang="en-US" altLang="en-US" sz="2400" dirty="0" smtClean="0"/>
              <a:t>; Baker; </a:t>
            </a:r>
            <a:r>
              <a:rPr lang="en-US" altLang="en-US" sz="2400" dirty="0" err="1" smtClean="0"/>
              <a:t>Minsky</a:t>
            </a:r>
            <a:r>
              <a:rPr lang="en-US" altLang="en-US" sz="2400" dirty="0" smtClean="0"/>
              <a:t> (in the 1950s!)</a:t>
            </a:r>
            <a:endParaRPr lang="en-US" altLang="en-US" sz="2400" dirty="0" smtClean="0"/>
          </a:p>
          <a:p>
            <a:r>
              <a:rPr lang="en-US" altLang="en-US" sz="2800" dirty="0" smtClean="0"/>
              <a:t>Reality: Everyone saw it coming</a:t>
            </a:r>
          </a:p>
          <a:p>
            <a:pPr lvl="1"/>
            <a:r>
              <a:rPr lang="en-US" altLang="en-US" sz="2400" dirty="0" smtClean="0"/>
              <a:t>YBG-IBG: you’ll be gone, I’ll be gone</a:t>
            </a:r>
          </a:p>
          <a:p>
            <a:pPr lvl="1"/>
            <a:r>
              <a:rPr lang="en-US" altLang="en-US" sz="2400" dirty="0" err="1" smtClean="0"/>
              <a:t>Goldman&amp;Paulson</a:t>
            </a:r>
            <a:endParaRPr lang="en-US" altLang="en-US" sz="2400" dirty="0" smtClean="0"/>
          </a:p>
          <a:p>
            <a:pPr lvl="1"/>
            <a:r>
              <a:rPr lang="en-US" altLang="en-US" sz="2400" dirty="0" smtClean="0"/>
              <a:t>Betting on failure: It </a:t>
            </a:r>
            <a:r>
              <a:rPr lang="en-US" altLang="en-US" sz="2400" dirty="0" smtClean="0"/>
              <a:t>was Wall Street’s </a:t>
            </a:r>
            <a:r>
              <a:rPr lang="en-US" altLang="en-US" sz="2400" b="1" i="1" dirty="0" smtClean="0"/>
              <a:t>desired</a:t>
            </a:r>
            <a:r>
              <a:rPr lang="en-US" altLang="en-US" sz="2400" dirty="0" smtClean="0"/>
              <a:t> outcome</a:t>
            </a:r>
          </a:p>
        </p:txBody>
      </p:sp>
    </p:spTree>
    <p:extLst>
      <p:ext uri="{BB962C8B-B14F-4D97-AF65-F5344CB8AC3E}">
        <p14:creationId xmlns:p14="http://schemas.microsoft.com/office/powerpoint/2010/main" val="24803195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52400"/>
            <a:ext cx="7467600" cy="1143000"/>
          </a:xfrm>
        </p:spPr>
        <p:txBody>
          <a:bodyPr/>
          <a:lstStyle/>
          <a:p>
            <a:r>
              <a:rPr lang="en-US" altLang="en-US" dirty="0" smtClean="0"/>
              <a:t>Let’s name names</a:t>
            </a:r>
          </a:p>
        </p:txBody>
      </p:sp>
      <p:sp>
        <p:nvSpPr>
          <p:cNvPr id="89091" name="Rectangle 3"/>
          <p:cNvSpPr>
            <a:spLocks noGrp="1" noChangeArrowheads="1"/>
          </p:cNvSpPr>
          <p:nvPr>
            <p:ph idx="1"/>
          </p:nvPr>
        </p:nvSpPr>
        <p:spPr>
          <a:xfrm>
            <a:off x="533400" y="1295400"/>
            <a:ext cx="7467600" cy="4525963"/>
          </a:xfrm>
        </p:spPr>
        <p:txBody>
          <a:bodyPr>
            <a:normAutofit lnSpcReduction="10000"/>
          </a:bodyPr>
          <a:lstStyle/>
          <a:p>
            <a:pPr>
              <a:lnSpc>
                <a:spcPct val="80000"/>
              </a:lnSpc>
            </a:pPr>
            <a:r>
              <a:rPr lang="en-US" altLang="en-US" sz="2800" dirty="0" smtClean="0"/>
              <a:t>Widespread “failures” in regulation and supervision</a:t>
            </a:r>
          </a:p>
          <a:p>
            <a:pPr lvl="1">
              <a:lnSpc>
                <a:spcPct val="80000"/>
              </a:lnSpc>
            </a:pPr>
            <a:r>
              <a:rPr lang="en-US" altLang="en-US" sz="2400" dirty="0" smtClean="0"/>
              <a:t>Treasury, Fed, </a:t>
            </a:r>
            <a:r>
              <a:rPr lang="en-US" altLang="en-US" sz="2400" dirty="0" err="1" smtClean="0"/>
              <a:t>esp</a:t>
            </a:r>
            <a:r>
              <a:rPr lang="en-US" altLang="en-US" sz="2400" dirty="0" smtClean="0"/>
              <a:t> </a:t>
            </a:r>
            <a:r>
              <a:rPr lang="en-US" altLang="en-US" sz="2400" dirty="0" err="1" smtClean="0"/>
              <a:t>NYFed</a:t>
            </a:r>
            <a:r>
              <a:rPr lang="en-US" altLang="en-US" sz="2400" dirty="0" smtClean="0"/>
              <a:t> (Greenspan, Geithner, Rubin, Summers, Bernanke, Dodd, Gramm)</a:t>
            </a:r>
          </a:p>
          <a:p>
            <a:pPr>
              <a:lnSpc>
                <a:spcPct val="80000"/>
              </a:lnSpc>
            </a:pPr>
            <a:r>
              <a:rPr lang="en-US" altLang="en-US" sz="2800" dirty="0" smtClean="0"/>
              <a:t>Dramatic failures of corporate governance and risk management</a:t>
            </a:r>
          </a:p>
          <a:p>
            <a:pPr lvl="1">
              <a:lnSpc>
                <a:spcPct val="80000"/>
              </a:lnSpc>
            </a:pPr>
            <a:r>
              <a:rPr lang="en-US" altLang="en-US" sz="2400" dirty="0" smtClean="0"/>
              <a:t>Traders like Hank Paulson and Rubin rise to the top</a:t>
            </a:r>
          </a:p>
          <a:p>
            <a:pPr lvl="1">
              <a:lnSpc>
                <a:spcPct val="80000"/>
              </a:lnSpc>
            </a:pPr>
            <a:r>
              <a:rPr lang="en-US" altLang="en-US" sz="2400" dirty="0" smtClean="0"/>
              <a:t>Fannie’s Franklin Raines max’s CEO salary</a:t>
            </a:r>
          </a:p>
          <a:p>
            <a:pPr>
              <a:lnSpc>
                <a:spcPct val="80000"/>
              </a:lnSpc>
            </a:pPr>
            <a:r>
              <a:rPr lang="en-US" altLang="en-US" sz="2800" dirty="0" smtClean="0"/>
              <a:t>Excessive borrowing, risky investments, lack of transparency </a:t>
            </a:r>
          </a:p>
          <a:p>
            <a:pPr>
              <a:lnSpc>
                <a:spcPct val="80000"/>
              </a:lnSpc>
            </a:pPr>
            <a:r>
              <a:rPr lang="en-US" altLang="en-US" sz="2800" dirty="0" smtClean="0"/>
              <a:t>Systemic breakdown in accountability and </a:t>
            </a:r>
            <a:r>
              <a:rPr lang="en-US" altLang="en-US" sz="2800" dirty="0" smtClean="0"/>
              <a:t>ethics</a:t>
            </a:r>
          </a:p>
          <a:p>
            <a:pPr>
              <a:lnSpc>
                <a:spcPct val="80000"/>
              </a:lnSpc>
            </a:pPr>
            <a:r>
              <a:rPr lang="en-US" altLang="en-US" sz="2800" dirty="0" smtClean="0"/>
              <a:t>Control Fraud</a:t>
            </a:r>
            <a:endParaRPr lang="en-US" altLang="en-US" sz="2800" dirty="0" smtClean="0"/>
          </a:p>
          <a:p>
            <a:pPr marL="457200" lvl="1" indent="0">
              <a:lnSpc>
                <a:spcPct val="80000"/>
              </a:lnSpc>
              <a:buNone/>
            </a:pPr>
            <a:endParaRPr lang="en-US" altLang="en-US" sz="2400" dirty="0" smtClean="0"/>
          </a:p>
        </p:txBody>
      </p:sp>
    </p:spTree>
    <p:extLst>
      <p:ext uri="{BB962C8B-B14F-4D97-AF65-F5344CB8AC3E}">
        <p14:creationId xmlns:p14="http://schemas.microsoft.com/office/powerpoint/2010/main" val="158691154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2956</TotalTime>
  <Words>1895</Words>
  <Application>Microsoft Office PowerPoint</Application>
  <PresentationFormat>On-screen Show (4:3)</PresentationFormat>
  <Paragraphs>184</Paragraphs>
  <Slides>24</Slides>
  <Notes>11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28" baseType="lpstr">
      <vt:lpstr>Office Theme</vt:lpstr>
      <vt:lpstr>1_Office Theme</vt:lpstr>
      <vt:lpstr>Default Design</vt:lpstr>
      <vt:lpstr>Microsoft Office Excel Chart</vt:lpstr>
      <vt:lpstr>Approaching Regulation</vt:lpstr>
      <vt:lpstr>Approaching Regulation</vt:lpstr>
      <vt:lpstr>A Minsky Moment or a Minsky Half-Century?</vt:lpstr>
      <vt:lpstr>PowerPoint Presentation</vt:lpstr>
      <vt:lpstr>Decreasing Weight of the Banking Sector</vt:lpstr>
      <vt:lpstr>PowerPoint Presentation</vt:lpstr>
      <vt:lpstr>Bubbleonia: Boom and Bust</vt:lpstr>
      <vt:lpstr>No One Saw it Coming</vt:lpstr>
      <vt:lpstr>Let’s name names</vt:lpstr>
      <vt:lpstr>Congressional Oversight Panel: All successful crisis resolutions required:</vt:lpstr>
      <vt:lpstr>Policy Response</vt:lpstr>
      <vt:lpstr>PowerPoint Presentation</vt:lpstr>
      <vt:lpstr>Total Institutional Participation, excluding CBLS</vt:lpstr>
      <vt:lpstr>Popular Revulsion</vt:lpstr>
      <vt:lpstr>Lessons from the Global Crisis</vt:lpstr>
      <vt:lpstr>Revised View of Finance</vt:lpstr>
      <vt:lpstr>Reconstituting the Financial System</vt:lpstr>
      <vt:lpstr>What Should a Financial System Do?: Key Elements to Promote Capital Development</vt:lpstr>
      <vt:lpstr>Minsky’s Wall St view of money</vt:lpstr>
      <vt:lpstr>The Big 4: Banks or Shadow?</vt:lpstr>
      <vt:lpstr>Can we put the Genie back in the bottle? Glass Steagall</vt:lpstr>
      <vt:lpstr>A Modest Proposal</vt:lpstr>
      <vt:lpstr>Modest Proposal con’t</vt:lpstr>
      <vt:lpstr>Conclusions for Reform: Gov’t Role</vt:lpstr>
    </vt:vector>
  </TitlesOfParts>
  <Company>UMKC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Wray</dc:creator>
  <cp:lastModifiedBy>Randall Wray</cp:lastModifiedBy>
  <cp:revision>26</cp:revision>
  <dcterms:created xsi:type="dcterms:W3CDTF">2013-11-16T15:02:13Z</dcterms:created>
  <dcterms:modified xsi:type="dcterms:W3CDTF">2013-11-21T20:04:27Z</dcterms:modified>
</cp:coreProperties>
</file>