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673" r:id="rId2"/>
    <p:sldId id="818" r:id="rId3"/>
    <p:sldId id="835" r:id="rId4"/>
    <p:sldId id="831" r:id="rId5"/>
    <p:sldId id="832" r:id="rId6"/>
    <p:sldId id="826" r:id="rId7"/>
    <p:sldId id="828" r:id="rId8"/>
    <p:sldId id="830" r:id="rId9"/>
    <p:sldId id="833" r:id="rId10"/>
    <p:sldId id="834" r:id="rId11"/>
    <p:sldId id="674" r:id="rId12"/>
  </p:sldIdLst>
  <p:sldSz cx="9144000" cy="6858000" type="screen4x3"/>
  <p:notesSz cx="6858000" cy="9180513"/>
  <p:defaultTextStyle>
    <a:defPPr>
      <a:defRPr lang="en-US"/>
    </a:defPPr>
    <a:lvl1pPr algn="r" rtl="0" fontAlgn="base">
      <a:spcBef>
        <a:spcPct val="0"/>
      </a:spcBef>
      <a:spcAft>
        <a:spcPct val="0"/>
      </a:spcAft>
      <a:defRPr sz="1200" kern="1200">
        <a:solidFill>
          <a:schemeClr val="tx1"/>
        </a:solidFill>
        <a:latin typeface="Calibri" pitchFamily="34" charset="0"/>
        <a:ea typeface="+mn-ea"/>
        <a:cs typeface="Times New Roman" pitchFamily="18" charset="0"/>
      </a:defRPr>
    </a:lvl1pPr>
    <a:lvl2pPr marL="457200" algn="r" rtl="0" fontAlgn="base">
      <a:spcBef>
        <a:spcPct val="0"/>
      </a:spcBef>
      <a:spcAft>
        <a:spcPct val="0"/>
      </a:spcAft>
      <a:defRPr sz="1200" kern="1200">
        <a:solidFill>
          <a:schemeClr val="tx1"/>
        </a:solidFill>
        <a:latin typeface="Calibri" pitchFamily="34" charset="0"/>
        <a:ea typeface="+mn-ea"/>
        <a:cs typeface="Times New Roman" pitchFamily="18" charset="0"/>
      </a:defRPr>
    </a:lvl2pPr>
    <a:lvl3pPr marL="914400" algn="r" rtl="0" fontAlgn="base">
      <a:spcBef>
        <a:spcPct val="0"/>
      </a:spcBef>
      <a:spcAft>
        <a:spcPct val="0"/>
      </a:spcAft>
      <a:defRPr sz="1200" kern="1200">
        <a:solidFill>
          <a:schemeClr val="tx1"/>
        </a:solidFill>
        <a:latin typeface="Calibri" pitchFamily="34" charset="0"/>
        <a:ea typeface="+mn-ea"/>
        <a:cs typeface="Times New Roman" pitchFamily="18" charset="0"/>
      </a:defRPr>
    </a:lvl3pPr>
    <a:lvl4pPr marL="1371600" algn="r" rtl="0" fontAlgn="base">
      <a:spcBef>
        <a:spcPct val="0"/>
      </a:spcBef>
      <a:spcAft>
        <a:spcPct val="0"/>
      </a:spcAft>
      <a:defRPr sz="1200" kern="1200">
        <a:solidFill>
          <a:schemeClr val="tx1"/>
        </a:solidFill>
        <a:latin typeface="Calibri" pitchFamily="34" charset="0"/>
        <a:ea typeface="+mn-ea"/>
        <a:cs typeface="Times New Roman" pitchFamily="18" charset="0"/>
      </a:defRPr>
    </a:lvl4pPr>
    <a:lvl5pPr marL="1828800" algn="r" rtl="0" fontAlgn="base">
      <a:spcBef>
        <a:spcPct val="0"/>
      </a:spcBef>
      <a:spcAft>
        <a:spcPct val="0"/>
      </a:spcAft>
      <a:defRPr sz="1200" kern="1200">
        <a:solidFill>
          <a:schemeClr val="tx1"/>
        </a:solidFill>
        <a:latin typeface="Calibri" pitchFamily="34" charset="0"/>
        <a:ea typeface="+mn-ea"/>
        <a:cs typeface="Times New Roman" pitchFamily="18" charset="0"/>
      </a:defRPr>
    </a:lvl5pPr>
    <a:lvl6pPr marL="2286000" algn="l" defTabSz="914400" rtl="0" eaLnBrk="1" latinLnBrk="0" hangingPunct="1">
      <a:defRPr sz="1200" kern="1200">
        <a:solidFill>
          <a:schemeClr val="tx1"/>
        </a:solidFill>
        <a:latin typeface="Calibri" pitchFamily="34" charset="0"/>
        <a:ea typeface="+mn-ea"/>
        <a:cs typeface="Times New Roman" pitchFamily="18" charset="0"/>
      </a:defRPr>
    </a:lvl6pPr>
    <a:lvl7pPr marL="2743200" algn="l" defTabSz="914400" rtl="0" eaLnBrk="1" latinLnBrk="0" hangingPunct="1">
      <a:defRPr sz="1200" kern="1200">
        <a:solidFill>
          <a:schemeClr val="tx1"/>
        </a:solidFill>
        <a:latin typeface="Calibri" pitchFamily="34" charset="0"/>
        <a:ea typeface="+mn-ea"/>
        <a:cs typeface="Times New Roman" pitchFamily="18" charset="0"/>
      </a:defRPr>
    </a:lvl7pPr>
    <a:lvl8pPr marL="3200400" algn="l" defTabSz="914400" rtl="0" eaLnBrk="1" latinLnBrk="0" hangingPunct="1">
      <a:defRPr sz="1200" kern="1200">
        <a:solidFill>
          <a:schemeClr val="tx1"/>
        </a:solidFill>
        <a:latin typeface="Calibri" pitchFamily="34" charset="0"/>
        <a:ea typeface="+mn-ea"/>
        <a:cs typeface="Times New Roman" pitchFamily="18" charset="0"/>
      </a:defRPr>
    </a:lvl8pPr>
    <a:lvl9pPr marL="3657600" algn="l" defTabSz="914400" rtl="0" eaLnBrk="1" latinLnBrk="0" hangingPunct="1">
      <a:defRPr sz="1200" kern="1200">
        <a:solidFill>
          <a:schemeClr val="tx1"/>
        </a:solidFill>
        <a:latin typeface="Calibri"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64B"/>
    <a:srgbClr val="E28700"/>
    <a:srgbClr val="FFC775"/>
    <a:srgbClr val="FFD28F"/>
    <a:srgbClr val="EAEAEA"/>
    <a:srgbClr val="777777"/>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1" autoAdjust="0"/>
    <p:restoredTop sz="99880" autoAdjust="0"/>
  </p:normalViewPr>
  <p:slideViewPr>
    <p:cSldViewPr snapToGrid="0">
      <p:cViewPr>
        <p:scale>
          <a:sx n="81" d="100"/>
          <a:sy n="81" d="100"/>
        </p:scale>
        <p:origin x="-726" y="-24"/>
      </p:cViewPr>
      <p:guideLst>
        <p:guide orient="horz" pos="199"/>
        <p:guide pos="402"/>
        <p:guide pos="5355"/>
        <p:guide pos="2879"/>
      </p:guideLst>
    </p:cSldViewPr>
  </p:slideViewPr>
  <p:notesTextViewPr>
    <p:cViewPr>
      <p:scale>
        <a:sx n="100" d="100"/>
        <a:sy n="100" d="100"/>
      </p:scale>
      <p:origin x="0" y="0"/>
    </p:cViewPr>
  </p:notesTextViewPr>
  <p:sorterViewPr>
    <p:cViewPr>
      <p:scale>
        <a:sx n="100" d="100"/>
        <a:sy n="100" d="100"/>
      </p:scale>
      <p:origin x="0" y="9096"/>
    </p:cViewPr>
  </p:sorter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1" b="0" i="0" u="none" strike="noStrike" baseline="0">
                <a:solidFill>
                  <a:srgbClr val="000000"/>
                </a:solidFill>
                <a:latin typeface="Calibri"/>
                <a:ea typeface="Calibri"/>
                <a:cs typeface="Calibri"/>
              </a:defRPr>
            </a:pPr>
            <a:r>
              <a:rPr lang="en-US" dirty="0" smtClean="0"/>
              <a:t>Consumer Financial Protection Bureau</a:t>
            </a:r>
            <a:endParaRPr lang="en-US" dirty="0"/>
          </a:p>
        </c:rich>
      </c:tx>
      <c:layout>
        <c:manualLayout>
          <c:xMode val="edge"/>
          <c:yMode val="edge"/>
          <c:x val="0.32467532467532467"/>
          <c:y val="0"/>
        </c:manualLayout>
      </c:layout>
      <c:overlay val="0"/>
      <c:spPr>
        <a:noFill/>
        <a:ln w="26153">
          <a:noFill/>
        </a:ln>
      </c:spPr>
    </c:title>
    <c:autoTitleDeleted val="0"/>
    <c:plotArea>
      <c:layout>
        <c:manualLayout>
          <c:layoutTarget val="inner"/>
          <c:xMode val="edge"/>
          <c:yMode val="edge"/>
          <c:x val="1.443001443001443E-2"/>
          <c:y val="0.20424403183023873"/>
          <c:w val="0.97113997113997119"/>
          <c:h val="0.64721485411140589"/>
        </c:manualLayout>
      </c:layout>
      <c:barChart>
        <c:barDir val="col"/>
        <c:grouping val="clustered"/>
        <c:varyColors val="0"/>
        <c:ser>
          <c:idx val="1"/>
          <c:order val="1"/>
          <c:tx>
            <c:strRef>
              <c:f>Sheet2!$A$3</c:f>
              <c:strCache>
                <c:ptCount val="1"/>
                <c:pt idx="0">
                  <c:v>Total</c:v>
                </c:pt>
              </c:strCache>
            </c:strRef>
          </c:tx>
          <c:spPr>
            <a:solidFill>
              <a:srgbClr val="AFDFFF"/>
            </a:solidFill>
            <a:ln w="3269">
              <a:solidFill>
                <a:srgbClr val="FFFFFF"/>
              </a:solidFill>
              <a:prstDash val="solid"/>
            </a:ln>
          </c:spPr>
          <c:invertIfNegative val="0"/>
          <c:dPt>
            <c:idx val="1"/>
            <c:invertIfNegative val="0"/>
            <c:bubble3D val="0"/>
            <c:spPr>
              <a:solidFill>
                <a:srgbClr val="FFC979"/>
              </a:solidFill>
              <a:ln w="3269">
                <a:solidFill>
                  <a:srgbClr val="FFFFFF"/>
                </a:solidFill>
                <a:prstDash val="solid"/>
              </a:ln>
            </c:spPr>
          </c:dPt>
          <c:dPt>
            <c:idx val="2"/>
            <c:invertIfNegative val="0"/>
            <c:bubble3D val="0"/>
            <c:spPr>
              <a:solidFill>
                <a:srgbClr val="777777"/>
              </a:solidFill>
              <a:ln w="3269">
                <a:solidFill>
                  <a:srgbClr val="FFFFFF"/>
                </a:solidFill>
                <a:prstDash val="solid"/>
              </a:ln>
            </c:spPr>
          </c:dPt>
          <c:dPt>
            <c:idx val="3"/>
            <c:invertIfNegative val="0"/>
            <c:bubble3D val="0"/>
            <c:spPr>
              <a:solidFill>
                <a:srgbClr val="C0C0C0"/>
              </a:solidFill>
              <a:ln w="3269">
                <a:solidFill>
                  <a:srgbClr val="FFFFFF"/>
                </a:solidFill>
                <a:prstDash val="solid"/>
              </a:ln>
            </c:spPr>
          </c:dPt>
          <c:dLbls>
            <c:spPr>
              <a:noFill/>
              <a:ln w="26153">
                <a:noFill/>
              </a:ln>
            </c:spPr>
            <c:txPr>
              <a:bodyPr/>
              <a:lstStyle/>
              <a:p>
                <a:pPr>
                  <a:defRPr sz="2523"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Sheet2!$B$1:$D$1</c:f>
              <c:strCache>
                <c:ptCount val="3"/>
                <c:pt idx="0">
                  <c:v>Favor</c:v>
                </c:pt>
                <c:pt idx="1">
                  <c:v>Oppose</c:v>
                </c:pt>
                <c:pt idx="2">
                  <c:v>Don't know</c:v>
                </c:pt>
              </c:strCache>
            </c:strRef>
          </c:cat>
          <c:val>
            <c:numRef>
              <c:f>Sheet2!$B$3:$D$3</c:f>
              <c:numCache>
                <c:formatCode>General</c:formatCode>
                <c:ptCount val="3"/>
                <c:pt idx="0">
                  <c:v>80</c:v>
                </c:pt>
                <c:pt idx="1">
                  <c:v>13</c:v>
                </c:pt>
                <c:pt idx="2">
                  <c:v>8</c:v>
                </c:pt>
              </c:numCache>
            </c:numRef>
          </c:val>
        </c:ser>
        <c:dLbls>
          <c:showLegendKey val="0"/>
          <c:showVal val="1"/>
          <c:showCatName val="0"/>
          <c:showSerName val="0"/>
          <c:showPercent val="0"/>
          <c:showBubbleSize val="0"/>
        </c:dLbls>
        <c:gapWidth val="60"/>
        <c:axId val="72284800"/>
        <c:axId val="80484224"/>
      </c:barChart>
      <c:barChart>
        <c:barDir val="col"/>
        <c:grouping val="clustered"/>
        <c:varyColors val="0"/>
        <c:ser>
          <c:idx val="0"/>
          <c:order val="0"/>
          <c:tx>
            <c:strRef>
              <c:f>Sheet2!$A$2</c:f>
              <c:strCache>
                <c:ptCount val="1"/>
                <c:pt idx="0">
                  <c:v>Much</c:v>
                </c:pt>
              </c:strCache>
            </c:strRef>
          </c:tx>
          <c:spPr>
            <a:solidFill>
              <a:srgbClr val="0085B4"/>
            </a:solidFill>
            <a:ln w="13076">
              <a:solidFill>
                <a:srgbClr val="FFFFFF"/>
              </a:solidFill>
              <a:prstDash val="solid"/>
            </a:ln>
          </c:spPr>
          <c:invertIfNegative val="0"/>
          <c:dPt>
            <c:idx val="1"/>
            <c:invertIfNegative val="0"/>
            <c:bubble3D val="0"/>
            <c:spPr>
              <a:solidFill>
                <a:srgbClr val="DE8400"/>
              </a:solidFill>
              <a:ln w="13076">
                <a:solidFill>
                  <a:srgbClr val="FFFFFF"/>
                </a:solidFill>
                <a:prstDash val="solid"/>
              </a:ln>
            </c:spPr>
          </c:dPt>
          <c:dLbls>
            <c:dLbl>
              <c:idx val="1"/>
              <c:delete val="1"/>
            </c:dLbl>
            <c:spPr>
              <a:noFill/>
              <a:ln w="26153">
                <a:noFill/>
              </a:ln>
            </c:spPr>
            <c:txPr>
              <a:bodyPr/>
              <a:lstStyle/>
              <a:p>
                <a:pPr>
                  <a:defRPr sz="2523"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dLbls>
          <c:cat>
            <c:strRef>
              <c:f>Sheet2!$B$1:$D$1</c:f>
              <c:strCache>
                <c:ptCount val="3"/>
                <c:pt idx="0">
                  <c:v>Favor</c:v>
                </c:pt>
                <c:pt idx="1">
                  <c:v>Oppose</c:v>
                </c:pt>
                <c:pt idx="2">
                  <c:v>Don't know</c:v>
                </c:pt>
              </c:strCache>
            </c:strRef>
          </c:cat>
          <c:val>
            <c:numRef>
              <c:f>Sheet2!$B$2:$D$2</c:f>
              <c:numCache>
                <c:formatCode>General</c:formatCode>
                <c:ptCount val="3"/>
                <c:pt idx="0">
                  <c:v>49</c:v>
                </c:pt>
                <c:pt idx="1">
                  <c:v>6</c:v>
                </c:pt>
              </c:numCache>
            </c:numRef>
          </c:val>
        </c:ser>
        <c:dLbls>
          <c:showLegendKey val="0"/>
          <c:showVal val="1"/>
          <c:showCatName val="0"/>
          <c:showSerName val="0"/>
          <c:showPercent val="0"/>
          <c:showBubbleSize val="0"/>
        </c:dLbls>
        <c:gapWidth val="60"/>
        <c:axId val="80485760"/>
        <c:axId val="80487552"/>
      </c:barChart>
      <c:catAx>
        <c:axId val="72284800"/>
        <c:scaling>
          <c:orientation val="minMax"/>
        </c:scaling>
        <c:delete val="0"/>
        <c:axPos val="b"/>
        <c:numFmt formatCode="General" sourceLinked="1"/>
        <c:majorTickMark val="none"/>
        <c:minorTickMark val="none"/>
        <c:tickLblPos val="nextTo"/>
        <c:spPr>
          <a:ln w="3269">
            <a:solidFill>
              <a:srgbClr val="000000"/>
            </a:solidFill>
            <a:prstDash val="solid"/>
          </a:ln>
        </c:spPr>
        <c:txPr>
          <a:bodyPr rot="0" vert="horz"/>
          <a:lstStyle/>
          <a:p>
            <a:pPr>
              <a:defRPr sz="1441" b="0" i="0" u="none" strike="noStrike" baseline="0">
                <a:solidFill>
                  <a:srgbClr val="000000"/>
                </a:solidFill>
                <a:latin typeface="Calibri"/>
                <a:ea typeface="Calibri"/>
                <a:cs typeface="Calibri"/>
              </a:defRPr>
            </a:pPr>
            <a:endParaRPr lang="en-US"/>
          </a:p>
        </c:txPr>
        <c:crossAx val="80484224"/>
        <c:crosses val="autoZero"/>
        <c:auto val="1"/>
        <c:lblAlgn val="ctr"/>
        <c:lblOffset val="100"/>
        <c:tickLblSkip val="1"/>
        <c:tickMarkSkip val="1"/>
        <c:noMultiLvlLbl val="0"/>
      </c:catAx>
      <c:valAx>
        <c:axId val="80484224"/>
        <c:scaling>
          <c:orientation val="minMax"/>
        </c:scaling>
        <c:delete val="1"/>
        <c:axPos val="l"/>
        <c:numFmt formatCode="General" sourceLinked="1"/>
        <c:majorTickMark val="out"/>
        <c:minorTickMark val="none"/>
        <c:tickLblPos val="nextTo"/>
        <c:crossAx val="72284800"/>
        <c:crosses val="autoZero"/>
        <c:crossBetween val="between"/>
      </c:valAx>
      <c:catAx>
        <c:axId val="80485760"/>
        <c:scaling>
          <c:orientation val="minMax"/>
        </c:scaling>
        <c:delete val="1"/>
        <c:axPos val="b"/>
        <c:majorTickMark val="out"/>
        <c:minorTickMark val="none"/>
        <c:tickLblPos val="nextTo"/>
        <c:crossAx val="80487552"/>
        <c:crosses val="autoZero"/>
        <c:auto val="1"/>
        <c:lblAlgn val="ctr"/>
        <c:lblOffset val="100"/>
        <c:noMultiLvlLbl val="0"/>
      </c:catAx>
      <c:valAx>
        <c:axId val="80487552"/>
        <c:scaling>
          <c:orientation val="minMax"/>
        </c:scaling>
        <c:delete val="1"/>
        <c:axPos val="r"/>
        <c:numFmt formatCode="General" sourceLinked="1"/>
        <c:majorTickMark val="out"/>
        <c:minorTickMark val="none"/>
        <c:tickLblPos val="nextTo"/>
        <c:crossAx val="80485760"/>
        <c:crosses val="max"/>
        <c:crossBetween val="between"/>
      </c:valAx>
      <c:spPr>
        <a:noFill/>
        <a:ln w="26153">
          <a:noFill/>
        </a:ln>
      </c:spPr>
    </c:plotArea>
    <c:plotVisOnly val="1"/>
    <c:dispBlanksAs val="gap"/>
    <c:showDLblsOverMax val="0"/>
  </c:chart>
  <c:spPr>
    <a:solidFill>
      <a:srgbClr val="FFFFFF"/>
    </a:solidFill>
    <a:ln>
      <a:noFill/>
    </a:ln>
  </c:spPr>
  <c:txPr>
    <a:bodyPr/>
    <a:lstStyle/>
    <a:p>
      <a:pPr>
        <a:defRPr sz="1467"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28" b="0" i="0" u="none" strike="noStrike" baseline="0">
                <a:solidFill>
                  <a:srgbClr val="000000"/>
                </a:solidFill>
                <a:latin typeface="Calibri"/>
                <a:ea typeface="Calibri"/>
                <a:cs typeface="Calibri"/>
              </a:defRPr>
            </a:pPr>
            <a:r>
              <a:rPr lang="en-US" dirty="0" smtClean="0"/>
              <a:t>Consumer Financial Protection Bureau</a:t>
            </a:r>
            <a:endParaRPr lang="en-US" dirty="0"/>
          </a:p>
        </c:rich>
      </c:tx>
      <c:layout>
        <c:manualLayout>
          <c:xMode val="edge"/>
          <c:yMode val="edge"/>
          <c:x val="0.29541284403669726"/>
          <c:y val="1.8726591760299626E-3"/>
        </c:manualLayout>
      </c:layout>
      <c:overlay val="0"/>
      <c:spPr>
        <a:noFill/>
        <a:ln w="29542">
          <a:noFill/>
        </a:ln>
      </c:spPr>
    </c:title>
    <c:autoTitleDeleted val="0"/>
    <c:plotArea>
      <c:layout>
        <c:manualLayout>
          <c:layoutTarget val="inner"/>
          <c:xMode val="edge"/>
          <c:yMode val="edge"/>
          <c:x val="0.42568807339449544"/>
          <c:y val="8.4269662921348312E-2"/>
          <c:w val="0.55412844036697251"/>
          <c:h val="0.898876404494382"/>
        </c:manualLayout>
      </c:layout>
      <c:barChart>
        <c:barDir val="bar"/>
        <c:grouping val="clustered"/>
        <c:varyColors val="0"/>
        <c:ser>
          <c:idx val="1"/>
          <c:order val="1"/>
          <c:tx>
            <c:strRef>
              <c:f>Sheet2!$D$3</c:f>
              <c:strCache>
                <c:ptCount val="1"/>
                <c:pt idx="0">
                  <c:v>Oppose</c:v>
                </c:pt>
              </c:strCache>
            </c:strRef>
          </c:tx>
          <c:spPr>
            <a:solidFill>
              <a:srgbClr val="DE8400"/>
            </a:solidFill>
            <a:ln w="3693">
              <a:solidFill>
                <a:srgbClr val="FFFFFF"/>
              </a:solidFill>
              <a:prstDash val="solid"/>
            </a:ln>
          </c:spPr>
          <c:invertIfNegative val="0"/>
          <c:dLbls>
            <c:numFmt formatCode="#,##0_);[Black]General" sourceLinked="0"/>
            <c:spPr>
              <a:noFill/>
              <a:ln w="29542">
                <a:noFill/>
              </a:ln>
            </c:spPr>
            <c:txPr>
              <a:bodyPr/>
              <a:lstStyle/>
              <a:p>
                <a:pPr>
                  <a:defRPr sz="186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Sheet2!$D$4:$D$22</c:f>
              <c:numCache>
                <c:formatCode>General</c:formatCode>
                <c:ptCount val="19"/>
                <c:pt idx="0">
                  <c:v>-13</c:v>
                </c:pt>
                <c:pt idx="2">
                  <c:v>-16</c:v>
                </c:pt>
                <c:pt idx="3">
                  <c:v>-8</c:v>
                </c:pt>
                <c:pt idx="4">
                  <c:v>-20</c:v>
                </c:pt>
                <c:pt idx="5">
                  <c:v>-8</c:v>
                </c:pt>
                <c:pt idx="7">
                  <c:v>-5</c:v>
                </c:pt>
                <c:pt idx="8">
                  <c:v>-12</c:v>
                </c:pt>
                <c:pt idx="9">
                  <c:v>-20</c:v>
                </c:pt>
                <c:pt idx="11">
                  <c:v>-13</c:v>
                </c:pt>
                <c:pt idx="12">
                  <c:v>-13</c:v>
                </c:pt>
                <c:pt idx="13">
                  <c:v>-10</c:v>
                </c:pt>
                <c:pt idx="15">
                  <c:v>-12</c:v>
                </c:pt>
                <c:pt idx="16">
                  <c:v>-12</c:v>
                </c:pt>
                <c:pt idx="17">
                  <c:v>-12</c:v>
                </c:pt>
                <c:pt idx="18">
                  <c:v>-15</c:v>
                </c:pt>
              </c:numCache>
            </c:numRef>
          </c:val>
        </c:ser>
        <c:dLbls>
          <c:showLegendKey val="0"/>
          <c:showVal val="1"/>
          <c:showCatName val="0"/>
          <c:showSerName val="0"/>
          <c:showPercent val="0"/>
          <c:showBubbleSize val="0"/>
        </c:dLbls>
        <c:gapWidth val="40"/>
        <c:overlap val="100"/>
        <c:axId val="81491840"/>
        <c:axId val="81502976"/>
      </c:barChart>
      <c:barChart>
        <c:barDir val="bar"/>
        <c:grouping val="clustered"/>
        <c:varyColors val="0"/>
        <c:ser>
          <c:idx val="0"/>
          <c:order val="0"/>
          <c:tx>
            <c:strRef>
              <c:f>Sheet2!$C$3</c:f>
              <c:strCache>
                <c:ptCount val="1"/>
                <c:pt idx="0">
                  <c:v>Favor</c:v>
                </c:pt>
              </c:strCache>
            </c:strRef>
          </c:tx>
          <c:spPr>
            <a:solidFill>
              <a:srgbClr val="0085B4"/>
            </a:solidFill>
            <a:ln w="14771">
              <a:solidFill>
                <a:srgbClr val="FFFFFF"/>
              </a:solidFill>
              <a:prstDash val="solid"/>
            </a:ln>
          </c:spPr>
          <c:invertIfNegative val="0"/>
          <c:dLbls>
            <c:spPr>
              <a:noFill/>
              <a:ln w="29542">
                <a:noFill/>
              </a:ln>
            </c:spPr>
            <c:txPr>
              <a:bodyPr/>
              <a:lstStyle/>
              <a:p>
                <a:pPr>
                  <a:defRPr sz="1861"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Sheet2!$C$4:$C$22</c:f>
              <c:numCache>
                <c:formatCode>General</c:formatCode>
                <c:ptCount val="19"/>
                <c:pt idx="0">
                  <c:v>80</c:v>
                </c:pt>
                <c:pt idx="2">
                  <c:v>77</c:v>
                </c:pt>
                <c:pt idx="3">
                  <c:v>87</c:v>
                </c:pt>
                <c:pt idx="4">
                  <c:v>73</c:v>
                </c:pt>
                <c:pt idx="5">
                  <c:v>82</c:v>
                </c:pt>
                <c:pt idx="7">
                  <c:v>91</c:v>
                </c:pt>
                <c:pt idx="8">
                  <c:v>79</c:v>
                </c:pt>
                <c:pt idx="9">
                  <c:v>71</c:v>
                </c:pt>
                <c:pt idx="11">
                  <c:v>79</c:v>
                </c:pt>
                <c:pt idx="12">
                  <c:v>85</c:v>
                </c:pt>
                <c:pt idx="13">
                  <c:v>80</c:v>
                </c:pt>
                <c:pt idx="15">
                  <c:v>80</c:v>
                </c:pt>
                <c:pt idx="16">
                  <c:v>81</c:v>
                </c:pt>
                <c:pt idx="17">
                  <c:v>80</c:v>
                </c:pt>
                <c:pt idx="18">
                  <c:v>79</c:v>
                </c:pt>
              </c:numCache>
            </c:numRef>
          </c:val>
        </c:ser>
        <c:dLbls>
          <c:showLegendKey val="0"/>
          <c:showVal val="1"/>
          <c:showCatName val="0"/>
          <c:showSerName val="0"/>
          <c:showPercent val="0"/>
          <c:showBubbleSize val="0"/>
        </c:dLbls>
        <c:gapWidth val="40"/>
        <c:overlap val="100"/>
        <c:axId val="81504512"/>
        <c:axId val="81510400"/>
      </c:barChart>
      <c:catAx>
        <c:axId val="81491840"/>
        <c:scaling>
          <c:orientation val="maxMin"/>
        </c:scaling>
        <c:delete val="0"/>
        <c:axPos val="l"/>
        <c:numFmt formatCode="General" sourceLinked="1"/>
        <c:majorTickMark val="none"/>
        <c:minorTickMark val="none"/>
        <c:tickLblPos val="low"/>
        <c:spPr>
          <a:ln w="3693">
            <a:solidFill>
              <a:srgbClr val="000000"/>
            </a:solidFill>
            <a:prstDash val="solid"/>
          </a:ln>
        </c:spPr>
        <c:txPr>
          <a:bodyPr rot="0" vert="horz"/>
          <a:lstStyle/>
          <a:p>
            <a:pPr>
              <a:defRPr sz="1628" b="0" i="0" u="none" strike="noStrike" baseline="0">
                <a:solidFill>
                  <a:srgbClr val="000000"/>
                </a:solidFill>
                <a:latin typeface="Calibri"/>
                <a:ea typeface="Calibri"/>
                <a:cs typeface="Calibri"/>
              </a:defRPr>
            </a:pPr>
            <a:endParaRPr lang="en-US"/>
          </a:p>
        </c:txPr>
        <c:crossAx val="81502976"/>
        <c:crosses val="autoZero"/>
        <c:auto val="1"/>
        <c:lblAlgn val="ctr"/>
        <c:lblOffset val="100"/>
        <c:tickLblSkip val="1"/>
        <c:tickMarkSkip val="1"/>
        <c:noMultiLvlLbl val="0"/>
      </c:catAx>
      <c:valAx>
        <c:axId val="81502976"/>
        <c:scaling>
          <c:orientation val="minMax"/>
        </c:scaling>
        <c:delete val="1"/>
        <c:axPos val="t"/>
        <c:numFmt formatCode="General" sourceLinked="1"/>
        <c:majorTickMark val="out"/>
        <c:minorTickMark val="none"/>
        <c:tickLblPos val="nextTo"/>
        <c:crossAx val="81491840"/>
        <c:crosses val="autoZero"/>
        <c:crossBetween val="between"/>
      </c:valAx>
      <c:catAx>
        <c:axId val="81504512"/>
        <c:scaling>
          <c:orientation val="maxMin"/>
        </c:scaling>
        <c:delete val="1"/>
        <c:axPos val="l"/>
        <c:majorTickMark val="out"/>
        <c:minorTickMark val="none"/>
        <c:tickLblPos val="nextTo"/>
        <c:crossAx val="81510400"/>
        <c:crosses val="autoZero"/>
        <c:auto val="1"/>
        <c:lblAlgn val="ctr"/>
        <c:lblOffset val="100"/>
        <c:noMultiLvlLbl val="0"/>
      </c:catAx>
      <c:valAx>
        <c:axId val="81510400"/>
        <c:scaling>
          <c:orientation val="minMax"/>
        </c:scaling>
        <c:delete val="1"/>
        <c:axPos val="b"/>
        <c:numFmt formatCode="General" sourceLinked="1"/>
        <c:majorTickMark val="out"/>
        <c:minorTickMark val="none"/>
        <c:tickLblPos val="nextTo"/>
        <c:crossAx val="81504512"/>
        <c:crosses val="max"/>
        <c:crossBetween val="between"/>
      </c:valAx>
      <c:spPr>
        <a:noFill/>
        <a:ln w="29542">
          <a:noFill/>
        </a:ln>
      </c:spPr>
    </c:plotArea>
    <c:legend>
      <c:legendPos val="r"/>
      <c:layout>
        <c:manualLayout>
          <c:xMode val="edge"/>
          <c:yMode val="edge"/>
          <c:x val="0.3439035732689818"/>
          <c:y val="0.10753501554137548"/>
          <c:w val="0.49487083059634307"/>
          <c:h val="7.6779026217228458E-2"/>
        </c:manualLayout>
      </c:layout>
      <c:overlay val="0"/>
      <c:spPr>
        <a:noFill/>
        <a:ln w="29542">
          <a:noFill/>
        </a:ln>
      </c:spPr>
      <c:txPr>
        <a:bodyPr/>
        <a:lstStyle/>
        <a:p>
          <a:pPr>
            <a:defRPr sz="1279"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076"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0" b="0" i="0" u="none" strike="noStrike" baseline="0">
                <a:solidFill>
                  <a:srgbClr val="000000"/>
                </a:solidFill>
                <a:latin typeface="Calibri"/>
                <a:ea typeface="Calibri"/>
                <a:cs typeface="Calibri"/>
              </a:defRPr>
            </a:pPr>
            <a:r>
              <a:rPr lang="en-US" dirty="0" smtClean="0"/>
              <a:t>Tougher</a:t>
            </a:r>
            <a:r>
              <a:rPr lang="en-US" baseline="0" dirty="0" smtClean="0"/>
              <a:t> Rules for Financial Companies</a:t>
            </a:r>
            <a:endParaRPr lang="en-US" dirty="0"/>
          </a:p>
        </c:rich>
      </c:tx>
      <c:layout>
        <c:manualLayout>
          <c:xMode val="edge"/>
          <c:yMode val="edge"/>
          <c:x val="0.30591630591630592"/>
          <c:y val="0"/>
        </c:manualLayout>
      </c:layout>
      <c:overlay val="0"/>
      <c:spPr>
        <a:noFill/>
        <a:ln w="26119">
          <a:noFill/>
        </a:ln>
      </c:spPr>
    </c:title>
    <c:autoTitleDeleted val="0"/>
    <c:plotArea>
      <c:layout>
        <c:manualLayout>
          <c:layoutTarget val="inner"/>
          <c:xMode val="edge"/>
          <c:yMode val="edge"/>
          <c:x val="1.443001443001443E-2"/>
          <c:y val="0.21052631578947367"/>
          <c:w val="0.97113997113997119"/>
          <c:h val="0.63434903047091418"/>
        </c:manualLayout>
      </c:layout>
      <c:barChart>
        <c:barDir val="col"/>
        <c:grouping val="clustered"/>
        <c:varyColors val="0"/>
        <c:ser>
          <c:idx val="0"/>
          <c:order val="0"/>
          <c:tx>
            <c:strRef>
              <c:f>Sheet2!$A$2</c:f>
              <c:strCache>
                <c:ptCount val="1"/>
                <c:pt idx="0">
                  <c:v>Total</c:v>
                </c:pt>
              </c:strCache>
            </c:strRef>
          </c:tx>
          <c:spPr>
            <a:solidFill>
              <a:srgbClr val="0085B4"/>
            </a:solidFill>
            <a:ln w="13059">
              <a:solidFill>
                <a:srgbClr val="FFFFFF"/>
              </a:solidFill>
              <a:prstDash val="solid"/>
            </a:ln>
          </c:spPr>
          <c:invertIfNegative val="0"/>
          <c:dPt>
            <c:idx val="1"/>
            <c:invertIfNegative val="0"/>
            <c:bubble3D val="0"/>
            <c:spPr>
              <a:solidFill>
                <a:srgbClr val="DE8400"/>
              </a:solidFill>
              <a:ln w="13059">
                <a:solidFill>
                  <a:srgbClr val="FFFFFF"/>
                </a:solidFill>
                <a:prstDash val="solid"/>
              </a:ln>
            </c:spPr>
          </c:dPt>
          <c:dPt>
            <c:idx val="2"/>
            <c:invertIfNegative val="0"/>
            <c:bubble3D val="0"/>
            <c:spPr>
              <a:solidFill>
                <a:srgbClr val="777777"/>
              </a:solidFill>
              <a:ln w="13059">
                <a:solidFill>
                  <a:srgbClr val="FFFFFF"/>
                </a:solidFill>
                <a:prstDash val="solid"/>
              </a:ln>
            </c:spPr>
          </c:dPt>
          <c:dPt>
            <c:idx val="3"/>
            <c:invertIfNegative val="0"/>
            <c:bubble3D val="0"/>
            <c:spPr>
              <a:solidFill>
                <a:schemeClr val="bg1">
                  <a:lumMod val="50000"/>
                </a:schemeClr>
              </a:solidFill>
              <a:ln w="13059">
                <a:solidFill>
                  <a:srgbClr val="FFFFFF"/>
                </a:solidFill>
                <a:prstDash val="solid"/>
              </a:ln>
            </c:spPr>
          </c:dPt>
          <c:dLbls>
            <c:spPr>
              <a:noFill/>
              <a:ln w="26119">
                <a:noFill/>
              </a:ln>
            </c:spPr>
            <c:txPr>
              <a:bodyPr/>
              <a:lstStyle/>
              <a:p>
                <a:pPr>
                  <a:defRPr sz="2519"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dLbls>
          <c:cat>
            <c:strRef>
              <c:f>Sheet2!$B$1:$E$1</c:f>
              <c:strCache>
                <c:ptCount val="4"/>
                <c:pt idx="0">
                  <c:v>Tougher Rules &amp; Enforcement</c:v>
                </c:pt>
                <c:pt idx="1">
                  <c:v>Don't Need Further Regulation</c:v>
                </c:pt>
                <c:pt idx="2">
                  <c:v>Neither</c:v>
                </c:pt>
                <c:pt idx="3">
                  <c:v>Don't Know</c:v>
                </c:pt>
              </c:strCache>
            </c:strRef>
          </c:cat>
          <c:val>
            <c:numRef>
              <c:f>Sheet2!$B$2:$E$2</c:f>
              <c:numCache>
                <c:formatCode>General</c:formatCode>
                <c:ptCount val="4"/>
                <c:pt idx="0">
                  <c:v>83</c:v>
                </c:pt>
                <c:pt idx="1">
                  <c:v>9</c:v>
                </c:pt>
                <c:pt idx="2">
                  <c:v>2</c:v>
                </c:pt>
                <c:pt idx="3">
                  <c:v>6</c:v>
                </c:pt>
              </c:numCache>
            </c:numRef>
          </c:val>
        </c:ser>
        <c:dLbls>
          <c:showLegendKey val="0"/>
          <c:showVal val="1"/>
          <c:showCatName val="0"/>
          <c:showSerName val="0"/>
          <c:showPercent val="0"/>
          <c:showBubbleSize val="0"/>
        </c:dLbls>
        <c:gapWidth val="60"/>
        <c:axId val="81457536"/>
        <c:axId val="95752576"/>
      </c:barChart>
      <c:catAx>
        <c:axId val="81457536"/>
        <c:scaling>
          <c:orientation val="minMax"/>
        </c:scaling>
        <c:delete val="0"/>
        <c:axPos val="b"/>
        <c:numFmt formatCode="General" sourceLinked="1"/>
        <c:majorTickMark val="none"/>
        <c:minorTickMark val="none"/>
        <c:tickLblPos val="nextTo"/>
        <c:spPr>
          <a:ln w="3265">
            <a:solidFill>
              <a:srgbClr val="000000"/>
            </a:solidFill>
            <a:prstDash val="solid"/>
          </a:ln>
        </c:spPr>
        <c:txPr>
          <a:bodyPr rot="0" vert="horz"/>
          <a:lstStyle/>
          <a:p>
            <a:pPr>
              <a:defRPr sz="1440" b="0" i="0" u="none" strike="noStrike" baseline="0">
                <a:solidFill>
                  <a:srgbClr val="000000"/>
                </a:solidFill>
                <a:latin typeface="Calibri"/>
                <a:ea typeface="Calibri"/>
                <a:cs typeface="Calibri"/>
              </a:defRPr>
            </a:pPr>
            <a:endParaRPr lang="en-US"/>
          </a:p>
        </c:txPr>
        <c:crossAx val="95752576"/>
        <c:crosses val="autoZero"/>
        <c:auto val="1"/>
        <c:lblAlgn val="ctr"/>
        <c:lblOffset val="100"/>
        <c:tickLblSkip val="1"/>
        <c:tickMarkSkip val="1"/>
        <c:noMultiLvlLbl val="0"/>
      </c:catAx>
      <c:valAx>
        <c:axId val="95752576"/>
        <c:scaling>
          <c:orientation val="minMax"/>
        </c:scaling>
        <c:delete val="1"/>
        <c:axPos val="l"/>
        <c:numFmt formatCode="General" sourceLinked="1"/>
        <c:majorTickMark val="out"/>
        <c:minorTickMark val="none"/>
        <c:tickLblPos val="nextTo"/>
        <c:crossAx val="81457536"/>
        <c:crosses val="autoZero"/>
        <c:crossBetween val="between"/>
      </c:valAx>
      <c:spPr>
        <a:noFill/>
        <a:ln w="26119">
          <a:noFill/>
        </a:ln>
      </c:spPr>
    </c:plotArea>
    <c:plotVisOnly val="1"/>
    <c:dispBlanksAs val="gap"/>
    <c:showDLblsOverMax val="0"/>
  </c:chart>
  <c:spPr>
    <a:solidFill>
      <a:srgbClr val="FFFFFF"/>
    </a:solidFill>
    <a:ln>
      <a:noFill/>
    </a:ln>
  </c:spPr>
  <c:txPr>
    <a:bodyPr/>
    <a:lstStyle/>
    <a:p>
      <a:pPr>
        <a:defRPr sz="1388"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28" b="0" i="0" u="none" strike="noStrike" baseline="0">
                <a:solidFill>
                  <a:srgbClr val="000000"/>
                </a:solidFill>
                <a:latin typeface="Calibri"/>
                <a:ea typeface="Calibri"/>
                <a:cs typeface="Calibri"/>
              </a:defRPr>
            </a:pPr>
            <a:r>
              <a:rPr lang="en-US" dirty="0" smtClean="0"/>
              <a:t>Tougher Rules for Financial Companies</a:t>
            </a:r>
            <a:endParaRPr lang="en-US" dirty="0"/>
          </a:p>
        </c:rich>
      </c:tx>
      <c:layout>
        <c:manualLayout>
          <c:xMode val="edge"/>
          <c:yMode val="edge"/>
          <c:x val="0.29541284403669726"/>
          <c:y val="1.8726591760299626E-3"/>
        </c:manualLayout>
      </c:layout>
      <c:overlay val="0"/>
      <c:spPr>
        <a:noFill/>
        <a:ln w="29542">
          <a:noFill/>
        </a:ln>
      </c:spPr>
    </c:title>
    <c:autoTitleDeleted val="0"/>
    <c:plotArea>
      <c:layout>
        <c:manualLayout>
          <c:layoutTarget val="inner"/>
          <c:xMode val="edge"/>
          <c:yMode val="edge"/>
          <c:x val="0.42568807339449544"/>
          <c:y val="8.4269662921348312E-2"/>
          <c:w val="0.55412844036697251"/>
          <c:h val="0.898876404494382"/>
        </c:manualLayout>
      </c:layout>
      <c:barChart>
        <c:barDir val="bar"/>
        <c:grouping val="clustered"/>
        <c:varyColors val="0"/>
        <c:ser>
          <c:idx val="1"/>
          <c:order val="1"/>
          <c:tx>
            <c:strRef>
              <c:f>Sheet2!$D$3</c:f>
              <c:strCache>
                <c:ptCount val="1"/>
                <c:pt idx="0">
                  <c:v>Don't Need Further Regulation</c:v>
                </c:pt>
              </c:strCache>
            </c:strRef>
          </c:tx>
          <c:spPr>
            <a:solidFill>
              <a:srgbClr val="DE8400"/>
            </a:solidFill>
            <a:ln w="3693">
              <a:solidFill>
                <a:srgbClr val="FFFFFF"/>
              </a:solidFill>
              <a:prstDash val="solid"/>
            </a:ln>
          </c:spPr>
          <c:invertIfNegative val="0"/>
          <c:dLbls>
            <c:numFmt formatCode="#,##0_);[Black]General" sourceLinked="0"/>
            <c:spPr>
              <a:noFill/>
              <a:ln w="29542">
                <a:noFill/>
              </a:ln>
            </c:spPr>
            <c:txPr>
              <a:bodyPr/>
              <a:lstStyle/>
              <a:p>
                <a:pPr>
                  <a:defRPr sz="186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Sheet2!$D$4:$D$22</c:f>
              <c:numCache>
                <c:formatCode>General</c:formatCode>
                <c:ptCount val="19"/>
                <c:pt idx="0">
                  <c:v>-9</c:v>
                </c:pt>
                <c:pt idx="2">
                  <c:v>-13</c:v>
                </c:pt>
                <c:pt idx="3">
                  <c:v>-7</c:v>
                </c:pt>
                <c:pt idx="4">
                  <c:v>-10</c:v>
                </c:pt>
                <c:pt idx="5">
                  <c:v>-8</c:v>
                </c:pt>
                <c:pt idx="7">
                  <c:v>-3</c:v>
                </c:pt>
                <c:pt idx="8">
                  <c:v>-10</c:v>
                </c:pt>
                <c:pt idx="9">
                  <c:v>-15</c:v>
                </c:pt>
                <c:pt idx="11">
                  <c:v>-10</c:v>
                </c:pt>
                <c:pt idx="12">
                  <c:v>-6</c:v>
                </c:pt>
                <c:pt idx="13">
                  <c:v>-10</c:v>
                </c:pt>
                <c:pt idx="15">
                  <c:v>-10</c:v>
                </c:pt>
                <c:pt idx="16">
                  <c:v>-10</c:v>
                </c:pt>
                <c:pt idx="17">
                  <c:v>-9</c:v>
                </c:pt>
                <c:pt idx="18">
                  <c:v>-8</c:v>
                </c:pt>
              </c:numCache>
            </c:numRef>
          </c:val>
        </c:ser>
        <c:dLbls>
          <c:showLegendKey val="0"/>
          <c:showVal val="1"/>
          <c:showCatName val="0"/>
          <c:showSerName val="0"/>
          <c:showPercent val="0"/>
          <c:showBubbleSize val="0"/>
        </c:dLbls>
        <c:gapWidth val="40"/>
        <c:overlap val="100"/>
        <c:axId val="95780224"/>
        <c:axId val="95811840"/>
      </c:barChart>
      <c:barChart>
        <c:barDir val="bar"/>
        <c:grouping val="clustered"/>
        <c:varyColors val="0"/>
        <c:ser>
          <c:idx val="0"/>
          <c:order val="0"/>
          <c:tx>
            <c:strRef>
              <c:f>Sheet2!$C$3</c:f>
              <c:strCache>
                <c:ptCount val="1"/>
                <c:pt idx="0">
                  <c:v>Tougher Rules</c:v>
                </c:pt>
              </c:strCache>
            </c:strRef>
          </c:tx>
          <c:spPr>
            <a:solidFill>
              <a:srgbClr val="0085B4"/>
            </a:solidFill>
            <a:ln w="14771">
              <a:solidFill>
                <a:srgbClr val="FFFFFF"/>
              </a:solidFill>
              <a:prstDash val="solid"/>
            </a:ln>
          </c:spPr>
          <c:invertIfNegative val="0"/>
          <c:dLbls>
            <c:spPr>
              <a:noFill/>
              <a:ln w="29542">
                <a:noFill/>
              </a:ln>
            </c:spPr>
            <c:txPr>
              <a:bodyPr/>
              <a:lstStyle/>
              <a:p>
                <a:pPr>
                  <a:defRPr sz="1861"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Sheet2!$C$4:$C$22</c:f>
              <c:numCache>
                <c:formatCode>General</c:formatCode>
                <c:ptCount val="19"/>
                <c:pt idx="0">
                  <c:v>83</c:v>
                </c:pt>
                <c:pt idx="2">
                  <c:v>85</c:v>
                </c:pt>
                <c:pt idx="3">
                  <c:v>83</c:v>
                </c:pt>
                <c:pt idx="4">
                  <c:v>80</c:v>
                </c:pt>
                <c:pt idx="5">
                  <c:v>81</c:v>
                </c:pt>
                <c:pt idx="7">
                  <c:v>89</c:v>
                </c:pt>
                <c:pt idx="8">
                  <c:v>82</c:v>
                </c:pt>
                <c:pt idx="9">
                  <c:v>75</c:v>
                </c:pt>
                <c:pt idx="11">
                  <c:v>82</c:v>
                </c:pt>
                <c:pt idx="12">
                  <c:v>86</c:v>
                </c:pt>
                <c:pt idx="13">
                  <c:v>79</c:v>
                </c:pt>
                <c:pt idx="15">
                  <c:v>79</c:v>
                </c:pt>
                <c:pt idx="16">
                  <c:v>84</c:v>
                </c:pt>
                <c:pt idx="17">
                  <c:v>83</c:v>
                </c:pt>
                <c:pt idx="18">
                  <c:v>84</c:v>
                </c:pt>
              </c:numCache>
            </c:numRef>
          </c:val>
        </c:ser>
        <c:dLbls>
          <c:showLegendKey val="0"/>
          <c:showVal val="1"/>
          <c:showCatName val="0"/>
          <c:showSerName val="0"/>
          <c:showPercent val="0"/>
          <c:showBubbleSize val="0"/>
        </c:dLbls>
        <c:gapWidth val="40"/>
        <c:overlap val="100"/>
        <c:axId val="89264128"/>
        <c:axId val="89265664"/>
      </c:barChart>
      <c:catAx>
        <c:axId val="95780224"/>
        <c:scaling>
          <c:orientation val="maxMin"/>
        </c:scaling>
        <c:delete val="0"/>
        <c:axPos val="l"/>
        <c:numFmt formatCode="General" sourceLinked="1"/>
        <c:majorTickMark val="none"/>
        <c:minorTickMark val="none"/>
        <c:tickLblPos val="low"/>
        <c:spPr>
          <a:ln w="3693">
            <a:solidFill>
              <a:srgbClr val="000000"/>
            </a:solidFill>
            <a:prstDash val="solid"/>
          </a:ln>
        </c:spPr>
        <c:txPr>
          <a:bodyPr rot="0" vert="horz"/>
          <a:lstStyle/>
          <a:p>
            <a:pPr>
              <a:defRPr sz="1628" b="0" i="0" u="none" strike="noStrike" baseline="0">
                <a:solidFill>
                  <a:srgbClr val="000000"/>
                </a:solidFill>
                <a:latin typeface="Calibri"/>
                <a:ea typeface="Calibri"/>
                <a:cs typeface="Calibri"/>
              </a:defRPr>
            </a:pPr>
            <a:endParaRPr lang="en-US"/>
          </a:p>
        </c:txPr>
        <c:crossAx val="95811840"/>
        <c:crosses val="autoZero"/>
        <c:auto val="1"/>
        <c:lblAlgn val="ctr"/>
        <c:lblOffset val="100"/>
        <c:tickLblSkip val="1"/>
        <c:tickMarkSkip val="1"/>
        <c:noMultiLvlLbl val="0"/>
      </c:catAx>
      <c:valAx>
        <c:axId val="95811840"/>
        <c:scaling>
          <c:orientation val="minMax"/>
        </c:scaling>
        <c:delete val="1"/>
        <c:axPos val="t"/>
        <c:numFmt formatCode="General" sourceLinked="1"/>
        <c:majorTickMark val="out"/>
        <c:minorTickMark val="none"/>
        <c:tickLblPos val="nextTo"/>
        <c:crossAx val="95780224"/>
        <c:crosses val="autoZero"/>
        <c:crossBetween val="between"/>
      </c:valAx>
      <c:catAx>
        <c:axId val="89264128"/>
        <c:scaling>
          <c:orientation val="maxMin"/>
        </c:scaling>
        <c:delete val="1"/>
        <c:axPos val="l"/>
        <c:majorTickMark val="out"/>
        <c:minorTickMark val="none"/>
        <c:tickLblPos val="nextTo"/>
        <c:crossAx val="89265664"/>
        <c:crosses val="autoZero"/>
        <c:auto val="1"/>
        <c:lblAlgn val="ctr"/>
        <c:lblOffset val="100"/>
        <c:noMultiLvlLbl val="0"/>
      </c:catAx>
      <c:valAx>
        <c:axId val="89265664"/>
        <c:scaling>
          <c:orientation val="minMax"/>
        </c:scaling>
        <c:delete val="1"/>
        <c:axPos val="b"/>
        <c:numFmt formatCode="General" sourceLinked="1"/>
        <c:majorTickMark val="out"/>
        <c:minorTickMark val="none"/>
        <c:tickLblPos val="nextTo"/>
        <c:crossAx val="89264128"/>
        <c:crosses val="max"/>
        <c:crossBetween val="between"/>
      </c:valAx>
      <c:spPr>
        <a:noFill/>
        <a:ln w="29542">
          <a:noFill/>
        </a:ln>
      </c:spPr>
    </c:plotArea>
    <c:legend>
      <c:legendPos val="r"/>
      <c:layout>
        <c:manualLayout>
          <c:xMode val="edge"/>
          <c:yMode val="edge"/>
          <c:x val="0.13807528889717979"/>
          <c:y val="0.10753501554137548"/>
          <c:w val="0.7343037328247658"/>
          <c:h val="7.6779026217228458E-2"/>
        </c:manualLayout>
      </c:layout>
      <c:overlay val="0"/>
      <c:spPr>
        <a:noFill/>
        <a:ln w="29542">
          <a:noFill/>
        </a:ln>
      </c:spPr>
      <c:txPr>
        <a:bodyPr/>
        <a:lstStyle/>
        <a:p>
          <a:pPr>
            <a:defRPr sz="1279"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076"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0" b="0" i="0" u="none" strike="noStrike" baseline="0">
                <a:solidFill>
                  <a:srgbClr val="000000"/>
                </a:solidFill>
                <a:latin typeface="Calibri"/>
                <a:ea typeface="Calibri"/>
                <a:cs typeface="Calibri"/>
              </a:defRPr>
            </a:pPr>
            <a:r>
              <a:rPr lang="en-US" dirty="0" smtClean="0"/>
              <a:t>Tougher</a:t>
            </a:r>
            <a:r>
              <a:rPr lang="en-US" baseline="0" dirty="0" smtClean="0"/>
              <a:t> Rules for Financial Companies</a:t>
            </a:r>
            <a:endParaRPr lang="en-US" dirty="0"/>
          </a:p>
        </c:rich>
      </c:tx>
      <c:layout>
        <c:manualLayout>
          <c:xMode val="edge"/>
          <c:yMode val="edge"/>
          <c:x val="0.30591630591630592"/>
          <c:y val="0"/>
        </c:manualLayout>
      </c:layout>
      <c:overlay val="0"/>
      <c:spPr>
        <a:noFill/>
        <a:ln w="26119">
          <a:noFill/>
        </a:ln>
      </c:spPr>
    </c:title>
    <c:autoTitleDeleted val="0"/>
    <c:plotArea>
      <c:layout>
        <c:manualLayout>
          <c:layoutTarget val="inner"/>
          <c:xMode val="edge"/>
          <c:yMode val="edge"/>
          <c:x val="1.443001443001443E-2"/>
          <c:y val="0.21052631578947367"/>
          <c:w val="0.97113997113997119"/>
          <c:h val="0.63434903047091418"/>
        </c:manualLayout>
      </c:layout>
      <c:barChart>
        <c:barDir val="col"/>
        <c:grouping val="clustered"/>
        <c:varyColors val="0"/>
        <c:ser>
          <c:idx val="0"/>
          <c:order val="0"/>
          <c:tx>
            <c:strRef>
              <c:f>Sheet2!$A$2</c:f>
              <c:strCache>
                <c:ptCount val="1"/>
                <c:pt idx="0">
                  <c:v>Total</c:v>
                </c:pt>
              </c:strCache>
            </c:strRef>
          </c:tx>
          <c:spPr>
            <a:solidFill>
              <a:srgbClr val="0085B4"/>
            </a:solidFill>
            <a:ln w="13059">
              <a:solidFill>
                <a:srgbClr val="FFFFFF"/>
              </a:solidFill>
              <a:prstDash val="solid"/>
            </a:ln>
          </c:spPr>
          <c:invertIfNegative val="0"/>
          <c:dPt>
            <c:idx val="1"/>
            <c:invertIfNegative val="0"/>
            <c:bubble3D val="0"/>
            <c:spPr>
              <a:solidFill>
                <a:srgbClr val="DE8400"/>
              </a:solidFill>
              <a:ln w="13059">
                <a:solidFill>
                  <a:srgbClr val="FFFFFF"/>
                </a:solidFill>
                <a:prstDash val="solid"/>
              </a:ln>
            </c:spPr>
          </c:dPt>
          <c:dPt>
            <c:idx val="2"/>
            <c:invertIfNegative val="0"/>
            <c:bubble3D val="0"/>
            <c:spPr>
              <a:solidFill>
                <a:schemeClr val="tx2"/>
              </a:solidFill>
              <a:ln w="13059">
                <a:solidFill>
                  <a:srgbClr val="FFFFFF"/>
                </a:solidFill>
                <a:prstDash val="solid"/>
              </a:ln>
            </c:spPr>
          </c:dPt>
          <c:dPt>
            <c:idx val="3"/>
            <c:invertIfNegative val="0"/>
            <c:bubble3D val="0"/>
            <c:spPr>
              <a:solidFill>
                <a:schemeClr val="accent1"/>
              </a:solidFill>
              <a:ln w="13059">
                <a:solidFill>
                  <a:srgbClr val="FFFFFF"/>
                </a:solidFill>
                <a:prstDash val="solid"/>
              </a:ln>
            </c:spPr>
          </c:dPt>
          <c:dPt>
            <c:idx val="5"/>
            <c:invertIfNegative val="0"/>
            <c:bubble3D val="0"/>
            <c:spPr>
              <a:solidFill>
                <a:schemeClr val="accent1"/>
              </a:solidFill>
              <a:ln w="13059">
                <a:solidFill>
                  <a:srgbClr val="FFFFFF"/>
                </a:solidFill>
                <a:prstDash val="solid"/>
              </a:ln>
            </c:spPr>
          </c:dPt>
          <c:dLbls>
            <c:spPr>
              <a:noFill/>
              <a:ln w="26119">
                <a:noFill/>
              </a:ln>
            </c:spPr>
            <c:txPr>
              <a:bodyPr/>
              <a:lstStyle/>
              <a:p>
                <a:pPr>
                  <a:defRPr sz="2519"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dLbls>
          <c:cat>
            <c:strRef>
              <c:f>Sheet2!$B$1:$G$1</c:f>
              <c:strCache>
                <c:ptCount val="6"/>
                <c:pt idx="0">
                  <c:v>Tougher Rules &amp; Enforcement</c:v>
                </c:pt>
                <c:pt idx="1">
                  <c:v>Don't Need Further Regulation</c:v>
                </c:pt>
                <c:pt idx="2">
                  <c:v>Tougher Rules &amp; Enforcement</c:v>
                </c:pt>
                <c:pt idx="3">
                  <c:v>Don't Need Further Regulation</c:v>
                </c:pt>
                <c:pt idx="4">
                  <c:v>Tougher Rules &amp; Enforcement</c:v>
                </c:pt>
                <c:pt idx="5">
                  <c:v>Don't Need Further Regulation</c:v>
                </c:pt>
              </c:strCache>
            </c:strRef>
          </c:cat>
          <c:val>
            <c:numRef>
              <c:f>Sheet2!$B$2:$G$2</c:f>
              <c:numCache>
                <c:formatCode>General</c:formatCode>
                <c:ptCount val="6"/>
                <c:pt idx="0">
                  <c:v>77</c:v>
                </c:pt>
                <c:pt idx="1">
                  <c:v>11</c:v>
                </c:pt>
                <c:pt idx="2">
                  <c:v>73</c:v>
                </c:pt>
                <c:pt idx="3">
                  <c:v>17</c:v>
                </c:pt>
                <c:pt idx="4">
                  <c:v>83</c:v>
                </c:pt>
                <c:pt idx="5">
                  <c:v>9</c:v>
                </c:pt>
              </c:numCache>
            </c:numRef>
          </c:val>
        </c:ser>
        <c:dLbls>
          <c:showLegendKey val="0"/>
          <c:showVal val="1"/>
          <c:showCatName val="0"/>
          <c:showSerName val="0"/>
          <c:showPercent val="0"/>
          <c:showBubbleSize val="0"/>
        </c:dLbls>
        <c:gapWidth val="60"/>
        <c:axId val="100870016"/>
        <c:axId val="100886784"/>
      </c:barChart>
      <c:catAx>
        <c:axId val="100870016"/>
        <c:scaling>
          <c:orientation val="minMax"/>
        </c:scaling>
        <c:delete val="0"/>
        <c:axPos val="b"/>
        <c:numFmt formatCode="General" sourceLinked="1"/>
        <c:majorTickMark val="none"/>
        <c:minorTickMark val="none"/>
        <c:tickLblPos val="nextTo"/>
        <c:spPr>
          <a:ln w="3265">
            <a:solidFill>
              <a:srgbClr val="000000"/>
            </a:solidFill>
            <a:prstDash val="solid"/>
          </a:ln>
        </c:spPr>
        <c:txPr>
          <a:bodyPr rot="0" vert="horz"/>
          <a:lstStyle/>
          <a:p>
            <a:pPr>
              <a:defRPr sz="1440" b="0" i="0" u="none" strike="noStrike" baseline="0">
                <a:solidFill>
                  <a:srgbClr val="000000"/>
                </a:solidFill>
                <a:latin typeface="Calibri"/>
                <a:ea typeface="Calibri"/>
                <a:cs typeface="Calibri"/>
              </a:defRPr>
            </a:pPr>
            <a:endParaRPr lang="en-US"/>
          </a:p>
        </c:txPr>
        <c:crossAx val="100886784"/>
        <c:crosses val="autoZero"/>
        <c:auto val="1"/>
        <c:lblAlgn val="ctr"/>
        <c:lblOffset val="100"/>
        <c:tickLblSkip val="1"/>
        <c:tickMarkSkip val="1"/>
        <c:noMultiLvlLbl val="0"/>
      </c:catAx>
      <c:valAx>
        <c:axId val="100886784"/>
        <c:scaling>
          <c:orientation val="minMax"/>
        </c:scaling>
        <c:delete val="1"/>
        <c:axPos val="l"/>
        <c:numFmt formatCode="General" sourceLinked="1"/>
        <c:majorTickMark val="out"/>
        <c:minorTickMark val="none"/>
        <c:tickLblPos val="nextTo"/>
        <c:crossAx val="100870016"/>
        <c:crosses val="autoZero"/>
        <c:crossBetween val="between"/>
      </c:valAx>
      <c:spPr>
        <a:noFill/>
        <a:ln w="26119">
          <a:noFill/>
        </a:ln>
      </c:spPr>
    </c:plotArea>
    <c:plotVisOnly val="1"/>
    <c:dispBlanksAs val="gap"/>
    <c:showDLblsOverMax val="0"/>
  </c:chart>
  <c:spPr>
    <a:solidFill>
      <a:srgbClr val="FFFFFF"/>
    </a:solidFill>
    <a:ln>
      <a:noFill/>
    </a:ln>
  </c:spPr>
  <c:txPr>
    <a:bodyPr/>
    <a:lstStyle/>
    <a:p>
      <a:pPr>
        <a:defRPr sz="1388"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41" b="0" i="0" u="none" strike="noStrike" baseline="0">
                <a:solidFill>
                  <a:srgbClr val="000000"/>
                </a:solidFill>
                <a:latin typeface="Calibri"/>
                <a:ea typeface="Calibri"/>
                <a:cs typeface="Calibri"/>
              </a:defRPr>
            </a:pPr>
            <a:r>
              <a:rPr lang="en-US" dirty="0" smtClean="0"/>
              <a:t>Wall Street Reform</a:t>
            </a:r>
            <a:endParaRPr lang="en-US" dirty="0"/>
          </a:p>
        </c:rich>
      </c:tx>
      <c:layout>
        <c:manualLayout>
          <c:xMode val="edge"/>
          <c:yMode val="edge"/>
          <c:x val="0.39112256657455485"/>
          <c:y val="0"/>
        </c:manualLayout>
      </c:layout>
      <c:overlay val="0"/>
      <c:spPr>
        <a:noFill/>
        <a:ln w="26153">
          <a:noFill/>
        </a:ln>
      </c:spPr>
    </c:title>
    <c:autoTitleDeleted val="0"/>
    <c:plotArea>
      <c:layout>
        <c:manualLayout>
          <c:layoutTarget val="inner"/>
          <c:xMode val="edge"/>
          <c:yMode val="edge"/>
          <c:x val="1.443001443001443E-2"/>
          <c:y val="0.20424403183023873"/>
          <c:w val="0.97113997113997119"/>
          <c:h val="0.64721485411140589"/>
        </c:manualLayout>
      </c:layout>
      <c:barChart>
        <c:barDir val="col"/>
        <c:grouping val="clustered"/>
        <c:varyColors val="0"/>
        <c:ser>
          <c:idx val="1"/>
          <c:order val="1"/>
          <c:tx>
            <c:strRef>
              <c:f>Sheet2!$A$3</c:f>
              <c:strCache>
                <c:ptCount val="1"/>
                <c:pt idx="0">
                  <c:v>Total</c:v>
                </c:pt>
              </c:strCache>
            </c:strRef>
          </c:tx>
          <c:spPr>
            <a:solidFill>
              <a:srgbClr val="AFDFFF"/>
            </a:solidFill>
            <a:ln w="3269">
              <a:solidFill>
                <a:srgbClr val="FFFFFF"/>
              </a:solidFill>
              <a:prstDash val="solid"/>
            </a:ln>
          </c:spPr>
          <c:invertIfNegative val="0"/>
          <c:dPt>
            <c:idx val="1"/>
            <c:invertIfNegative val="0"/>
            <c:bubble3D val="0"/>
            <c:spPr>
              <a:solidFill>
                <a:srgbClr val="FFC979"/>
              </a:solidFill>
              <a:ln w="3269">
                <a:solidFill>
                  <a:srgbClr val="FFFFFF"/>
                </a:solidFill>
                <a:prstDash val="solid"/>
              </a:ln>
            </c:spPr>
          </c:dPt>
          <c:dPt>
            <c:idx val="2"/>
            <c:invertIfNegative val="0"/>
            <c:bubble3D val="0"/>
            <c:spPr>
              <a:solidFill>
                <a:srgbClr val="777777"/>
              </a:solidFill>
              <a:ln w="3269">
                <a:solidFill>
                  <a:srgbClr val="FFFFFF"/>
                </a:solidFill>
                <a:prstDash val="solid"/>
              </a:ln>
            </c:spPr>
          </c:dPt>
          <c:dPt>
            <c:idx val="3"/>
            <c:invertIfNegative val="0"/>
            <c:bubble3D val="0"/>
            <c:spPr>
              <a:solidFill>
                <a:srgbClr val="C0C0C0"/>
              </a:solidFill>
              <a:ln w="3269">
                <a:solidFill>
                  <a:srgbClr val="FFFFFF"/>
                </a:solidFill>
                <a:prstDash val="solid"/>
              </a:ln>
            </c:spPr>
          </c:dPt>
          <c:dLbls>
            <c:spPr>
              <a:noFill/>
              <a:ln w="26153">
                <a:noFill/>
              </a:ln>
            </c:spPr>
            <c:txPr>
              <a:bodyPr/>
              <a:lstStyle/>
              <a:p>
                <a:pPr>
                  <a:defRPr sz="2523"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Sheet2!$B$1:$D$1</c:f>
              <c:strCache>
                <c:ptCount val="3"/>
                <c:pt idx="0">
                  <c:v>Pro-Wall Street Reform</c:v>
                </c:pt>
                <c:pt idx="1">
                  <c:v>Anti-Wall Street Reform</c:v>
                </c:pt>
                <c:pt idx="2">
                  <c:v>Neither/Both/DK</c:v>
                </c:pt>
              </c:strCache>
            </c:strRef>
          </c:cat>
          <c:val>
            <c:numRef>
              <c:f>Sheet2!$B$3:$D$3</c:f>
              <c:numCache>
                <c:formatCode>General</c:formatCode>
                <c:ptCount val="3"/>
                <c:pt idx="0">
                  <c:v>63</c:v>
                </c:pt>
                <c:pt idx="1">
                  <c:v>24</c:v>
                </c:pt>
                <c:pt idx="2">
                  <c:v>12</c:v>
                </c:pt>
              </c:numCache>
            </c:numRef>
          </c:val>
        </c:ser>
        <c:dLbls>
          <c:showLegendKey val="0"/>
          <c:showVal val="1"/>
          <c:showCatName val="0"/>
          <c:showSerName val="0"/>
          <c:showPercent val="0"/>
          <c:showBubbleSize val="0"/>
        </c:dLbls>
        <c:gapWidth val="60"/>
        <c:axId val="100925824"/>
        <c:axId val="100928896"/>
      </c:barChart>
      <c:barChart>
        <c:barDir val="col"/>
        <c:grouping val="clustered"/>
        <c:varyColors val="0"/>
        <c:ser>
          <c:idx val="0"/>
          <c:order val="0"/>
          <c:tx>
            <c:strRef>
              <c:f>Sheet2!$A$2</c:f>
              <c:strCache>
                <c:ptCount val="1"/>
                <c:pt idx="0">
                  <c:v>Much</c:v>
                </c:pt>
              </c:strCache>
            </c:strRef>
          </c:tx>
          <c:spPr>
            <a:solidFill>
              <a:srgbClr val="0085B4"/>
            </a:solidFill>
            <a:ln w="13076">
              <a:solidFill>
                <a:srgbClr val="FFFFFF"/>
              </a:solidFill>
              <a:prstDash val="solid"/>
            </a:ln>
          </c:spPr>
          <c:invertIfNegative val="0"/>
          <c:dPt>
            <c:idx val="1"/>
            <c:invertIfNegative val="0"/>
            <c:bubble3D val="0"/>
            <c:spPr>
              <a:solidFill>
                <a:srgbClr val="DE8400"/>
              </a:solidFill>
              <a:ln w="13076">
                <a:solidFill>
                  <a:srgbClr val="FFFFFF"/>
                </a:solidFill>
                <a:prstDash val="solid"/>
              </a:ln>
            </c:spPr>
          </c:dPt>
          <c:dLbls>
            <c:dLbl>
              <c:idx val="1"/>
              <c:delete val="1"/>
            </c:dLbl>
            <c:spPr>
              <a:noFill/>
              <a:ln w="26153">
                <a:noFill/>
              </a:ln>
            </c:spPr>
            <c:txPr>
              <a:bodyPr/>
              <a:lstStyle/>
              <a:p>
                <a:pPr>
                  <a:defRPr sz="2523"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dLbls>
          <c:cat>
            <c:strRef>
              <c:f>Sheet2!$B$1:$D$1</c:f>
              <c:strCache>
                <c:ptCount val="3"/>
                <c:pt idx="0">
                  <c:v>Pro-Wall Street Reform</c:v>
                </c:pt>
                <c:pt idx="1">
                  <c:v>Anti-Wall Street Reform</c:v>
                </c:pt>
                <c:pt idx="2">
                  <c:v>Neither/Both/DK</c:v>
                </c:pt>
              </c:strCache>
            </c:strRef>
          </c:cat>
          <c:val>
            <c:numRef>
              <c:f>Sheet2!$B$2:$D$2</c:f>
              <c:numCache>
                <c:formatCode>General</c:formatCode>
                <c:ptCount val="3"/>
                <c:pt idx="0">
                  <c:v>47</c:v>
                </c:pt>
                <c:pt idx="1">
                  <c:v>15</c:v>
                </c:pt>
              </c:numCache>
            </c:numRef>
          </c:val>
        </c:ser>
        <c:dLbls>
          <c:showLegendKey val="0"/>
          <c:showVal val="1"/>
          <c:showCatName val="0"/>
          <c:showSerName val="0"/>
          <c:showPercent val="0"/>
          <c:showBubbleSize val="0"/>
        </c:dLbls>
        <c:gapWidth val="60"/>
        <c:axId val="100942976"/>
        <c:axId val="100944512"/>
      </c:barChart>
      <c:catAx>
        <c:axId val="100925824"/>
        <c:scaling>
          <c:orientation val="minMax"/>
        </c:scaling>
        <c:delete val="0"/>
        <c:axPos val="b"/>
        <c:numFmt formatCode="General" sourceLinked="1"/>
        <c:majorTickMark val="none"/>
        <c:minorTickMark val="none"/>
        <c:tickLblPos val="nextTo"/>
        <c:spPr>
          <a:ln w="3269">
            <a:solidFill>
              <a:srgbClr val="000000"/>
            </a:solidFill>
            <a:prstDash val="solid"/>
          </a:ln>
        </c:spPr>
        <c:txPr>
          <a:bodyPr rot="0" vert="horz"/>
          <a:lstStyle/>
          <a:p>
            <a:pPr>
              <a:defRPr sz="1441" b="0" i="0" u="none" strike="noStrike" baseline="0">
                <a:solidFill>
                  <a:srgbClr val="000000"/>
                </a:solidFill>
                <a:latin typeface="Calibri"/>
                <a:ea typeface="Calibri"/>
                <a:cs typeface="Calibri"/>
              </a:defRPr>
            </a:pPr>
            <a:endParaRPr lang="en-US"/>
          </a:p>
        </c:txPr>
        <c:crossAx val="100928896"/>
        <c:crosses val="autoZero"/>
        <c:auto val="1"/>
        <c:lblAlgn val="ctr"/>
        <c:lblOffset val="100"/>
        <c:tickLblSkip val="1"/>
        <c:tickMarkSkip val="1"/>
        <c:noMultiLvlLbl val="0"/>
      </c:catAx>
      <c:valAx>
        <c:axId val="100928896"/>
        <c:scaling>
          <c:orientation val="minMax"/>
        </c:scaling>
        <c:delete val="1"/>
        <c:axPos val="l"/>
        <c:numFmt formatCode="General" sourceLinked="1"/>
        <c:majorTickMark val="out"/>
        <c:minorTickMark val="none"/>
        <c:tickLblPos val="nextTo"/>
        <c:crossAx val="100925824"/>
        <c:crosses val="autoZero"/>
        <c:crossBetween val="between"/>
      </c:valAx>
      <c:catAx>
        <c:axId val="100942976"/>
        <c:scaling>
          <c:orientation val="minMax"/>
        </c:scaling>
        <c:delete val="1"/>
        <c:axPos val="b"/>
        <c:majorTickMark val="out"/>
        <c:minorTickMark val="none"/>
        <c:tickLblPos val="nextTo"/>
        <c:crossAx val="100944512"/>
        <c:crosses val="autoZero"/>
        <c:auto val="1"/>
        <c:lblAlgn val="ctr"/>
        <c:lblOffset val="100"/>
        <c:noMultiLvlLbl val="0"/>
      </c:catAx>
      <c:valAx>
        <c:axId val="100944512"/>
        <c:scaling>
          <c:orientation val="minMax"/>
        </c:scaling>
        <c:delete val="1"/>
        <c:axPos val="r"/>
        <c:numFmt formatCode="General" sourceLinked="1"/>
        <c:majorTickMark val="out"/>
        <c:minorTickMark val="none"/>
        <c:tickLblPos val="nextTo"/>
        <c:crossAx val="100942976"/>
        <c:crosses val="max"/>
        <c:crossBetween val="between"/>
      </c:valAx>
      <c:spPr>
        <a:noFill/>
        <a:ln w="26153">
          <a:noFill/>
        </a:ln>
      </c:spPr>
    </c:plotArea>
    <c:plotVisOnly val="1"/>
    <c:dispBlanksAs val="gap"/>
    <c:showDLblsOverMax val="0"/>
  </c:chart>
  <c:spPr>
    <a:solidFill>
      <a:srgbClr val="FFFFFF"/>
    </a:solidFill>
    <a:ln>
      <a:noFill/>
    </a:ln>
  </c:spPr>
  <c:txPr>
    <a:bodyPr/>
    <a:lstStyle/>
    <a:p>
      <a:pPr>
        <a:defRPr sz="1467"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28" b="0" i="0" u="none" strike="noStrike" baseline="0">
                <a:solidFill>
                  <a:srgbClr val="000000"/>
                </a:solidFill>
                <a:latin typeface="Calibri"/>
                <a:ea typeface="Calibri"/>
                <a:cs typeface="Calibri"/>
              </a:defRPr>
            </a:pPr>
            <a:r>
              <a:rPr lang="en-US" dirty="0" smtClean="0"/>
              <a:t>Wall Street</a:t>
            </a:r>
            <a:r>
              <a:rPr lang="en-US" baseline="0" dirty="0" smtClean="0"/>
              <a:t> Reform</a:t>
            </a:r>
            <a:endParaRPr lang="en-US" dirty="0"/>
          </a:p>
        </c:rich>
      </c:tx>
      <c:layout>
        <c:manualLayout>
          <c:xMode val="edge"/>
          <c:yMode val="edge"/>
          <c:x val="0.29541284403669726"/>
          <c:y val="1.8726591760299626E-3"/>
        </c:manualLayout>
      </c:layout>
      <c:overlay val="0"/>
      <c:spPr>
        <a:noFill/>
        <a:ln w="29542">
          <a:noFill/>
        </a:ln>
      </c:spPr>
    </c:title>
    <c:autoTitleDeleted val="0"/>
    <c:plotArea>
      <c:layout>
        <c:manualLayout>
          <c:layoutTarget val="inner"/>
          <c:xMode val="edge"/>
          <c:yMode val="edge"/>
          <c:x val="0.42568807339449544"/>
          <c:y val="8.4269662921348312E-2"/>
          <c:w val="0.55412844036697251"/>
          <c:h val="0.898876404494382"/>
        </c:manualLayout>
      </c:layout>
      <c:barChart>
        <c:barDir val="bar"/>
        <c:grouping val="clustered"/>
        <c:varyColors val="0"/>
        <c:ser>
          <c:idx val="1"/>
          <c:order val="1"/>
          <c:tx>
            <c:strRef>
              <c:f>Sheet2!$D$3</c:f>
              <c:strCache>
                <c:ptCount val="1"/>
                <c:pt idx="0">
                  <c:v>Anti-Reform</c:v>
                </c:pt>
              </c:strCache>
            </c:strRef>
          </c:tx>
          <c:spPr>
            <a:solidFill>
              <a:srgbClr val="DE8400"/>
            </a:solidFill>
            <a:ln w="3693">
              <a:solidFill>
                <a:srgbClr val="FFFFFF"/>
              </a:solidFill>
              <a:prstDash val="solid"/>
            </a:ln>
          </c:spPr>
          <c:invertIfNegative val="0"/>
          <c:dLbls>
            <c:numFmt formatCode="#,##0_);[Black]General" sourceLinked="0"/>
            <c:spPr>
              <a:noFill/>
              <a:ln w="29542">
                <a:noFill/>
              </a:ln>
            </c:spPr>
            <c:txPr>
              <a:bodyPr/>
              <a:lstStyle/>
              <a:p>
                <a:pPr>
                  <a:defRPr sz="186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Sheet2!$D$4:$D$22</c:f>
              <c:numCache>
                <c:formatCode>General</c:formatCode>
                <c:ptCount val="19"/>
                <c:pt idx="0">
                  <c:v>-24</c:v>
                </c:pt>
                <c:pt idx="2">
                  <c:v>-23</c:v>
                </c:pt>
                <c:pt idx="3">
                  <c:v>-26</c:v>
                </c:pt>
                <c:pt idx="4">
                  <c:v>-30</c:v>
                </c:pt>
                <c:pt idx="5">
                  <c:v>-19</c:v>
                </c:pt>
                <c:pt idx="7">
                  <c:v>-14</c:v>
                </c:pt>
                <c:pt idx="8">
                  <c:v>-19</c:v>
                </c:pt>
                <c:pt idx="9">
                  <c:v>-41</c:v>
                </c:pt>
                <c:pt idx="11">
                  <c:v>-25</c:v>
                </c:pt>
                <c:pt idx="12">
                  <c:v>-22</c:v>
                </c:pt>
                <c:pt idx="13">
                  <c:v>-17</c:v>
                </c:pt>
                <c:pt idx="15">
                  <c:v>-20</c:v>
                </c:pt>
                <c:pt idx="16">
                  <c:v>-26</c:v>
                </c:pt>
                <c:pt idx="17">
                  <c:v>-27</c:v>
                </c:pt>
                <c:pt idx="18">
                  <c:v>-22</c:v>
                </c:pt>
              </c:numCache>
            </c:numRef>
          </c:val>
        </c:ser>
        <c:dLbls>
          <c:showLegendKey val="0"/>
          <c:showVal val="1"/>
          <c:showCatName val="0"/>
          <c:showSerName val="0"/>
          <c:showPercent val="0"/>
          <c:showBubbleSize val="0"/>
        </c:dLbls>
        <c:gapWidth val="40"/>
        <c:overlap val="100"/>
        <c:axId val="101006720"/>
        <c:axId val="101013760"/>
      </c:barChart>
      <c:barChart>
        <c:barDir val="bar"/>
        <c:grouping val="clustered"/>
        <c:varyColors val="0"/>
        <c:ser>
          <c:idx val="0"/>
          <c:order val="0"/>
          <c:tx>
            <c:strRef>
              <c:f>Sheet2!$C$3</c:f>
              <c:strCache>
                <c:ptCount val="1"/>
                <c:pt idx="0">
                  <c:v>Pro-Reform</c:v>
                </c:pt>
              </c:strCache>
            </c:strRef>
          </c:tx>
          <c:spPr>
            <a:solidFill>
              <a:srgbClr val="0085B4"/>
            </a:solidFill>
            <a:ln w="14771">
              <a:solidFill>
                <a:srgbClr val="FFFFFF"/>
              </a:solidFill>
              <a:prstDash val="solid"/>
            </a:ln>
          </c:spPr>
          <c:invertIfNegative val="0"/>
          <c:dLbls>
            <c:spPr>
              <a:noFill/>
              <a:ln w="29542">
                <a:noFill/>
              </a:ln>
            </c:spPr>
            <c:txPr>
              <a:bodyPr/>
              <a:lstStyle/>
              <a:p>
                <a:pPr>
                  <a:defRPr sz="1861"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dLbls>
          <c:cat>
            <c:strRef>
              <c:f>Sheet2!$B$4:$B$22</c:f>
              <c:strCache>
                <c:ptCount val="19"/>
                <c:pt idx="0">
                  <c:v>Total</c:v>
                </c:pt>
                <c:pt idx="2">
                  <c:v>Men under 55</c:v>
                </c:pt>
                <c:pt idx="3">
                  <c:v>Women under 55</c:v>
                </c:pt>
                <c:pt idx="4">
                  <c:v>Men 55+</c:v>
                </c:pt>
                <c:pt idx="5">
                  <c:v>Women 55+</c:v>
                </c:pt>
                <c:pt idx="7">
                  <c:v>Democrats</c:v>
                </c:pt>
                <c:pt idx="8">
                  <c:v>Independents</c:v>
                </c:pt>
                <c:pt idx="9">
                  <c:v>Republicans</c:v>
                </c:pt>
                <c:pt idx="11">
                  <c:v>White</c:v>
                </c:pt>
                <c:pt idx="12">
                  <c:v>African American</c:v>
                </c:pt>
                <c:pt idx="13">
                  <c:v>Latinos</c:v>
                </c:pt>
                <c:pt idx="15">
                  <c:v>Northeast</c:v>
                </c:pt>
                <c:pt idx="16">
                  <c:v>Midwest</c:v>
                </c:pt>
                <c:pt idx="17">
                  <c:v>South</c:v>
                </c:pt>
                <c:pt idx="18">
                  <c:v>West</c:v>
                </c:pt>
              </c:strCache>
            </c:strRef>
          </c:cat>
          <c:val>
            <c:numRef>
              <c:f>Sheet2!$C$4:$C$22</c:f>
              <c:numCache>
                <c:formatCode>General</c:formatCode>
                <c:ptCount val="19"/>
                <c:pt idx="0">
                  <c:v>63</c:v>
                </c:pt>
                <c:pt idx="2">
                  <c:v>67</c:v>
                </c:pt>
                <c:pt idx="3">
                  <c:v>62</c:v>
                </c:pt>
                <c:pt idx="4">
                  <c:v>58</c:v>
                </c:pt>
                <c:pt idx="5">
                  <c:v>64</c:v>
                </c:pt>
                <c:pt idx="7">
                  <c:v>76</c:v>
                </c:pt>
                <c:pt idx="8">
                  <c:v>67</c:v>
                </c:pt>
                <c:pt idx="9">
                  <c:v>47</c:v>
                </c:pt>
                <c:pt idx="11">
                  <c:v>64</c:v>
                </c:pt>
                <c:pt idx="12">
                  <c:v>61</c:v>
                </c:pt>
                <c:pt idx="13">
                  <c:v>68</c:v>
                </c:pt>
                <c:pt idx="15">
                  <c:v>67</c:v>
                </c:pt>
                <c:pt idx="16">
                  <c:v>61</c:v>
                </c:pt>
                <c:pt idx="17">
                  <c:v>60</c:v>
                </c:pt>
                <c:pt idx="18">
                  <c:v>67</c:v>
                </c:pt>
              </c:numCache>
            </c:numRef>
          </c:val>
        </c:ser>
        <c:dLbls>
          <c:showLegendKey val="0"/>
          <c:showVal val="1"/>
          <c:showCatName val="0"/>
          <c:showSerName val="0"/>
          <c:showPercent val="0"/>
          <c:showBubbleSize val="0"/>
        </c:dLbls>
        <c:gapWidth val="40"/>
        <c:overlap val="100"/>
        <c:axId val="101019648"/>
        <c:axId val="101021184"/>
      </c:barChart>
      <c:catAx>
        <c:axId val="101006720"/>
        <c:scaling>
          <c:orientation val="maxMin"/>
        </c:scaling>
        <c:delete val="0"/>
        <c:axPos val="l"/>
        <c:numFmt formatCode="General" sourceLinked="1"/>
        <c:majorTickMark val="none"/>
        <c:minorTickMark val="none"/>
        <c:tickLblPos val="low"/>
        <c:spPr>
          <a:ln w="3693">
            <a:solidFill>
              <a:srgbClr val="000000"/>
            </a:solidFill>
            <a:prstDash val="solid"/>
          </a:ln>
        </c:spPr>
        <c:txPr>
          <a:bodyPr rot="0" vert="horz"/>
          <a:lstStyle/>
          <a:p>
            <a:pPr>
              <a:defRPr sz="1628" b="0" i="0" u="none" strike="noStrike" baseline="0">
                <a:solidFill>
                  <a:srgbClr val="000000"/>
                </a:solidFill>
                <a:latin typeface="Calibri"/>
                <a:ea typeface="Calibri"/>
                <a:cs typeface="Calibri"/>
              </a:defRPr>
            </a:pPr>
            <a:endParaRPr lang="en-US"/>
          </a:p>
        </c:txPr>
        <c:crossAx val="101013760"/>
        <c:crosses val="autoZero"/>
        <c:auto val="1"/>
        <c:lblAlgn val="ctr"/>
        <c:lblOffset val="100"/>
        <c:tickLblSkip val="1"/>
        <c:tickMarkSkip val="1"/>
        <c:noMultiLvlLbl val="0"/>
      </c:catAx>
      <c:valAx>
        <c:axId val="101013760"/>
        <c:scaling>
          <c:orientation val="minMax"/>
        </c:scaling>
        <c:delete val="1"/>
        <c:axPos val="t"/>
        <c:numFmt formatCode="General" sourceLinked="1"/>
        <c:majorTickMark val="out"/>
        <c:minorTickMark val="none"/>
        <c:tickLblPos val="nextTo"/>
        <c:crossAx val="101006720"/>
        <c:crosses val="autoZero"/>
        <c:crossBetween val="between"/>
      </c:valAx>
      <c:catAx>
        <c:axId val="101019648"/>
        <c:scaling>
          <c:orientation val="maxMin"/>
        </c:scaling>
        <c:delete val="1"/>
        <c:axPos val="l"/>
        <c:majorTickMark val="out"/>
        <c:minorTickMark val="none"/>
        <c:tickLblPos val="nextTo"/>
        <c:crossAx val="101021184"/>
        <c:crosses val="autoZero"/>
        <c:auto val="1"/>
        <c:lblAlgn val="ctr"/>
        <c:lblOffset val="100"/>
        <c:noMultiLvlLbl val="0"/>
      </c:catAx>
      <c:valAx>
        <c:axId val="101021184"/>
        <c:scaling>
          <c:orientation val="minMax"/>
        </c:scaling>
        <c:delete val="1"/>
        <c:axPos val="b"/>
        <c:numFmt formatCode="General" sourceLinked="1"/>
        <c:majorTickMark val="out"/>
        <c:minorTickMark val="none"/>
        <c:tickLblPos val="nextTo"/>
        <c:crossAx val="101019648"/>
        <c:crosses val="max"/>
        <c:crossBetween val="between"/>
      </c:valAx>
      <c:spPr>
        <a:noFill/>
        <a:ln w="29542">
          <a:noFill/>
        </a:ln>
      </c:spPr>
    </c:plotArea>
    <c:legend>
      <c:legendPos val="r"/>
      <c:layout>
        <c:manualLayout>
          <c:xMode val="edge"/>
          <c:yMode val="edge"/>
          <c:x val="0.2656962671752342"/>
          <c:y val="0.10753501554137548"/>
          <c:w val="0.7343037328247658"/>
          <c:h val="7.6779026217228458E-2"/>
        </c:manualLayout>
      </c:layout>
      <c:overlay val="0"/>
      <c:spPr>
        <a:noFill/>
        <a:ln w="29542">
          <a:noFill/>
        </a:ln>
      </c:spPr>
      <c:txPr>
        <a:bodyPr/>
        <a:lstStyle/>
        <a:p>
          <a:pPr>
            <a:defRPr sz="1279"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076"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02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t" anchorCtr="0" compatLnSpc="1">
            <a:prstTxWarp prst="textNoShape">
              <a:avLst/>
            </a:prstTxWarp>
          </a:bodyPr>
          <a:lstStyle>
            <a:lvl1pPr algn="l" defTabSz="915988">
              <a:defRPr sz="1300" smtClean="0">
                <a:latin typeface="Times New Roman" pitchFamily="18" charset="0"/>
              </a:defRPr>
            </a:lvl1pPr>
          </a:lstStyle>
          <a:p>
            <a:pPr>
              <a:defRPr/>
            </a:pPr>
            <a:endParaRPr lang="en-US"/>
          </a:p>
        </p:txBody>
      </p:sp>
      <p:sp>
        <p:nvSpPr>
          <p:cNvPr id="130051" name="Rectangle 3"/>
          <p:cNvSpPr>
            <a:spLocks noGrp="1" noChangeArrowheads="1"/>
          </p:cNvSpPr>
          <p:nvPr>
            <p:ph type="dt" sz="quarter" idx="1"/>
          </p:nvPr>
        </p:nvSpPr>
        <p:spPr bwMode="auto">
          <a:xfrm>
            <a:off x="3887788" y="0"/>
            <a:ext cx="2970212"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t" anchorCtr="0" compatLnSpc="1">
            <a:prstTxWarp prst="textNoShape">
              <a:avLst/>
            </a:prstTxWarp>
          </a:bodyPr>
          <a:lstStyle>
            <a:lvl1pPr defTabSz="915988">
              <a:defRPr sz="1300" smtClean="0">
                <a:latin typeface="Times New Roman" pitchFamily="18" charset="0"/>
              </a:defRPr>
            </a:lvl1pPr>
          </a:lstStyle>
          <a:p>
            <a:pPr>
              <a:defRPr/>
            </a:pPr>
            <a:endParaRPr lang="en-US"/>
          </a:p>
        </p:txBody>
      </p:sp>
      <p:sp>
        <p:nvSpPr>
          <p:cNvPr id="130052" name="Rectangle 4"/>
          <p:cNvSpPr>
            <a:spLocks noGrp="1" noChangeArrowheads="1"/>
          </p:cNvSpPr>
          <p:nvPr>
            <p:ph type="ftr" sz="quarter" idx="2"/>
          </p:nvPr>
        </p:nvSpPr>
        <p:spPr bwMode="auto">
          <a:xfrm>
            <a:off x="0" y="8721725"/>
            <a:ext cx="29702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b" anchorCtr="0" compatLnSpc="1">
            <a:prstTxWarp prst="textNoShape">
              <a:avLst/>
            </a:prstTxWarp>
          </a:bodyPr>
          <a:lstStyle>
            <a:lvl1pPr algn="l" defTabSz="915988">
              <a:defRPr sz="1300" smtClean="0">
                <a:latin typeface="Times New Roman" pitchFamily="18" charset="0"/>
              </a:defRPr>
            </a:lvl1pPr>
          </a:lstStyle>
          <a:p>
            <a:pPr>
              <a:defRPr/>
            </a:pPr>
            <a:endParaRPr lang="en-US"/>
          </a:p>
        </p:txBody>
      </p:sp>
      <p:sp>
        <p:nvSpPr>
          <p:cNvPr id="130053" name="Rectangle 5"/>
          <p:cNvSpPr>
            <a:spLocks noGrp="1" noChangeArrowheads="1"/>
          </p:cNvSpPr>
          <p:nvPr>
            <p:ph type="sldNum" sz="quarter" idx="3"/>
          </p:nvPr>
        </p:nvSpPr>
        <p:spPr bwMode="auto">
          <a:xfrm>
            <a:off x="3887788" y="8721725"/>
            <a:ext cx="2970212"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b" anchorCtr="0" compatLnSpc="1">
            <a:prstTxWarp prst="textNoShape">
              <a:avLst/>
            </a:prstTxWarp>
          </a:bodyPr>
          <a:lstStyle>
            <a:lvl1pPr defTabSz="915988">
              <a:defRPr sz="1300" smtClean="0">
                <a:latin typeface="Times New Roman" pitchFamily="18" charset="0"/>
              </a:defRPr>
            </a:lvl1pPr>
          </a:lstStyle>
          <a:p>
            <a:pPr>
              <a:defRPr/>
            </a:pPr>
            <a:fld id="{A641746D-1A3C-4A13-BA47-293E183B555E}" type="slidenum">
              <a:rPr lang="en-US"/>
              <a:pPr>
                <a:defRPr/>
              </a:pPr>
              <a:t>‹#›</a:t>
            </a:fld>
            <a:endParaRPr lang="en-US"/>
          </a:p>
        </p:txBody>
      </p:sp>
    </p:spTree>
    <p:extLst>
      <p:ext uri="{BB962C8B-B14F-4D97-AF65-F5344CB8AC3E}">
        <p14:creationId xmlns:p14="http://schemas.microsoft.com/office/powerpoint/2010/main" val="2160555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t" anchorCtr="0" compatLnSpc="1">
            <a:prstTxWarp prst="textNoShape">
              <a:avLst/>
            </a:prstTxWarp>
          </a:bodyPr>
          <a:lstStyle>
            <a:lvl1pPr algn="l" defTabSz="915988">
              <a:defRPr sz="1300" smtClean="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7788" y="0"/>
            <a:ext cx="2970212"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t" anchorCtr="0" compatLnSpc="1">
            <a:prstTxWarp prst="textNoShape">
              <a:avLst/>
            </a:prstTxWarp>
          </a:bodyPr>
          <a:lstStyle>
            <a:lvl1pPr defTabSz="915988">
              <a:defRPr sz="1300" smtClean="0">
                <a:latin typeface="Times New Roman" pitchFamily="18" charset="0"/>
              </a:defRPr>
            </a:lvl1pPr>
          </a:lstStyle>
          <a:p>
            <a:pPr>
              <a:defRPr/>
            </a:pPr>
            <a:endParaRPr lang="en-US"/>
          </a:p>
        </p:txBody>
      </p:sp>
      <p:sp>
        <p:nvSpPr>
          <p:cNvPr id="77828" name="Rectangle 4"/>
          <p:cNvSpPr>
            <a:spLocks noGrp="1" noRot="1" noChangeAspect="1" noChangeArrowheads="1" noTextEdit="1"/>
          </p:cNvSpPr>
          <p:nvPr>
            <p:ph type="sldImg" idx="2"/>
          </p:nvPr>
        </p:nvSpPr>
        <p:spPr bwMode="auto">
          <a:xfrm>
            <a:off x="1136650" y="688975"/>
            <a:ext cx="4589463" cy="3441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2813" y="4360863"/>
            <a:ext cx="5032375"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21725"/>
            <a:ext cx="29702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b" anchorCtr="0" compatLnSpc="1">
            <a:prstTxWarp prst="textNoShape">
              <a:avLst/>
            </a:prstTxWarp>
          </a:bodyPr>
          <a:lstStyle>
            <a:lvl1pPr algn="l" defTabSz="915988">
              <a:defRPr sz="1300" smtClean="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7788" y="8721725"/>
            <a:ext cx="2970212"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81" tIns="45889" rIns="91781" bIns="45889" numCol="1" anchor="b" anchorCtr="0" compatLnSpc="1">
            <a:prstTxWarp prst="textNoShape">
              <a:avLst/>
            </a:prstTxWarp>
          </a:bodyPr>
          <a:lstStyle>
            <a:lvl1pPr defTabSz="915988">
              <a:defRPr sz="1300" smtClean="0">
                <a:latin typeface="Times New Roman" pitchFamily="18" charset="0"/>
              </a:defRPr>
            </a:lvl1pPr>
          </a:lstStyle>
          <a:p>
            <a:pPr>
              <a:defRPr/>
            </a:pPr>
            <a:fld id="{7A2BC08C-E2A0-4136-9569-8BE2CCFDDD67}" type="slidenum">
              <a:rPr lang="en-US"/>
              <a:pPr>
                <a:defRPr/>
              </a:pPr>
              <a:t>‹#›</a:t>
            </a:fld>
            <a:endParaRPr lang="en-US"/>
          </a:p>
        </p:txBody>
      </p:sp>
    </p:spTree>
    <p:extLst>
      <p:ext uri="{BB962C8B-B14F-4D97-AF65-F5344CB8AC3E}">
        <p14:creationId xmlns:p14="http://schemas.microsoft.com/office/powerpoint/2010/main" val="3332030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15988" eaLnBrk="0" hangingPunct="0">
              <a:defRPr sz="1200">
                <a:solidFill>
                  <a:schemeClr val="tx1"/>
                </a:solidFill>
                <a:latin typeface="Calibri" pitchFamily="34" charset="0"/>
                <a:cs typeface="Times New Roman" pitchFamily="18" charset="0"/>
              </a:defRPr>
            </a:lvl1pPr>
            <a:lvl2pPr marL="742950" indent="-285750" defTabSz="915988" eaLnBrk="0" hangingPunct="0">
              <a:defRPr sz="1200">
                <a:solidFill>
                  <a:schemeClr val="tx1"/>
                </a:solidFill>
                <a:latin typeface="Calibri" pitchFamily="34" charset="0"/>
                <a:cs typeface="Times New Roman" pitchFamily="18" charset="0"/>
              </a:defRPr>
            </a:lvl2pPr>
            <a:lvl3pPr marL="1143000" indent="-228600" defTabSz="915988" eaLnBrk="0" hangingPunct="0">
              <a:defRPr sz="1200">
                <a:solidFill>
                  <a:schemeClr val="tx1"/>
                </a:solidFill>
                <a:latin typeface="Calibri" pitchFamily="34" charset="0"/>
                <a:cs typeface="Times New Roman" pitchFamily="18" charset="0"/>
              </a:defRPr>
            </a:lvl3pPr>
            <a:lvl4pPr marL="1600200" indent="-228600" defTabSz="915988" eaLnBrk="0" hangingPunct="0">
              <a:defRPr sz="1200">
                <a:solidFill>
                  <a:schemeClr val="tx1"/>
                </a:solidFill>
                <a:latin typeface="Calibri" pitchFamily="34" charset="0"/>
                <a:cs typeface="Times New Roman" pitchFamily="18" charset="0"/>
              </a:defRPr>
            </a:lvl4pPr>
            <a:lvl5pPr marL="2057400" indent="-228600" defTabSz="915988" eaLnBrk="0" hangingPunct="0">
              <a:defRPr sz="1200">
                <a:solidFill>
                  <a:schemeClr val="tx1"/>
                </a:solidFill>
                <a:latin typeface="Calibri" pitchFamily="34" charset="0"/>
                <a:cs typeface="Times New Roman" pitchFamily="18" charset="0"/>
              </a:defRPr>
            </a:lvl5pPr>
            <a:lvl6pPr marL="25146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79B335DF-380C-4B17-8C5B-DA244637130B}" type="slidenum">
              <a:rPr lang="en-US" sz="1300">
                <a:latin typeface="Times New Roman" pitchFamily="18" charset="0"/>
              </a:rPr>
              <a:pPr eaLnBrk="1" hangingPunct="1"/>
              <a:t>1</a:t>
            </a:fld>
            <a:endParaRPr lang="en-US" sz="1300">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6073" eaLnBrk="0" hangingPunct="0">
              <a:defRPr sz="1200">
                <a:solidFill>
                  <a:schemeClr val="tx1"/>
                </a:solidFill>
                <a:latin typeface="Calibri" pitchFamily="34" charset="0"/>
                <a:cs typeface="Times New Roman" pitchFamily="18" charset="0"/>
              </a:defRPr>
            </a:lvl1pPr>
            <a:lvl2pPr marL="735372" indent="-282835" defTabSz="916073" eaLnBrk="0" hangingPunct="0">
              <a:defRPr sz="1200">
                <a:solidFill>
                  <a:schemeClr val="tx1"/>
                </a:solidFill>
                <a:latin typeface="Calibri" pitchFamily="34" charset="0"/>
                <a:cs typeface="Times New Roman" pitchFamily="18" charset="0"/>
              </a:defRPr>
            </a:lvl2pPr>
            <a:lvl3pPr marL="1131341" indent="-226268" defTabSz="916073" eaLnBrk="0" hangingPunct="0">
              <a:defRPr sz="1200">
                <a:solidFill>
                  <a:schemeClr val="tx1"/>
                </a:solidFill>
                <a:latin typeface="Calibri" pitchFamily="34" charset="0"/>
                <a:cs typeface="Times New Roman" pitchFamily="18" charset="0"/>
              </a:defRPr>
            </a:lvl3pPr>
            <a:lvl4pPr marL="1583878" indent="-226268" defTabSz="916073" eaLnBrk="0" hangingPunct="0">
              <a:defRPr sz="1200">
                <a:solidFill>
                  <a:schemeClr val="tx1"/>
                </a:solidFill>
                <a:latin typeface="Calibri" pitchFamily="34" charset="0"/>
                <a:cs typeface="Times New Roman" pitchFamily="18" charset="0"/>
              </a:defRPr>
            </a:lvl4pPr>
            <a:lvl5pPr marL="2036415" indent="-226268" defTabSz="916073" eaLnBrk="0" hangingPunct="0">
              <a:defRPr sz="1200">
                <a:solidFill>
                  <a:schemeClr val="tx1"/>
                </a:solidFill>
                <a:latin typeface="Calibri" pitchFamily="34" charset="0"/>
                <a:cs typeface="Times New Roman" pitchFamily="18" charset="0"/>
              </a:defRPr>
            </a:lvl5pPr>
            <a:lvl6pPr marL="2488951" indent="-226268" algn="r" defTabSz="916073" eaLnBrk="0" fontAlgn="base" hangingPunct="0">
              <a:spcBef>
                <a:spcPct val="0"/>
              </a:spcBef>
              <a:spcAft>
                <a:spcPct val="0"/>
              </a:spcAft>
              <a:defRPr sz="1200">
                <a:solidFill>
                  <a:schemeClr val="tx1"/>
                </a:solidFill>
                <a:latin typeface="Calibri" pitchFamily="34" charset="0"/>
                <a:cs typeface="Times New Roman" pitchFamily="18" charset="0"/>
              </a:defRPr>
            </a:lvl6pPr>
            <a:lvl7pPr marL="2941488" indent="-226268" algn="r" defTabSz="916073" eaLnBrk="0" fontAlgn="base" hangingPunct="0">
              <a:spcBef>
                <a:spcPct val="0"/>
              </a:spcBef>
              <a:spcAft>
                <a:spcPct val="0"/>
              </a:spcAft>
              <a:defRPr sz="1200">
                <a:solidFill>
                  <a:schemeClr val="tx1"/>
                </a:solidFill>
                <a:latin typeface="Calibri" pitchFamily="34" charset="0"/>
                <a:cs typeface="Times New Roman" pitchFamily="18" charset="0"/>
              </a:defRPr>
            </a:lvl7pPr>
            <a:lvl8pPr marL="3394024" indent="-226268" algn="r" defTabSz="916073" eaLnBrk="0" fontAlgn="base" hangingPunct="0">
              <a:spcBef>
                <a:spcPct val="0"/>
              </a:spcBef>
              <a:spcAft>
                <a:spcPct val="0"/>
              </a:spcAft>
              <a:defRPr sz="1200">
                <a:solidFill>
                  <a:schemeClr val="tx1"/>
                </a:solidFill>
                <a:latin typeface="Calibri" pitchFamily="34" charset="0"/>
                <a:cs typeface="Times New Roman" pitchFamily="18" charset="0"/>
              </a:defRPr>
            </a:lvl8pPr>
            <a:lvl9pPr marL="3846561" indent="-226268" algn="r" defTabSz="916073"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12487859-2F98-4323-9E06-E18A2DC530D4}" type="slidenum">
              <a:rPr lang="en-US" sz="1300">
                <a:latin typeface="Times New Roman" pitchFamily="18" charset="0"/>
              </a:rPr>
              <a:pPr eaLnBrk="1" hangingPunct="1"/>
              <a:t>2</a:t>
            </a:fld>
            <a:endParaRPr lang="en-US" sz="1300">
              <a:latin typeface="Times New Roman" pitchFamily="18" charset="0"/>
            </a:endParaRPr>
          </a:p>
        </p:txBody>
      </p:sp>
      <p:sp>
        <p:nvSpPr>
          <p:cNvPr id="34819" name="Rectangle 2"/>
          <p:cNvSpPr>
            <a:spLocks noGrp="1" noRot="1" noChangeAspect="1" noChangeArrowheads="1" noTextEdit="1"/>
          </p:cNvSpPr>
          <p:nvPr>
            <p:ph type="sldImg"/>
          </p:nvPr>
        </p:nvSpPr>
        <p:spPr>
          <a:xfrm>
            <a:off x="1141413" y="688975"/>
            <a:ext cx="4587875" cy="3441700"/>
          </a:xfrm>
          <a:ln/>
        </p:spPr>
      </p:sp>
      <p:sp>
        <p:nvSpPr>
          <p:cNvPr id="34820" name="Rectangle 3"/>
          <p:cNvSpPr>
            <a:spLocks noGrp="1" noChangeArrowheads="1"/>
          </p:cNvSpPr>
          <p:nvPr>
            <p:ph type="body" idx="1"/>
          </p:nvPr>
        </p:nvSpPr>
        <p:spPr>
          <a:xfrm>
            <a:off x="913984" y="4361139"/>
            <a:ext cx="5030032" cy="4130441"/>
          </a:xfrm>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15988" eaLnBrk="0" hangingPunct="0">
              <a:defRPr sz="1200">
                <a:solidFill>
                  <a:schemeClr val="tx1"/>
                </a:solidFill>
                <a:latin typeface="Calibri" pitchFamily="34" charset="0"/>
                <a:cs typeface="Times New Roman" pitchFamily="18" charset="0"/>
              </a:defRPr>
            </a:lvl1pPr>
            <a:lvl2pPr marL="742950" indent="-285750" defTabSz="915988" eaLnBrk="0" hangingPunct="0">
              <a:defRPr sz="1200">
                <a:solidFill>
                  <a:schemeClr val="tx1"/>
                </a:solidFill>
                <a:latin typeface="Calibri" pitchFamily="34" charset="0"/>
                <a:cs typeface="Times New Roman" pitchFamily="18" charset="0"/>
              </a:defRPr>
            </a:lvl2pPr>
            <a:lvl3pPr marL="1143000" indent="-228600" defTabSz="915988" eaLnBrk="0" hangingPunct="0">
              <a:defRPr sz="1200">
                <a:solidFill>
                  <a:schemeClr val="tx1"/>
                </a:solidFill>
                <a:latin typeface="Calibri" pitchFamily="34" charset="0"/>
                <a:cs typeface="Times New Roman" pitchFamily="18" charset="0"/>
              </a:defRPr>
            </a:lvl3pPr>
            <a:lvl4pPr marL="1600200" indent="-228600" defTabSz="915988" eaLnBrk="0" hangingPunct="0">
              <a:defRPr sz="1200">
                <a:solidFill>
                  <a:schemeClr val="tx1"/>
                </a:solidFill>
                <a:latin typeface="Calibri" pitchFamily="34" charset="0"/>
                <a:cs typeface="Times New Roman" pitchFamily="18" charset="0"/>
              </a:defRPr>
            </a:lvl4pPr>
            <a:lvl5pPr marL="2057400" indent="-228600" defTabSz="915988" eaLnBrk="0" hangingPunct="0">
              <a:defRPr sz="1200">
                <a:solidFill>
                  <a:schemeClr val="tx1"/>
                </a:solidFill>
                <a:latin typeface="Calibri" pitchFamily="34" charset="0"/>
                <a:cs typeface="Times New Roman" pitchFamily="18" charset="0"/>
              </a:defRPr>
            </a:lvl5pPr>
            <a:lvl6pPr marL="25146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EC144108-73B7-48F5-8AF2-7BAFF0532C4A}" type="slidenum">
              <a:rPr lang="en-US" sz="1300">
                <a:latin typeface="Times New Roman" pitchFamily="18" charset="0"/>
              </a:rPr>
              <a:pPr eaLnBrk="1" hangingPunct="1"/>
              <a:t>4</a:t>
            </a:fld>
            <a:endParaRPr lang="en-US" sz="13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15988" eaLnBrk="0" hangingPunct="0">
              <a:defRPr sz="1200">
                <a:solidFill>
                  <a:schemeClr val="tx1"/>
                </a:solidFill>
                <a:latin typeface="Calibri" pitchFamily="34" charset="0"/>
                <a:cs typeface="Times New Roman" pitchFamily="18" charset="0"/>
              </a:defRPr>
            </a:lvl1pPr>
            <a:lvl2pPr marL="742950" indent="-285750" defTabSz="915988" eaLnBrk="0" hangingPunct="0">
              <a:defRPr sz="1200">
                <a:solidFill>
                  <a:schemeClr val="tx1"/>
                </a:solidFill>
                <a:latin typeface="Calibri" pitchFamily="34" charset="0"/>
                <a:cs typeface="Times New Roman" pitchFamily="18" charset="0"/>
              </a:defRPr>
            </a:lvl2pPr>
            <a:lvl3pPr marL="1143000" indent="-228600" defTabSz="915988" eaLnBrk="0" hangingPunct="0">
              <a:defRPr sz="1200">
                <a:solidFill>
                  <a:schemeClr val="tx1"/>
                </a:solidFill>
                <a:latin typeface="Calibri" pitchFamily="34" charset="0"/>
                <a:cs typeface="Times New Roman" pitchFamily="18" charset="0"/>
              </a:defRPr>
            </a:lvl3pPr>
            <a:lvl4pPr marL="1600200" indent="-228600" defTabSz="915988" eaLnBrk="0" hangingPunct="0">
              <a:defRPr sz="1200">
                <a:solidFill>
                  <a:schemeClr val="tx1"/>
                </a:solidFill>
                <a:latin typeface="Calibri" pitchFamily="34" charset="0"/>
                <a:cs typeface="Times New Roman" pitchFamily="18" charset="0"/>
              </a:defRPr>
            </a:lvl4pPr>
            <a:lvl5pPr marL="2057400" indent="-228600" defTabSz="915988" eaLnBrk="0" hangingPunct="0">
              <a:defRPr sz="1200">
                <a:solidFill>
                  <a:schemeClr val="tx1"/>
                </a:solidFill>
                <a:latin typeface="Calibri" pitchFamily="34" charset="0"/>
                <a:cs typeface="Times New Roman" pitchFamily="18" charset="0"/>
              </a:defRPr>
            </a:lvl5pPr>
            <a:lvl6pPr marL="25146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EC144108-73B7-48F5-8AF2-7BAFF0532C4A}" type="slidenum">
              <a:rPr lang="en-US" sz="1300">
                <a:latin typeface="Times New Roman" pitchFamily="18" charset="0"/>
              </a:rPr>
              <a:pPr eaLnBrk="1" hangingPunct="1"/>
              <a:t>9</a:t>
            </a:fld>
            <a:endParaRPr lang="en-US" sz="13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defTabSz="915988" eaLnBrk="0" hangingPunct="0">
              <a:defRPr sz="1200">
                <a:solidFill>
                  <a:schemeClr val="tx1"/>
                </a:solidFill>
                <a:latin typeface="Calibri" pitchFamily="34" charset="0"/>
                <a:cs typeface="Times New Roman" pitchFamily="18" charset="0"/>
              </a:defRPr>
            </a:lvl1pPr>
            <a:lvl2pPr marL="742950" indent="-285750" defTabSz="915988" eaLnBrk="0" hangingPunct="0">
              <a:defRPr sz="1200">
                <a:solidFill>
                  <a:schemeClr val="tx1"/>
                </a:solidFill>
                <a:latin typeface="Calibri" pitchFamily="34" charset="0"/>
                <a:cs typeface="Times New Roman" pitchFamily="18" charset="0"/>
              </a:defRPr>
            </a:lvl2pPr>
            <a:lvl3pPr marL="1143000" indent="-228600" defTabSz="915988" eaLnBrk="0" hangingPunct="0">
              <a:defRPr sz="1200">
                <a:solidFill>
                  <a:schemeClr val="tx1"/>
                </a:solidFill>
                <a:latin typeface="Calibri" pitchFamily="34" charset="0"/>
                <a:cs typeface="Times New Roman" pitchFamily="18" charset="0"/>
              </a:defRPr>
            </a:lvl3pPr>
            <a:lvl4pPr marL="1600200" indent="-228600" defTabSz="915988" eaLnBrk="0" hangingPunct="0">
              <a:defRPr sz="1200">
                <a:solidFill>
                  <a:schemeClr val="tx1"/>
                </a:solidFill>
                <a:latin typeface="Calibri" pitchFamily="34" charset="0"/>
                <a:cs typeface="Times New Roman" pitchFamily="18" charset="0"/>
              </a:defRPr>
            </a:lvl4pPr>
            <a:lvl5pPr marL="2057400" indent="-228600" defTabSz="915988" eaLnBrk="0" hangingPunct="0">
              <a:defRPr sz="1200">
                <a:solidFill>
                  <a:schemeClr val="tx1"/>
                </a:solidFill>
                <a:latin typeface="Calibri" pitchFamily="34" charset="0"/>
                <a:cs typeface="Times New Roman" pitchFamily="18" charset="0"/>
              </a:defRPr>
            </a:lvl5pPr>
            <a:lvl6pPr marL="25146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defTabSz="915988"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00C88114-C742-4DB4-AC2F-0F85346DD5F3}" type="slidenum">
              <a:rPr lang="en-US" sz="1300">
                <a:latin typeface="Times New Roman" pitchFamily="18" charset="0"/>
              </a:rPr>
              <a:pPr eaLnBrk="1" hangingPunct="1"/>
              <a:t>11</a:t>
            </a:fld>
            <a:endParaRPr lang="en-US" sz="1300">
              <a:latin typeface="Times New Roman" pitchFamily="18"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911225" y="4360863"/>
            <a:ext cx="5035550" cy="4130675"/>
          </a:xfrm>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smtClean="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smtClean="0"/>
              <a:t>October 25-31, 2007</a:t>
            </a:r>
          </a:p>
        </p:txBody>
      </p:sp>
    </p:spTree>
    <p:extLst>
      <p:ext uri="{BB962C8B-B14F-4D97-AF65-F5344CB8AC3E}">
        <p14:creationId xmlns:p14="http://schemas.microsoft.com/office/powerpoint/2010/main" val="25586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28191C55-F360-40D2-8760-7F1181BA4AAE}" type="slidenum">
              <a:rPr lang="en-US"/>
              <a:pPr>
                <a:defRPr/>
              </a:pPr>
              <a:t>‹#›</a:t>
            </a:fld>
            <a:endParaRPr lang="en-US"/>
          </a:p>
        </p:txBody>
      </p:sp>
    </p:spTree>
    <p:extLst>
      <p:ext uri="{BB962C8B-B14F-4D97-AF65-F5344CB8AC3E}">
        <p14:creationId xmlns:p14="http://schemas.microsoft.com/office/powerpoint/2010/main" val="149782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D49AC5DC-3271-45BB-B7E7-A0B8691B3B90}" type="slidenum">
              <a:rPr lang="en-US"/>
              <a:pPr>
                <a:defRPr/>
              </a:pPr>
              <a:t>‹#›</a:t>
            </a:fld>
            <a:endParaRPr lang="en-US"/>
          </a:p>
        </p:txBody>
      </p:sp>
    </p:spTree>
    <p:extLst>
      <p:ext uri="{BB962C8B-B14F-4D97-AF65-F5344CB8AC3E}">
        <p14:creationId xmlns:p14="http://schemas.microsoft.com/office/powerpoint/2010/main" val="164154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smtClean="0"/>
          </a:p>
        </p:txBody>
      </p:sp>
      <p:sp>
        <p:nvSpPr>
          <p:cNvPr id="4" name="Text Placeholder 3"/>
          <p:cNvSpPr>
            <a:spLocks noGrp="1"/>
          </p:cNvSpPr>
          <p:nvPr>
            <p:ph type="body" sz="half" idx="2"/>
          </p:nvPr>
        </p:nvSpPr>
        <p:spPr>
          <a:xfrm>
            <a:off x="4648200" y="1574800"/>
            <a:ext cx="3810000" cy="4733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fld id="{CB85CFBE-B954-49FA-AFA8-08B9B1AFB622}" type="slidenum">
              <a:rPr lang="en-US"/>
              <a:pPr>
                <a:defRPr/>
              </a:pPr>
              <a:t>‹#›</a:t>
            </a:fld>
            <a:endParaRPr lang="en-US"/>
          </a:p>
        </p:txBody>
      </p:sp>
    </p:spTree>
    <p:extLst>
      <p:ext uri="{BB962C8B-B14F-4D97-AF65-F5344CB8AC3E}">
        <p14:creationId xmlns:p14="http://schemas.microsoft.com/office/powerpoint/2010/main" val="2375648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574800"/>
            <a:ext cx="3810000" cy="229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74800"/>
            <a:ext cx="3810000" cy="229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017963"/>
            <a:ext cx="3810000" cy="2290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17963"/>
            <a:ext cx="3810000" cy="2290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fld id="{E1E0A794-15CF-4B8B-89D1-5ECEE4FD9981}" type="slidenum">
              <a:rPr lang="en-US"/>
              <a:pPr>
                <a:defRPr/>
              </a:pPr>
              <a:t>‹#›</a:t>
            </a:fld>
            <a:endParaRPr lang="en-US"/>
          </a:p>
        </p:txBody>
      </p:sp>
    </p:spTree>
    <p:extLst>
      <p:ext uri="{BB962C8B-B14F-4D97-AF65-F5344CB8AC3E}">
        <p14:creationId xmlns:p14="http://schemas.microsoft.com/office/powerpoint/2010/main" val="146956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81F5782D-E5B6-4F9B-9D28-F2338F6E83F6}" type="slidenum">
              <a:rPr lang="en-US"/>
              <a:pPr>
                <a:defRPr/>
              </a:pPr>
              <a:t>‹#›</a:t>
            </a:fld>
            <a:endParaRPr lang="en-US"/>
          </a:p>
        </p:txBody>
      </p:sp>
    </p:spTree>
    <p:extLst>
      <p:ext uri="{BB962C8B-B14F-4D97-AF65-F5344CB8AC3E}">
        <p14:creationId xmlns:p14="http://schemas.microsoft.com/office/powerpoint/2010/main" val="28960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C4FC11C1-208A-402E-9546-A8D78E1A96FE}" type="slidenum">
              <a:rPr lang="en-US"/>
              <a:pPr>
                <a:defRPr/>
              </a:pPr>
              <a:t>‹#›</a:t>
            </a:fld>
            <a:endParaRPr lang="en-US"/>
          </a:p>
        </p:txBody>
      </p:sp>
    </p:spTree>
    <p:extLst>
      <p:ext uri="{BB962C8B-B14F-4D97-AF65-F5344CB8AC3E}">
        <p14:creationId xmlns:p14="http://schemas.microsoft.com/office/powerpoint/2010/main" val="309369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fld id="{8F66FCEA-3449-445A-B62A-8876DCB1CC1E}" type="slidenum">
              <a:rPr lang="en-US"/>
              <a:pPr>
                <a:defRPr/>
              </a:pPr>
              <a:t>‹#›</a:t>
            </a:fld>
            <a:endParaRPr lang="en-US"/>
          </a:p>
        </p:txBody>
      </p:sp>
    </p:spTree>
    <p:extLst>
      <p:ext uri="{BB962C8B-B14F-4D97-AF65-F5344CB8AC3E}">
        <p14:creationId xmlns:p14="http://schemas.microsoft.com/office/powerpoint/2010/main" val="377693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fld id="{843E1CB0-84BB-4F5D-A465-65BE43B118E4}" type="slidenum">
              <a:rPr lang="en-US"/>
              <a:pPr>
                <a:defRPr/>
              </a:pPr>
              <a:t>‹#›</a:t>
            </a:fld>
            <a:endParaRPr lang="en-US"/>
          </a:p>
        </p:txBody>
      </p:sp>
    </p:spTree>
    <p:extLst>
      <p:ext uri="{BB962C8B-B14F-4D97-AF65-F5344CB8AC3E}">
        <p14:creationId xmlns:p14="http://schemas.microsoft.com/office/powerpoint/2010/main" val="298120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fld id="{DC31C339-F273-44E7-82A0-57D3FAE4DD16}" type="slidenum">
              <a:rPr lang="en-US"/>
              <a:pPr>
                <a:defRPr/>
              </a:pPr>
              <a:t>‹#›</a:t>
            </a:fld>
            <a:endParaRPr lang="en-US"/>
          </a:p>
        </p:txBody>
      </p:sp>
    </p:spTree>
    <p:extLst>
      <p:ext uri="{BB962C8B-B14F-4D97-AF65-F5344CB8AC3E}">
        <p14:creationId xmlns:p14="http://schemas.microsoft.com/office/powerpoint/2010/main" val="405771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06A21377-D5E6-4D7E-8FBC-F1A3FBF01DB5}" type="slidenum">
              <a:rPr lang="en-US"/>
              <a:pPr>
                <a:defRPr/>
              </a:pPr>
              <a:t>‹#›</a:t>
            </a:fld>
            <a:endParaRPr lang="en-US"/>
          </a:p>
        </p:txBody>
      </p:sp>
    </p:spTree>
    <p:extLst>
      <p:ext uri="{BB962C8B-B14F-4D97-AF65-F5344CB8AC3E}">
        <p14:creationId xmlns:p14="http://schemas.microsoft.com/office/powerpoint/2010/main" val="390366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62029589-67AB-4BD1-B33B-B1F312C3927B}" type="slidenum">
              <a:rPr lang="en-US"/>
              <a:pPr>
                <a:defRPr/>
              </a:pPr>
              <a:t>‹#›</a:t>
            </a:fld>
            <a:endParaRPr lang="en-US"/>
          </a:p>
        </p:txBody>
      </p:sp>
    </p:spTree>
    <p:extLst>
      <p:ext uri="{BB962C8B-B14F-4D97-AF65-F5344CB8AC3E}">
        <p14:creationId xmlns:p14="http://schemas.microsoft.com/office/powerpoint/2010/main" val="320493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D5BB5833-F61C-42FF-8A53-A9311E38BBE9}" type="slidenum">
              <a:rPr lang="en-US"/>
              <a:pPr>
                <a:defRPr/>
              </a:pPr>
              <a:t>‹#›</a:t>
            </a:fld>
            <a:endParaRPr lang="en-US"/>
          </a:p>
        </p:txBody>
      </p:sp>
    </p:spTree>
    <p:extLst>
      <p:ext uri="{BB962C8B-B14F-4D97-AF65-F5344CB8AC3E}">
        <p14:creationId xmlns:p14="http://schemas.microsoft.com/office/powerpoint/2010/main" val="125351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smtClean="0"/>
            </a:lvl1pPr>
          </a:lstStyle>
          <a:p>
            <a:pPr>
              <a:defRPr/>
            </a:pPr>
            <a:fld id="{B08C649A-09F8-4F2C-80BF-3FD3835EF9BB}" type="slidenum">
              <a:rPr lang="en-US"/>
              <a:pPr>
                <a:defRPr/>
              </a:pPr>
              <a:t>‹#›</a:t>
            </a:fld>
            <a:endParaRPr lang="en-US"/>
          </a:p>
        </p:txBody>
      </p:sp>
      <p:pic>
        <p:nvPicPr>
          <p:cNvPr id="1029" name="Picture 1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2"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ke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google.com/url?sa=i&amp;rct=j&amp;q=&amp;esrc=s&amp;frm=1&amp;source=images&amp;cd=&amp;cad=rja&amp;docid=Gl1xDBsXBCl1bM&amp;tbnid=Uh1MEvYEQuir4M:&amp;ved=0CAUQjRw&amp;url=https://www.self-helpfcu.org/community-trust-prospera/about-us/other-california-activities&amp;ei=RffeUey2OvX84APLnoCwDg&amp;bvm=bv.48705608,d.aWc&amp;psig=AFQjCNHO5qhjmsCdvq7mEEfBWqyC5wjG2g&amp;ust=1373653185108054" TargetMode="External"/><Relationship Id="rId5" Type="http://schemas.openxmlformats.org/officeDocument/2006/relationships/image" Target="../media/image4.png"/><Relationship Id="rId4" Type="http://schemas.openxmlformats.org/officeDocument/2006/relationships/hyperlink" Target="http://www.google.com/url?sa=i&amp;rct=j&amp;q=&amp;esrc=s&amp;frm=1&amp;source=images&amp;cd=&amp;cad=rja&amp;docid=BauZe_ZgZNAPYM&amp;tbnid=T3cX4GVBVxtrzM:&amp;ved=0CAUQjRw&amp;url=http://ourfinancialsecurity.org/take-action/latest-action/&amp;ei=5vbeUbnIHqvh4AOMh4HwBQ&amp;bvm=bv.48705608,d.aWc&amp;psig=AFQjCNGCiFM8PNNSxYxvNnsuk9aKU0LMag&amp;ust=1373653052321171" TargetMode="Externa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lakeresearch.com/" TargetMode="External"/><Relationship Id="rId3" Type="http://schemas.openxmlformats.org/officeDocument/2006/relationships/image" Target="../media/image6.jpeg"/><Relationship Id="rId7" Type="http://schemas.openxmlformats.org/officeDocument/2006/relationships/hyperlink" Target="mailto:name@lakeresearch.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dmermin@lakeresearch.com" TargetMode="External"/><Relationship Id="rId5" Type="http://schemas.openxmlformats.org/officeDocument/2006/relationships/hyperlink" Target="mailto:clake@lakeresearch.com"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4725988" y="4327525"/>
            <a:ext cx="4002087" cy="1352550"/>
          </a:xfrm>
        </p:spPr>
        <p:txBody>
          <a:bodyPr/>
          <a:lstStyle/>
          <a:p>
            <a:pPr eaLnBrk="1" hangingPunct="1"/>
            <a:r>
              <a:rPr lang="en-US" sz="1400" dirty="0" smtClean="0"/>
              <a:t>Celinda Lake, David Mermin, and Jeff Klinger</a:t>
            </a:r>
          </a:p>
          <a:p>
            <a:pPr eaLnBrk="1" hangingPunct="1"/>
            <a:r>
              <a:rPr lang="en-US" sz="1200" dirty="0" smtClean="0"/>
              <a:t>Washington, DC | Berkeley, CA | New York, NY</a:t>
            </a:r>
          </a:p>
          <a:p>
            <a:pPr eaLnBrk="1" hangingPunct="1">
              <a:spcBef>
                <a:spcPct val="0"/>
              </a:spcBef>
              <a:buClrTx/>
            </a:pPr>
            <a:r>
              <a:rPr lang="en-US" sz="1200" dirty="0" smtClean="0">
                <a:hlinkClick r:id="rId3"/>
              </a:rPr>
              <a:t>LakeResearch.com</a:t>
            </a:r>
            <a:endParaRPr lang="en-US" sz="1200" dirty="0" smtClean="0"/>
          </a:p>
          <a:p>
            <a:pPr eaLnBrk="1" hangingPunct="1"/>
            <a:r>
              <a:rPr lang="en-US" sz="1200" dirty="0" smtClean="0"/>
              <a:t>202.776.9066</a:t>
            </a:r>
          </a:p>
        </p:txBody>
      </p:sp>
      <p:sp>
        <p:nvSpPr>
          <p:cNvPr id="3075" name="Rectangle 3"/>
          <p:cNvSpPr>
            <a:spLocks noChangeArrowheads="1"/>
          </p:cNvSpPr>
          <p:nvPr/>
        </p:nvSpPr>
        <p:spPr bwMode="auto">
          <a:xfrm>
            <a:off x="4727575" y="1892120"/>
            <a:ext cx="4340225"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600" dirty="0" smtClean="0">
                <a:solidFill>
                  <a:srgbClr val="0085B4"/>
                </a:solidFill>
              </a:rPr>
              <a:t>Center for Responsible Lending &amp; Americans for Financial Reform</a:t>
            </a:r>
            <a:endParaRPr lang="en-US" sz="2600" dirty="0">
              <a:solidFill>
                <a:srgbClr val="0085B4"/>
              </a:solidFill>
            </a:endParaRPr>
          </a:p>
          <a:p>
            <a:pPr algn="l"/>
            <a:endParaRPr lang="en-US" sz="2000" dirty="0">
              <a:solidFill>
                <a:srgbClr val="5F5F5F"/>
              </a:solidFill>
            </a:endParaRPr>
          </a:p>
          <a:p>
            <a:pPr algn="l"/>
            <a:r>
              <a:rPr lang="en-US" sz="1800" dirty="0"/>
              <a:t>Findings from a </a:t>
            </a:r>
            <a:r>
              <a:rPr lang="en-US" sz="1800" dirty="0" smtClean="0"/>
              <a:t>National Survey </a:t>
            </a:r>
            <a:r>
              <a:rPr lang="en-US" sz="1800" dirty="0"/>
              <a:t>of </a:t>
            </a:r>
            <a:r>
              <a:rPr lang="en-US" sz="1800" dirty="0" smtClean="0"/>
              <a:t>1,004 Likely 2014 Voters</a:t>
            </a:r>
            <a:endParaRPr lang="en-US" sz="1800" dirty="0"/>
          </a:p>
        </p:txBody>
      </p:sp>
      <p:sp>
        <p:nvSpPr>
          <p:cNvPr id="2" name="AutoShape 2" descr="data:image/jpeg;base64,/9j/4AAQSkZJRgABAQAAAQABAAD/2wCEAAkGBxQQERQUDxQVFRUWFBUUFBgWFhQVFRQXFRQWFxQUFBgYHCggGB0lHRQUITEhJSkrLi4uFx80ODQsNygtLiwBCgoKDg0OGxAQGiwmICQsLCwsLCwtLCwsLCwsLCwsLCwvLCwsLCwsLCwsLCwsLCwsLCwsLCwsLCwsLCwsLCwsLP/AABEIANIA8AMBEQACEQEDEQH/xAAcAAEAAQUBAQAAAAAAAAAAAAAABQEDBAYHAgj/xABMEAACAQMBBAUJBAYGBwkAAAABAgMABBESBQYhMRNBUWFxBxQiMlKBkZLRI1OhsRUWVHKTwTNCYoKy8DU2ZHN0wuEkJTRjoqPD0vH/xAAbAQEAAwEBAQEAAAAAAAAAAAAAAgMEAQUGB//EADsRAAICAQIDBAcHAwQCAwAAAAABAgMRBBIhMVEFE0FhIjJScYGRsRQjM6HB0fBCU+EVNGJyBvEWJCX/2gAMAwEAAhEDEQA/AO1eZx+wnyr9KAeZx+wnyr9KAeZx+wnyr9KAeZx+wnyr9KAeZx+wnyr9KAeZx/dp8q/SgHmcf3afKv0oB5nH7CfKv0oB5nH7CfKv0oB5nH7CfKv0oB5nH7CfKv0oB5nH7CfKv0oB5nH7CfKv0oB5nH7CfKv0oB5nH7CfKv0oB5nH92nyr9KAeZx+wnyr9KAeZx+wnyr9KAeZx/dp8q/SgHmcfsJ8q/SgHmcf3afKv0oB5nH7CfKv0oB5nH7CfKv0oB5nH7CfKv0oB5nH7CfKv0oB5nH7CfKv0oB5nH7CfKv0oB5nH92nyr9KAeZx+wnyr9KAeZx+wnyr9KAvUBWgFAKApQCgFAKAUAoCtAUburj5BFI2yAR1gH40jLckzrWHgrXThaun0oT4fnVdstsGydazLBdqwgKA8u+Md5xUZSwdSyeqkcFAKAUAoBQFaApQCgFAKAUAoBQCgFAKAUAoBQCgPKvkkdn8+RqKlltHWuGT1UjgoDG2e3okey7L7s8PwIrPp36Lj0bX7fkW3Lin1SZlVoKjC2w+IXPcPzFZdbLbRJl+mWbUjNrUUFKAxpXzKi9is5/BR+ZrPKWbox6Jv9F+pbFYrb9y/Uya0FQoDyHySOzn7+qoqWXg7jhk9VI4KAUAoBQCgFAKAUAoCtAKAUBSgFAKAUAoDFvH0Mr9WdD+Dcj7j+ZrNdLu5Kzw5P4/sy6tb04fFGVWkpFAR1q2m4lT2grj4Yb+VYant1M4dUn+j/Q1WLNMZdMoka3GUjN5WxbPnuH41g7Tz9lkka9F+MiTU5Fbk8rJlfAV04R1i+ueZupdEY92SfzrDp5b9RZLphfLLZqtW2qC65ZI1uMp4nlCKWbkASahZNQi5S5IlCLlJRXieLNSEBb1m9Ju4nq93L3VGlNQzLm+LJWNOXDki9VpWKAUAoBQCgFAKAUAoBQCgFAKArQFDRgtwy5yD6w5j8iO41XCecp80TlHHFcmXasIFq5hDoynkwI+NQtrVkHB+JKE3CSkvAxNjXJdNL+uh0P7uR99ZtFc517ZetHgy/U1qMsx5PiiQrYZjX9vX8drPFLM6ohVlZmOBw//AGvOujNaytxTeU08Gypp6eafhhmlbzeWKOPKbPj6VvvJMqg71Xm34V71ekb4yZh3HLNv7yXN82bqVnHUvqxr4IOHvrZCuMPVRHJNbteUi9ssLr6eMf1JSSQB1K/MfjVc9PCXkdyzq273lQsroYkboJMepIRgnsV+R/CsN1E603zXkTjxeDYt2RmHUebuzH314/Zafc7pc22zZrmu82rwSRLV6JjIu/fpJkhHIfaSeA9UfGsGol3t0aVy9Z/DkjXStlcrH7l+pKVvMgoC10mW0r1cWPZ2DxqvfmW1fEntxHLLtWEBQCgFAUoCtAKApQCgFAKAUBWgFAYd/G3CSP116vbXrX6Vm1EJL7yHNfmun7F1Ml6kuT/J9S9a3CyKGTiD+HcatqtjbBTjyZCytwltkXqsIGrbe2xDs64Es8iokq4YZ4kr1heZ5ivPVFsdYpVxbUlx8sGxTjPT7ZPjHkaJvL5ZGOU2fFgfey8T/dQcvefdXv16PxmzDuOY7V2rNdv0lzI0jdRY5x3KOQHhWuMVFYiiJl7A3Yur9sWsLMOtyCsa+Lnh7hxrk7Iw9ZhI6AvknS3hD3cpkckDTH6KLkE8zxY8O6vE7T7UsorUqkufibNHp42zxLoYG2fJHOsYksnEylQ2hsLIOHIHk34Vu02uVkIymsZXwKLK9k3FeBz28s5IXKTI8bjmrqVPwP51vTT4oqJvdrfW72fgQSZj+7f0o/cOa+4iq7KYT5o7k6ru75XbacYu1NvJjt1Rse5sZHvFYbtNKCbjx+pKLy8G27snpFafIYynIIII0jlgj/PCvE7Prn6VtixKT+WDdrJx9GuHJE3XpGIxL+70AKvF34IPzJ7hWbUX92lGPGT5L9fci6mrflvkuZdtYNC4zk82PWxPM1bVXsjj5vqyFk97yXasICgFAVoClAVoClAKAUAoBQCgLZlwcNwz6p6j3eNV78SxL4E9uVlFyrCBWgNQ3i3hg2VKGlcaZQWMY4vkc2VezjWOrSXR1GalmEufk+pqdsLKsTfpLl5nO95fK/cTZWyQQJ7TYaU/8q/jXuw0kV63ExORzm7unlcvM7O55s5LE+81qSSWEcJzdfcu62gfsE0oMapH9FRns629wqmepri2s5a8ES2Sxlo6bZeSi3tYWknZp5QAePoxrjnhRxPvJryu0dZb3EnW8fU0aWEXalLibxuq483CqAAhK4AwAOY4e+vP7NudtPpPLTwXa2tQt4eJzy4huNu7Qu4POWtoLRgqqmdTNll1HBGfUbj3ivbcK4VxcoqWevExKUk+DwS/kx2tOLi72fdP0ptSuiTrKkkFT/6ce8dVRurgoRlBYz4DLb4knv3ZRXJjilRX4HmOILEAYPMcq+e7Q1l1VsI0yw/35Hp6KmEoSlNcDTt5PI0Rltny5/8ALl/JXH8x76+mr1nhNHluJy/auyprWQx3MbRuOphz7wRwI8K1wsjP1Xk401zMrYO8lzYtqtZWQda84z4oeHvpOuM/WRxHUt3PLJG4038RjbHB48sjeKniv41ht0jSzDj5E4vLwzet25luV86Dq+vgmk5CqOod9eNpaLN7tvWJPw6I2aiyOFXXyXj1ZOVuMhSgPEUmriOXUe3w7qhGe7iuRKUdvPmXKmRFAKAUAoClAKAUAoBQHmWIOCGGQajOCmtsiUZOLyjA86MDBZjlDwST/lfv76x99KiW231Xyl+j/c0d2rVur5+K/YkQa3GU5N5ct3XkEV3CrNpBilCgscE5jfA6gdQPiK26SxLMWRkjQtgbjXN06rIPN1bHpSqVODywhwT78Vy/tPT02Ktv0n/OZbDTWTg5pcDse7Xk1srLDMvTyDm8uCB+6nJfxPfVdmonPhyK0iAtd/rK1u2RZC0erQXVSUxngQRzA7RXkaXsnVUXOaS2vz44/wAHoX6qq2pRfMn/ACkb1eabPEltpkaciOI81wyk6x28Bw7zXqV6dWtwny8TApuLyjUL4bT2Ckd1NOk8TOqzxY5Z6lOOfPiKso0+meYVQ2nbLZz4yeSX303U+3F5YXEltJMPtNPJ+AOrgRg8u2sep7TWlglOG5F2n03fN4eMFro03f2VLcw5luJioaSTjliWwSOwZY4zxJrRpr3rVGTWF0Krq+6k49CH23a7UsIo9oz3CT8UaSI8AA2Cq5A93Dl31KWl0l9mHDj4P3HY32QjhPh0OkbZ3ytbS3jmuH0iVA8aAZdsgHgo7Mjj31CNM5NqK5EMrxNa3S2na7Xlk16ZMAs0ci8fSOMgHmB2jurytP2fqaNS7rfmmb79RVKlQrMHejyQQMGkspOhIBJR/Sj9x5r+Ne5HW7Fmzl1PPUHJ4RyXaWxJ7c/axOBnAYAshPYGAxnu51o02sp1Md1Us/VEraZ1PE0fQfky2EbHZ8aPkO5Mzg/1WfHo46sAAVi1E988kUbPNKqKWcgAcyazTnGEd0nhE4xcnhIwoS1x6TArF/VU83727B3Vlg5aj0msQ8F4v3+XkXyxTwXGXXp7vMkK2mYUBWgKUAoBQCgFAKArQFAaArQFuaIOpVhkHmKhOEZxcZLgSjJxeUQZleyYBsvCeR607q8nfZoZbZca3y6o37YapZXCf1JyCZXUMhBB6xXrV2RnHdF5RglBxeJIi94tndKmpfXX8R1ivP7S0nfQ3x5r80a9FqO7ltfJkU149zZzwKcTGF1jOfWypAHj1e+nZWuVjULOa/NEtbptj3x5P8jm+xt5bCDZMlpcQEXOl0ZGj9JpDnS+ojK44cOrFfSTqsdm5PgebngbNuvuwNobDS0uSVdWLqccYyWYx8D1aSRjxrHHWwlfJ1vOHhl06ZQS3eJEvuzd3E8UG1LsywRSAaRw18cDUSOscMnJwTWSfbVNdvdwg1LOM9DRHQylXvz4ZMy+e721f3NvbTC2gszo4DJZiSuT70bwA763zopUIysjub6mWFk452vBTYmu9hv9lbTIZrUKySpjPWQe/B0nwYjqqNnd6WtW1rCw+B1brZ4fNmLs3dG8v9FteXha1iAOlR6TBeCrk/mc4rPpe16bpPu4NSx4l1+klUstmRvtNDZ7ZtZrqPXapAI1AXUsTDOOHdkHH0rXRYrIyri/SXFr3meUGkpNcBsa7i2ht6OfZqFYYoj07hdCuSCBke8eOmpzThS1PmR8Tc9t7QM7iGHiM4OP6x+gr5LX6qV81TVy+r/ZHs6WhVR7yf8A6J/Z9ksMYQcesntPWa9nTUKitQR5t1rtm5MX9+kK5c+A6z4VzUamuiO6b+HUU0yteIkdZ273LCS4GEHFE6vFqw01WaqStu9Xwj+rNVlkKFsr5+LJqvWMBWgKZoBQCgFAKAUBWgFAKAsSwHnGdJ+KnxH0qqdb5weH+XyLIzXKSyvzMcbRCHTOOjPUeaN4N9ap+1qD23La+vg/j+5Z3Dks1vP1+RnA9la08mc8zRB1KsMg8xUZwjOLjJcCUZOLyjWJ45LF8p6UbHkeXgew99eBZG3QT3Q4xf8APn5nqxlXq44lwkjYNn36TLlD4jrHjXs6fU13xzF/DoeddRKp4kcpMV5tLaV5HYzLbJauo5ZJZiwz8UatMOz9LQlY45befd7hLVWyW3PAzrncHach1SX0LN7RhGr44zWmVlMo7XHh7ymLlF5TI3bMO0tgoLtrlJ49apJGVI1A8urxGRyzUNNptLu21w2tk7LrJr0nk2DfTa0VrJ0kraRIFZBzY8ByA7OFfNans+6/VSVS6PPgj1NPqIQoW9+Roe3t47cXTXWy7qWCSZft1MZ0luHEdueP+TX1kI2qCjOGfieRiDb44+Bl7r7y2FnBNqmlkubhlM0jI2MAkgA+8n31k7Q0+q1FDhGKXlkv08667VJvgT+2N6jY7Oe6tSrNK6RRNzA9F3ZsdZwvxry+wtHJWzViw1hfz5o09o2qSjtfmVm3A2nLxmvoyWwWBTUM9nLBr1XXpN+/u+PXJjV1qjtzwMiHcraqKUj2hGinmFj0j8BV0rKZLDj+ZUsp5Rd8ld1I095Bd4aa1ZE1jkQ5cH3/AGfPvrFLs6iiauqWMrl0NE9VZZDZI3Ta+2FgGB6T9nUO9qxazXwoWFxl0/cs0+llbxfBGDsrZrTN01zx61B6+8jqHdWTSaSd8u/v+C/ngaNRqI1LuqvibFXtnmHiaVUGXIA7ScVCc4wW6TwiUYuTxFGJHdtL/RDC+2w5/ur1+NZ43zt/DXDq/wBF4lzqjX6749F+rMqOLT2k9ZPP/pWiMFH3lMpZPdTIlaAUAoClAKAUAoBQHmWIOCGAIPMGozhGa2yWUSjJxeUQ8tjLB6Vs2peuNuPy15k9Ndp/S07yvZf6G2N1d3C5YfVFyy28j+jJ9m3IhuXx6vfU6O065+jP0X5kbdFOPGPFeRJyxq6kMAQR7jW+UYzjh8UzJGTi8rmalf2T2jh4ydPUez+y1fN6jT2aOzfW+HX9GezTdDUx2yXH+cjnext7zs2fatyYukL3EClQ2kDJuWYg4PUp4V9pVF301Z4ZWfyR4tiUJyS8Gd0rEcOM+VDerzy2vrbo9Pm08IDas69TMDkY4cV769DTVbZRlnnkhJ8GXdoSrc7W2UsoDAQ4YMMgkaiCQfAfCsHZ9/eaecvFPD+Bp1NXdzS8GsnVE2bbsMrFCQesIhH5V3dLqUmJtfZdsYZVaKHjHJgaEBOFPLhmuxlLK4nDgW0LnO79vH1+dSO3d9nIAPxNbIWpa91r2cv5pIm4Pud764X5nct1d6PPpryLo9Hms3RZ1Z1jLDVy4cUPDwrLZVsUXnmQTG/m9H6LthP0fSZkVAurTzySc4PUDSmrvJbchvBoW7G0mi2ntYx8DI8XHrUAynh3+lWTtnUzo09ahzeePyNmhojbN7vDBvew9jFj0s2e1Qev+01ePoNA5vvbfguvmzVqtXt+7rNjllVBliAB1k4Fe5OcYLMnhHmRi5PCRDT7cLtotULt2kHA768uztJzls08dz6+Btho1FbrnhF612USQ9y3SN1D+ovgOuratE5Pfe9z6eCIWalJbalhfmyVr0TGKAUAoCtAUoBQFaApQFHJ6sH8KjLPgdWPExnvlX+kDJ3kZX5hwqmWpjD1019Pmi1UuXq8S/FMrjKsGHcQathZGazFplcoyjwawXKmRMDaWyknHEYbqYc/f21j1OirvXHg+poo1M6uXLoQLG4sjzynVzKn/wCteO3qtC8c4/l/g9Fdxql5/n/kk7XbUU40SgLngQ3qnwNehV2hRfHZZwz15fMyWaS2p7ocfqcC3rhCDaijOBewgfLeYr6jTRUYVxXJL9jBOTlJtn0DPvBDHdx2jE9NJGZEGDpwM8z1Hga87u24uXgdOB74yET7WA5NcR5/uu5Fb4SanUuqf6HHHMJPpgltvSaL22P+yzfjDIBXjdjySotb9v8AY3a5Nziv+J0byO/6Jg8ZB/7jVv1X4rMMeRBeUyXRtawJ5CC4/FT/ANKlXJRom35HVHdJJHM7hf8AueEf7Q3+BxVcH/8Aqz/6L6ovl/tI/wDb9GdL8mO0Vjk2xPLwVZhI2OOBqmJx21ObdldT6pfoUyjtk10ZTyu7VjvNjRTwElJJkK5GD6rjiOqrNLFxtwyD5FvcC1RtqbUeXgqNCePAEnpOefD8ay9oVVTrqnY+Ec+7wLqLJx3RhzeDeb/eRV4QjUe08vcOuvD1Ha0Y8Klnz8DbToG+NnAxbbZs10dc7EL1Z5n90dVZ6tJfq3vubS/nJF09RVp1trXE2O0tEiXEYwPxPia9ymiFMdsFg8yy2VjzJl+rSstTXCJ67KviQKrnbCHrNInGEpeqsniO61+orEduNI/HnUY3Kfqpvz5L8zrr2+sy+KuRWKArQCgKUAoBQCgBFAR9zseNzlQUbtQ6T76xW6CqbyvRfVcDTDVWR4PivMxJILqL+jcSjsYcf8++s0q9bT6kty8+f8+Jep6az1ltfkWk3jKnE8RU92R+BquPazi8Wwa/nRknoFJZrlkz4trwSDBYDPU/D8+FbI6/TWrDkvjw+pnlpboPKXyI3aO74b0rcj93PD+6aw6nstS9Oh/D9jVTrmvRt+Zy7ypqUstBGnMwZhjByI5ACfjWr/x6dq1Lrm3hLk/DijnaMYOtTj15m3bb/wBY7L/hm/569yP4EveeV4ms7NQNtXaYYAjpRwIyPWavI7elKNFLi8c/oj0ezUnOefIuby7FMsguNeBFBKCuOJyjYwffXm9m69VV/Z9vrSjx+KNmp0+6XeZ5Jlk7WmtN2YZLaRo36dhqXGca5Dj8BX2GyMtQ1JHg+BJ+U0dJtHZwJ4tBICf3uv8AGsV0tmktl0waKFm2KPO7uxfNbcRORJhi2ccOJ4cDXyfaOvepvdsE48Mcz2tNp+6r2PiYG6P/AITb3+fvq+yr/Dp9y+iPCt/El72Wd4v9WLP/AHq//JWiv/csqfqm52sUlwRpGWIXUQABwGAWIr4Kff6u1x4vDfuR9Eu6ohnl9WbNYbHjgGqVlLdrEBR4Zr1tPoKdOt9jTfnyR592qst9GC4eXMvXG3oU5Nq/dGfxq6ztLTw5PPuK4aK2Xhj3mF+npJDi3iJ7zk/HHAfGsn+p22vFNf8AP55l/wBirgs2TL8dlcSf00ugdiYz8aujp9Vb+LPHkit3UQ/Djn3mba7Mjj4hcn2m9Jvia1VaOmvilx6viyizUWT4N8OiMytRQKAUAoBQFaAUAoChNMgBq5lDAroK0Bant1cYdQw7xULKoWLElknCcoPMXghrzdpG4xMVPYeK/UV5V3ZFcuNbx+aN1faElwmskRNYT2/EagO1CSPfjl7682em1OmeVnHVG2N1F3B4+Jo3lavHlslD+liQccDV6jjGR417PYGpnbqWpvPo8/HmjHr6YwrzHr8DYtrXaPvDYurqVNqx1BgV468ca9yKfcyXmeX4mu7DkD7T2kyEMplGGByD6T8iOfI143/kPCilPz+iPS7M9efwJzav9BN/upP8Br5zS/jw/wC0fqj1Lfw5e5/Q1Xa/+qsH/EN/ikr9Eh/uWfMf0mw+UT/SWy/9y38q87U/7K406b8aJKV8IfRGq7qzqtvt1GYByMhSQCR9sMgHnzHxHbX6HVxqpa6L6I+Zt/El72WN4rhf1bsk1LrMowuRq4dJnhz6x8RWitf/AGGyp+qb5BtKUIqJ6AwBhBg8uvrNfBS1luXGt4WfBH0S09frS4vzMu32LNMcvlR2uTn4c6sr7P1FzzPh7/2K56umvhHj7iZtN3ok4vlz38vgK9SnsqmHGXpPz5fIw2a6yXLgSyIFGFAA7uFelGKisJGNtt5ZWunBQDVXMoYFdAoBQFaApQCgFACM8640nzGTHksY25oPdw/KqpaeqXOJarprkzGk2NGfVaRfB2/nms8uz63ycl7my1aua5pP4GM+xHHqTv78n8jVEuzrF6tsviWrWQ/qrRjybNul9WXP94j86plpNbH1bM/EsWo0z5x/IxpPPU56z4Yb8qzy/wBQhzz+TLV9kl0+hjtta5X1mYeKj+Yql67Vx5t/FFq0unlyX5kZtYC6QpcKrKefohT8RVcdddGxWRaUl4pIs+zw27fD3mqHyf2nH+lwerUMf4a9L/5HrP8Aj8n+5n/02nz+ZO7J2TFapogXAzk54kntJ668vV6y3VT32vP0RqpphUsRRk3UOtHTlqVlz2agRn8apqnsnGfRp/Jk5x3Ra6mg7Qivv0eNnNbakSUusqcScluGOR9Y9lfeVdpaKUu97xLPg+B89LSXL0drJxpbvaN5BPcwC3S3TQozktnx93Vw7687tHtDTQ00qqp7nLp4GnSaW3vFKSwkbPXyB7RBbW3Strl+kkVg3WUOM95BBGe+vV0vbOq00O7g015rODJboqrZbnz8i1YblWsLhwrMwORrbIyORwAM++p39u6u2Dg2kn0X+WRhoKYS3cfibbbbRkj/AKPSPBVz8cZrDVq7K1iGF8EXT08J+tn5mUm0rp/VLnwX/pV61esn6ufgv8FT0+mjzx8zIjjvX62HiQKvjHtCfVe/CKpS0kehkpsu5PrTY8CTWiOj1j9azBU9Tp1ygZCbEP8AXnkPgcfWro9nS/qtl8OBW9Yv6YIyY9kRjnrb952P88VfHQ1Lnl+9speqm+i9yRlR2qLyUfCtEaa48kVOyT5su1YQK0AoBQCgFAKAUAoClAVoBQCgNe8oF48GzbmSJtLrGSrDmDkDI+NWVRUppNDOOR85Nty5POeT5jW96LTvnWvkdV1i/qZ5/TVx99J8xrn2HTf24/Id/b7TH6auPvpPmNPsOm/tx+Q7+32mP01cffSfMafYdN/bj8h39vtMfpq4++k+Y0+w6b+3H5Dv7faY/TVx99J8xp9h039uPyHf2+0x+mrj76T5jT7Dpv7cfkO/t9pj9NXH30nzGn2HTf24/Id/b7TH6auPvpPmNPsOm/tx+Q7+32mTe5m37kX1qOmchp40YMcgqzhWBB7jUZ6SiMG1BLh0OO2b5yZ9K154FAKAUAoBQCgFAKAUAoBQCgFAKAUAoBQHiWQIpZjgKCSewAZJouIOZbW8qWzbqKSGVJ3jkUq2F05B6xxyK2R01kXlEco0npNg+xffMK0ff+RzgOk2D7F78wp9/wCQ4DpNg+xe/MKff+Q4DpNg+xffMKff+Q4DpNg+xffMKff+Q4DpNg+xe/MKff8AkOA6TYPsX3zCn3/kOA6TYPsXvzCn3/kOA6TYPsXvzCn3/kOBl7K2nsO2mSZI7stGwddRyuociRkZxUZRvkscBwOl7seUS02hP0EIkVypZda4BxzAINZLNPOCyySZuFUHRQCgKUBWgFAKAUAoBQCgFAKAUAoBQCgMbaMJeGRF5tG6jxKkCuxeGD5l/UzaC8DZ3GRwOI2I4dhHA16/fV+0ivDH6nX/AOx3H8J/pTvq/aQwP1Ov/wBjuf4T/Sne1+0hhj9Tr/8AY7n+E/0p3tftIYY/U6//AGO4/hP9Kd7X7SGB+p1/+x3H8J/pTva/aQwP1Ov/ANjuP4T/AEp3tftIYH6nX/7Hcfwn+lO+r9pDDH6nX/7Hcfwn+lO9r9pDDH6nX/7Hcfwn+lO9r9pDA/U6/wD2O4/hP9Kd9X7SGDcPJTuvdw7RSWe3liREfLSKUGWGABnmao1NkHDCZJI7nXnEhQCgFAKAUAoBQCgFAKAUAoBQCgFAKAUBQHPKgAYHkaAKwPI0BQSDtHxoAXA5kUBXNAAc8qAorg8iD76AqTQBjjnQDUKAozgcyB76A9UAoBQCgFAKAUAoBQCgFAKAUAoBQCgFAav5Strm02dMyn03HRR45lpPRGPdmrqIbppHHyNe8kF08Ru7CdtT28gdSTnKuMHB6wCM/wB8Vbqknia8TiNL2Jtx7K+v5GZtLi/VckkB45SVxnlgsPjWicFKEV7vocNi8iKuvn6OzMVEA9Ik4OmQnnVWrw9rXmdiQXkrsEnkiaWG8d1myJld/N10AMqyDr4j8RVmpk45Sa93icRJ+UZof0you+nMHmwLiEuHyNWGGk8h11CjPdejjOfE6+ZJbh+c/oW8a4ZyhWU25dst0fRc888ZzULtverHxC5GHZbVlt91+kiZg5JTVklgHm0kg9uDUnBS1GGPA2jcLc2C3SC7R5jK8Kl9UjMjGRQSdJ7KpuulLMXjB1I0vykbYlbaDz27HRs7oNQBwGeSTLKRnj6uD3VoogtmH/Vk4zZvK7OJtnW7ROQJbiHSwJHCRWwSR1cRVOmWJvPRnXyNa3K21Jc7TsVmLCSGCa3lUk51RngWHbgj4GrrYKNcseLTOLmY+9sXRbQupNrQXckLOOglhkdEjTuxwPVwPWD212p5glW1nxycZ2uymV40aM5VkVlPapAI/CvPawyZfrgFAKAUAoBQCgFAKAUAoBQCgFAKAUBA70brRbRMAuGbo4nLmMYCyEgAB+vA48u01ZXa4Zx4nGjE2PuLb2d35za6ogUKGIcYyD18eOeA66lK+U47ZDBFX/kstpgwaWUap5pyRpz9vp1x8vV9EVNaqS8PBL5DBPbvbqx2Ut1JG7k3LBmBxhMasBcDl6Z+FVztc0k/AYITY3k1W0K9DeXSqrhygZQjEEZDADrxg1ZPUbucUME3d7pxS3wvHZiwiMJThoZWBBzwz11WrWobBgs7C3OjtLWa1jlkaKXXgNpJiDgghDjl412dznJSa4jBc2fufBFYGxYtJEQwJbAb0jnIIHAg8q5K2Tnv8RgxN2tyvMpFYXdxKiKVjjcroUHtAHH8K7ZdvXJBIxT5MLN1m6bVLLK7uZmPpoX9jHDAPaKl9pnwxyXgMGbebkRy2UFo8shSB0dW9HWdGdIPDGONRVzU3LHMYPcW5MCbRN+jOJDnUgxoJZcFuWcmjuk4bBgwtubg+dvJ0t7ddDI2p4Qy6PBeHAcKlC/bjEVnqMG4W0CxoqIMKqhVHYFGAPwqhvLydLlcAoBQCgFAKAUAoBQEFvlvKmzLfp5EZxrVMKQD6WePHwqyqt2S2o43gtbt7zNdiUy2s1ssaq2qYABgdWdPgFyfEV2de3GGmEzXj5VI9PTC0uDaa9HnGBpznnp51b9lfLKz0GSb3u30j2etu3RvMLgkR9GRx4KV5886hVdVLnnjjAbG62+cd9NLA0UsE8QDNHKADjhxGPEcO+llLgk85QTJLejba2Fs9w6lwmMqpAJyQOGfGoVw3y2nWRu6u9rXz48znhQprWSQDQ3EYCkeOanZUoeKZxM97tb3pfG6CRsnmrlG1EHWRr4rj9w/GllLhjjzCZB2PlVt5bO4uRFIDBoLRkrrKyHCup5Yzke7vqx6WSmo55jJtm1duJbWbXUgOlYxJp4ZOQCFHfxxVEYOUtqOlvdPeGPaNss8QKgllKtjKlTgg4/zxrtlbhLaziZrdh5UIJo7txE6tbLrKErmRQxVih7iBz7RVstNJNLPMZJfa++kNrYxXcqtiUJ0cYwXZnXUF7OWePdVcaZSm4rwGT3uxvJJdmQTWc9sUVWBlGA4bPBT2jH4illajjDTCZc3K3nTalv08aNGNZTDEE8ADnh40tqdctrCeTE3e34hvbye1jVg0OrDEjTJobS2nr4GuzolCKk/EZMubedF2iljobW8Rl15GkAZ4Y554VFVvZvGSfqs6aXt3f4W129qlrNO6IJD0ek+jjJODx4VohRujuykcyZlpvtBNs6S+iVmSMMXQ4DgrjK9nWKi6ZKexjJa3W3za/dQLO4ijZSyyuB0ZxyAI7f5V2ynYvWQTMK+8omi5nt4bK4naA4cxaTzHA46qktPmKk5JZGSU3l3wSyWAGKSSe4/ooUHpkgLqz2YLAVCulzzx4LxDY3V3wS+klgeKS3uIgC8UmM4PWCOB6viKWUuCTzlMJkDJ5VEBmPmdwY4ZDHLIukqpDFePHrxVn2V8OK4jJN7zb7xWVrDdBGljmKhNOAfSQuCdXctV10ucnHoMkdvN5TILKO3cxPIJ4TMApUaF9HAbPXkkf3TU69NKbazyDZvVZjooBQHP/LdCz7MIRWc9NGdKgsTz6hWrSNKziclyJnZu70sdnPE91LcNNEVQykfZ6oyulcdWTVcrE5JpYwMHLlvHGxjsvzefzzpSNHRNjHSas6uXdWzC73vMrBHwwT/AJStlSrDsiFdRaN1RmRS2ggRLr5dRGePZVWnkszZ1mb5PLJodp3wveke64aZmHoSxZHq4GA2An+QajfJOuO3l0C5k75V4y2y5wilj6GAAST6Y6hVen/ER18ivk72NLb28by3M0oeGPEUmNMPDOEHPrxx7KXTTeEgjXvJfburbX1Ky6p2K5UjVxm4jPPnVuoaez3fscRzi72BPHs2CeOOQiaOS3nUK2oFWzGxXGeIHxHfWtWRdjTfLijngdL8ojyy2+z7OCJ5TKY5JVXhlIVQ6GY8F1E9fsmsdGE5TbOs8eStpre8vrWeF4Vd/OI0b0gpYnUoZfRPolOR/q13UYlGMk8+ARoE+wZ1szdRxvnpri3mTS2oxuQyNjGSMkj4Vp3x37X5M4bnvtsmaTZOzZIo2c2/RPIgBLadA4458CAD41npmlZJPxOvkbvu7vbFtAyLBHMuhASZI2QEtkaVJ5kYrPOpwxnB1M0vyaXT2WwZ5Cjh0aQopVtRYooXC4yeOK0ahKdyRxcjXNiWlzs6fZs8lrLGvGOZ8h+lEpyXIXJTAbPHsq2bjYpJM4bTvRfi029FcSRytGtqVJjjZzltWOVU1x3UuK6nXzOjbK2gtzCk0YYK4yA6lWH7ynlWWUdrwyRyvebZlzNtq580Z4n8zJV1XIchB9lkjAz8a2Vyiqlu6kXzMjYtvH+rdwsEcivofpEcNrMno5wMDgRjHCuTb79ZY8Cnkou4omijLXplaIqUkRhbIR6R0E8uVNSm8vhj8wi3srYM1ztjaXRzz2oDIdcYx0uc+jkjBAx1dtdlOMao5SY8ST8pFu8O0dn33Ru8EJZZSilimeRKjjg6j8veKhQ065Q8WHzKblo15ti6vkSRLcxrHGzqU6RvRzgHjw0n4iluI1KHiFzNFbZN0bfaLp03RC9PTQKukzRl2OtSRnhw5cK0747op9OfQ4bvv3ZpNYbMjtkcxNcQoBglkR43TL9mNXEms9LxOTfRnWcx2pZ3Eto2uKXMCQ2qjQ3MmZ2K8OX2Y494rXFxUufPicPpuvIJigFAUxQFaApigGKAYoBQFaApigGKAYoBigGKAUAAxyoBigGKAYoBQDFAMUAxQCgBoABQDFAMUAxQFaAUAoCI3ncmERoZAZWEeYwS6rgszLjkcKePfU6+eehxkat4JzbG7JjQwSFwWMY6dGRXDEEcR6eB3nsqeMZ2/wAQM21ZGupembDq6iFS7D0DGCCq5w2Tr44PLuqLztWAYWxZftIDrYyv0vnKlmOMZ9ZScJhtIGMcDUp8n08AWLG9Zokw5LLs+Qv6RJEg0D0uxshu/nXWuPxBe3bLyPNBclm0W9qMksNYYzkOCMekQFBx1rXJ4STXV/oDFJdbC2SHpellQSkqWd8pGGy2o8i5jBH9qu8N7bB43gvy7JKjFc2ZlQdI6MHLr6ijg7jlpPhXYRxw8wSd/cMrXR1EBXtccSAoJXV4deagly+IM+5nDzW+hso3TA6TwOEHZUUsJnTBs9nYiuOiLK4lbQS8jY6M6kHpE+j1HtBqTlxWThJ7CZmgSR86pR0pGc6ek9IIPAED3VCfPB0sbIvriSadJ4OjRGAifOelUjiQMcMEHn2jxrsoxSTTBiWrdG9zPIpIRpMHW5JCqvoiP1fCpPikkcMPZ1zKIHjlMgkSa3YlgQxWWRC2P7OrpV8BXZJZyvMF1y/npPpAGdU163xgQBuiMfq4bjx7R4U4bfgC1sq5lF0iSFmR57l4zxwAutWibwOhhntPZSSW3K8getkJrtpvtFR21ZfpXYj7RvXBPodnCkvWXAHpnDwLgogjlYMrTuIpcL/Vl54Gc9mQacn/AIBP2dxrgR0UjMasqtnIyuQrHic1U1h4OmJu/ezz2+u6i83kJb0CQSo6ierljtqU4xUsReThBpLptp4wQzIIC0qyuySa3wSWJyjeiSQOphVmPSTBmzaP+zozAQHpdZWVyhcAaFMmc+2cZ5iorPHqDxtm76PzgLIQDbQGH0j6R1yglDnicaM9fKuxWce8FLvX56SNQHTQrr1vhR0eooY/VIblntPhRY2gXMXSQSFy5K3ZC4Z1IUzKpHokcMEiieH8AZe0LZ0mhSJiI5QEcamJXofTUqTy1DUpPhUU1h5BPVWdFAKApigKNGDwIB6+IFACgzkgZHI44igAQAkgDJ59p8aALGBnAHHnwHHxoCoFAAKAoYxw4Dhy4Dh4UAKg8wOPPvoAqAcgBQFQKAAUBWgKYoBigGKAYoDyIhx4Djz4Dj40AMS4xpGOzAx8KZB7oBQHgRADAAweYwMGgHRLjGBjswMfCgBjBxkDhy4Dh4UB6IoBigGKArQCgFAKAUAoBQCgFAKAUAoBQCgFAKAUAoBQCgFAKAUAoBQCgFAKAUAoBQCgP//Z"/>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QERQUDxQVFRUWFBUUFBgWFhQVFRQXFRQWFxQUFBgYHCggGB0lHRQUITEhJSkrLi4uFx80ODQsNygtLiwBCgoKDg0OGxAQGiwmICQsLCwsLCwtLCwsLCwsLCwsLCwvLCwsLCwsLCwsLCwsLCwsLCwsLCwsLCwsLCwsLCwsLP/AABEIANIA8AMBEQACEQEDEQH/xAAcAAEAAQUBAQAAAAAAAAAAAAAABQEDBAYHAgj/xABMEAACAQMBBAUJBAYGBwkAAAABAgMABBESBQYhMRNBUWFxBxQiMlKBkZLRI1OhsRUWVHKTwTNCYoKy8DU2ZHN0wuEkJTRjoqPD0vH/xAAbAQEAAwEBAQEAAAAAAAAAAAAAAgMEAQUGB//EADsRAAICAQIDBAcHAwQCAwAAAAABAgMRBBIhMVEFE0FhIjJScYGRsRQjM6HB0fBCU+EVNGJyBvEWJCX/2gAMAwEAAhEDEQA/AO1eZx+wnyr9KAeZx+wnyr9KAeZx+wnyr9KAeZx+wnyr9KAeZx+wnyr9KAeZx/dp8q/SgHmcf3afKv0oB5nH7CfKv0oB5nH7CfKv0oB5nH7CfKv0oB5nH7CfKv0oB5nH7CfKv0oB5nH7CfKv0oB5nH7CfKv0oB5nH7CfKv0oB5nH92nyr9KAeZx+wnyr9KAeZx+wnyr9KAeZx/dp8q/SgHmcfsJ8q/SgHmcf3afKv0oB5nH7CfKv0oB5nH7CfKv0oB5nH7CfKv0oB5nH7CfKv0oB5nH7CfKv0oB5nH7CfKv0oB5nH92nyr9KAeZx+wnyr9KAeZx+wnyr9KAvUBWgFAKApQCgFAKAUAoCtAUburj5BFI2yAR1gH40jLckzrWHgrXThaun0oT4fnVdstsGydazLBdqwgKA8u+Md5xUZSwdSyeqkcFAKAUAoBQFaApQCgFAKAUAoBQCgFAKAUAoBQCgPKvkkdn8+RqKlltHWuGT1UjgoDG2e3okey7L7s8PwIrPp36Lj0bX7fkW3Lin1SZlVoKjC2w+IXPcPzFZdbLbRJl+mWbUjNrUUFKAxpXzKi9is5/BR+ZrPKWbox6Jv9F+pbFYrb9y/Uya0FQoDyHySOzn7+qoqWXg7jhk9VI4KAUAoBQCgFAKAUAoCtAKAUBSgFAKAUAoDFvH0Mr9WdD+Dcj7j+ZrNdLu5Kzw5P4/sy6tb04fFGVWkpFAR1q2m4lT2grj4Yb+VYant1M4dUn+j/Q1WLNMZdMoka3GUjN5WxbPnuH41g7Tz9lkka9F+MiTU5Fbk8rJlfAV04R1i+ueZupdEY92SfzrDp5b9RZLphfLLZqtW2qC65ZI1uMp4nlCKWbkASahZNQi5S5IlCLlJRXieLNSEBb1m9Ju4nq93L3VGlNQzLm+LJWNOXDki9VpWKAUAoBQCgFAKAUAoBQCgFAKArQFDRgtwy5yD6w5j8iO41XCecp80TlHHFcmXasIFq5hDoynkwI+NQtrVkHB+JKE3CSkvAxNjXJdNL+uh0P7uR99ZtFc517ZetHgy/U1qMsx5PiiQrYZjX9vX8drPFLM6ohVlZmOBw//AGvOujNaytxTeU08Gypp6eafhhmlbzeWKOPKbPj6VvvJMqg71Xm34V71ekb4yZh3HLNv7yXN82bqVnHUvqxr4IOHvrZCuMPVRHJNbteUi9ssLr6eMf1JSSQB1K/MfjVc9PCXkdyzq273lQsroYkboJMepIRgnsV+R/CsN1E603zXkTjxeDYt2RmHUebuzH314/Zafc7pc22zZrmu82rwSRLV6JjIu/fpJkhHIfaSeA9UfGsGol3t0aVy9Z/DkjXStlcrH7l+pKVvMgoC10mW0r1cWPZ2DxqvfmW1fEntxHLLtWEBQCgFAUoCtAKApQCgFAKAUBWgFAYd/G3CSP116vbXrX6Vm1EJL7yHNfmun7F1Ml6kuT/J9S9a3CyKGTiD+HcatqtjbBTjyZCytwltkXqsIGrbe2xDs64Es8iokq4YZ4kr1heZ5ivPVFsdYpVxbUlx8sGxTjPT7ZPjHkaJvL5ZGOU2fFgfey8T/dQcvefdXv16PxmzDuOY7V2rNdv0lzI0jdRY5x3KOQHhWuMVFYiiJl7A3Yur9sWsLMOtyCsa+Lnh7hxrk7Iw9ZhI6AvknS3hD3cpkckDTH6KLkE8zxY8O6vE7T7UsorUqkufibNHp42zxLoYG2fJHOsYksnEylQ2hsLIOHIHk34Vu02uVkIymsZXwKLK9k3FeBz28s5IXKTI8bjmrqVPwP51vTT4oqJvdrfW72fgQSZj+7f0o/cOa+4iq7KYT5o7k6ru75XbacYu1NvJjt1Rse5sZHvFYbtNKCbjx+pKLy8G27snpFafIYynIIII0jlgj/PCvE7Prn6VtixKT+WDdrJx9GuHJE3XpGIxL+70AKvF34IPzJ7hWbUX92lGPGT5L9fci6mrflvkuZdtYNC4zk82PWxPM1bVXsjj5vqyFk97yXasICgFAVoClAVoClAKAUAoBQCgLZlwcNwz6p6j3eNV78SxL4E9uVlFyrCBWgNQ3i3hg2VKGlcaZQWMY4vkc2VezjWOrSXR1GalmEufk+pqdsLKsTfpLl5nO95fK/cTZWyQQJ7TYaU/8q/jXuw0kV63ExORzm7unlcvM7O55s5LE+81qSSWEcJzdfcu62gfsE0oMapH9FRns629wqmepri2s5a8ES2Sxlo6bZeSi3tYWknZp5QAePoxrjnhRxPvJryu0dZb3EnW8fU0aWEXalLibxuq483CqAAhK4AwAOY4e+vP7NudtPpPLTwXa2tQt4eJzy4huNu7Qu4POWtoLRgqqmdTNll1HBGfUbj3ivbcK4VxcoqWevExKUk+DwS/kx2tOLi72fdP0ptSuiTrKkkFT/6ce8dVRurgoRlBYz4DLb4knv3ZRXJjilRX4HmOILEAYPMcq+e7Q1l1VsI0yw/35Hp6KmEoSlNcDTt5PI0Rltny5/8ALl/JXH8x76+mr1nhNHluJy/auyprWQx3MbRuOphz7wRwI8K1wsjP1Xk401zMrYO8lzYtqtZWQda84z4oeHvpOuM/WRxHUt3PLJG4038RjbHB48sjeKniv41ht0jSzDj5E4vLwzet25luV86Dq+vgmk5CqOod9eNpaLN7tvWJPw6I2aiyOFXXyXj1ZOVuMhSgPEUmriOXUe3w7qhGe7iuRKUdvPmXKmRFAKAUAoClAKAUAoBQHmWIOCGGQajOCmtsiUZOLyjA86MDBZjlDwST/lfv76x99KiW231Xyl+j/c0d2rVur5+K/YkQa3GU5N5ct3XkEV3CrNpBilCgscE5jfA6gdQPiK26SxLMWRkjQtgbjXN06rIPN1bHpSqVODywhwT78Vy/tPT02Ktv0n/OZbDTWTg5pcDse7Xk1srLDMvTyDm8uCB+6nJfxPfVdmonPhyK0iAtd/rK1u2RZC0erQXVSUxngQRzA7RXkaXsnVUXOaS2vz44/wAHoX6qq2pRfMn/ACkb1eabPEltpkaciOI81wyk6x28Bw7zXqV6dWtwny8TApuLyjUL4bT2Ckd1NOk8TOqzxY5Z6lOOfPiKso0+meYVQ2nbLZz4yeSX303U+3F5YXEltJMPtNPJ+AOrgRg8u2sep7TWlglOG5F2n03fN4eMFro03f2VLcw5luJioaSTjliWwSOwZY4zxJrRpr3rVGTWF0Krq+6k49CH23a7UsIo9oz3CT8UaSI8AA2Cq5A93Dl31KWl0l9mHDj4P3HY32QjhPh0OkbZ3ytbS3jmuH0iVA8aAZdsgHgo7Mjj31CNM5NqK5EMrxNa3S2na7Xlk16ZMAs0ci8fSOMgHmB2jurytP2fqaNS7rfmmb79RVKlQrMHejyQQMGkspOhIBJR/Sj9x5r+Ne5HW7Fmzl1PPUHJ4RyXaWxJ7c/axOBnAYAshPYGAxnu51o02sp1Md1Us/VEraZ1PE0fQfky2EbHZ8aPkO5Mzg/1WfHo46sAAVi1E988kUbPNKqKWcgAcyazTnGEd0nhE4xcnhIwoS1x6TArF/VU83727B3Vlg5aj0msQ8F4v3+XkXyxTwXGXXp7vMkK2mYUBWgKUAoBQCgFAKArQFAaArQFuaIOpVhkHmKhOEZxcZLgSjJxeUQZleyYBsvCeR607q8nfZoZbZca3y6o37YapZXCf1JyCZXUMhBB6xXrV2RnHdF5RglBxeJIi94tndKmpfXX8R1ivP7S0nfQ3x5r80a9FqO7ltfJkU149zZzwKcTGF1jOfWypAHj1e+nZWuVjULOa/NEtbptj3x5P8jm+xt5bCDZMlpcQEXOl0ZGj9JpDnS+ojK44cOrFfSTqsdm5PgebngbNuvuwNobDS0uSVdWLqccYyWYx8D1aSRjxrHHWwlfJ1vOHhl06ZQS3eJEvuzd3E8UG1LsywRSAaRw18cDUSOscMnJwTWSfbVNdvdwg1LOM9DRHQylXvz4ZMy+e721f3NvbTC2gszo4DJZiSuT70bwA763zopUIysjub6mWFk452vBTYmu9hv9lbTIZrUKySpjPWQe/B0nwYjqqNnd6WtW1rCw+B1brZ4fNmLs3dG8v9FteXha1iAOlR6TBeCrk/mc4rPpe16bpPu4NSx4l1+klUstmRvtNDZ7ZtZrqPXapAI1AXUsTDOOHdkHH0rXRYrIyri/SXFr3meUGkpNcBsa7i2ht6OfZqFYYoj07hdCuSCBke8eOmpzThS1PmR8Tc9t7QM7iGHiM4OP6x+gr5LX6qV81TVy+r/ZHs6WhVR7yf8A6J/Z9ksMYQcesntPWa9nTUKitQR5t1rtm5MX9+kK5c+A6z4VzUamuiO6b+HUU0yteIkdZ273LCS4GEHFE6vFqw01WaqStu9Xwj+rNVlkKFsr5+LJqvWMBWgKZoBQCgFAKAUBWgFAKAsSwHnGdJ+KnxH0qqdb5weH+XyLIzXKSyvzMcbRCHTOOjPUeaN4N9ap+1qD23La+vg/j+5Z3Dks1vP1+RnA9la08mc8zRB1KsMg8xUZwjOLjJcCUZOLyjWJ45LF8p6UbHkeXgew99eBZG3QT3Q4xf8APn5nqxlXq44lwkjYNn36TLlD4jrHjXs6fU13xzF/DoeddRKp4kcpMV5tLaV5HYzLbJauo5ZJZiwz8UatMOz9LQlY45befd7hLVWyW3PAzrncHach1SX0LN7RhGr44zWmVlMo7XHh7ymLlF5TI3bMO0tgoLtrlJ49apJGVI1A8urxGRyzUNNptLu21w2tk7LrJr0nk2DfTa0VrJ0kraRIFZBzY8ByA7OFfNans+6/VSVS6PPgj1NPqIQoW9+Roe3t47cXTXWy7qWCSZft1MZ0luHEdueP+TX1kI2qCjOGfieRiDb44+Bl7r7y2FnBNqmlkubhlM0jI2MAkgA+8n31k7Q0+q1FDhGKXlkv08667VJvgT+2N6jY7Oe6tSrNK6RRNzA9F3ZsdZwvxry+wtHJWzViw1hfz5o09o2qSjtfmVm3A2nLxmvoyWwWBTUM9nLBr1XXpN+/u+PXJjV1qjtzwMiHcraqKUj2hGinmFj0j8BV0rKZLDj+ZUsp5Rd8ld1I095Bd4aa1ZE1jkQ5cH3/AGfPvrFLs6iiauqWMrl0NE9VZZDZI3Ta+2FgGB6T9nUO9qxazXwoWFxl0/cs0+llbxfBGDsrZrTN01zx61B6+8jqHdWTSaSd8u/v+C/ngaNRqI1LuqvibFXtnmHiaVUGXIA7ScVCc4wW6TwiUYuTxFGJHdtL/RDC+2w5/ur1+NZ43zt/DXDq/wBF4lzqjX6749F+rMqOLT2k9ZPP/pWiMFH3lMpZPdTIlaAUAoClAKAUAoBQHmWIOCGAIPMGozhGa2yWUSjJxeUQ8tjLB6Vs2peuNuPy15k9Ndp/S07yvZf6G2N1d3C5YfVFyy28j+jJ9m3IhuXx6vfU6O065+jP0X5kbdFOPGPFeRJyxq6kMAQR7jW+UYzjh8UzJGTi8rmalf2T2jh4ydPUez+y1fN6jT2aOzfW+HX9GezTdDUx2yXH+cjnext7zs2fatyYukL3EClQ2kDJuWYg4PUp4V9pVF301Z4ZWfyR4tiUJyS8Gd0rEcOM+VDerzy2vrbo9Pm08IDas69TMDkY4cV769DTVbZRlnnkhJ8GXdoSrc7W2UsoDAQ4YMMgkaiCQfAfCsHZ9/eaecvFPD+Bp1NXdzS8GsnVE2bbsMrFCQesIhH5V3dLqUmJtfZdsYZVaKHjHJgaEBOFPLhmuxlLK4nDgW0LnO79vH1+dSO3d9nIAPxNbIWpa91r2cv5pIm4Pud764X5nct1d6PPpryLo9Hms3RZ1Z1jLDVy4cUPDwrLZVsUXnmQTG/m9H6LthP0fSZkVAurTzySc4PUDSmrvJbchvBoW7G0mi2ntYx8DI8XHrUAynh3+lWTtnUzo09ahzeePyNmhojbN7vDBvew9jFj0s2e1Qev+01ePoNA5vvbfguvmzVqtXt+7rNjllVBliAB1k4Fe5OcYLMnhHmRi5PCRDT7cLtotULt2kHA768uztJzls08dz6+Btho1FbrnhF612USQ9y3SN1D+ovgOuratE5Pfe9z6eCIWalJbalhfmyVr0TGKAUAoCtAUoBQFaApQFHJ6sH8KjLPgdWPExnvlX+kDJ3kZX5hwqmWpjD1019Pmi1UuXq8S/FMrjKsGHcQathZGazFplcoyjwawXKmRMDaWyknHEYbqYc/f21j1OirvXHg+poo1M6uXLoQLG4sjzynVzKn/wCteO3qtC8c4/l/g9Fdxql5/n/kk7XbUU40SgLngQ3qnwNehV2hRfHZZwz15fMyWaS2p7ocfqcC3rhCDaijOBewgfLeYr6jTRUYVxXJL9jBOTlJtn0DPvBDHdx2jE9NJGZEGDpwM8z1Hga87u24uXgdOB74yET7WA5NcR5/uu5Fb4SanUuqf6HHHMJPpgltvSaL22P+yzfjDIBXjdjySotb9v8AY3a5Nziv+J0byO/6Jg8ZB/7jVv1X4rMMeRBeUyXRtawJ5CC4/FT/ANKlXJRom35HVHdJJHM7hf8AueEf7Q3+BxVcH/8Aqz/6L6ovl/tI/wDb9GdL8mO0Vjk2xPLwVZhI2OOBqmJx21ObdldT6pfoUyjtk10ZTyu7VjvNjRTwElJJkK5GD6rjiOqrNLFxtwyD5FvcC1RtqbUeXgqNCePAEnpOefD8ay9oVVTrqnY+Ec+7wLqLJx3RhzeDeb/eRV4QjUe08vcOuvD1Ha0Y8Klnz8DbToG+NnAxbbZs10dc7EL1Z5n90dVZ6tJfq3vubS/nJF09RVp1trXE2O0tEiXEYwPxPia9ymiFMdsFg8yy2VjzJl+rSstTXCJ67KviQKrnbCHrNInGEpeqsniO61+orEduNI/HnUY3Kfqpvz5L8zrr2+sy+KuRWKArQCgKUAoBQCgBFAR9zseNzlQUbtQ6T76xW6CqbyvRfVcDTDVWR4PivMxJILqL+jcSjsYcf8++s0q9bT6kty8+f8+Jep6az1ltfkWk3jKnE8RU92R+BquPazi8Wwa/nRknoFJZrlkz4trwSDBYDPU/D8+FbI6/TWrDkvjw+pnlpboPKXyI3aO74b0rcj93PD+6aw6nstS9Oh/D9jVTrmvRt+Zy7ypqUstBGnMwZhjByI5ACfjWr/x6dq1Lrm3hLk/DijnaMYOtTj15m3bb/wBY7L/hm/569yP4EveeV4ms7NQNtXaYYAjpRwIyPWavI7elKNFLi8c/oj0ezUnOefIuby7FMsguNeBFBKCuOJyjYwffXm9m69VV/Z9vrSjx+KNmp0+6XeZ5Jlk7WmtN2YZLaRo36dhqXGca5Dj8BX2GyMtQ1JHg+BJ+U0dJtHZwJ4tBICf3uv8AGsV0tmktl0waKFm2KPO7uxfNbcRORJhi2ccOJ4cDXyfaOvepvdsE48Mcz2tNp+6r2PiYG6P/AITb3+fvq+yr/Dp9y+iPCt/El72Wd4v9WLP/AHq//JWiv/csqfqm52sUlwRpGWIXUQABwGAWIr4Kff6u1x4vDfuR9Eu6ohnl9WbNYbHjgGqVlLdrEBR4Zr1tPoKdOt9jTfnyR592qst9GC4eXMvXG3oU5Nq/dGfxq6ztLTw5PPuK4aK2Xhj3mF+npJDi3iJ7zk/HHAfGsn+p22vFNf8AP55l/wBirgs2TL8dlcSf00ugdiYz8aujp9Vb+LPHkit3UQ/Djn3mba7Mjj4hcn2m9Jvia1VaOmvilx6viyizUWT4N8OiMytRQKAUAoBQFaAUAoChNMgBq5lDAroK0Bant1cYdQw7xULKoWLElknCcoPMXghrzdpG4xMVPYeK/UV5V3ZFcuNbx+aN1faElwmskRNYT2/EagO1CSPfjl7682em1OmeVnHVG2N1F3B4+Jo3lavHlslD+liQccDV6jjGR417PYGpnbqWpvPo8/HmjHr6YwrzHr8DYtrXaPvDYurqVNqx1BgV468ca9yKfcyXmeX4mu7DkD7T2kyEMplGGByD6T8iOfI143/kPCilPz+iPS7M9efwJzav9BN/upP8Br5zS/jw/wC0fqj1Lfw5e5/Q1Xa/+qsH/EN/ikr9Eh/uWfMf0mw+UT/SWy/9y38q87U/7K406b8aJKV8IfRGq7qzqtvt1GYByMhSQCR9sMgHnzHxHbX6HVxqpa6L6I+Zt/El72WN4rhf1bsk1LrMowuRq4dJnhz6x8RWitf/AGGyp+qb5BtKUIqJ6AwBhBg8uvrNfBS1luXGt4WfBH0S09frS4vzMu32LNMcvlR2uTn4c6sr7P1FzzPh7/2K56umvhHj7iZtN3ok4vlz38vgK9SnsqmHGXpPz5fIw2a6yXLgSyIFGFAA7uFelGKisJGNtt5ZWunBQDVXMoYFdAoBQFaApQCgFACM8640nzGTHksY25oPdw/KqpaeqXOJarprkzGk2NGfVaRfB2/nms8uz63ycl7my1aua5pP4GM+xHHqTv78n8jVEuzrF6tsviWrWQ/qrRjybNul9WXP94j86plpNbH1bM/EsWo0z5x/IxpPPU56z4Yb8qzy/wBQhzz+TLV9kl0+hjtta5X1mYeKj+Yql67Vx5t/FFq0unlyX5kZtYC6QpcKrKefohT8RVcdddGxWRaUl4pIs+zw27fD3mqHyf2nH+lwerUMf4a9L/5HrP8Aj8n+5n/02nz+ZO7J2TFapogXAzk54kntJ668vV6y3VT32vP0RqpphUsRRk3UOtHTlqVlz2agRn8apqnsnGfRp/Jk5x3Ra6mg7Qivv0eNnNbakSUusqcScluGOR9Y9lfeVdpaKUu97xLPg+B89LSXL0drJxpbvaN5BPcwC3S3TQozktnx93Vw7687tHtDTQ00qqp7nLp4GnSaW3vFKSwkbPXyB7RBbW3Strl+kkVg3WUOM95BBGe+vV0vbOq00O7g015rODJboqrZbnz8i1YblWsLhwrMwORrbIyORwAM++p39u6u2Dg2kn0X+WRhoKYS3cfibbbbRkj/AKPSPBVz8cZrDVq7K1iGF8EXT08J+tn5mUm0rp/VLnwX/pV61esn6ufgv8FT0+mjzx8zIjjvX62HiQKvjHtCfVe/CKpS0kehkpsu5PrTY8CTWiOj1j9azBU9Tp1ygZCbEP8AXnkPgcfWro9nS/qtl8OBW9Yv6YIyY9kRjnrb952P88VfHQ1Lnl+9speqm+i9yRlR2qLyUfCtEaa48kVOyT5su1YQK0AoBQCgFAKAUAoClAVoBQCgNe8oF48GzbmSJtLrGSrDmDkDI+NWVRUppNDOOR85Nty5POeT5jW96LTvnWvkdV1i/qZ5/TVx99J8xrn2HTf24/Id/b7TH6auPvpPmNPsOm/tx+Q7+32mP01cffSfMafYdN/bj8h39vtMfpq4++k+Y0+w6b+3H5Dv7faY/TVx99J8xp9h039uPyHf2+0x+mrj76T5jT7Dpv7cfkO/t9pj9NXH30nzGn2HTf24/Id/b7TH6auPvpPmNPsOm/tx+Q7+32mTe5m37kX1qOmchp40YMcgqzhWBB7jUZ6SiMG1BLh0OO2b5yZ9K154FAKAUAoBQCgFAKAUAoBQCgFAKAUAoBQHiWQIpZjgKCSewAZJouIOZbW8qWzbqKSGVJ3jkUq2F05B6xxyK2R01kXlEco0npNg+xffMK0ff+RzgOk2D7F78wp9/wCQ4DpNg+xe/MKff+Q4DpNg+xffMKff+Q4DpNg+xffMKff+Q4DpNg+xe/MKff8AkOA6TYPsX3zCn3/kOA6TYPsXvzCn3/kOA6TYPsXvzCn3/kOBl7K2nsO2mSZI7stGwddRyuociRkZxUZRvkscBwOl7seUS02hP0EIkVypZda4BxzAINZLNPOCyySZuFUHRQCgKUBWgFAKAUAoBQCgFAKAUAoBQCgMbaMJeGRF5tG6jxKkCuxeGD5l/UzaC8DZ3GRwOI2I4dhHA16/fV+0ivDH6nX/AOx3H8J/pTvq/aQwP1Ov/wBjuf4T/Sne1+0hhj9Tr/8AY7n+E/0p3tftIYY/U6//AGO4/hP9Kd7X7SGB+p1/+x3H8J/pTva/aQwP1Ov/ANjuP4T/AEp3tftIYH6nX/7Hcfwn+lO+r9pDDH6nX/7Hcfwn+lO9r9pDDH6nX/7Hcfwn+lO9r9pDA/U6/wD2O4/hP9Kd9X7SGDcPJTuvdw7RSWe3liREfLSKUGWGABnmao1NkHDCZJI7nXnEhQCgFAKAUAoBQCgFAKAUAoBQCgFAKAUBQHPKgAYHkaAKwPI0BQSDtHxoAXA5kUBXNAAc8qAorg8iD76AqTQBjjnQDUKAozgcyB76A9UAoBQCgFAKAUAoBQCgFAKAUAoBQCgFAav5Strm02dMyn03HRR45lpPRGPdmrqIbppHHyNe8kF08Ru7CdtT28gdSTnKuMHB6wCM/wB8Vbqknia8TiNL2Jtx7K+v5GZtLi/VckkB45SVxnlgsPjWicFKEV7vocNi8iKuvn6OzMVEA9Ik4OmQnnVWrw9rXmdiQXkrsEnkiaWG8d1myJld/N10AMqyDr4j8RVmpk45Sa93icRJ+UZof0you+nMHmwLiEuHyNWGGk8h11CjPdejjOfE6+ZJbh+c/oW8a4ZyhWU25dst0fRc888ZzULtverHxC5GHZbVlt91+kiZg5JTVklgHm0kg9uDUnBS1GGPA2jcLc2C3SC7R5jK8Kl9UjMjGRQSdJ7KpuulLMXjB1I0vykbYlbaDz27HRs7oNQBwGeSTLKRnj6uD3VoogtmH/Vk4zZvK7OJtnW7ROQJbiHSwJHCRWwSR1cRVOmWJvPRnXyNa3K21Jc7TsVmLCSGCa3lUk51RngWHbgj4GrrYKNcseLTOLmY+9sXRbQupNrQXckLOOglhkdEjTuxwPVwPWD212p5glW1nxycZ2uymV40aM5VkVlPapAI/CvPawyZfrgFAKAUAoBQCgFAKAUAoBQCgFAKAUBA70brRbRMAuGbo4nLmMYCyEgAB+vA48u01ZXa4Zx4nGjE2PuLb2d35za6ogUKGIcYyD18eOeA66lK+U47ZDBFX/kstpgwaWUap5pyRpz9vp1x8vV9EVNaqS8PBL5DBPbvbqx2Ut1JG7k3LBmBxhMasBcDl6Z+FVztc0k/AYITY3k1W0K9DeXSqrhygZQjEEZDADrxg1ZPUbucUME3d7pxS3wvHZiwiMJThoZWBBzwz11WrWobBgs7C3OjtLWa1jlkaKXXgNpJiDgghDjl412dznJSa4jBc2fufBFYGxYtJEQwJbAb0jnIIHAg8q5K2Tnv8RgxN2tyvMpFYXdxKiKVjjcroUHtAHH8K7ZdvXJBIxT5MLN1m6bVLLK7uZmPpoX9jHDAPaKl9pnwxyXgMGbebkRy2UFo8shSB0dW9HWdGdIPDGONRVzU3LHMYPcW5MCbRN+jOJDnUgxoJZcFuWcmjuk4bBgwtubg+dvJ0t7ddDI2p4Qy6PBeHAcKlC/bjEVnqMG4W0CxoqIMKqhVHYFGAPwqhvLydLlcAoBQCgFAKAUAoBQEFvlvKmzLfp5EZxrVMKQD6WePHwqyqt2S2o43gtbt7zNdiUy2s1ssaq2qYABgdWdPgFyfEV2de3GGmEzXj5VI9PTC0uDaa9HnGBpznnp51b9lfLKz0GSb3u30j2etu3RvMLgkR9GRx4KV5886hVdVLnnjjAbG62+cd9NLA0UsE8QDNHKADjhxGPEcO+llLgk85QTJLejba2Fs9w6lwmMqpAJyQOGfGoVw3y2nWRu6u9rXz48znhQprWSQDQ3EYCkeOanZUoeKZxM97tb3pfG6CRsnmrlG1EHWRr4rj9w/GllLhjjzCZB2PlVt5bO4uRFIDBoLRkrrKyHCup5Yzke7vqx6WSmo55jJtm1duJbWbXUgOlYxJp4ZOQCFHfxxVEYOUtqOlvdPeGPaNss8QKgllKtjKlTgg4/zxrtlbhLaziZrdh5UIJo7txE6tbLrKErmRQxVih7iBz7RVstNJNLPMZJfa++kNrYxXcqtiUJ0cYwXZnXUF7OWePdVcaZSm4rwGT3uxvJJdmQTWc9sUVWBlGA4bPBT2jH4illajjDTCZc3K3nTalv08aNGNZTDEE8ADnh40tqdctrCeTE3e34hvbye1jVg0OrDEjTJobS2nr4GuzolCKk/EZMubedF2iljobW8Rl15GkAZ4Y554VFVvZvGSfqs6aXt3f4W129qlrNO6IJD0ek+jjJODx4VohRujuykcyZlpvtBNs6S+iVmSMMXQ4DgrjK9nWKi6ZKexjJa3W3za/dQLO4ijZSyyuB0ZxyAI7f5V2ynYvWQTMK+8omi5nt4bK4naA4cxaTzHA46qktPmKk5JZGSU3l3wSyWAGKSSe4/ooUHpkgLqz2YLAVCulzzx4LxDY3V3wS+klgeKS3uIgC8UmM4PWCOB6viKWUuCTzlMJkDJ5VEBmPmdwY4ZDHLIukqpDFePHrxVn2V8OK4jJN7zb7xWVrDdBGljmKhNOAfSQuCdXctV10ucnHoMkdvN5TILKO3cxPIJ4TMApUaF9HAbPXkkf3TU69NKbazyDZvVZjooBQHP/LdCz7MIRWc9NGdKgsTz6hWrSNKziclyJnZu70sdnPE91LcNNEVQykfZ6oyulcdWTVcrE5JpYwMHLlvHGxjsvzefzzpSNHRNjHSas6uXdWzC73vMrBHwwT/AJStlSrDsiFdRaN1RmRS2ggRLr5dRGePZVWnkszZ1mb5PLJodp3wveke64aZmHoSxZHq4GA2An+QajfJOuO3l0C5k75V4y2y5wilj6GAAST6Y6hVen/ER18ivk72NLb28by3M0oeGPEUmNMPDOEHPrxx7KXTTeEgjXvJfburbX1Ky6p2K5UjVxm4jPPnVuoaez3fscRzi72BPHs2CeOOQiaOS3nUK2oFWzGxXGeIHxHfWtWRdjTfLijngdL8ojyy2+z7OCJ5TKY5JVXhlIVQ6GY8F1E9fsmsdGE5TbOs8eStpre8vrWeF4Vd/OI0b0gpYnUoZfRPolOR/q13UYlGMk8+ARoE+wZ1szdRxvnpri3mTS2oxuQyNjGSMkj4Vp3x37X5M4bnvtsmaTZOzZIo2c2/RPIgBLadA4458CAD41npmlZJPxOvkbvu7vbFtAyLBHMuhASZI2QEtkaVJ5kYrPOpwxnB1M0vyaXT2WwZ5Cjh0aQopVtRYooXC4yeOK0ahKdyRxcjXNiWlzs6fZs8lrLGvGOZ8h+lEpyXIXJTAbPHsq2bjYpJM4bTvRfi029FcSRytGtqVJjjZzltWOVU1x3UuK6nXzOjbK2gtzCk0YYK4yA6lWH7ynlWWUdrwyRyvebZlzNtq580Z4n8zJV1XIchB9lkjAz8a2Vyiqlu6kXzMjYtvH+rdwsEcivofpEcNrMno5wMDgRjHCuTb79ZY8Cnkou4omijLXplaIqUkRhbIR6R0E8uVNSm8vhj8wi3srYM1ztjaXRzz2oDIdcYx0uc+jkjBAx1dtdlOMao5SY8ST8pFu8O0dn33Ru8EJZZSilimeRKjjg6j8veKhQ065Q8WHzKblo15ti6vkSRLcxrHGzqU6RvRzgHjw0n4iluI1KHiFzNFbZN0bfaLp03RC9PTQKukzRl2OtSRnhw5cK0747op9OfQ4bvv3ZpNYbMjtkcxNcQoBglkR43TL9mNXEms9LxOTfRnWcx2pZ3Eto2uKXMCQ2qjQ3MmZ2K8OX2Y494rXFxUufPicPpuvIJigFAUxQFaApigGKAYoBQFaApigGKAYoBigGKAUAAxyoBigGKAYoBQDFAMUAxQCgBoABQDFAMUAxQFaAUAoCI3ncmERoZAZWEeYwS6rgszLjkcKePfU6+eehxkat4JzbG7JjQwSFwWMY6dGRXDEEcR6eB3nsqeMZ2/wAQM21ZGupembDq6iFS7D0DGCCq5w2Tr44PLuqLztWAYWxZftIDrYyv0vnKlmOMZ9ZScJhtIGMcDUp8n08AWLG9Zokw5LLs+Qv6RJEg0D0uxshu/nXWuPxBe3bLyPNBclm0W9qMksNYYzkOCMekQFBx1rXJ4STXV/oDFJdbC2SHpellQSkqWd8pGGy2o8i5jBH9qu8N7bB43gvy7JKjFc2ZlQdI6MHLr6ijg7jlpPhXYRxw8wSd/cMrXR1EBXtccSAoJXV4deagly+IM+5nDzW+hso3TA6TwOEHZUUsJnTBs9nYiuOiLK4lbQS8jY6M6kHpE+j1HtBqTlxWThJ7CZmgSR86pR0pGc6ek9IIPAED3VCfPB0sbIvriSadJ4OjRGAifOelUjiQMcMEHn2jxrsoxSTTBiWrdG9zPIpIRpMHW5JCqvoiP1fCpPikkcMPZ1zKIHjlMgkSa3YlgQxWWRC2P7OrpV8BXZJZyvMF1y/npPpAGdU163xgQBuiMfq4bjx7R4U4bfgC1sq5lF0iSFmR57l4zxwAutWibwOhhntPZSSW3K8getkJrtpvtFR21ZfpXYj7RvXBPodnCkvWXAHpnDwLgogjlYMrTuIpcL/Vl54Gc9mQacn/AIBP2dxrgR0UjMasqtnIyuQrHic1U1h4OmJu/ezz2+u6i83kJb0CQSo6ierljtqU4xUsReThBpLptp4wQzIIC0qyuySa3wSWJyjeiSQOphVmPSTBmzaP+zozAQHpdZWVyhcAaFMmc+2cZ5iorPHqDxtm76PzgLIQDbQGH0j6R1yglDnicaM9fKuxWce8FLvX56SNQHTQrr1vhR0eooY/VIblntPhRY2gXMXSQSFy5K3ZC4Z1IUzKpHokcMEiieH8AZe0LZ0mhSJiI5QEcamJXofTUqTy1DUpPhUU1h5BPVWdFAKApigKNGDwIB6+IFACgzkgZHI44igAQAkgDJ59p8aALGBnAHHnwHHxoCoFAAKAoYxw4Dhy4Dh4UAKg8wOPPvoAqAcgBQFQKAAUBWgKYoBigGKAYoDyIhx4Djz4Dj40AMS4xpGOzAx8KZB7oBQHgRADAAweYwMGgHRLjGBjswMfCgBjBxkDhy4Dh4UB6IoBigGKArQCgFAKAUAoBQCgFAKAUAoBQCgFAKAUAoBQCgFAKAUAoBQCgFAKAUAoBQCgP//Z"/>
          <p:cNvSpPr>
            <a:spLocks noChangeAspect="1" noChangeArrowheads="1"/>
          </p:cNvSpPr>
          <p:nvPr/>
        </p:nvSpPr>
        <p:spPr bwMode="auto">
          <a:xfrm>
            <a:off x="215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xQQERQUDxQVFRUWFBUUFBgWFhQVFRQXFRQWFxQUFBgYHCggGB0lHRQUITEhJSkrLi4uFx80ODQsNygtLiwBCgoKDg0OGxAQGiwmICQsLCwsLCwtLCwsLCwsLCwsLCwvLCwsLCwsLCwsLCwsLCwsLCwsLCwsLCwsLCwsLCwsLP/AABEIANIA8AMBEQACEQEDEQH/xAAcAAEAAQUBAQAAAAAAAAAAAAAABQEDBAYHAgj/xABMEAACAQMBBAUJBAYGBwkAAAABAgMABBESBQYhMRNBUWFxBxQiMlKBkZLRI1OhsRUWVHKTwTNCYoKy8DU2ZHN0wuEkJTRjoqPD0vH/xAAbAQEAAwEBAQEAAAAAAAAAAAAAAgMEAQUGB//EADsRAAICAQIDBAcHAwQCAwAAAAABAgMRBBIhMVEFE0FhIjJScYGRsRQjM6HB0fBCU+EVNGJyBvEWJCX/2gAMAwEAAhEDEQA/AO1eZx+wnyr9KAeZx+wnyr9KAeZx+wnyr9KAeZx+wnyr9KAeZx+wnyr9KAeZx/dp8q/SgHmcf3afKv0oB5nH7CfKv0oB5nH7CfKv0oB5nH7CfKv0oB5nH7CfKv0oB5nH7CfKv0oB5nH7CfKv0oB5nH7CfKv0oB5nH7CfKv0oB5nH92nyr9KAeZx+wnyr9KAeZx+wnyr9KAeZx/dp8q/SgHmcfsJ8q/SgHmcf3afKv0oB5nH7CfKv0oB5nH7CfKv0oB5nH7CfKv0oB5nH7CfKv0oB5nH7CfKv0oB5nH7CfKv0oB5nH92nyr9KAeZx+wnyr9KAeZx+wnyr9KAvUBWgFAKApQCgFAKAUAoCtAUburj5BFI2yAR1gH40jLckzrWHgrXThaun0oT4fnVdstsGydazLBdqwgKA8u+Md5xUZSwdSyeqkcFAKAUAoBQFaApQCgFAKAUAoBQCgFAKAUAoBQCgPKvkkdn8+RqKlltHWuGT1UjgoDG2e3okey7L7s8PwIrPp36Lj0bX7fkW3Lin1SZlVoKjC2w+IXPcPzFZdbLbRJl+mWbUjNrUUFKAxpXzKi9is5/BR+ZrPKWbox6Jv9F+pbFYrb9y/Uya0FQoDyHySOzn7+qoqWXg7jhk9VI4KAUAoBQCgFAKAUAoCtAKAUBSgFAKAUAoDFvH0Mr9WdD+Dcj7j+ZrNdLu5Kzw5P4/sy6tb04fFGVWkpFAR1q2m4lT2grj4Yb+VYant1M4dUn+j/Q1WLNMZdMoka3GUjN5WxbPnuH41g7Tz9lkka9F+MiTU5Fbk8rJlfAV04R1i+ueZupdEY92SfzrDp5b9RZLphfLLZqtW2qC65ZI1uMp4nlCKWbkASahZNQi5S5IlCLlJRXieLNSEBb1m9Ju4nq93L3VGlNQzLm+LJWNOXDki9VpWKAUAoBQCgFAKAUAoBQCgFAKArQFDRgtwy5yD6w5j8iO41XCecp80TlHHFcmXasIFq5hDoynkwI+NQtrVkHB+JKE3CSkvAxNjXJdNL+uh0P7uR99ZtFc517ZetHgy/U1qMsx5PiiQrYZjX9vX8drPFLM6ohVlZmOBw//AGvOujNaytxTeU08Gypp6eafhhmlbzeWKOPKbPj6VvvJMqg71Xm34V71ekb4yZh3HLNv7yXN82bqVnHUvqxr4IOHvrZCuMPVRHJNbteUi9ssLr6eMf1JSSQB1K/MfjVc9PCXkdyzq273lQsroYkboJMepIRgnsV+R/CsN1E603zXkTjxeDYt2RmHUebuzH314/Zafc7pc22zZrmu82rwSRLV6JjIu/fpJkhHIfaSeA9UfGsGol3t0aVy9Z/DkjXStlcrH7l+pKVvMgoC10mW0r1cWPZ2DxqvfmW1fEntxHLLtWEBQCgFAUoCtAKApQCgFAKAUBWgFAYd/G3CSP116vbXrX6Vm1EJL7yHNfmun7F1Ml6kuT/J9S9a3CyKGTiD+HcatqtjbBTjyZCytwltkXqsIGrbe2xDs64Es8iokq4YZ4kr1heZ5ivPVFsdYpVxbUlx8sGxTjPT7ZPjHkaJvL5ZGOU2fFgfey8T/dQcvefdXv16PxmzDuOY7V2rNdv0lzI0jdRY5x3KOQHhWuMVFYiiJl7A3Yur9sWsLMOtyCsa+Lnh7hxrk7Iw9ZhI6AvknS3hD3cpkckDTH6KLkE8zxY8O6vE7T7UsorUqkufibNHp42zxLoYG2fJHOsYksnEylQ2hsLIOHIHk34Vu02uVkIymsZXwKLK9k3FeBz28s5IXKTI8bjmrqVPwP51vTT4oqJvdrfW72fgQSZj+7f0o/cOa+4iq7KYT5o7k6ru75XbacYu1NvJjt1Rse5sZHvFYbtNKCbjx+pKLy8G27snpFafIYynIIII0jlgj/PCvE7Prn6VtixKT+WDdrJx9GuHJE3XpGIxL+70AKvF34IPzJ7hWbUX92lGPGT5L9fci6mrflvkuZdtYNC4zk82PWxPM1bVXsjj5vqyFk97yXasICgFAVoClAVoClAKAUAoBQCgLZlwcNwz6p6j3eNV78SxL4E9uVlFyrCBWgNQ3i3hg2VKGlcaZQWMY4vkc2VezjWOrSXR1GalmEufk+pqdsLKsTfpLl5nO95fK/cTZWyQQJ7TYaU/8q/jXuw0kV63ExORzm7unlcvM7O55s5LE+81qSSWEcJzdfcu62gfsE0oMapH9FRns629wqmepri2s5a8ES2Sxlo6bZeSi3tYWknZp5QAePoxrjnhRxPvJryu0dZb3EnW8fU0aWEXalLibxuq483CqAAhK4AwAOY4e+vP7NudtPpPLTwXa2tQt4eJzy4huNu7Qu4POWtoLRgqqmdTNll1HBGfUbj3ivbcK4VxcoqWevExKUk+DwS/kx2tOLi72fdP0ptSuiTrKkkFT/6ce8dVRurgoRlBYz4DLb4knv3ZRXJjilRX4HmOILEAYPMcq+e7Q1l1VsI0yw/35Hp6KmEoSlNcDTt5PI0Rltny5/8ALl/JXH8x76+mr1nhNHluJy/auyprWQx3MbRuOphz7wRwI8K1wsjP1Xk401zMrYO8lzYtqtZWQda84z4oeHvpOuM/WRxHUt3PLJG4038RjbHB48sjeKniv41ht0jSzDj5E4vLwzet25luV86Dq+vgmk5CqOod9eNpaLN7tvWJPw6I2aiyOFXXyXj1ZOVuMhSgPEUmriOXUe3w7qhGe7iuRKUdvPmXKmRFAKAUAoClAKAUAoBQHmWIOCGGQajOCmtsiUZOLyjA86MDBZjlDwST/lfv76x99KiW231Xyl+j/c0d2rVur5+K/YkQa3GU5N5ct3XkEV3CrNpBilCgscE5jfA6gdQPiK26SxLMWRkjQtgbjXN06rIPN1bHpSqVODywhwT78Vy/tPT02Ktv0n/OZbDTWTg5pcDse7Xk1srLDMvTyDm8uCB+6nJfxPfVdmonPhyK0iAtd/rK1u2RZC0erQXVSUxngQRzA7RXkaXsnVUXOaS2vz44/wAHoX6qq2pRfMn/ACkb1eabPEltpkaciOI81wyk6x28Bw7zXqV6dWtwny8TApuLyjUL4bT2Ckd1NOk8TOqzxY5Z6lOOfPiKso0+meYVQ2nbLZz4yeSX303U+3F5YXEltJMPtNPJ+AOrgRg8u2sep7TWlglOG5F2n03fN4eMFro03f2VLcw5luJioaSTjliWwSOwZY4zxJrRpr3rVGTWF0Krq+6k49CH23a7UsIo9oz3CT8UaSI8AA2Cq5A93Dl31KWl0l9mHDj4P3HY32QjhPh0OkbZ3ytbS3jmuH0iVA8aAZdsgHgo7Mjj31CNM5NqK5EMrxNa3S2na7Xlk16ZMAs0ci8fSOMgHmB2jurytP2fqaNS7rfmmb79RVKlQrMHejyQQMGkspOhIBJR/Sj9x5r+Ne5HW7Fmzl1PPUHJ4RyXaWxJ7c/axOBnAYAshPYGAxnu51o02sp1Md1Us/VEraZ1PE0fQfky2EbHZ8aPkO5Mzg/1WfHo46sAAVi1E988kUbPNKqKWcgAcyazTnGEd0nhE4xcnhIwoS1x6TArF/VU83727B3Vlg5aj0msQ8F4v3+XkXyxTwXGXXp7vMkK2mYUBWgKUAoBQCgFAKArQFAaArQFuaIOpVhkHmKhOEZxcZLgSjJxeUQZleyYBsvCeR607q8nfZoZbZca3y6o37YapZXCf1JyCZXUMhBB6xXrV2RnHdF5RglBxeJIi94tndKmpfXX8R1ivP7S0nfQ3x5r80a9FqO7ltfJkU149zZzwKcTGF1jOfWypAHj1e+nZWuVjULOa/NEtbptj3x5P8jm+xt5bCDZMlpcQEXOl0ZGj9JpDnS+ojK44cOrFfSTqsdm5PgebngbNuvuwNobDS0uSVdWLqccYyWYx8D1aSRjxrHHWwlfJ1vOHhl06ZQS3eJEvuzd3E8UG1LsywRSAaRw18cDUSOscMnJwTWSfbVNdvdwg1LOM9DRHQylXvz4ZMy+e721f3NvbTC2gszo4DJZiSuT70bwA763zopUIysjub6mWFk452vBTYmu9hv9lbTIZrUKySpjPWQe/B0nwYjqqNnd6WtW1rCw+B1brZ4fNmLs3dG8v9FteXha1iAOlR6TBeCrk/mc4rPpe16bpPu4NSx4l1+klUstmRvtNDZ7ZtZrqPXapAI1AXUsTDOOHdkHH0rXRYrIyri/SXFr3meUGkpNcBsa7i2ht6OfZqFYYoj07hdCuSCBke8eOmpzThS1PmR8Tc9t7QM7iGHiM4OP6x+gr5LX6qV81TVy+r/ZHs6WhVR7yf8A6J/Z9ksMYQcesntPWa9nTUKitQR5t1rtm5MX9+kK5c+A6z4VzUamuiO6b+HUU0yteIkdZ273LCS4GEHFE6vFqw01WaqStu9Xwj+rNVlkKFsr5+LJqvWMBWgKZoBQCgFAKAUBWgFAKAsSwHnGdJ+KnxH0qqdb5weH+XyLIzXKSyvzMcbRCHTOOjPUeaN4N9ap+1qD23La+vg/j+5Z3Dks1vP1+RnA9la08mc8zRB1KsMg8xUZwjOLjJcCUZOLyjWJ45LF8p6UbHkeXgew99eBZG3QT3Q4xf8APn5nqxlXq44lwkjYNn36TLlD4jrHjXs6fU13xzF/DoeddRKp4kcpMV5tLaV5HYzLbJauo5ZJZiwz8UatMOz9LQlY45befd7hLVWyW3PAzrncHach1SX0LN7RhGr44zWmVlMo7XHh7ymLlF5TI3bMO0tgoLtrlJ49apJGVI1A8urxGRyzUNNptLu21w2tk7LrJr0nk2DfTa0VrJ0kraRIFZBzY8ByA7OFfNans+6/VSVS6PPgj1NPqIQoW9+Roe3t47cXTXWy7qWCSZft1MZ0luHEdueP+TX1kI2qCjOGfieRiDb44+Bl7r7y2FnBNqmlkubhlM0jI2MAkgA+8n31k7Q0+q1FDhGKXlkv08667VJvgT+2N6jY7Oe6tSrNK6RRNzA9F3ZsdZwvxry+wtHJWzViw1hfz5o09o2qSjtfmVm3A2nLxmvoyWwWBTUM9nLBr1XXpN+/u+PXJjV1qjtzwMiHcraqKUj2hGinmFj0j8BV0rKZLDj+ZUsp5Rd8ld1I095Bd4aa1ZE1jkQ5cH3/AGfPvrFLs6iiauqWMrl0NE9VZZDZI3Ta+2FgGB6T9nUO9qxazXwoWFxl0/cs0+llbxfBGDsrZrTN01zx61B6+8jqHdWTSaSd8u/v+C/ngaNRqI1LuqvibFXtnmHiaVUGXIA7ScVCc4wW6TwiUYuTxFGJHdtL/RDC+2w5/ur1+NZ43zt/DXDq/wBF4lzqjX6749F+rMqOLT2k9ZPP/pWiMFH3lMpZPdTIlaAUAoClAKAUAoBQHmWIOCGAIPMGozhGa2yWUSjJxeUQ8tjLB6Vs2peuNuPy15k9Ndp/S07yvZf6G2N1d3C5YfVFyy28j+jJ9m3IhuXx6vfU6O065+jP0X5kbdFOPGPFeRJyxq6kMAQR7jW+UYzjh8UzJGTi8rmalf2T2jh4ydPUez+y1fN6jT2aOzfW+HX9GezTdDUx2yXH+cjnext7zs2fatyYukL3EClQ2kDJuWYg4PUp4V9pVF301Z4ZWfyR4tiUJyS8Gd0rEcOM+VDerzy2vrbo9Pm08IDas69TMDkY4cV769DTVbZRlnnkhJ8GXdoSrc7W2UsoDAQ4YMMgkaiCQfAfCsHZ9/eaecvFPD+Bp1NXdzS8GsnVE2bbsMrFCQesIhH5V3dLqUmJtfZdsYZVaKHjHJgaEBOFPLhmuxlLK4nDgW0LnO79vH1+dSO3d9nIAPxNbIWpa91r2cv5pIm4Pud764X5nct1d6PPpryLo9Hms3RZ1Z1jLDVy4cUPDwrLZVsUXnmQTG/m9H6LthP0fSZkVAurTzySc4PUDSmrvJbchvBoW7G0mi2ntYx8DI8XHrUAynh3+lWTtnUzo09ahzeePyNmhojbN7vDBvew9jFj0s2e1Qev+01ePoNA5vvbfguvmzVqtXt+7rNjllVBliAB1k4Fe5OcYLMnhHmRi5PCRDT7cLtotULt2kHA768uztJzls08dz6+Btho1FbrnhF612USQ9y3SN1D+ovgOuratE5Pfe9z6eCIWalJbalhfmyVr0TGKAUAoCtAUoBQFaApQFHJ6sH8KjLPgdWPExnvlX+kDJ3kZX5hwqmWpjD1019Pmi1UuXq8S/FMrjKsGHcQathZGazFplcoyjwawXKmRMDaWyknHEYbqYc/f21j1OirvXHg+poo1M6uXLoQLG4sjzynVzKn/wCteO3qtC8c4/l/g9Fdxql5/n/kk7XbUU40SgLngQ3qnwNehV2hRfHZZwz15fMyWaS2p7ocfqcC3rhCDaijOBewgfLeYr6jTRUYVxXJL9jBOTlJtn0DPvBDHdx2jE9NJGZEGDpwM8z1Hga87u24uXgdOB74yET7WA5NcR5/uu5Fb4SanUuqf6HHHMJPpgltvSaL22P+yzfjDIBXjdjySotb9v8AY3a5Nziv+J0byO/6Jg8ZB/7jVv1X4rMMeRBeUyXRtawJ5CC4/FT/ANKlXJRom35HVHdJJHM7hf8AueEf7Q3+BxVcH/8Aqz/6L6ovl/tI/wDb9GdL8mO0Vjk2xPLwVZhI2OOBqmJx21ObdldT6pfoUyjtk10ZTyu7VjvNjRTwElJJkK5GD6rjiOqrNLFxtwyD5FvcC1RtqbUeXgqNCePAEnpOefD8ay9oVVTrqnY+Ec+7wLqLJx3RhzeDeb/eRV4QjUe08vcOuvD1Ha0Y8Klnz8DbToG+NnAxbbZs10dc7EL1Z5n90dVZ6tJfq3vubS/nJF09RVp1trXE2O0tEiXEYwPxPia9ymiFMdsFg8yy2VjzJl+rSstTXCJ67KviQKrnbCHrNInGEpeqsniO61+orEduNI/HnUY3Kfqpvz5L8zrr2+sy+KuRWKArQCgKUAoBQCgBFAR9zseNzlQUbtQ6T76xW6CqbyvRfVcDTDVWR4PivMxJILqL+jcSjsYcf8++s0q9bT6kty8+f8+Jep6az1ltfkWk3jKnE8RU92R+BquPazi8Wwa/nRknoFJZrlkz4trwSDBYDPU/D8+FbI6/TWrDkvjw+pnlpboPKXyI3aO74b0rcj93PD+6aw6nstS9Oh/D9jVTrmvRt+Zy7ypqUstBGnMwZhjByI5ACfjWr/x6dq1Lrm3hLk/DijnaMYOtTj15m3bb/wBY7L/hm/569yP4EveeV4ms7NQNtXaYYAjpRwIyPWavI7elKNFLi8c/oj0ezUnOefIuby7FMsguNeBFBKCuOJyjYwffXm9m69VV/Z9vrSjx+KNmp0+6XeZ5Jlk7WmtN2YZLaRo36dhqXGca5Dj8BX2GyMtQ1JHg+BJ+U0dJtHZwJ4tBICf3uv8AGsV0tmktl0waKFm2KPO7uxfNbcRORJhi2ccOJ4cDXyfaOvepvdsE48Mcz2tNp+6r2PiYG6P/AITb3+fvq+yr/Dp9y+iPCt/El72Wd4v9WLP/AHq//JWiv/csqfqm52sUlwRpGWIXUQABwGAWIr4Kff6u1x4vDfuR9Eu6ohnl9WbNYbHjgGqVlLdrEBR4Zr1tPoKdOt9jTfnyR592qst9GC4eXMvXG3oU5Nq/dGfxq6ztLTw5PPuK4aK2Xhj3mF+npJDi3iJ7zk/HHAfGsn+p22vFNf8AP55l/wBirgs2TL8dlcSf00ugdiYz8aujp9Vb+LPHkit3UQ/Djn3mba7Mjj4hcn2m9Jvia1VaOmvilx6viyizUWT4N8OiMytRQKAUAoBQFaAUAoChNMgBq5lDAroK0Bant1cYdQw7xULKoWLElknCcoPMXghrzdpG4xMVPYeK/UV5V3ZFcuNbx+aN1faElwmskRNYT2/EagO1CSPfjl7682em1OmeVnHVG2N1F3B4+Jo3lavHlslD+liQccDV6jjGR417PYGpnbqWpvPo8/HmjHr6YwrzHr8DYtrXaPvDYurqVNqx1BgV468ca9yKfcyXmeX4mu7DkD7T2kyEMplGGByD6T8iOfI143/kPCilPz+iPS7M9efwJzav9BN/upP8Br5zS/jw/wC0fqj1Lfw5e5/Q1Xa/+qsH/EN/ikr9Eh/uWfMf0mw+UT/SWy/9y38q87U/7K406b8aJKV8IfRGq7qzqtvt1GYByMhSQCR9sMgHnzHxHbX6HVxqpa6L6I+Zt/El72WN4rhf1bsk1LrMowuRq4dJnhz6x8RWitf/AGGyp+qb5BtKUIqJ6AwBhBg8uvrNfBS1luXGt4WfBH0S09frS4vzMu32LNMcvlR2uTn4c6sr7P1FzzPh7/2K56umvhHj7iZtN3ok4vlz38vgK9SnsqmHGXpPz5fIw2a6yXLgSyIFGFAA7uFelGKisJGNtt5ZWunBQDVXMoYFdAoBQFaApQCgFACM8640nzGTHksY25oPdw/KqpaeqXOJarprkzGk2NGfVaRfB2/nms8uz63ycl7my1aua5pP4GM+xHHqTv78n8jVEuzrF6tsviWrWQ/qrRjybNul9WXP94j86plpNbH1bM/EsWo0z5x/IxpPPU56z4Yb8qzy/wBQhzz+TLV9kl0+hjtta5X1mYeKj+Yql67Vx5t/FFq0unlyX5kZtYC6QpcKrKefohT8RVcdddGxWRaUl4pIs+zw27fD3mqHyf2nH+lwerUMf4a9L/5HrP8Aj8n+5n/02nz+ZO7J2TFapogXAzk54kntJ668vV6y3VT32vP0RqpphUsRRk3UOtHTlqVlz2agRn8apqnsnGfRp/Jk5x3Ra6mg7Qivv0eNnNbakSUusqcScluGOR9Y9lfeVdpaKUu97xLPg+B89LSXL0drJxpbvaN5BPcwC3S3TQozktnx93Vw7687tHtDTQ00qqp7nLp4GnSaW3vFKSwkbPXyB7RBbW3Strl+kkVg3WUOM95BBGe+vV0vbOq00O7g015rODJboqrZbnz8i1YblWsLhwrMwORrbIyORwAM++p39u6u2Dg2kn0X+WRhoKYS3cfibbbbRkj/AKPSPBVz8cZrDVq7K1iGF8EXT08J+tn5mUm0rp/VLnwX/pV61esn6ufgv8FT0+mjzx8zIjjvX62HiQKvjHtCfVe/CKpS0kehkpsu5PrTY8CTWiOj1j9azBU9Tp1ygZCbEP8AXnkPgcfWro9nS/qtl8OBW9Yv6YIyY9kRjnrb952P88VfHQ1Lnl+9speqm+i9yRlR2qLyUfCtEaa48kVOyT5su1YQK0AoBQCgFAKAUAoClAVoBQCgNe8oF48GzbmSJtLrGSrDmDkDI+NWVRUppNDOOR85Nty5POeT5jW96LTvnWvkdV1i/qZ5/TVx99J8xrn2HTf24/Id/b7TH6auPvpPmNPsOm/tx+Q7+32mP01cffSfMafYdN/bj8h39vtMfpq4++k+Y0+w6b+3H5Dv7faY/TVx99J8xp9h039uPyHf2+0x+mrj76T5jT7Dpv7cfkO/t9pj9NXH30nzGn2HTf24/Id/b7TH6auPvpPmNPsOm/tx+Q7+32mTe5m37kX1qOmchp40YMcgqzhWBB7jUZ6SiMG1BLh0OO2b5yZ9K154FAKAUAoBQCgFAKAUAoBQCgFAKAUAoBQHiWQIpZjgKCSewAZJouIOZbW8qWzbqKSGVJ3jkUq2F05B6xxyK2R01kXlEco0npNg+xffMK0ff+RzgOk2D7F78wp9/wCQ4DpNg+xe/MKff+Q4DpNg+xffMKff+Q4DpNg+xffMKff+Q4DpNg+xe/MKff8AkOA6TYPsX3zCn3/kOA6TYPsXvzCn3/kOA6TYPsXvzCn3/kOBl7K2nsO2mSZI7stGwddRyuociRkZxUZRvkscBwOl7seUS02hP0EIkVypZda4BxzAINZLNPOCyySZuFUHRQCgKUBWgFAKAUAoBQCgFAKAUAoBQCgMbaMJeGRF5tG6jxKkCuxeGD5l/UzaC8DZ3GRwOI2I4dhHA16/fV+0ivDH6nX/AOx3H8J/pTvq/aQwP1Ov/wBjuf4T/Sne1+0hhj9Tr/8AY7n+E/0p3tftIYY/U6//AGO4/hP9Kd7X7SGB+p1/+x3H8J/pTva/aQwP1Ov/ANjuP4T/AEp3tftIYH6nX/7Hcfwn+lO+r9pDDH6nX/7Hcfwn+lO9r9pDDH6nX/7Hcfwn+lO9r9pDA/U6/wD2O4/hP9Kd9X7SGDcPJTuvdw7RSWe3liREfLSKUGWGABnmao1NkHDCZJI7nXnEhQCgFAKAUAoBQCgFAKAUAoBQCgFAKAUBQHPKgAYHkaAKwPI0BQSDtHxoAXA5kUBXNAAc8qAorg8iD76AqTQBjjnQDUKAozgcyB76A9UAoBQCgFAKAUAoBQCgFAKAUAoBQCgFAav5Strm02dMyn03HRR45lpPRGPdmrqIbppHHyNe8kF08Ru7CdtT28gdSTnKuMHB6wCM/wB8Vbqknia8TiNL2Jtx7K+v5GZtLi/VckkB45SVxnlgsPjWicFKEV7vocNi8iKuvn6OzMVEA9Ik4OmQnnVWrw9rXmdiQXkrsEnkiaWG8d1myJld/N10AMqyDr4j8RVmpk45Sa93icRJ+UZof0you+nMHmwLiEuHyNWGGk8h11CjPdejjOfE6+ZJbh+c/oW8a4ZyhWU25dst0fRc888ZzULtverHxC5GHZbVlt91+kiZg5JTVklgHm0kg9uDUnBS1GGPA2jcLc2C3SC7R5jK8Kl9UjMjGRQSdJ7KpuulLMXjB1I0vykbYlbaDz27HRs7oNQBwGeSTLKRnj6uD3VoogtmH/Vk4zZvK7OJtnW7ROQJbiHSwJHCRWwSR1cRVOmWJvPRnXyNa3K21Jc7TsVmLCSGCa3lUk51RngWHbgj4GrrYKNcseLTOLmY+9sXRbQupNrQXckLOOglhkdEjTuxwPVwPWD212p5glW1nxycZ2uymV40aM5VkVlPapAI/CvPawyZfrgFAKAUAoBQCgFAKAUAoBQCgFAKAUBA70brRbRMAuGbo4nLmMYCyEgAB+vA48u01ZXa4Zx4nGjE2PuLb2d35za6ogUKGIcYyD18eOeA66lK+U47ZDBFX/kstpgwaWUap5pyRpz9vp1x8vV9EVNaqS8PBL5DBPbvbqx2Ut1JG7k3LBmBxhMasBcDl6Z+FVztc0k/AYITY3k1W0K9DeXSqrhygZQjEEZDADrxg1ZPUbucUME3d7pxS3wvHZiwiMJThoZWBBzwz11WrWobBgs7C3OjtLWa1jlkaKXXgNpJiDgghDjl412dznJSa4jBc2fufBFYGxYtJEQwJbAb0jnIIHAg8q5K2Tnv8RgxN2tyvMpFYXdxKiKVjjcroUHtAHH8K7ZdvXJBIxT5MLN1m6bVLLK7uZmPpoX9jHDAPaKl9pnwxyXgMGbebkRy2UFo8shSB0dW9HWdGdIPDGONRVzU3LHMYPcW5MCbRN+jOJDnUgxoJZcFuWcmjuk4bBgwtubg+dvJ0t7ddDI2p4Qy6PBeHAcKlC/bjEVnqMG4W0CxoqIMKqhVHYFGAPwqhvLydLlcAoBQCgFAKAUAoBQEFvlvKmzLfp5EZxrVMKQD6WePHwqyqt2S2o43gtbt7zNdiUy2s1ssaq2qYABgdWdPgFyfEV2de3GGmEzXj5VI9PTC0uDaa9HnGBpznnp51b9lfLKz0GSb3u30j2etu3RvMLgkR9GRx4KV5886hVdVLnnjjAbG62+cd9NLA0UsE8QDNHKADjhxGPEcO+llLgk85QTJLejba2Fs9w6lwmMqpAJyQOGfGoVw3y2nWRu6u9rXz48znhQprWSQDQ3EYCkeOanZUoeKZxM97tb3pfG6CRsnmrlG1EHWRr4rj9w/GllLhjjzCZB2PlVt5bO4uRFIDBoLRkrrKyHCup5Yzke7vqx6WSmo55jJtm1duJbWbXUgOlYxJp4ZOQCFHfxxVEYOUtqOlvdPeGPaNss8QKgllKtjKlTgg4/zxrtlbhLaziZrdh5UIJo7txE6tbLrKErmRQxVih7iBz7RVstNJNLPMZJfa++kNrYxXcqtiUJ0cYwXZnXUF7OWePdVcaZSm4rwGT3uxvJJdmQTWc9sUVWBlGA4bPBT2jH4illajjDTCZc3K3nTalv08aNGNZTDEE8ADnh40tqdctrCeTE3e34hvbye1jVg0OrDEjTJobS2nr4GuzolCKk/EZMubedF2iljobW8Rl15GkAZ4Y554VFVvZvGSfqs6aXt3f4W129qlrNO6IJD0ek+jjJODx4VohRujuykcyZlpvtBNs6S+iVmSMMXQ4DgrjK9nWKi6ZKexjJa3W3za/dQLO4ijZSyyuB0ZxyAI7f5V2ynYvWQTMK+8omi5nt4bK4naA4cxaTzHA46qktPmKk5JZGSU3l3wSyWAGKSSe4/ooUHpkgLqz2YLAVCulzzx4LxDY3V3wS+klgeKS3uIgC8UmM4PWCOB6viKWUuCTzlMJkDJ5VEBmPmdwY4ZDHLIukqpDFePHrxVn2V8OK4jJN7zb7xWVrDdBGljmKhNOAfSQuCdXctV10ucnHoMkdvN5TILKO3cxPIJ4TMApUaF9HAbPXkkf3TU69NKbazyDZvVZjooBQHP/LdCz7MIRWc9NGdKgsTz6hWrSNKziclyJnZu70sdnPE91LcNNEVQykfZ6oyulcdWTVcrE5JpYwMHLlvHGxjsvzefzzpSNHRNjHSas6uXdWzC73vMrBHwwT/AJStlSrDsiFdRaN1RmRS2ggRLr5dRGePZVWnkszZ1mb5PLJodp3wveke64aZmHoSxZHq4GA2An+QajfJOuO3l0C5k75V4y2y5wilj6GAAST6Y6hVen/ER18ivk72NLb28by3M0oeGPEUmNMPDOEHPrxx7KXTTeEgjXvJfburbX1Ky6p2K5UjVxm4jPPnVuoaez3fscRzi72BPHs2CeOOQiaOS3nUK2oFWzGxXGeIHxHfWtWRdjTfLijngdL8ojyy2+z7OCJ5TKY5JVXhlIVQ6GY8F1E9fsmsdGE5TbOs8eStpre8vrWeF4Vd/OI0b0gpYnUoZfRPolOR/q13UYlGMk8+ARoE+wZ1szdRxvnpri3mTS2oxuQyNjGSMkj4Vp3x37X5M4bnvtsmaTZOzZIo2c2/RPIgBLadA4458CAD41npmlZJPxOvkbvu7vbFtAyLBHMuhASZI2QEtkaVJ5kYrPOpwxnB1M0vyaXT2WwZ5Cjh0aQopVtRYooXC4yeOK0ahKdyRxcjXNiWlzs6fZs8lrLGvGOZ8h+lEpyXIXJTAbPHsq2bjYpJM4bTvRfi029FcSRytGtqVJjjZzltWOVU1x3UuK6nXzOjbK2gtzCk0YYK4yA6lWH7ynlWWUdrwyRyvebZlzNtq580Z4n8zJV1XIchB9lkjAz8a2Vyiqlu6kXzMjYtvH+rdwsEcivofpEcNrMno5wMDgRjHCuTb79ZY8Cnkou4omijLXplaIqUkRhbIR6R0E8uVNSm8vhj8wi3srYM1ztjaXRzz2oDIdcYx0uc+jkjBAx1dtdlOMao5SY8ST8pFu8O0dn33Ru8EJZZSilimeRKjjg6j8veKhQ065Q8WHzKblo15ti6vkSRLcxrHGzqU6RvRzgHjw0n4iluI1KHiFzNFbZN0bfaLp03RC9PTQKukzRl2OtSRnhw5cK0747op9OfQ4bvv3ZpNYbMjtkcxNcQoBglkR43TL9mNXEms9LxOTfRnWcx2pZ3Eto2uKXMCQ2qjQ3MmZ2K8OX2Y494rXFxUufPicPpuvIJigFAUxQFaApigGKAYoBQFaApigGKAYoBigGKAUAAxyoBigGKAYoBQDFAMUAxQCgBoABQDFAMUAxQFaAUAoCI3ncmERoZAZWEeYwS6rgszLjkcKePfU6+eehxkat4JzbG7JjQwSFwWMY6dGRXDEEcR6eB3nsqeMZ2/wAQM21ZGupembDq6iFS7D0DGCCq5w2Tr44PLuqLztWAYWxZftIDrYyv0vnKlmOMZ9ZScJhtIGMcDUp8n08AWLG9Zokw5LLs+Qv6RJEg0D0uxshu/nXWuPxBe3bLyPNBclm0W9qMksNYYzkOCMekQFBx1rXJ4STXV/oDFJdbC2SHpellQSkqWd8pGGy2o8i5jBH9qu8N7bB43gvy7JKjFc2ZlQdI6MHLr6ijg7jlpPhXYRxw8wSd/cMrXR1EBXtccSAoJXV4deagly+IM+5nDzW+hso3TA6TwOEHZUUsJnTBs9nYiuOiLK4lbQS8jY6M6kHpE+j1HtBqTlxWThJ7CZmgSR86pR0pGc6ek9IIPAED3VCfPB0sbIvriSadJ4OjRGAifOelUjiQMcMEHn2jxrsoxSTTBiWrdG9zPIpIRpMHW5JCqvoiP1fCpPikkcMPZ1zKIHjlMgkSa3YlgQxWWRC2P7OrpV8BXZJZyvMF1y/npPpAGdU163xgQBuiMfq4bjx7R4U4bfgC1sq5lF0iSFmR57l4zxwAutWibwOhhntPZSSW3K8getkJrtpvtFR21ZfpXYj7RvXBPodnCkvWXAHpnDwLgogjlYMrTuIpcL/Vl54Gc9mQacn/AIBP2dxrgR0UjMasqtnIyuQrHic1U1h4OmJu/ezz2+u6i83kJb0CQSo6ierljtqU4xUsReThBpLptp4wQzIIC0qyuySa3wSWJyjeiSQOphVmPSTBmzaP+zozAQHpdZWVyhcAaFMmc+2cZ5iorPHqDxtm76PzgLIQDbQGH0j6R1yglDnicaM9fKuxWce8FLvX56SNQHTQrr1vhR0eooY/VIblntPhRY2gXMXSQSFy5K3ZC4Z1IUzKpHokcMEiieH8AZe0LZ0mhSJiI5QEcamJXofTUqTy1DUpPhUU1h5BPVWdFAKApigKNGDwIB6+IFACgzkgZHI44igAQAkgDJ59p8aALGBnAHHnwHHxoCoFAAKAoYxw4Dhy4Dh4UAKg8wOPPvoAqAcgBQFQKAAUBWgKYoBigGKAYoDyIhx4Djz4Dj40AMS4xpGOzAx8KZB7oBQHgRADAAweYwMGgHRLjGBjswMfCgBjBxkDhy4Dh4UB6IoBigGKArQCgFAKAUAoBQCgFAKAUAoBQCgFAKAUAoBQCgFAKAUAoBQCgFAKAUAoBQCgP//Z"/>
          <p:cNvSpPr>
            <a:spLocks noChangeAspect="1" noChangeArrowheads="1"/>
          </p:cNvSpPr>
          <p:nvPr/>
        </p:nvSpPr>
        <p:spPr bwMode="auto">
          <a:xfrm>
            <a:off x="368300" y="1508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data:image/jpeg;base64,/9j/4AAQSkZJRgABAQAAAQABAAD/2wCEAAkGBxQQERQUDxQVFRUWFBUUFBgWFhQVFRQXFRQWFxQUFBgYHCggGB0lHRQUITEhJSkrLi4uFx80ODQsNygtLiwBCgoKDg0OGxAQGiwmICQsLCwsLCwtLCwsLCwsLCwsLCwvLCwsLCwsLCwsLCwsLCwsLCwsLCwsLCwsLCwsLCwsLP/AABEIANIA8AMBEQACEQEDEQH/xAAcAAEAAQUBAQAAAAAAAAAAAAAABQEDBAYHAgj/xABMEAACAQMBBAUJBAYGBwkAAAABAgMABBESBQYhMRNBUWFxBxQiMlKBkZLRI1OhsRUWVHKTwTNCYoKy8DU2ZHN0wuEkJTRjoqPD0vH/xAAbAQEAAwEBAQEAAAAAAAAAAAAAAgMEAQUGB//EADsRAAICAQIDBAcHAwQCAwAAAAABAgMRBBIhMVEFE0FhIjJScYGRsRQjM6HB0fBCU+EVNGJyBvEWJCX/2gAMAwEAAhEDEQA/AO1eZx+wnyr9KAeZx+wnyr9KAeZx+wnyr9KAeZx+wnyr9KAeZx+wnyr9KAeZx/dp8q/SgHmcf3afKv0oB5nH7CfKv0oB5nH7CfKv0oB5nH7CfKv0oB5nH7CfKv0oB5nH7CfKv0oB5nH7CfKv0oB5nH7CfKv0oB5nH7CfKv0oB5nH92nyr9KAeZx+wnyr9KAeZx+wnyr9KAeZx/dp8q/SgHmcfsJ8q/SgHmcf3afKv0oB5nH7CfKv0oB5nH7CfKv0oB5nH7CfKv0oB5nH7CfKv0oB5nH7CfKv0oB5nH7CfKv0oB5nH92nyr9KAeZx+wnyr9KAeZx+wnyr9KAvUBWgFAKApQCgFAKAUAoCtAUburj5BFI2yAR1gH40jLckzrWHgrXThaun0oT4fnVdstsGydazLBdqwgKA8u+Md5xUZSwdSyeqkcFAKAUAoBQFaApQCgFAKAUAoBQCgFAKAUAoBQCgPKvkkdn8+RqKlltHWuGT1UjgoDG2e3okey7L7s8PwIrPp36Lj0bX7fkW3Lin1SZlVoKjC2w+IXPcPzFZdbLbRJl+mWbUjNrUUFKAxpXzKi9is5/BR+ZrPKWbox6Jv9F+pbFYrb9y/Uya0FQoDyHySOzn7+qoqWXg7jhk9VI4KAUAoBQCgFAKAUAoCtAKAUBSgFAKAUAoDFvH0Mr9WdD+Dcj7j+ZrNdLu5Kzw5P4/sy6tb04fFGVWkpFAR1q2m4lT2grj4Yb+VYant1M4dUn+j/Q1WLNMZdMoka3GUjN5WxbPnuH41g7Tz9lkka9F+MiTU5Fbk8rJlfAV04R1i+ueZupdEY92SfzrDp5b9RZLphfLLZqtW2qC65ZI1uMp4nlCKWbkASahZNQi5S5IlCLlJRXieLNSEBb1m9Ju4nq93L3VGlNQzLm+LJWNOXDki9VpWKAUAoBQCgFAKAUAoBQCgFAKArQFDRgtwy5yD6w5j8iO41XCecp80TlHHFcmXasIFq5hDoynkwI+NQtrVkHB+JKE3CSkvAxNjXJdNL+uh0P7uR99ZtFc517ZetHgy/U1qMsx5PiiQrYZjX9vX8drPFLM6ohVlZmOBw//AGvOujNaytxTeU08Gypp6eafhhmlbzeWKOPKbPj6VvvJMqg71Xm34V71ekb4yZh3HLNv7yXN82bqVnHUvqxr4IOHvrZCuMPVRHJNbteUi9ssLr6eMf1JSSQB1K/MfjVc9PCXkdyzq273lQsroYkboJMepIRgnsV+R/CsN1E603zXkTjxeDYt2RmHUebuzH314/Zafc7pc22zZrmu82rwSRLV6JjIu/fpJkhHIfaSeA9UfGsGol3t0aVy9Z/DkjXStlcrH7l+pKVvMgoC10mW0r1cWPZ2DxqvfmW1fEntxHLLtWEBQCgFAUoCtAKApQCgFAKAUBWgFAYd/G3CSP116vbXrX6Vm1EJL7yHNfmun7F1Ml6kuT/J9S9a3CyKGTiD+HcatqtjbBTjyZCytwltkXqsIGrbe2xDs64Es8iokq4YZ4kr1heZ5ivPVFsdYpVxbUlx8sGxTjPT7ZPjHkaJvL5ZGOU2fFgfey8T/dQcvefdXv16PxmzDuOY7V2rNdv0lzI0jdRY5x3KOQHhWuMVFYiiJl7A3Yur9sWsLMOtyCsa+Lnh7hxrk7Iw9ZhI6AvknS3hD3cpkckDTH6KLkE8zxY8O6vE7T7UsorUqkufibNHp42zxLoYG2fJHOsYksnEylQ2hsLIOHIHk34Vu02uVkIymsZXwKLK9k3FeBz28s5IXKTI8bjmrqVPwP51vTT4oqJvdrfW72fgQSZj+7f0o/cOa+4iq7KYT5o7k6ru75XbacYu1NvJjt1Rse5sZHvFYbtNKCbjx+pKLy8G27snpFafIYynIIII0jlgj/PCvE7Prn6VtixKT+WDdrJx9GuHJE3XpGIxL+70AKvF34IPzJ7hWbUX92lGPGT5L9fci6mrflvkuZdtYNC4zk82PWxPM1bVXsjj5vqyFk97yXasICgFAVoClAVoClAKAUAoBQCgLZlwcNwz6p6j3eNV78SxL4E9uVlFyrCBWgNQ3i3hg2VKGlcaZQWMY4vkc2VezjWOrSXR1GalmEufk+pqdsLKsTfpLl5nO95fK/cTZWyQQJ7TYaU/8q/jXuw0kV63ExORzm7unlcvM7O55s5LE+81qSSWEcJzdfcu62gfsE0oMapH9FRns629wqmepri2s5a8ES2Sxlo6bZeSi3tYWknZp5QAePoxrjnhRxPvJryu0dZb3EnW8fU0aWEXalLibxuq483CqAAhK4AwAOY4e+vP7NudtPpPLTwXa2tQt4eJzy4huNu7Qu4POWtoLRgqqmdTNll1HBGfUbj3ivbcK4VxcoqWevExKUk+DwS/kx2tOLi72fdP0ptSuiTrKkkFT/6ce8dVRurgoRlBYz4DLb4knv3ZRXJjilRX4HmOILEAYPMcq+e7Q1l1VsI0yw/35Hp6KmEoSlNcDTt5PI0Rltny5/8ALl/JXH8x76+mr1nhNHluJy/auyprWQx3MbRuOphz7wRwI8K1wsjP1Xk401zMrYO8lzYtqtZWQda84z4oeHvpOuM/WRxHUt3PLJG4038RjbHB48sjeKniv41ht0jSzDj5E4vLwzet25luV86Dq+vgmk5CqOod9eNpaLN7tvWJPw6I2aiyOFXXyXj1ZOVuMhSgPEUmriOXUe3w7qhGe7iuRKUdvPmXKmRFAKAUAoClAKAUAoBQHmWIOCGGQajOCmtsiUZOLyjA86MDBZjlDwST/lfv76x99KiW231Xyl+j/c0d2rVur5+K/YkQa3GU5N5ct3XkEV3CrNpBilCgscE5jfA6gdQPiK26SxLMWRkjQtgbjXN06rIPN1bHpSqVODywhwT78Vy/tPT02Ktv0n/OZbDTWTg5pcDse7Xk1srLDMvTyDm8uCB+6nJfxPfVdmonPhyK0iAtd/rK1u2RZC0erQXVSUxngQRzA7RXkaXsnVUXOaS2vz44/wAHoX6qq2pRfMn/ACkb1eabPEltpkaciOI81wyk6x28Bw7zXqV6dWtwny8TApuLyjUL4bT2Ckd1NOk8TOqzxY5Z6lOOfPiKso0+meYVQ2nbLZz4yeSX303U+3F5YXEltJMPtNPJ+AOrgRg8u2sep7TWlglOG5F2n03fN4eMFro03f2VLcw5luJioaSTjliWwSOwZY4zxJrRpr3rVGTWF0Krq+6k49CH23a7UsIo9oz3CT8UaSI8AA2Cq5A93Dl31KWl0l9mHDj4P3HY32QjhPh0OkbZ3ytbS3jmuH0iVA8aAZdsgHgo7Mjj31CNM5NqK5EMrxNa3S2na7Xlk16ZMAs0ci8fSOMgHmB2jurytP2fqaNS7rfmmb79RVKlQrMHejyQQMGkspOhIBJR/Sj9x5r+Ne5HW7Fmzl1PPUHJ4RyXaWxJ7c/axOBnAYAshPYGAxnu51o02sp1Md1Us/VEraZ1PE0fQfky2EbHZ8aPkO5Mzg/1WfHo46sAAVi1E988kUbPNKqKWcgAcyazTnGEd0nhE4xcnhIwoS1x6TArF/VU83727B3Vlg5aj0msQ8F4v3+XkXyxTwXGXXp7vMkK2mYUBWgKUAoBQCgFAKArQFAaArQFuaIOpVhkHmKhOEZxcZLgSjJxeUQZleyYBsvCeR607q8nfZoZbZca3y6o37YapZXCf1JyCZXUMhBB6xXrV2RnHdF5RglBxeJIi94tndKmpfXX8R1ivP7S0nfQ3x5r80a9FqO7ltfJkU149zZzwKcTGF1jOfWypAHj1e+nZWuVjULOa/NEtbptj3x5P8jm+xt5bCDZMlpcQEXOl0ZGj9JpDnS+ojK44cOrFfSTqsdm5PgebngbNuvuwNobDS0uSVdWLqccYyWYx8D1aSRjxrHHWwlfJ1vOHhl06ZQS3eJEvuzd3E8UG1LsywRSAaRw18cDUSOscMnJwTWSfbVNdvdwg1LOM9DRHQylXvz4ZMy+e721f3NvbTC2gszo4DJZiSuT70bwA763zopUIysjub6mWFk452vBTYmu9hv9lbTIZrUKySpjPWQe/B0nwYjqqNnd6WtW1rCw+B1brZ4fNmLs3dG8v9FteXha1iAOlR6TBeCrk/mc4rPpe16bpPu4NSx4l1+klUstmRvtNDZ7ZtZrqPXapAI1AXUsTDOOHdkHH0rXRYrIyri/SXFr3meUGkpNcBsa7i2ht6OfZqFYYoj07hdCuSCBke8eOmpzThS1PmR8Tc9t7QM7iGHiM4OP6x+gr5LX6qV81TVy+r/ZHs6WhVR7yf8A6J/Z9ksMYQcesntPWa9nTUKitQR5t1rtm5MX9+kK5c+A6z4VzUamuiO6b+HUU0yteIkdZ273LCS4GEHFE6vFqw01WaqStu9Xwj+rNVlkKFsr5+LJqvWMBWgKZoBQCgFAKAUBWgFAKAsSwHnGdJ+KnxH0qqdb5weH+XyLIzXKSyvzMcbRCHTOOjPUeaN4N9ap+1qD23La+vg/j+5Z3Dks1vP1+RnA9la08mc8zRB1KsMg8xUZwjOLjJcCUZOLyjWJ45LF8p6UbHkeXgew99eBZG3QT3Q4xf8APn5nqxlXq44lwkjYNn36TLlD4jrHjXs6fU13xzF/DoeddRKp4kcpMV5tLaV5HYzLbJauo5ZJZiwz8UatMOz9LQlY45befd7hLVWyW3PAzrncHach1SX0LN7RhGr44zWmVlMo7XHh7ymLlF5TI3bMO0tgoLtrlJ49apJGVI1A8urxGRyzUNNptLu21w2tk7LrJr0nk2DfTa0VrJ0kraRIFZBzY8ByA7OFfNans+6/VSVS6PPgj1NPqIQoW9+Roe3t47cXTXWy7qWCSZft1MZ0luHEdueP+TX1kI2qCjOGfieRiDb44+Bl7r7y2FnBNqmlkubhlM0jI2MAkgA+8n31k7Q0+q1FDhGKXlkv08667VJvgT+2N6jY7Oe6tSrNK6RRNzA9F3ZsdZwvxry+wtHJWzViw1hfz5o09o2qSjtfmVm3A2nLxmvoyWwWBTUM9nLBr1XXpN+/u+PXJjV1qjtzwMiHcraqKUj2hGinmFj0j8BV0rKZLDj+ZUsp5Rd8ld1I095Bd4aa1ZE1jkQ5cH3/AGfPvrFLs6iiauqWMrl0NE9VZZDZI3Ta+2FgGB6T9nUO9qxazXwoWFxl0/cs0+llbxfBGDsrZrTN01zx61B6+8jqHdWTSaSd8u/v+C/ngaNRqI1LuqvibFXtnmHiaVUGXIA7ScVCc4wW6TwiUYuTxFGJHdtL/RDC+2w5/ur1+NZ43zt/DXDq/wBF4lzqjX6749F+rMqOLT2k9ZPP/pWiMFH3lMpZPdTIlaAUAoClAKAUAoBQHmWIOCGAIPMGozhGa2yWUSjJxeUQ8tjLB6Vs2peuNuPy15k9Ndp/S07yvZf6G2N1d3C5YfVFyy28j+jJ9m3IhuXx6vfU6O065+jP0X5kbdFOPGPFeRJyxq6kMAQR7jW+UYzjh8UzJGTi8rmalf2T2jh4ydPUez+y1fN6jT2aOzfW+HX9GezTdDUx2yXH+cjnext7zs2fatyYukL3EClQ2kDJuWYg4PUp4V9pVF301Z4ZWfyR4tiUJyS8Gd0rEcOM+VDerzy2vrbo9Pm08IDas69TMDkY4cV769DTVbZRlnnkhJ8GXdoSrc7W2UsoDAQ4YMMgkaiCQfAfCsHZ9/eaecvFPD+Bp1NXdzS8GsnVE2bbsMrFCQesIhH5V3dLqUmJtfZdsYZVaKHjHJgaEBOFPLhmuxlLK4nDgW0LnO79vH1+dSO3d9nIAPxNbIWpa91r2cv5pIm4Pud764X5nct1d6PPpryLo9Hms3RZ1Z1jLDVy4cUPDwrLZVsUXnmQTG/m9H6LthP0fSZkVAurTzySc4PUDSmrvJbchvBoW7G0mi2ntYx8DI8XHrUAynh3+lWTtnUzo09ahzeePyNmhojbN7vDBvew9jFj0s2e1Qev+01ePoNA5vvbfguvmzVqtXt+7rNjllVBliAB1k4Fe5OcYLMnhHmRi5PCRDT7cLtotULt2kHA768uztJzls08dz6+Btho1FbrnhF612USQ9y3SN1D+ovgOuratE5Pfe9z6eCIWalJbalhfmyVr0TGKAUAoCtAUoBQFaApQFHJ6sH8KjLPgdWPExnvlX+kDJ3kZX5hwqmWpjD1019Pmi1UuXq8S/FMrjKsGHcQathZGazFplcoyjwawXKmRMDaWyknHEYbqYc/f21j1OirvXHg+poo1M6uXLoQLG4sjzynVzKn/wCteO3qtC8c4/l/g9Fdxql5/n/kk7XbUU40SgLngQ3qnwNehV2hRfHZZwz15fMyWaS2p7ocfqcC3rhCDaijOBewgfLeYr6jTRUYVxXJL9jBOTlJtn0DPvBDHdx2jE9NJGZEGDpwM8z1Hga87u24uXgdOB74yET7WA5NcR5/uu5Fb4SanUuqf6HHHMJPpgltvSaL22P+yzfjDIBXjdjySotb9v8AY3a5Nziv+J0byO/6Jg8ZB/7jVv1X4rMMeRBeUyXRtawJ5CC4/FT/ANKlXJRom35HVHdJJHM7hf8AueEf7Q3+BxVcH/8Aqz/6L6ovl/tI/wDb9GdL8mO0Vjk2xPLwVZhI2OOBqmJx21ObdldT6pfoUyjtk10ZTyu7VjvNjRTwElJJkK5GD6rjiOqrNLFxtwyD5FvcC1RtqbUeXgqNCePAEnpOefD8ay9oVVTrqnY+Ec+7wLqLJx3RhzeDeb/eRV4QjUe08vcOuvD1Ha0Y8Klnz8DbToG+NnAxbbZs10dc7EL1Z5n90dVZ6tJfq3vubS/nJF09RVp1trXE2O0tEiXEYwPxPia9ymiFMdsFg8yy2VjzJl+rSstTXCJ67KviQKrnbCHrNInGEpeqsniO61+orEduNI/HnUY3Kfqpvz5L8zrr2+sy+KuRWKArQCgKUAoBQCgBFAR9zseNzlQUbtQ6T76xW6CqbyvRfVcDTDVWR4PivMxJILqL+jcSjsYcf8++s0q9bT6kty8+f8+Jep6az1ltfkWk3jKnE8RU92R+BquPazi8Wwa/nRknoFJZrlkz4trwSDBYDPU/D8+FbI6/TWrDkvjw+pnlpboPKXyI3aO74b0rcj93PD+6aw6nstS9Oh/D9jVTrmvRt+Zy7ypqUstBGnMwZhjByI5ACfjWr/x6dq1Lrm3hLk/DijnaMYOtTj15m3bb/wBY7L/hm/569yP4EveeV4ms7NQNtXaYYAjpRwIyPWavI7elKNFLi8c/oj0ezUnOefIuby7FMsguNeBFBKCuOJyjYwffXm9m69VV/Z9vrSjx+KNmp0+6XeZ5Jlk7WmtN2YZLaRo36dhqXGca5Dj8BX2GyMtQ1JHg+BJ+U0dJtHZwJ4tBICf3uv8AGsV0tmktl0waKFm2KPO7uxfNbcRORJhi2ccOJ4cDXyfaOvepvdsE48Mcz2tNp+6r2PiYG6P/AITb3+fvq+yr/Dp9y+iPCt/El72Wd4v9WLP/AHq//JWiv/csqfqm52sUlwRpGWIXUQABwGAWIr4Kff6u1x4vDfuR9Eu6ohnl9WbNYbHjgGqVlLdrEBR4Zr1tPoKdOt9jTfnyR592qst9GC4eXMvXG3oU5Nq/dGfxq6ztLTw5PPuK4aK2Xhj3mF+npJDi3iJ7zk/HHAfGsn+p22vFNf8AP55l/wBirgs2TL8dlcSf00ugdiYz8aujp9Vb+LPHkit3UQ/Djn3mba7Mjj4hcn2m9Jvia1VaOmvilx6viyizUWT4N8OiMytRQKAUAoBQFaAUAoChNMgBq5lDAroK0Bant1cYdQw7xULKoWLElknCcoPMXghrzdpG4xMVPYeK/UV5V3ZFcuNbx+aN1faElwmskRNYT2/EagO1CSPfjl7682em1OmeVnHVG2N1F3B4+Jo3lavHlslD+liQccDV6jjGR417PYGpnbqWpvPo8/HmjHr6YwrzHr8DYtrXaPvDYurqVNqx1BgV468ca9yKfcyXmeX4mu7DkD7T2kyEMplGGByD6T8iOfI143/kPCilPz+iPS7M9efwJzav9BN/upP8Br5zS/jw/wC0fqj1Lfw5e5/Q1Xa/+qsH/EN/ikr9Eh/uWfMf0mw+UT/SWy/9y38q87U/7K406b8aJKV8IfRGq7qzqtvt1GYByMhSQCR9sMgHnzHxHbX6HVxqpa6L6I+Zt/El72WN4rhf1bsk1LrMowuRq4dJnhz6x8RWitf/AGGyp+qb5BtKUIqJ6AwBhBg8uvrNfBS1luXGt4WfBH0S09frS4vzMu32LNMcvlR2uTn4c6sr7P1FzzPh7/2K56umvhHj7iZtN3ok4vlz38vgK9SnsqmHGXpPz5fIw2a6yXLgSyIFGFAA7uFelGKisJGNtt5ZWunBQDVXMoYFdAoBQFaApQCgFACM8640nzGTHksY25oPdw/KqpaeqXOJarprkzGk2NGfVaRfB2/nms8uz63ycl7my1aua5pP4GM+xHHqTv78n8jVEuzrF6tsviWrWQ/qrRjybNul9WXP94j86plpNbH1bM/EsWo0z5x/IxpPPU56z4Yb8qzy/wBQhzz+TLV9kl0+hjtta5X1mYeKj+Yql67Vx5t/FFq0unlyX5kZtYC6QpcKrKefohT8RVcdddGxWRaUl4pIs+zw27fD3mqHyf2nH+lwerUMf4a9L/5HrP8Aj8n+5n/02nz+ZO7J2TFapogXAzk54kntJ668vV6y3VT32vP0RqpphUsRRk3UOtHTlqVlz2agRn8apqnsnGfRp/Jk5x3Ra6mg7Qivv0eNnNbakSUusqcScluGOR9Y9lfeVdpaKUu97xLPg+B89LSXL0drJxpbvaN5BPcwC3S3TQozktnx93Vw7687tHtDTQ00qqp7nLp4GnSaW3vFKSwkbPXyB7RBbW3Strl+kkVg3WUOM95BBGe+vV0vbOq00O7g015rODJboqrZbnz8i1YblWsLhwrMwORrbIyORwAM++p39u6u2Dg2kn0X+WRhoKYS3cfibbbbRkj/AKPSPBVz8cZrDVq7K1iGF8EXT08J+tn5mUm0rp/VLnwX/pV61esn6ufgv8FT0+mjzx8zIjjvX62HiQKvjHtCfVe/CKpS0kehkpsu5PrTY8CTWiOj1j9azBU9Tp1ygZCbEP8AXnkPgcfWro9nS/qtl8OBW9Yv6YIyY9kRjnrb952P88VfHQ1Lnl+9speqm+i9yRlR2qLyUfCtEaa48kVOyT5su1YQK0AoBQCgFAKAUAoClAVoBQCgNe8oF48GzbmSJtLrGSrDmDkDI+NWVRUppNDOOR85Nty5POeT5jW96LTvnWvkdV1i/qZ5/TVx99J8xrn2HTf24/Id/b7TH6auPvpPmNPsOm/tx+Q7+32mP01cffSfMafYdN/bj8h39vtMfpq4++k+Y0+w6b+3H5Dv7faY/TVx99J8xp9h039uPyHf2+0x+mrj76T5jT7Dpv7cfkO/t9pj9NXH30nzGn2HTf24/Id/b7TH6auPvpPmNPsOm/tx+Q7+32mTe5m37kX1qOmchp40YMcgqzhWBB7jUZ6SiMG1BLh0OO2b5yZ9K154FAKAUAoBQCgFAKAUAoBQCgFAKAUAoBQHiWQIpZjgKCSewAZJouIOZbW8qWzbqKSGVJ3jkUq2F05B6xxyK2R01kXlEco0npNg+xffMK0ff+RzgOk2D7F78wp9/wCQ4DpNg+xe/MKff+Q4DpNg+xffMKff+Q4DpNg+xffMKff+Q4DpNg+xe/MKff8AkOA6TYPsX3zCn3/kOA6TYPsXvzCn3/kOA6TYPsXvzCn3/kOBl7K2nsO2mSZI7stGwddRyuociRkZxUZRvkscBwOl7seUS02hP0EIkVypZda4BxzAINZLNPOCyySZuFUHRQCgKUBWgFAKAUAoBQCgFAKAUAoBQCgMbaMJeGRF5tG6jxKkCuxeGD5l/UzaC8DZ3GRwOI2I4dhHA16/fV+0ivDH6nX/AOx3H8J/pTvq/aQwP1Ov/wBjuf4T/Sne1+0hhj9Tr/8AY7n+E/0p3tftIYY/U6//AGO4/hP9Kd7X7SGB+p1/+x3H8J/pTva/aQwP1Ov/ANjuP4T/AEp3tftIYH6nX/7Hcfwn+lO+r9pDDH6nX/7Hcfwn+lO9r9pDDH6nX/7Hcfwn+lO9r9pDA/U6/wD2O4/hP9Kd9X7SGDcPJTuvdw7RSWe3liREfLSKUGWGABnmao1NkHDCZJI7nXnEhQCgFAKAUAoBQCgFAKAUAoBQCgFAKAUBQHPKgAYHkaAKwPI0BQSDtHxoAXA5kUBXNAAc8qAorg8iD76AqTQBjjnQDUKAozgcyB76A9UAoBQCgFAKAUAoBQCgFAKAUAoBQCgFAav5Strm02dMyn03HRR45lpPRGPdmrqIbppHHyNe8kF08Ru7CdtT28gdSTnKuMHB6wCM/wB8Vbqknia8TiNL2Jtx7K+v5GZtLi/VckkB45SVxnlgsPjWicFKEV7vocNi8iKuvn6OzMVEA9Ik4OmQnnVWrw9rXmdiQXkrsEnkiaWG8d1myJld/N10AMqyDr4j8RVmpk45Sa93icRJ+UZof0you+nMHmwLiEuHyNWGGk8h11CjPdejjOfE6+ZJbh+c/oW8a4ZyhWU25dst0fRc888ZzULtverHxC5GHZbVlt91+kiZg5JTVklgHm0kg9uDUnBS1GGPA2jcLc2C3SC7R5jK8Kl9UjMjGRQSdJ7KpuulLMXjB1I0vykbYlbaDz27HRs7oNQBwGeSTLKRnj6uD3VoogtmH/Vk4zZvK7OJtnW7ROQJbiHSwJHCRWwSR1cRVOmWJvPRnXyNa3K21Jc7TsVmLCSGCa3lUk51RngWHbgj4GrrYKNcseLTOLmY+9sXRbQupNrQXckLOOglhkdEjTuxwPVwPWD212p5glW1nxycZ2uymV40aM5VkVlPapAI/CvPawyZfrgFAKAUAoBQCgFAKAUAoBQCgFAKAUBA70brRbRMAuGbo4nLmMYCyEgAB+vA48u01ZXa4Zx4nGjE2PuLb2d35za6ogUKGIcYyD18eOeA66lK+U47ZDBFX/kstpgwaWUap5pyRpz9vp1x8vV9EVNaqS8PBL5DBPbvbqx2Ut1JG7k3LBmBxhMasBcDl6Z+FVztc0k/AYITY3k1W0K9DeXSqrhygZQjEEZDADrxg1ZPUbucUME3d7pxS3wvHZiwiMJThoZWBBzwz11WrWobBgs7C3OjtLWa1jlkaKXXgNpJiDgghDjl412dznJSa4jBc2fufBFYGxYtJEQwJbAb0jnIIHAg8q5K2Tnv8RgxN2tyvMpFYXdxKiKVjjcroUHtAHH8K7ZdvXJBIxT5MLN1m6bVLLK7uZmPpoX9jHDAPaKl9pnwxyXgMGbebkRy2UFo8shSB0dW9HWdGdIPDGONRVzU3LHMYPcW5MCbRN+jOJDnUgxoJZcFuWcmjuk4bBgwtubg+dvJ0t7ddDI2p4Qy6PBeHAcKlC/bjEVnqMG4W0CxoqIMKqhVHYFGAPwqhvLydLlcAoBQCgFAKAUAoBQEFvlvKmzLfp5EZxrVMKQD6WePHwqyqt2S2o43gtbt7zNdiUy2s1ssaq2qYABgdWdPgFyfEV2de3GGmEzXj5VI9PTC0uDaa9HnGBpznnp51b9lfLKz0GSb3u30j2etu3RvMLgkR9GRx4KV5886hVdVLnnjjAbG62+cd9NLA0UsE8QDNHKADjhxGPEcO+llLgk85QTJLejba2Fs9w6lwmMqpAJyQOGfGoVw3y2nWRu6u9rXz48znhQprWSQDQ3EYCkeOanZUoeKZxM97tb3pfG6CRsnmrlG1EHWRr4rj9w/GllLhjjzCZB2PlVt5bO4uRFIDBoLRkrrKyHCup5Yzke7vqx6WSmo55jJtm1duJbWbXUgOlYxJp4ZOQCFHfxxVEYOUtqOlvdPeGPaNss8QKgllKtjKlTgg4/zxrtlbhLaziZrdh5UIJo7txE6tbLrKErmRQxVih7iBz7RVstNJNLPMZJfa++kNrYxXcqtiUJ0cYwXZnXUF7OWePdVcaZSm4rwGT3uxvJJdmQTWc9sUVWBlGA4bPBT2jH4illajjDTCZc3K3nTalv08aNGNZTDEE8ADnh40tqdctrCeTE3e34hvbye1jVg0OrDEjTJobS2nr4GuzolCKk/EZMubedF2iljobW8Rl15GkAZ4Y554VFVvZvGSfqs6aXt3f4W129qlrNO6IJD0ek+jjJODx4VohRujuykcyZlpvtBNs6S+iVmSMMXQ4DgrjK9nWKi6ZKexjJa3W3za/dQLO4ijZSyyuB0ZxyAI7f5V2ynYvWQTMK+8omi5nt4bK4naA4cxaTzHA46qktPmKk5JZGSU3l3wSyWAGKSSe4/ooUHpkgLqz2YLAVCulzzx4LxDY3V3wS+klgeKS3uIgC8UmM4PWCOB6viKWUuCTzlMJkDJ5VEBmPmdwY4ZDHLIukqpDFePHrxVn2V8OK4jJN7zb7xWVrDdBGljmKhNOAfSQuCdXctV10ucnHoMkdvN5TILKO3cxPIJ4TMApUaF9HAbPXkkf3TU69NKbazyDZvVZjooBQHP/LdCz7MIRWc9NGdKgsTz6hWrSNKziclyJnZu70sdnPE91LcNNEVQykfZ6oyulcdWTVcrE5JpYwMHLlvHGxjsvzefzzpSNHRNjHSas6uXdWzC73vMrBHwwT/AJStlSrDsiFdRaN1RmRS2ggRLr5dRGePZVWnkszZ1mb5PLJodp3wveke64aZmHoSxZHq4GA2An+QajfJOuO3l0C5k75V4y2y5wilj6GAAST6Y6hVen/ER18ivk72NLb28by3M0oeGPEUmNMPDOEHPrxx7KXTTeEgjXvJfburbX1Ky6p2K5UjVxm4jPPnVuoaez3fscRzi72BPHs2CeOOQiaOS3nUK2oFWzGxXGeIHxHfWtWRdjTfLijngdL8ojyy2+z7OCJ5TKY5JVXhlIVQ6GY8F1E9fsmsdGE5TbOs8eStpre8vrWeF4Vd/OI0b0gpYnUoZfRPolOR/q13UYlGMk8+ARoE+wZ1szdRxvnpri3mTS2oxuQyNjGSMkj4Vp3x37X5M4bnvtsmaTZOzZIo2c2/RPIgBLadA4458CAD41npmlZJPxOvkbvu7vbFtAyLBHMuhASZI2QEtkaVJ5kYrPOpwxnB1M0vyaXT2WwZ5Cjh0aQopVtRYooXC4yeOK0ahKdyRxcjXNiWlzs6fZs8lrLGvGOZ8h+lEpyXIXJTAbPHsq2bjYpJM4bTvRfi029FcSRytGtqVJjjZzltWOVU1x3UuK6nXzOjbK2gtzCk0YYK4yA6lWH7ynlWWUdrwyRyvebZlzNtq580Z4n8zJV1XIchB9lkjAz8a2Vyiqlu6kXzMjYtvH+rdwsEcivofpEcNrMno5wMDgRjHCuTb79ZY8Cnkou4omijLXplaIqUkRhbIR6R0E8uVNSm8vhj8wi3srYM1ztjaXRzz2oDIdcYx0uc+jkjBAx1dtdlOMao5SY8ST8pFu8O0dn33Ru8EJZZSilimeRKjjg6j8veKhQ065Q8WHzKblo15ti6vkSRLcxrHGzqU6RvRzgHjw0n4iluI1KHiFzNFbZN0bfaLp03RC9PTQKukzRl2OtSRnhw5cK0747op9OfQ4bvv3ZpNYbMjtkcxNcQoBglkR43TL9mNXEms9LxOTfRnWcx2pZ3Eto2uKXMCQ2qjQ3MmZ2K8OX2Y494rXFxUufPicPpuvIJigFAUxQFaApigGKAYoBQFaApigGKAYoBigGKAUAAxyoBigGKAYoBQDFAMUAxQCgBoABQDFAMUAxQFaAUAoCI3ncmERoZAZWEeYwS6rgszLjkcKePfU6+eehxkat4JzbG7JjQwSFwWMY6dGRXDEEcR6eB3nsqeMZ2/wAQM21ZGupembDq6iFS7D0DGCCq5w2Tr44PLuqLztWAYWxZftIDrYyv0vnKlmOMZ9ZScJhtIGMcDUp8n08AWLG9Zokw5LLs+Qv6RJEg0D0uxshu/nXWuPxBe3bLyPNBclm0W9qMksNYYzkOCMekQFBx1rXJ4STXV/oDFJdbC2SHpellQSkqWd8pGGy2o8i5jBH9qu8N7bB43gvy7JKjFc2ZlQdI6MHLr6ijg7jlpPhXYRxw8wSd/cMrXR1EBXtccSAoJXV4deagly+IM+5nDzW+hso3TA6TwOEHZUUsJnTBs9nYiuOiLK4lbQS8jY6M6kHpE+j1HtBqTlxWThJ7CZmgSR86pR0pGc6ek9IIPAED3VCfPB0sbIvriSadJ4OjRGAifOelUjiQMcMEHn2jxrsoxSTTBiWrdG9zPIpIRpMHW5JCqvoiP1fCpPikkcMPZ1zKIHjlMgkSa3YlgQxWWRC2P7OrpV8BXZJZyvMF1y/npPpAGdU163xgQBuiMfq4bjx7R4U4bfgC1sq5lF0iSFmR57l4zxwAutWibwOhhntPZSSW3K8getkJrtpvtFR21ZfpXYj7RvXBPodnCkvWXAHpnDwLgogjlYMrTuIpcL/Vl54Gc9mQacn/AIBP2dxrgR0UjMasqtnIyuQrHic1U1h4OmJu/ezz2+u6i83kJb0CQSo6ierljtqU4xUsReThBpLptp4wQzIIC0qyuySa3wSWJyjeiSQOphVmPSTBmzaP+zozAQHpdZWVyhcAaFMmc+2cZ5iorPHqDxtm76PzgLIQDbQGH0j6R1yglDnicaM9fKuxWce8FLvX56SNQHTQrr1vhR0eooY/VIblntPhRY2gXMXSQSFy5K3ZC4Z1IUzKpHokcMEiieH8AZe0LZ0mhSJiI5QEcamJXofTUqTy1DUpPhUU1h5BPVWdFAKApigKNGDwIB6+IFACgzkgZHI44igAQAkgDJ59p8aALGBnAHHnwHHxoCoFAAKAoYxw4Dhy4Dh4UAKg8wOPPvoAqAcgBQFQKAAUBWgKYoBigGKAYoDyIhx4Djz4Dj40AMS4xpGOzAx8KZB7oBQHgRADAAweYwMGgHRLjGBjswMfCgBjBxkDhy4Dh4UB6IoBigGKArQCgFAKAUAoBQCgFAKAUAoBQCgFAKAUAoBQCgFAKAUAoBQCgFAKAUAoBQCgP//Z"/>
          <p:cNvSpPr>
            <a:spLocks noChangeAspect="1" noChangeArrowheads="1"/>
          </p:cNvSpPr>
          <p:nvPr/>
        </p:nvSpPr>
        <p:spPr bwMode="auto">
          <a:xfrm>
            <a:off x="520700" y="3032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4826" name="Picture 10" descr="http://ourfinancialsecurity.org/blogs/wp-content/ourfinancialsecurity.org/uploads/2011/10/AFR-logo-300x263.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1262" y="3296719"/>
            <a:ext cx="2857500" cy="2505076"/>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2" descr="data:image/jpeg;base64,/9j/4AAQSkZJRgABAQAAAQABAAD/2wCEAAkGBxQQEhQUEhQWFhUWGB4aGRcXFxcaHRwcHhweIB8dGx4gHSgiGhwmHBwaITEhKSkrLi4uFx8zODUsNygtLisBCgoKDg0OGxAQGywmICY0NywsLDQsLCwsLCwsLiwsLCwsLCwsLCwsLCwsLCwsLCwsLCwsLCwsLCwsLCwsLCwsLP/AABEIAI8BYQMBEQACEQEDEQH/xAAcAAACAgMBAQAAAAAAAAAAAAAGBwAFAwQIAgH/xABNEAABAgMEBQYKBwYEBgMBAAABAgMABBEFEiExBgdBUWETIjJxgbIUMzQ1UnJzkaGxI0J0grPB0RVTYqLC8EOSk+EXJGN10uKDo8MW/8QAGgEAAgMBAQAAAAAAAAAAAAAAAAQCAwUBBv/EADsRAAEDAgMFBgUDAgYDAQAAAAEAAgMEERIhMTIzQVFxBRNhgdHwIpGhscEUI0Jy4RUkNFKy8UOCwlP/2gAMAwEAAhEDEQA/AHjAhSBCkCFIEKq0gtpEo3eOKzghG0n9Ig94aEtVVLYG3OvAIZlbQm5NQemgVNPmqgMSg7MPq4bPzioOc3N3FZzJZ4Hd5Lm12vh6e+KN2HkrSFJIKVCoI2iLwbrYa4OFxoskdUlIEKQIUgQpAhfFKAzwgQvsCFIEKQIUgQpAhSBCkCFIEKQIUgQpAhSBCkCFIEKQIUgQpAhSBCkCFIEKQIUgQpAhSBCkCFIEL4VDKBC+wIUgQpAhSBCkCFIEKQIUgQq+2rWRKtla+pKdqjuH6xFzg0XVFRO2FmJ3l4qmsGyVvOeFzY55xbRsQNmG/d784rY0k4nJSmp3SP76bXgOSJJmXS4lSFgKSoUIO2LSLixWg9ge0tdohFha7KduLqqUcPNVncJ3/wB45xSLxm3BZbS6ifhObDp4IxQsEAg1BxBG0RetUG4uF6gXVIEKQIUgQlppJZ/7XtYybq1CXlWgtaUml5aqEbxkoY8DvjQif3EHeDUlLPHeSYToEwrNkww020kkpbQlAJzokUFeOEIvdicXHimGiwstmIrqVs7oszaVrzqH1OAIbaI5NQTmKGtQY0WzuigaW+KVMTXyG6aKU0AG6M5NL7AhJ5u0Cmctxkk0cacWnrQACBxouvZGoWXjid4pO/xPCYOr/wA2yfsU/KEqneu6pmPYCIIoU0q9Z+izJmpV685fm5tllwBQoEkBHNFMDRIxx2xpUk7sDm8gSErNE0uB5pj2NZiJRhthsqKGxQFRqacTQQg95e4uPFMNaGiwW7EFJKyf0YZtK2Zxt9TgShptQ5NQTiQBjUGNFs7ooGlvMpUxNfIbpoMNBCUpGSQAK8BSM8m5umgvccQkhpdIfTWtNocW29KvMlspVQc4JSa8cfy2xrwP+GOMjIg/lJSNF3P4hOeQeLjTazgVISojiQDGU4WJCcBuFsRFdUgQpAhSBCkCFIEKQIStldFGbQtS0VPKcBadbKbigBigHGoNchGiZ3RQsDeN/ulu6a95JTSjOTKkCEkZ+zVTzdoWoXVh6XeIYorBKWzl2g7DvzqY12vEZZDbIjPzSRbixPunBYc74RLsu/vG0q94BjLkbhcW8k204mgreiCklXp9ZCZu0lIUpSbkktxJSaUWkkgnhvjSppCyG452SkzA6TyRhq7nlv2dLOOEqWUUKjmbqiATvNAMYUqWhsrgFfESWC6JIoVikCFIELTtS0USzanHDQDZtJ3DeYi5waLlVTTNiYXOVDY9mrmnBNTQ9i0ckjYSN+347qVtaXHE5JQQumf303/qOSubatduUbK1nH6qRmo8PzOyLHODRmm6ioZC3E7yHNDEhpQ+04FzSCGXsUG70BspvHXjtikSOB+LRZsVdKx2KYfC7Tw9/wB0XvstzDZSqi21jYcCDkQfjWLyAQtVzWSsscwUMyMwuzXAy8SqXWfo3D9T+FW7+zvpUCWGx0WdG91I/u37B0PLwRcDFy1V9gQpAhSBCAdGzS3rUBzLbJ7OTb+VQIdl/wBNH5/cqhu9KPoSV6kCEsXbMfmLZnBLzSpcpQ0VFKQq+KZZin+8aAe1tO3E2+qVLXGQ2NkzRGeml9gQkpbFEP2g96E0UK9R5haO9d98azM2sb4fYpN2RJ8fwmVq+82yfsUfKEKneu6pmPZCIYoU0D6zOnZf/cWPnDlJpJ/SVVJq3qjiE1apAhK6ast+ZtqcEvNKlilpsqUlIVeFBhiRSNEPYynbibfMpUtc6Q4TZNBIwEZyaX2BCRukUuXLTmEOrUJR2cabeSk0qSgFNTurGvEbQggfEASPmkpAe8z0unikUwGUZCdX2BCkCFIEKQIUgQpAhSBCWVmWXMP2taCmZpTCW3mitASFcoLiTQmuGAI7Y0HPY2Bgc2+R8kuGuMhIKZsZ6YUgQlNo8QLDtIHY4/UdiY0pP9SzySjd05HmgopZ0nX9w33RCdRvXdSmI9gK9ilTSc1tKdE6otKUkCU+ku5loroofERq0WHu8+eXVJT3x5ck0tHZVpmVYQx4oNpuGtagitSdpNa9sZsri55LtU2wANFlYxBSUgQteenEMoLjhupTmfyG8xwkAXKhJI2Npc45Ids6SXPOCZmEkNp8Sye8rfX+8IqAxnEVnxRuqX99KMv4j8lW1vW2iUReVio9BAzJ/IcYm94aE1U1LYG3OvAKlsaw3JlzwmdxJxQ0cAkbKj8vfEGsLjiclIKV8ru+n8h7+3zRLPySH0FtxN5J2fmNx4xaQCLFaEkTZG4XDJCLTjtkuXV1clVHBW1H+/DI7IpzjPgstrpKJ1nZsP09/VFb7LU21Q0W2sZj5g7CItIDgtNzY5o7HMFUVmTa5FwS0wqravEunL1FHYf7yyraSw4SkoZHU7xDIcjsn8FFMXLSUgQpAhAWldkTjE8mfkG0uqU3ybrRIF4DI4kbhtwuiHYZI3R93IbcQVQ9rg/E1GlnLWppsupCXCgFaRiAqmIHUYUdYONtFc29s1sxFdS8tOVtGWtGZmJSWQ6h5CEgrWE9Eddc4eY6F0TWvdayXIeHkgJgoyFc4RTC9QIS7mdE3nU2wlSB/wAyoKZxHOKRUdXOAzh4TtaYyDpqlzGSHDmizQ+SXLyUs06Lq0NJSoVBoQN8LTuDpHEc1cwWaAriKlJCunFkOzKpAtJvBmcadXiBRCTicc+qGaeRrA+/EEKt4JItzRVCysUgQl3aknaMvaUxMyksh1DraEc9YT0QONc4eY6F0QY91rJch4eSAmCwSUpKhRVBUbjTH4wkdckwvccQltbmh78wLWFyhecacYN4YltI483aMd8Px1DWmPwuD5pd8ZdiR/Zi1qabLqbrhQL4wwVTHLDOEn2xG2ivF7ZraiK6pAhSBCkCFIEKQIUgQhjRuynWZ60HVpoh5bZbNRiEoocNmMMSva6NjRwVbQQ4lE8LqxSBCU9q6M2ihU3KSzaVSs47ynKlQ+jCjVYIrX3A5cY0mTQkNe45tGnNKOZILtGhTQkJUMtIbTkhISOoCkZznYiSU0BYWWxHF1BltaOOTNoLWpP0C5NbJVUdJRypnxrDccwbFYa3uqXMJffhZWWgcq+xIsszKbrjQKMwapB5pw/hoOyK6hzXSFzdCpRAhtiiGKFYscy+ltJWshKUipJ2COE2UXODQXO0Q3Ky6rQcDzwKZdB+ibNRfI+urhuH9moDGbnRZ7GGqd3j9gaDn4lWFv24iUSBS86rBDYzPE8Im94amKmqbC3mToFoWFYKlL8JmzeeOKUnJG7hX5deMRYzPE7VUU9K4u72bN3Lkru07SblkFbqqDYNpO4DaYm5wbmU5NMyJuJ5Q3ZumwU5R9HJtr8WvGlP4jt6xgIqbNnms+LtMF1pBYHQ+qKn2kOoKVAKQoYjMERdYFaTmte2xzBQkpt2yl3k3nJRRxGZQT/fb1xTnGfBZdn0TrjOM/REb7LM6zQ0W2sYEbOI3ERaQHBaDmx1EdjmCqyyJ5yWcErMmv7p04BY9E/xD++MGktOFyWgldE7uZfI8/DqiOLVoKQIUgQpAhSBCkCFIEKQIUgQpAhSBCkCFIEKQIUgQpAhSBCkCFIEKQIUgQpAhSBCkCFIEKQIUgQpAhSBCkCFIEKQIUgQpAhSBCGUNKtFYUsESqFc1BwLqh9ZX8G4bYq2z4LODTVOu7YGg/3Hn0W5b1tiWAbbTfeVghtPzO4R178OQ1VtTUiKzWi7joFisGwS2ovzB5SYVmTiEcE9m33QMZbM6qNNSlp7yXNx+izW/pA3KCnTdPRbGZ3V3COveGqdTVthFtTwCp7O0fdm1h+eJ/hayAHEbBwzO2K2sLjdyVipHzO72o8h7980R2jZLUw3ya0C6OjTAp9XdFrmgiyflgZI3C4ZfZCzbr9lKurq7Kk4KGaP06sjspFN3R66LNDpaI2dmz7e/ki6VmW5hu8ghaFDrHEEflF4IIWox7JW3bmChmYlHLMWXWAVyyjVbW1H8Sf7694qILDcaLOfG+kdjjzZxHJXbzTE+xmFIOKVDNKhtG5Qidg8JxzYqmPmPt/dYLEnHUrMtMVLiU1S5TBxAIFeChUVEcaTfCVCnke13cy6jQ8x6q7ixOJVa1LenrPeQWJtQQ8CQ3yTJCLoSKAlBKqkk4740qOKKVpxN08SlKiR7CLFZdDF2naUoXxaSm1hSkhJl5cpNKZm4CK/DjHJ+5ifhwfUqUZe9l7/AEVZYWtKYYfLFoJSoJXcW4kXVIIJBJAwUK8Bh7oskoWObijVbKlwdhei3WdPTMtK+FSsyWgi6CgNtKC7ygAaqSSKDdCtI1j34Htv81fM5zW4gUIav7dtK1HXG1T627iAqoYl1VxpTFuGqmKGEAhl/M+qpgkfITcrb0wmrXs1xomeLrDiwm9yDCSDXoqFw5iuIOw5RGBtPKD8Nj1KlI6RhGeSNdMrccY5CXl7vhM0u4gqxCAMVLI+tQbOMKQRB13O0HuyukeRYDUrVmtHZxpHKS8+84+kVuvBtTbm9JSEi5XYQcIkJoybOYLeGoXCxwzBzWHV3pDMWi1NLeNxQduISEj6PmDDEVJCqnnVxjtVE2ItA5fNRheXg3S80s0xtKRm3pcTqlhspF4sy4JqhKsuT40h+GnhkYHYdfE+qXlmex1routBNqNSInW7QLl1oOraXLsAXbt5VFJTXAV6+EKt7h0ndlluF7lXu7zBiBWxq61i+Hr5CYSlD9KpKeiumYoeioDGlTUV3RGqpO6GJun2XIajHkdUX6R223Iy633einIDNSjkkcSYVijMjg0K97w0XKD9FPC7XbVNPTTsu2pRS01L3U0ANCVKIJUa4dldtA1N3cBwNbc8SVTHikGIm3ReLN0tekZ82fPOcqlRHJTBCUqorohwDA16N7f14ddA2SLvYxbmPRAlLX4HI4teVddbKWXywuo+kShCyAMxRYIxhNjmg3cLq8g8EhUayrSQ4L0yVpSrFJaYF4A4gkN1FRhhvja/RwkbP1Pqs79TJdPd1Zm5YKl3i1yiQpDqUpWQDQ5KqDhhjGKPgf8AEL24LQ2hcKh0G8LcU85MTinkoccZDZaZQKpUKLqlINaVwyxi+o7sWDW246lQjLjqVganH7UmZhDL6peVll8mVNXeUdcpVXOINxCcsMT8I6WthYCRcnPwAXAS8kA5BVGmk9aFjtFTb6n2XOalbqUlxlew1AosHGl4YEDttp2xTusRYj5FVyufELjNE2mJmRJqfl5lTCmWVuKAbaXyhCLwBvpN3EHL0oXgwd5hc29zbjkrn3tcFLXQvSq0rQmky6p5TYUlRvBmXJF0VyLcaFRBDEzFg+p9UrDM97rXRRrUtSds9LTzE2pKVqDZb5JkioSSVVKSakjLKFqNkchLXN8dSrp3uYLgqu0EnrTtRp5YtFTam1BKR4PLqBqK48wERZUNhhcBgvfxKjC98gJv9FqaNazpliZ8HtEpUkLLanKBKkKBoSboCSkHgN8SlomOZii62UGVDg7C9M3Slp4y61S76mFtgrvJQhd4JSrm0WCACaGueEZ8Jbi+IXTb72ySd0W0ztOdmmZczqkB1RF4My5I5pOXJ8I1ZqeGNhdh08T6pKKZ73Ybp6SbSkNoStZcUAApZASVHaSBgK7hGM4gm4Tw0QhrPm5qVljMy0ypq5QFsNtKCipQFSVJJFAchDVI1j34HNv81VO5zW4ghHV9bdpWo66hVoLb5NAVVLEuqtTTa3DVTHDCAQy/mfVUwSPkJuVtaWTdr2a6wVTpeYccSm9yDCSDUVSoBBpUVoQdhyiMLaeVps2xHiVJ7pGEZ5JrcpGbZMqmtq2ORIYl0hb6hzUDJI9JW4cIqc62Q1SlRU92RHGLuOg5eJXuwrDDFXHFco+vpuH5J3D9OyBjLZnVdpqXu/icbuOpWnbOkSr/ACEonlHjgSMUo47iR7h8I46Tg3VU1FYcXdQi7vsstg6Nhk8q8eVfOJWcaerXbx+UdZHbM6qdNRiM435u5q5nJxDKStxQSkbT+W88ImSBqm3yNjGJxsFRWdpmw64UGqBWiVKpRXX6PbFYlBNklF2jE9+E5cjz9EQuISsEKAUkjEHEERZqnyA4WOiEpyxnpFZekqqRmtg4+7f8xxyiksLDdqy5KeSnd3kGnFvv/tXtiW01NoqjBQ6SDmn9Rxixrw5O09Sydt268Qqmds5yRWX5QXmz4xgZesjceEQLSw3b8krJC+nd3kIuOLfyFe2bPNzKEuNkKHxG8HcYsaQ7MJ2KVkrQ9q3IkrUndffTlPVc+aY1ezdHJGs4Ij1J+bj7Vf5QvX71XU27Sh05xtGcpj9OvLfe/WNSn3TeiRl3hTX0/YU3YLaF9NLculXrC4D8YzaYg1JI8U5MLQ26IZ1EeVTHsh3oY7R2AqqPUpj2/KN2vKPsNqoUuXLyh0XG1Ans2dphCJxgeHH2CmngSNICBdatrqlLVkngLwabCru+q1BQ6ykD4Q5Rxh8Lm80vO8tkBTPsS2GZxpLrCwpB94O5Q2EbozpI3RuwuTbXBwuFp6PWH4I5NqBF197lUgbKpAIP3qnticsuMNHIWXGMwk+KRetLzrN+sj8JEbNHuW++KzqjeFO1nzSK5eB//lGOd95/lP8A/j8khdBFKFoSZTnyyB2E0V/KTG1U7p1+Sz4d4EZ687WK5hmWB5raL6hvUrAV6kj+Ywr2dHZpfzV1W7MNTC1YopZkrTagn+YwhVn95yahHwBLDXgmloI4sJ7y40uz915pOq202dBbWM5Iy7qjVRTdUd6k80n3isZdRHgkLU7E7EwFJDSqw7knJzaRg4FNr9ZK1FJ7U1H3BGxDLeRzDwzSEjPgDkxtSductKql1HnMK5vqKxHuVeHuhCviwvxDimqV9225Ih0H8VNfa3+9FFRq3oFZFoeqXeqfS9Es88xMkID7hWlZyDhNClW4HDHeOMP1lOXNDm8PslqeWxIdxTS0tsjw6UeYBFVp5pOQUDVJ94jNhk7t4cm5GY2kLDpgi7Zk2N0q6P8A61R2DfN6j7rrtkpM6nvOjXqOd0xrV25KzqXeI218+Sy/tv6FQn2dtnomavYWLUL4ma9onux3tHaauUmyUttPqftCcplyqv8Af41jQpt01Kzbw2XQ02lQkVhfSEub1d/J4/GMIbzLmtI7HkkDqz85ynrnuKjbq9y73xWfT7wLpSMBaaCtcHmt31kd8Q3Q74Jep3ZQVqG8pmfZJ70Odo7LVRR6lMa2ZdFqyzzTSqKbeuhSknmuNLFesYEV4xnsJheCeX0ITbhjbYK95JW8RVdTstGy7LblEqWpVVqxcdXme05J4RU1oal4YGQAuJz4kqnmbRetBRalaoZGC3zhXeE7f72RAuL8m6JR00lUcEOTeLvRXtj2Q1Koutp61HpK6z+UWNaG6J2CnZC2zR581X27pQ3Lm4j6V7IITsPEj5DGIvkAyCoqK5kXwtzdyVVKaOvzig7OqITmGhu3fwj4xARl2bksyklndjnPl70+6u7Q0Yl3mwjkwi6KJUgAEfr2xMxtIsnJaKF7cNrdFQIemrLNFgvS+/0Rw9HqOEV3dHrokQ6ejyd8TPt6fZFdl2q1MpvNKB3jaOsbIua4O0WnDOyYXYVWW1o7fVy0srknxtGAVwV+vviDo+I1S9RR4j3kRs77r1YmkHKK5GYTyUwPqnJXFJ/L3VjrX3yOq7T1eI93ILO5c+i25ax0tTCnmyUhaSFtjok1BCqbDgffHQ2xuFY2mDJe8blfUcOqtImmUndffTlPVc+aY1ezdHJGs1C09C9I5uSs0lqWSWeUVemSu8GyaYqaAvEDfWkSnhjklzdny5+aInubHkPNXugmgss6sTrkymcUVXwEiiQutSVg84qrjQgU3GKaiqeB3YbhVkULScd7q81w+a3fXb74imh3wU6ndlK7VnbTkmuZcal3Jg8l0UfVxzVtu9QMaNXGJA0E2SlO8tuQLpnaoJlT0k44s1U5MOrUeKiCfiYz65obIAOQTdObtuVX659HFzLCJhpJUtioUBmWzmRvukV6iYnQTBji08VCpjLm3HBKXRrSN+z3Q6wr1kGt1Y3KHyOYjUlhbK2zklHI5hyXR2jVuNz8uh9rJWaTmlQwKTxB9+BjAliMbi0rUY8PbcJB60vOs36yPwkRt0e5b74rOqN4Ue2xpclVmJlZVDrzzjCWjdacokFF1WJTiaVApvhGOAibG8gAG+oTTpP27NF1r6rNAHWXkzc2jkygHkmz0qkEXlD6tATQHHHZSJVlU1zcDPNRp4C04nIN1quE2rM12FAHVyaD8yYbox+y33xS9TvCnPq082Snqf1GMmq3zloQ7ASv14+cEfZ099caPZ+6PX0SVXtoz1GvFVnuA/UmFpHUUNq+ajCnaAtKOnqmKXYX2y7EE9YQZpzilZRwWlain44dRMD5O7qcSGsxQ2Sv1c214FPtLVghZ5JyuFEqIz6lBJ7I0aqPvIiB1SkDsD07dBfFzP2t7vRkVGo6BPxaHqkrrH0cXIzjnN+idUVtq2EHEp60kkU3UjWpZhJGOY1SM8Za66IdWGny2FolZlRUyshLa1GpbJyBO1BOHDqimrpQ4F7dfurKecg4XJp6bebp37M7+GqM2n3reo+6dfslJbU950a9RzumNau3JWdS7xG2vnyWX9t/QqE+zts9EzV7CHNV9vuSctNFuVefJUDVsVSkhP1zmN+AMMVkQe9t3AKqneWtNhdWGr/ReVm5gzT023MO3i4WUgpoomtVBVFEAnICmGZiupnexuANsNLqcMbXOxE3TTtvyZ/2S+6Yzo9oJp2yVzzqz85ynrnuKjcq9y73xWdT7wLpSMBaaCtcHmt31kd8Q3Q74Jep3ZSw1Z205JKmnG5dx88kMEZJoa1Xtu9QMaNXGJMIJtmladxbcgXTN1QzKnZFTi8VLfdUrrUqp+JjPrQGyWHIJunN2XRvCavQqJF60FXn6tS4PNaB5y+K9w/vjFNi/XRZndSVRvJkzgOJ6q+eealW6qKW20ig2DqAGZiwkNCec6OFmeQCGHbTmbRJRKgtM5F04E76buoY8RFWJz8m6LNdNNVfDELN5+/wrqxNHGZUVAvObXFDHs9ERY2MNTlPRxw5jM81avPJQkqWoJSMyTQCJE2TLnBouTkqyS0mlnllCHBe2VBSFeqTnERI0myXjrYXuwh39+itVJBFDiNxiaZIuhe09FLquWk1ci4PqjBJ/Tqyil0fFqzpqCxxwHCeXD39F6svSmiuRnE8i7vPRVx4fLjHWycHIhrrHBOMLvp7+itrYsdqbTRYoodFaeknqO7hE3NDk1PTsmHxa8DxC1LEemG3OQmBfASSh8ZKAoKK/ix+HbEWlwNiqqd0zX91IL8nc+vir2LE6k7r76cp6rnzTGr2bo5I1nBXeqNhLllOoWAUrW4kg7QQARFNaSJwR4K2nF40vdWVsrk7QbQFHk3V8ksbDXBKusKpjuJ3w9VxiSIniM0tA8tfZNTXD5rd9dvviM2h3wTdTuygjUR5VMeyHehztHYCXo9SmForKiz5eb5RJQ2iYecTh/h1qCOFMOyEZnd65ttbAeaaYMIN0Qy0827dCVCqkBwJ+tcVkSMwMx2RQWkaqwOBSs1k6t0hK5qSTSgvOMgYU2qQNnFPu3HSpaw3wP8AIpOen/k1TULOk+FMk80XFjrNQfkmDtFo+Fy7SHIhBetLzrN+sj8JEN0e5b74peo3hT90YH/Jy3sUd0RiS7Z6rSZshWcVqS551uypbtN4/vEoWP8AKE/0xu0LrwjwWZVC0icGrTzZKep/UYyqrfOT8OwEr9ePnBH2dPfXGj2fuj19ElV7aO9S8pydmhR/xXVr+SP6ITr3XltyCZphaNWurfzcx9/vqiqq3pU4NgJO61bE8En1lIo299KnrPSHYrH7wjVo5ccQ5jJI1LML780z9Tryl2feWaqLzhJO3KM6uAEthyTlMbsRJalmy9osXHAl1pYqlQINNykKGR4iF2PfE64yKsLWvGaQGnGiLllvBJJU0upacyrTMHcoVHXn1blPUCZvjxWbLEYz4Jyzk4X7CcdV0lyClK6yya/GMlrQ2pAH+78rRvePySq1PedGvUc7pjSrtyUhS7xG2vnyWX9t/QqE+zts9EzV7CxahfETXtE92O9o7TVyk2SgbWAgydqvKYJbUFBxJRhdKgCadtcOJh2m/chAdnwS83wSXCdcpafhdmcuRQuS6lEDfcNfjWMhzME2HkU+HYmX8EjNWfnOU9c9xUbFXuXe+KQp94F0oYwFppfaybSRNWM463W6paQKih5rt09lUnsh6lYWTgH3klp3B0RI95oW1D+UTPsk96Ge0dlqpo9Sj/RaX/Z0tNl1JQ22++4MP8KpUCBtF2EZj3r221IA800z4Gm/itj/APtJXev/ACGI/p3rvetWS2NJEtK5JlPLPnJCcQPWP5fKFHSWyGqVnrWsOBgxO5LUk9G1vrDs8u+rY0DzE/3w95iIjJzcq46N0jsdQbnlwCJgEtp2JSkcAAPkBFui0MmjkEMWrpmhJuSyS84cBQG7XhtV2e+KnSjQLOm7RaDhiGI/T+60W9HZqdIXOOFCdiBSo6hkntqYj3bnZuVIo56g4pjYcveQVlOaES6kAIvIUMlVrX1gc+ykTMLbZJiTs2Ets3I8/VVaXZ6zsFDl2RtqTQdeae2oiF3s8Qlg6qpNfib78x9kRWNpIxNUCVXV+grA9mxXZFrZA5PwVkU2QOfJblp2Y1MpuuoChsO0dR2R1zQ7VWywMlFnhDgZmrN6FZiX9E9NA4cOrDgIrs5niEhhnpNn4mfUe/dkQ2Ta7U0m80qu8ZEdY/OLGuDtE9BURzNuwrfiSvSd199OU9Vz5pjV7N0ckazgiHUuK2aob3V/IRRX75XU27Sgsxst2g2lWBTMpB6w5SNRxvET4fhIjKTzTr1w+a3fXb74jIod8E/U7soI1EeVTHsh3oc7R2Al6PUo21t22mWs91uo5R8cmlO2h6R6gmuO8iE6KIvlB4DNMzvDW25qtVayZS1pFKjRDsihqp2G8opPvFPvRZ3ZfA4jg66rxBso6JjqOGOW2EE0ljqVs0J8MmEj6Nxy416qCo4cOcB2Ro1774WnUapWmba5S+1pedZv1kfhIh6j3LffFK1G8KfujHkct7FHdEYku2eq0mbIVnFaklhrt0eLrTc22KlkFLgHoE4K+6a9ijujR7PmwuLDxSlVHcYgiDVTNByzJen1LyD1hR/WKKxtpirYDdgS81rS6py122GRecLaEU4kqVjuABqeAh6jIZAXO0StQ0ulsE5bFs5Mqw0yjotoCQd9Bn2nHtjJe8vcXHinmtwgBU2rfzcx9/vqi6q3pUINgKp1xWH4TJcqkc+XN/rQcFD5K+7FtDLgkseKhUsxMvyXnUz5s/8Alc/KCu3yKbdr7qctdL0iGa8+XUpJG26pRUk9WJH3YK6MtkxcCuUzgWW5LzrpQlUihNKuKeQGhtKjUUHZUdsFASJL8LZrtSAWWVra0h4NYjzJzbkVoPWlkg/GK2Ox1Adzd+VZazLeCUup7zo16jndMadduSkKXeI218+Sy/tv6FQn2dtnomavYWLUL4ia9onux3tHaauUmyUCazZgPWnMcnzqKSgUxqoJAoN5rh1w7SDDCLpeoOKTJOmzLNVK2UGV9JEsoK9a4SfiYyXvxzYhzT4bhjt4JIas/Ocp657io16vcu98UhT7wJ+6WWumTlHnlEApQbgO1ZBugdZ/OMWGMyPDVoSOwtJS4tAEaLtV/h+Lxh9v+sPvglXf6f3zWnqG8pmfZJ70T7R2WqNHqUZ63bbTLWe63eHKPjk0p2lJ6Z6rtR94QpRRF8oPAJmd+FviVq/sg/uk+5MHeeK5g8EZWZZTUqk8mmlcVKOZ6z/YhFrQ3REMEcI+EeaqrU0ubQeTYBedyATWlevb2RB0oGQzS03aDGnDH8TloJsKanSFTjhbRmGkfpiB1mpiOBztpUClnqM5jYch79USWZZDMsKNIA3qzUes5xa1obotGGnjiHwBbxMSVy12J9pxRShxClDMBQJjgcCq2yscbNIJWzHVYqC2NE2JiqgOTX6SKDHiMj8DFbogUjPQRS5jI8wqtMzPWfg6nwhkfWBJUB15jtqOMQu9muYSwfU020MTefH37ur+x7eZmh9GvnbUHBQ7NvWIsa8O0T0FVFMPhOfJZGbIaQ9y6E3VlJSaYA1INSN+GcdDQDdSFPG2TvALFWESV6ENJ9X7Nou8o/MTOHRQlTQSjAVugtE40riTjDUNW6IWaB9fVVPha/VbOi2hyLONGZiZUjH6JxTRRU/WoltJrhviM1QZdQL88/VdZGGZBaGk2rWWnXuXCnGXSaqLZTRR9IgjBXEEROKsfG3DqFB8DXG/FbdraEpmmG2HpubKEjnc9qrhrUFdWzUg5UpEWVJY4ua0fXL6qZiDhYlV9lasWZUqVLzc62VChKVsAkbvExN9a5+00H5+qiyBrdFgn9U0tMKK3pqdcUcLy3WlGm6pay4RJte9os1rR5H1XDTtJubq+tjQuVnHOUfSpZDIZSK0CQCTeTQVC6nPhlnWhlS9gs3ndSdE1xuei1F6IPrb5By0ZhTGRF1sOKT6KnKVOGBNKmJfqGg4gwX+nyR3Zta+SI5OzkMshlkcmhKbqQn6vEV27anbFDnlzsRzVgaALBBU/qmln3FOPTM4txXSUVsVNAAP8HcAOyHG172iwaLefqqXU7HG5RZo/Y3gbfJh955OATyxQboAoAm6hOHXWFZJMZvYDorWttkrSK1JeVoCgQQCDgQcQRxgQhKW0IMqtxUjNOSyHDVTV1DiAd6Aql33nZuENGpxgCRt7cVSIsJ+E2W7o3oizJLW7eW9MOVK33aFRrmBQUSOA4bohLUOkAboBwUmRhpvxVtaskX27iXXWTUG+0UhWGznJUKHqipjsJvYHqpkXVZo1owJDBEzMuICSA26pspTU1qLraTWtdu0xZLN3mrQDzz9VFrA3RXj7QWlSVCqVAgg7QRQj3RUDY3UyqbRHRxNnS/IJWVpvqUCQAeds403xbNMZXYiFCNmAWVSxq9ZYDZk3XZd5sEcqClRcBNSHUkXV/CkWGrc6+MAg8OXRQELW7OS3ZLRT6dMxNPrmXG/FBSUpQ3xSgfW4k7BEHT/AA4WCw4+KkI87nNbukdheGo5NT77SCFJWGS2L6VChC7yFYUrlTMxGKXuzewPVSc3EhmztVUvLLDjE1ONrAICkrYrjn/gww+ue8Wc0fX1VTadjTcK00n0GbtEp5eYmbqaUQlTQTUCl7Fsm8RnjFcNSYtkD6+qm+IPFitCz9WjUuhSGJ2ebSvFQQ40mppTMM1yibqxzjdzWn5+qi2FrRYXVho7oBJyKw42hS3Bk46byhxGAAPECsQlqpJBYnJdZCxuYVxbtleFtcnyzrIJxUyUBRFCCk3kKF013VwGMUxvwG9geqsIuLIOktUkqwtLjUzOIWnoqStmowph9DuJht1e9wsWj6+qpbTsabhZ7S1YMzJBfnZ92mV91pQHUOSoOyONrXM2WtHkfVddA12t/mt2e0BadlmpUzEyllpN26lTXPoagrq0akHdSINqnNeX2Fz19V0xNLcPBadlasWZQqMvNzrRUKKKVsVI3eJiT61z9poPz9VxkDWaLBPappZ9RW9NTrij9ZbrSj7y1lwiTa97RZrWjyPquGnaTc3Rr+zk71fD9ITxFXWQ+qx5qdNZpzkmq+KbzI2VOI99eyF8LnbSzDTz1G+dYch79Vf2bZTUsKNICd5zJ6zmYsa0N0T0UEcQswL7P2m1LirriU8Dn2DMwFwGq7LPHELvNkNTWmhcNyUZU4reoGnXdGNOsiKjLfZCzn9pFxwwtuffD/pa/wCwp6cxmXeTR6AP9KcPeY5ge7VQ/S1U+crrDl/YLM9oCgAFt5YWNqgKV4UAI95jphHAqbuymgfC43WIOWlJdIB9sda8OvBQ7QY5+43xUMVbT6/EPn/dWNm6bMOc1yrSsudimvWMu2kTbMDqmIu04n5OyP0RG08lYqkhQO0Goi290+1wcLhU1q6LMPm8AWnM77eGPEZH58YrdGClJqGKTMZHmF8sRubac5N8pcaukpdHSqCKBXYT7s4G4gbFFOKhj8EmbefH37ur6LE6h219L25Z1TSmJpZTSqm5da0YgHBQwOePbF7IC4XuPmoF9jaxVK3rZkFEBIfJJoAGqkk5ACuJi40Eo5fNVfqWaIgsPSZE2soQzMtkJrV5lbYzpQE5nhFEkJYLkjyN1a19+CvIpU1X23aqZRvlFIdWKgXWkFxWO26MacYnGwvNgR55LhNkLzWtGTaN11uZbURUBbBSab6EjCoOPCGW0UjswQfNUuna3W6zS+seXcSFNsTi0nJSJZagaYGhGGcRNI8GxI+akJQRcArFNaz5RqnKtzTdcr7Ck/MiOtopHaEHzXDO0a3VnovptLWitaJflLyE3jfTdwrTfEJqZ8Qu5djla/RerY0valXVNrYmlFIBKm2FrRiK4KGGFcY4ynLxcEfNSMljoVR/8XLP/wCt/p/+0XfoJfD5qr9UxGdlWi3MstvNGqHEhST+R3EZEbxCj2Fji08Fe0gi4Wlb2kSJMoC2phy+CRyLKnKUp0qZZ4dRiccRfoQOpsuOdbgqVrWNLrvXGJxV0lKrsss3VDNJpkobjjFppHjUj5qAlB0BVnamlTcuGipmZXyiAscmwtdAdi6dFXAxWyAuvmMvFSL7cCqJzWzIJJCg+CCQQWqEEZgiuBEXiglOlvmqjUsBstxWsWWSKram0DeuWcApvyyiH6R50I+YU+9A1urawtK5Sewln0rOd3FKv8qgD8Iqkgkj2gpNka7Qq6ipTVTb1vIkwgrbfcvkgci0pwinpUyEWRxF+hA6myi51kNv61ZJtRStMwhQzSpkpIwriCajCh7YYFDIRcW+aqNQwGxVhZunbEwptLbE3RwgJWZdYRzsiVZBPGIOpnNBuRl4qYkB4FZbX00alXFtrZmjyea0MLUjIGoVkQAcTwMcZTueAQR88110mHgVTf8AFyz/APrf6f8A7Rb+gl8Pmqv1UaN5GcQ+2h1s3kLSFJO8EVEJuaWmxV4NxcKrt3SVEmtKFszDhUK1ZZW4BjShIyPCLY4S8XBHmbKLn24KoZ1jS6wShicUASk3ZZaqEZg0yI3RYaR41I+aiJQdAUYNrqAd4rjCqtWratptSranX1hCE5k/IDMngMYkxjnnC0ZqLnBouUMyunKpgX5WQmnm9jlEICuq8rEQw6mDcnOAKrEt9AVt2Xpsw67yDyXJZ+lQ2+LtfVV0Ve+IvpnBuJuY8F0SgmxyKs7At5meQtxgkoStSLxFKlO1O9J2GK5InRmzlNjw4XCtIrUkOT+mDCFXG7zy8rqBXHr29lYqMoGiQl7RiacLfiPgtM/tGb9GWbP+anxNf8sc/cd4Kn/OTcmD6+/ktiR0KZSbzpU8rbeOHuzPaTHREOKsj7NiBu8lxRFLy6GxdQkJG5IAiwADRPtY1os0WWWOqS+AwIX2BC0bQshmY8a2lR30ofeMYiWg6qmWnjl2wh9zQ9TJKpN9bZ9FRw942dYMV90RslIns5zDeF5Hv3zUTbk5K+VMX0j/ABG/z2fKDG5u0ECqqId8y45j36K6si32JrBpdVUqUkUUB1bcxiN8Ta8O0TcFXFNsHPkrSJplY5joq6j8o6NULlzRLyyT9u130x6Obdu6FZDN4Oq6njza11IEKQISK16ecGvsyPxHY2ezt0ev4Cz6vbCYOp/zUx6zv4q4Rrt8fL7JqDdhFs7KIeQpt1KVoUKFKhUGFWuLTcK0gEWKWeryx/ALXnZcVuhoKQT6BUkjr6VPuxoVMneQNf4pWFuCQhMu0fFOeor5GEG6hNHRc5W/o7yMlIzaBzH2wlfBwV7yR70nfG9HLikcw8Pss2WOwDgjPUlpJdUuScOCqrZ681p7Rzh1KhTtCHLvB5q6lk/iU4oyk6g/V50rT/7i93UQ1Vfw/pH5VUWh6lGEKq1csaWeWTn2h78RUekh3beg+yypd4eq6jlugn1R8o84dVqDRAetXRpC5dU4yOTmWKL5RHNKkg41IzIzBzwhyjmIdgdmCqJ4xhxDULZ1YaZG0WSh0jwhrpUFL6TksDfsPHdWI1dP3TrjQrsEuMZ6o3hRXrnLWr52m+tv8FuN6j3DfP7lZlVvE79AvN0n7BHdEY9TvXdVoR7AW3pN5JM+xX3TEYtsdV1+yVz9pXo74MzJTCB9HMS7ZPBy4Lw7Rzv80bcM2NzmnUH6LNljwgOHFHmpLSS8lck4cU1W1X0frJHUed2ndCfaEOfeDzTFLJcYSmxGYnEI6tvFTf26Y78M1Wrf6Qq4+PVFi1hIJJoAKknYIWViSItA2/a7aFE+CtkqSjKqE5k8VmleBpGxg/TQE/yPv6JDF30luCdyEAAACgAoANgjHT6HdPdGUWjKrRQcqkFTStyqZV9FVKH/AGhinmMTweHFVyxh7bKi1JpIkFgihDywR2Ji6v3vkq6bYTBhFMLWk5FtkUbQlPUPmdscAA0VccTI8miy+TdotM+McQnrUK+7OAuA1Q+aNm0QFRTunEsjBF9w/wAIoPeafAGKzM0JKTtOFulz78VXHSqbf8mlsPSKVK+OCfnEO8cdAl/11RJumfn0C8Ksm0pnxjtxJ2X7vwQIMMjtVwwVsu06w62+y8jQV5vnNPpC9vSR/MCT8IO5I0K5/hcjM2Oz8x9V7SbVl9nKgeqv9FQfuNXf89F4/X0KytacKbNJmXUk8Kj4Kp8473xGoUx2m5uUrLe/FXEnpdKu/wCJcO5YI+OXxiYlaU1H2hA/jbqrll5KxVCgobwQflEwbptrg7MFYkSDaXOUCEhdCLwFDQ79+Qgwi91ERMDsYGa2Y6rFjmOirqPyjo1QuXNE/LJP27XfTHo5t27oVkM3g6rqePNrXUgQpAhIrXp5wa+zI/EdjZ7O3R6/gLPq9oJg6n/NTHrO/irhGu3x8vsmoN2Fb2dbSnZ+alqJuMNtKBAN68u8SCa0pQJ2b4qdGBG1/O/0VgdckLfFlNCYMzdPKlvkiqppcCr1KZVrtiHeOwYOGqMIviWa0fFOeor5GON1C6dEG6M2MmesJhhf12cD6KgSUq7DSGpZDHUlw5qprcUdikd9LJTHovMOe5SD8Rh2iNn4ZGeBWbmx3RdL6M2yielmn0ZLTiPRUMFJ7DWPPSxmN5aVrMcHNuFR6vOlaf8A3F7uoi6q/h/SPyoQ6HqUYQqrVyxpZ5ZOfaHvxFR6SHdt6D7LKl3h6rqOW6CfVHyjzh1WoNFrW0xyku8j0m1p96SIkw2cCuOzBXO+re1TLWhLKrQOKDSupwgd66eyN2qjxxEefyWbA7DIulY8+tRc5a1fO031t/gtxvUe4b5/crMqt4nfoF5uk/YI7ojHqd67qtCPYC3NJvJJn2K+6YjFtjquv2ShtmwU2hYkuwcFGWaKDuWEApPVsPAmLzKYqgu8Sq8GOIBIqQm3ZKYS4nmusryO9JoUn4gxtOa2RljoVmtJY666dsW00TbDb7Z5riQRw3g8QajsjzsjCxxaVrNcHC4Q/q28VN/bpjvxdVat/pCjHx6rDrctYy1nLCTRTyg0OpQJV/KlQ7YlRR45R4ZqFQ7CwoB1Ft1nnT6LB+K0flWHe0D+2OqWpB8RTyjHWgpAhVtiWK3JhxLV6jjqnSFEGilmpAwHN3RZJIX2vwyUWtDdFZRWpITVo/NvH6ebIHot1/8AX5RTgcdSsz9JUSbyT5ews0roPLJxVfcPFVB/LSOiFqkzsyAa3PvwVzKWSw10GkJ4hIr74mGgaBNsp4mbLQt2JK5SBCkCFIELytAUKEAjccYFwgHIqrm9G5V3pMprvTVJ96SIgY2ngln0UD9W/j7Kpc0HbSbzLrjat4NflQ/GIdyOBSx7MYDdjiCt+xbPm2XDyr4daumlRzr1RTZlSu2JNa4HMq6niqGP+N92/X35q9ixOrHMdFXUflHRqhcuaJ+WSft2u+mPRzbt3QrIZvB1XU8ebWupAhSBCRWvTzg19mR+I7Gz2duj1/AWfV7QVxoPNWomzGxJMy6kAuXVLWb/AIxVebgnOtMd0U1DYDMcZPsK2Myd2MIXvUq86uatBT5UXTyd+8KKvXnK1Gw8IK8NDGBumf4RSkkuum1GYm1r2j4pz1FfIxJuoXDoqHVn5rk/ZfmYuq985Qi2AgHXbo3cWidbTgvmO09IdFXaObXgnfDvZ81x3Z8krVR/yC09S+knITBlXDzH8UVyDgGX3hh1pG+J18OJuMcPsuUsljhKYGrzpWn/ANxe7qIRqv4f0j8pqHQ9SjCFVauWNLPLJz7Q9+IqPSQ7tvQfZZUu8PVdRy3QT6o+UecOq1BovrpFDXKhrHAurlCyDR1kjMLR3hHppNkrIG2uso8ytdc5a1fO031t/gtxvUe4b5/crMqt4nfoF5uk/YI7ojHqd67qtCPYC3NJvJJn2K+6YjFtjquv2StXQfzdJ/Z2+4IlUb13UrkewErddOjfIvpm2xzHsF02ODb94fFJ3xo0E2JuA8Psk6qOxxBZ9SeknJuKknDzXKrarsUBzk9oFesHfHO0IbjvB5rtLJ/Eo51beKm/t0x34SqtW/0hNR8eqGtfSjyEqNnKKPuT/uYY7O2nKir2QqTUR5W/7D+tMXdo7A6quk2indGQn1IEKQIUgQhh7TiWTUBLq6eikfmRFXfNWc7tOEaAny9Stc6b3vFyrqv74AxzvuQVf+J32WFeDpPOK6EkscSlz9BHO8fyXP11Q7ZiPyPosarRtRfRZSj7o/qUflBikPBRM1e7RtvL1KxmXtZea7va2n5COWlK5gr3cfsvgsm1E4h6p9p+opBhk5rncVw/l9V7BtZH8XY0f0MH7oXf8+3x+S9ptm0kdOWCupJ/JRjuOQcFL9TWt2mfT0JWQaWzCfGSTg6gsfNMHeu4hd/xCUbUR+vosiNOkDpsPJ6gk/MiO98OIUh2o3+THe/krSx9JWZpdxu8FUKqKTTAU24jaIm2QOOSZgrYpnYW3urmJptY5joq6j8o6NULlzRPyyT9u130x6Obdu6FZDN4Oq6njza118UaAmBCrdHbYTOsJfSkpCiRRVK4EjZ1RZLGY3YSosdiF0ndennBr7Mj8R2NXs7dHr+AkavaCYOp/wA1Mes7+KuEa7fHy+yag3YW3YtkqZtOeduENvNskK2FQvBQ68j2xCSQOha3iLqTW2cSrqatZtt9lhVeUeCimgwogVNd2cVCMlpdwCkXAEBZ7R8U56ivkY43ULp0VDqz81yfsvzMXVe+coRbAVxbVmIm2HGHBVLiSk8NxHEGh7IqjeWODhwUnNDhYrmK0ZNyTmFtqqlxldK8UmoUOBwI6xHoWuEjL8CslwLHW5J2anJ0zEvNvKACnJta1UyqptsmnbGRXNwua0cB+StGnN238Ufwkr1yxpZ5ZOfaHvxFR6SHdt6D7LKl3h6rqOW6CfVHyjzh1WoNFrW0/wAnLvL9FtavckmOsF3AIcbArmzQqzzMT0q2P3qSfVSbyvgD749BUPwxuPgsuIYpAuoI86tVc5a1fO031t/gtxvUe4b5/crMqt4nfoF5uk/YI7ojHqd67qtCPYC3NJvJJn2K+6YjFtjquv2StbQfzdJ/Z2+4IlUb13UrkewFsaSWMielnWF5LTgfRUMUq7DQxGKQxvDguvaHNsVzKtLsm+Ri28yv3KSc+I+Yj0PwyN8CsnNjk9dUU0XpN50ihcmnVkDIFRCiB74xq1uGQDkAtGB2JpPitHXjJFci24B4p4V4JUlSe9d98T7PdaQjmFGqF2XQtqJV/wA4+P8Aof1p/WGe0d2OqppNop0zpWG1loJLgSbgUSElVOaFEZCtKmMhtri+ifKX2lGmFpWc2hx+Xlrq1XBccWcaE44DYDD0NPDKbNcfkl5JXsFyFq6MawJ+0VrRLy8veQm8b7i0ilabjEpqSKIAucfkoxzufoEbctPfumP86v0hS0XMq+7+St0MpGSQOoCKLLoaBwWSOqSkCFIEKQIUgQpAhSBCkCF8IgQvKWkg1CQDvAEcsohoGgXuOqSxzHRV1H5R0aoXLmiflkn7drvpj0c27d0KyGbwdV1PHm1rqk0zthMnJvOqOIQUoG9ahRIHb8AYugjMkgaoSOwtJWlqxTSzJWu1BP8AMYlV75y5DsBLLXp5wa+zI/EdjR7O3R6/gJOr2gmDqf8ANTHrO/irhGu3x8vsmoN2EaQorkuDawmdIm20mqZdlaa/xkVV80jrBh/u8FLc8Sl8eKa3JH9o+Kc9RXyMJN1CvOiodWfmuT9l+Zi6r3zlCLYCJoXViU2u7RuqUTrYxTRDvVXmK7DUHrG6NPs+b/xnySdVHcYgrDUR5E/9pP4TUV9o7wdPyVOl2EyYQTK5Y0s8snPtD34io9JDu29B9llS7w9V1FLdBPqj5R5w6rUGiDtbltplpBaK/SP/AEaRtoekeoJw6yIaoo8coPAZqmofhZ1Q7qV0XUgKnXQReTdZBFOaTzl9tKDhXfDFfOD+2PNVUsVviKbEZicXOWtXztN9bf4Lcb1HuG+f3KzKreJ36BebpP2CO6Ix6neu6rQj2AtzSbySZ9ivumIxbY6rr9krW0H83Sf2dvuCJVG9d1K5HsBXcUqaTmu3Ru6tE62MFUQ7T0vqq7RzT1J3xq9nzXHdnySNVH/IIk1Jebj7ZfyTC9fvfJW0uwjC3bMTNy7rC+i4kpruOw9hoeyFY3ljg4cFe5uIWSW1cpXZtseDzHNUoKaO4k0UkiuxVBTrEa1VaWDE3qkYAWS2KfEYy0Er9fL4EvLI2qdKqcEoIPfHvjR7OHxuPglKs/CAvOoyx1IaemVCgdIQj1U1vHqKjT7kHaEgLgwcEUjCAXJpRnJtCq9G5rG7PuDgUq/84p7t3+5Zho5+Ep+X91iVYM+MpyvXeH6xzA/mo/pav/8AVeFWVaYymUnt/VEGGTmuGnrRo/38ljMraycnUn/SPzRBaRR7uvH8vt6LCp21k7a/6H6COXl92UMVeOP/ABWNNoWoo0FKjPBj9Y5ikXBLXHIf/KzJ/ayvrgdjH/iY7+6pf588f+PosqZC1Tm+kdqPyRHbSc1Lua//AH/b0WRNjWkc5oDtP5JgwSc1IU1YdZPfyXsaPzpzniOoKP5iO4H81L9JVcZVZWNYzzLl92aW8LpF0ggVqMekd3xiTWEHMq+CmkjfifIXeFv7lXkWJ1Dlsy9pKcX4M7KpZIF0ONuFeWNSFAZ1pF7DCB8QN/JQOO+VkvJDVFNMONuImGLzakrTVLhFUkEVwxFRD7u0GOBBBzSopXA3ujjwa2f38j/pPf8AnCV6fk75j0TP7nghjSHV/aU+oGZnWVBPRSEqSlPUAPiamGYquGIfC0qiSB79SjCQsialZBiXlnGQ82ACtxK1IIxrQAg1xEKOkY+UucDYq9rS1oAQfpPq7n7RdS6/MS19KAgXEOJFAVHI1xqow3DVxRNwtB+iolgdIbkq20f0ctSRYSwy/J3EFRF9t0nnKKjUhQ2k7IqlmgkdicD8wrWMe1tslsWhZdsvIKfDJVuuZaaWFe9V6nWKGItfTtN8JPmhzZDoQqzQXV0/Z82Jhx5tYuqBCQqpKttSIsqKtsrMICrigLHXJRLbkraTi1iXdlUsqFAHG3CvFNFVIVTOtMIXjdCAMQN/JXOD+FlXaOWJacm2wwH5QstUBHJu3yiuNDepepWhpFkskLyXWNz4hcY17RbJG0KK1a9oySH2ltOCqHElKhwIiTXFpBC4RcWKGNWujTtmsPtO3TemFKQQa1RdQkE7ibuUMVUzZXBw5KuJmBtlaW61PKUnwNyXQmnODyFqJNdl0igpFUZit8YPkpuxcEtJ/VFNPuOOLmGLzi1LVRLgFVEk0wwFSY0W9oMaAADklHUzi7FdGyZK2KBPhMkkUpUMuEj3qpCeKn1s75hMWk8Fqy2rpLrwftGYXOODIFIQ2OF0HLhgDuiRqyG4YhhH1Ue4BN3m6OEJAAAFAMgITV6q7ebnFBHga2EGpv8ALIWoEbLt0ihziyMx/wAwfJRdi4JcW7qvnZ19yYdmJflHKXrqXAOakJFAa7EjbGhHWxxtDQDYJWSnc91yUV6PWRacqlhkvShYaupIDbt8oTQGhvUvU20hWWSF5LrG56K9rXgAZLY0gs+0ny8hl6VSw4LoC23CsApoakKpWtaYbojG6FtiQb+S68POQssOjtlWlLBhpT0ophoJQQG3L5QkUwJVS9QZ0iUr4X3cAbnpZcYHgAZIwhVWrStizUTTLjDgqhxJSfyI4g0PZEmPLHBw4KLmhwsVQ6trAds+ULL929yqlApNQQQKHhllF9VK2V+JqhCwsbYorhZWoY0z0NatEJVeLT7fi3k5imIBFcRXHeNhhiCodFlqOIVUkQf1WpLP2wwkIWzLTJGAdDpbKuKklOfVEiKdxuCR4WuuAyAcCqea0FmrTmEvWm4hDaMEsMknCuIvGlK7TiTwi1tUyFmGIZ8yoGFz3XemJKSyGkJbbSEoQAlKRkAMgIRJLjcpgCyzRxdX/9k="/>
          <p:cNvSpPr>
            <a:spLocks noChangeAspect="1" noChangeArrowheads="1"/>
          </p:cNvSpPr>
          <p:nvPr/>
        </p:nvSpPr>
        <p:spPr bwMode="auto">
          <a:xfrm>
            <a:off x="673100" y="4556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4" descr="data:image/jpeg;base64,/9j/4AAQSkZJRgABAQAAAQABAAD/2wCEAAkGBxQQEhQUEhQWFhUWGB4aGRcXFxcaHRwcHhweIB8dGx4gHSgiGhwmHBwaITEhKSkrLi4uFx8zODUsNygtLisBCgoKDg0OGxAQGywmICY0NywsLDQsLCwsLCwsLiwsLCwsLCwsLCwsLCwsLCwsLCwsLCwsLCwsLCwsLCwsLCwsLP/AABEIAI8BYQMBEQACEQEDEQH/xAAcAAACAgMBAQAAAAAAAAAAAAAGBwAFAwQIAgH/xABNEAABAgMEBQYKBwYEBgMBAAABAgMABBEFEiExBgdBUWETIjJxgbIUMzQ1UnJzkaGxI0J0grPB0RVTYqLC8EOSk+EXJGN10uKDo8MW/8QAGgEAAgMBAQAAAAAAAAAAAAAAAAQCAwUBBv/EADsRAAEDAgMFBgUDAgYDAQAAAAEAAgMEERIhMTIzQVFxBRNhgdHwIpGhscEUI0Jy4RUkNFKy8UOCwlP/2gAMAwEAAhEDEQA/AHjAhSBCkCFIEKq0gtpEo3eOKzghG0n9Ig94aEtVVLYG3OvAIZlbQm5NQemgVNPmqgMSg7MPq4bPzioOc3N3FZzJZ4Hd5Lm12vh6e+KN2HkrSFJIKVCoI2iLwbrYa4OFxoskdUlIEKQIUgQpAhfFKAzwgQvsCFIEKQIUgQpAhSBCkCFIEKQIUgQpAhSBCkCFIEKQIUgQpAhSBCkCFIEKQIUgQpAhSBCkCFIEL4VDKBC+wIUgQpAhSBCkCFIEKQIUgQq+2rWRKtla+pKdqjuH6xFzg0XVFRO2FmJ3l4qmsGyVvOeFzY55xbRsQNmG/d784rY0k4nJSmp3SP76bXgOSJJmXS4lSFgKSoUIO2LSLixWg9ge0tdohFha7KduLqqUcPNVncJ3/wB45xSLxm3BZbS6ifhObDp4IxQsEAg1BxBG0RetUG4uF6gXVIEKQIUgQlppJZ/7XtYybq1CXlWgtaUml5aqEbxkoY8DvjQif3EHeDUlLPHeSYToEwrNkww020kkpbQlAJzokUFeOEIvdicXHimGiwstmIrqVs7oszaVrzqH1OAIbaI5NQTmKGtQY0WzuigaW+KVMTXyG6aKU0AG6M5NL7AhJ5u0Cmctxkk0cacWnrQACBxouvZGoWXjid4pO/xPCYOr/wA2yfsU/KEqneu6pmPYCIIoU0q9Z+izJmpV685fm5tllwBQoEkBHNFMDRIxx2xpUk7sDm8gSErNE0uB5pj2NZiJRhthsqKGxQFRqacTQQg95e4uPFMNaGiwW7EFJKyf0YZtK2Zxt9TgShptQ5NQTiQBjUGNFs7ooGlvMpUxNfIbpoMNBCUpGSQAK8BSM8m5umgvccQkhpdIfTWtNocW29KvMlspVQc4JSa8cfy2xrwP+GOMjIg/lJSNF3P4hOeQeLjTazgVISojiQDGU4WJCcBuFsRFdUgQpAhSBCkCFIEKQIStldFGbQtS0VPKcBadbKbigBigHGoNchGiZ3RQsDeN/ulu6a95JTSjOTKkCEkZ+zVTzdoWoXVh6XeIYorBKWzl2g7DvzqY12vEZZDbIjPzSRbixPunBYc74RLsu/vG0q94BjLkbhcW8k204mgreiCklXp9ZCZu0lIUpSbkktxJSaUWkkgnhvjSppCyG452SkzA6TyRhq7nlv2dLOOEqWUUKjmbqiATvNAMYUqWhsrgFfESWC6JIoVikCFIELTtS0USzanHDQDZtJ3DeYi5waLlVTTNiYXOVDY9mrmnBNTQ9i0ckjYSN+347qVtaXHE5JQQumf303/qOSubatduUbK1nH6qRmo8PzOyLHODRmm6ioZC3E7yHNDEhpQ+04FzSCGXsUG70BspvHXjtikSOB+LRZsVdKx2KYfC7Tw9/wB0XvstzDZSqi21jYcCDkQfjWLyAQtVzWSsscwUMyMwuzXAy8SqXWfo3D9T+FW7+zvpUCWGx0WdG91I/u37B0PLwRcDFy1V9gQpAhSBCAdGzS3rUBzLbJ7OTb+VQIdl/wBNH5/cqhu9KPoSV6kCEsXbMfmLZnBLzSpcpQ0VFKQq+KZZin+8aAe1tO3E2+qVLXGQ2NkzRGeml9gQkpbFEP2g96E0UK9R5haO9d98azM2sb4fYpN2RJ8fwmVq+82yfsUfKEKneu6pmPZCIYoU0D6zOnZf/cWPnDlJpJ/SVVJq3qjiE1apAhK6ast+ZtqcEvNKlilpsqUlIVeFBhiRSNEPYynbibfMpUtc6Q4TZNBIwEZyaX2BCRukUuXLTmEOrUJR2cabeSk0qSgFNTurGvEbQggfEASPmkpAe8z0unikUwGUZCdX2BCkCFIEKQIUgQpAhSBCWVmWXMP2taCmZpTCW3mitASFcoLiTQmuGAI7Y0HPY2Bgc2+R8kuGuMhIKZsZ6YUgQlNo8QLDtIHY4/UdiY0pP9SzySjd05HmgopZ0nX9w33RCdRvXdSmI9gK9ilTSc1tKdE6otKUkCU+ku5loroofERq0WHu8+eXVJT3x5ck0tHZVpmVYQx4oNpuGtagitSdpNa9sZsri55LtU2wANFlYxBSUgQteenEMoLjhupTmfyG8xwkAXKhJI2Npc45Ids6SXPOCZmEkNp8Sye8rfX+8IqAxnEVnxRuqX99KMv4j8lW1vW2iUReVio9BAzJ/IcYm94aE1U1LYG3OvAKlsaw3JlzwmdxJxQ0cAkbKj8vfEGsLjiclIKV8ru+n8h7+3zRLPySH0FtxN5J2fmNx4xaQCLFaEkTZG4XDJCLTjtkuXV1clVHBW1H+/DI7IpzjPgstrpKJ1nZsP09/VFb7LU21Q0W2sZj5g7CItIDgtNzY5o7HMFUVmTa5FwS0wqravEunL1FHYf7yyraSw4SkoZHU7xDIcjsn8FFMXLSUgQpAhAWldkTjE8mfkG0uqU3ybrRIF4DI4kbhtwuiHYZI3R93IbcQVQ9rg/E1GlnLWppsupCXCgFaRiAqmIHUYUdYONtFc29s1sxFdS8tOVtGWtGZmJSWQ6h5CEgrWE9Eddc4eY6F0TWvdayXIeHkgJgoyFc4RTC9QIS7mdE3nU2wlSB/wAyoKZxHOKRUdXOAzh4TtaYyDpqlzGSHDmizQ+SXLyUs06Lq0NJSoVBoQN8LTuDpHEc1cwWaAriKlJCunFkOzKpAtJvBmcadXiBRCTicc+qGaeRrA+/EEKt4JItzRVCysUgQl3aknaMvaUxMyksh1DraEc9YT0QONc4eY6F0QY91rJch4eSAmCwSUpKhRVBUbjTH4wkdckwvccQltbmh78wLWFyhecacYN4YltI483aMd8Px1DWmPwuD5pd8ZdiR/Zi1qabLqbrhQL4wwVTHLDOEn2xG2ivF7ZraiK6pAhSBCkCFIEKQIUgQhjRuynWZ60HVpoh5bZbNRiEoocNmMMSva6NjRwVbQQ4lE8LqxSBCU9q6M2ihU3KSzaVSs47ynKlQ+jCjVYIrX3A5cY0mTQkNe45tGnNKOZILtGhTQkJUMtIbTkhISOoCkZznYiSU0BYWWxHF1BltaOOTNoLWpP0C5NbJVUdJRypnxrDccwbFYa3uqXMJffhZWWgcq+xIsszKbrjQKMwapB5pw/hoOyK6hzXSFzdCpRAhtiiGKFYscy+ltJWshKUipJ2COE2UXODQXO0Q3Ky6rQcDzwKZdB+ibNRfI+urhuH9moDGbnRZ7GGqd3j9gaDn4lWFv24iUSBS86rBDYzPE8Im94amKmqbC3mToFoWFYKlL8JmzeeOKUnJG7hX5deMRYzPE7VUU9K4u72bN3Lkru07SblkFbqqDYNpO4DaYm5wbmU5NMyJuJ5Q3ZumwU5R9HJtr8WvGlP4jt6xgIqbNnms+LtMF1pBYHQ+qKn2kOoKVAKQoYjMERdYFaTmte2xzBQkpt2yl3k3nJRRxGZQT/fb1xTnGfBZdn0TrjOM/REb7LM6zQ0W2sYEbOI3ERaQHBaDmx1EdjmCqyyJ5yWcErMmv7p04BY9E/xD++MGktOFyWgldE7uZfI8/DqiOLVoKQIUgQpAhSBCkCFIEKQIUgQpAhSBCkCFIEKQIUgQpAhSBCkCFIEKQIUgQpAhSBCkCFIEKQIUgQpAhSBCkCFIEKQIUgQpAhSBCGUNKtFYUsESqFc1BwLqh9ZX8G4bYq2z4LODTVOu7YGg/3Hn0W5b1tiWAbbTfeVghtPzO4R178OQ1VtTUiKzWi7joFisGwS2ovzB5SYVmTiEcE9m33QMZbM6qNNSlp7yXNx+izW/pA3KCnTdPRbGZ3V3COveGqdTVthFtTwCp7O0fdm1h+eJ/hayAHEbBwzO2K2sLjdyVipHzO72o8h7980R2jZLUw3ya0C6OjTAp9XdFrmgiyflgZI3C4ZfZCzbr9lKurq7Kk4KGaP06sjspFN3R66LNDpaI2dmz7e/ki6VmW5hu8ghaFDrHEEflF4IIWox7JW3bmChmYlHLMWXWAVyyjVbW1H8Sf7694qILDcaLOfG+kdjjzZxHJXbzTE+xmFIOKVDNKhtG5Qidg8JxzYqmPmPt/dYLEnHUrMtMVLiU1S5TBxAIFeChUVEcaTfCVCnke13cy6jQ8x6q7ixOJVa1LenrPeQWJtQQ8CQ3yTJCLoSKAlBKqkk4740qOKKVpxN08SlKiR7CLFZdDF2naUoXxaSm1hSkhJl5cpNKZm4CK/DjHJ+5ifhwfUqUZe9l7/AEVZYWtKYYfLFoJSoJXcW4kXVIIJBJAwUK8Bh7oskoWObijVbKlwdhei3WdPTMtK+FSsyWgi6CgNtKC7ygAaqSSKDdCtI1j34Htv81fM5zW4gUIav7dtK1HXG1T627iAqoYl1VxpTFuGqmKGEAhl/M+qpgkfITcrb0wmrXs1xomeLrDiwm9yDCSDXoqFw5iuIOw5RGBtPKD8Nj1KlI6RhGeSNdMrccY5CXl7vhM0u4gqxCAMVLI+tQbOMKQRB13O0HuyukeRYDUrVmtHZxpHKS8+84+kVuvBtTbm9JSEi5XYQcIkJoybOYLeGoXCxwzBzWHV3pDMWi1NLeNxQduISEj6PmDDEVJCqnnVxjtVE2ItA5fNRheXg3S80s0xtKRm3pcTqlhspF4sy4JqhKsuT40h+GnhkYHYdfE+qXlmex1routBNqNSInW7QLl1oOraXLsAXbt5VFJTXAV6+EKt7h0ndlluF7lXu7zBiBWxq61i+Hr5CYSlD9KpKeiumYoeioDGlTUV3RGqpO6GJun2XIajHkdUX6R223Iy633einIDNSjkkcSYVijMjg0K97w0XKD9FPC7XbVNPTTsu2pRS01L3U0ANCVKIJUa4dldtA1N3cBwNbc8SVTHikGIm3ReLN0tekZ82fPOcqlRHJTBCUqorohwDA16N7f14ddA2SLvYxbmPRAlLX4HI4teVddbKWXywuo+kShCyAMxRYIxhNjmg3cLq8g8EhUayrSQ4L0yVpSrFJaYF4A4gkN1FRhhvja/RwkbP1Pqs79TJdPd1Zm5YKl3i1yiQpDqUpWQDQ5KqDhhjGKPgf8AEL24LQ2hcKh0G8LcU85MTinkoccZDZaZQKpUKLqlINaVwyxi+o7sWDW246lQjLjqVganH7UmZhDL6peVll8mVNXeUdcpVXOINxCcsMT8I6WthYCRcnPwAXAS8kA5BVGmk9aFjtFTb6n2XOalbqUlxlew1AosHGl4YEDttp2xTusRYj5FVyufELjNE2mJmRJqfl5lTCmWVuKAbaXyhCLwBvpN3EHL0oXgwd5hc29zbjkrn3tcFLXQvSq0rQmky6p5TYUlRvBmXJF0VyLcaFRBDEzFg+p9UrDM97rXRRrUtSds9LTzE2pKVqDZb5JkioSSVVKSakjLKFqNkchLXN8dSrp3uYLgqu0EnrTtRp5YtFTam1BKR4PLqBqK48wERZUNhhcBgvfxKjC98gJv9FqaNazpliZ8HtEpUkLLanKBKkKBoSboCSkHgN8SlomOZii62UGVDg7C9M3Slp4y61S76mFtgrvJQhd4JSrm0WCACaGueEZ8Jbi+IXTb72ySd0W0ztOdmmZczqkB1RF4My5I5pOXJ8I1ZqeGNhdh08T6pKKZ73Ybp6SbSkNoStZcUAApZASVHaSBgK7hGM4gm4Tw0QhrPm5qVljMy0ypq5QFsNtKCipQFSVJJFAchDVI1j34HNv81VO5zW4ghHV9bdpWo66hVoLb5NAVVLEuqtTTa3DVTHDCAQy/mfVUwSPkJuVtaWTdr2a6wVTpeYccSm9yDCSDUVSoBBpUVoQdhyiMLaeVps2xHiVJ7pGEZ5JrcpGbZMqmtq2ORIYl0hb6hzUDJI9JW4cIqc62Q1SlRU92RHGLuOg5eJXuwrDDFXHFco+vpuH5J3D9OyBjLZnVdpqXu/icbuOpWnbOkSr/ACEonlHjgSMUo47iR7h8I46Tg3VU1FYcXdQi7vsstg6Nhk8q8eVfOJWcaerXbx+UdZHbM6qdNRiM435u5q5nJxDKStxQSkbT+W88ImSBqm3yNjGJxsFRWdpmw64UGqBWiVKpRXX6PbFYlBNklF2jE9+E5cjz9EQuISsEKAUkjEHEERZqnyA4WOiEpyxnpFZekqqRmtg4+7f8xxyiksLDdqy5KeSnd3kGnFvv/tXtiW01NoqjBQ6SDmn9Rxixrw5O09Sydt268Qqmds5yRWX5QXmz4xgZesjceEQLSw3b8krJC+nd3kIuOLfyFe2bPNzKEuNkKHxG8HcYsaQ7MJ2KVkrQ9q3IkrUndffTlPVc+aY1ezdHJGs4Ij1J+bj7Vf5QvX71XU27Sh05xtGcpj9OvLfe/WNSn3TeiRl3hTX0/YU3YLaF9NLculXrC4D8YzaYg1JI8U5MLQ26IZ1EeVTHsh3oY7R2AqqPUpj2/KN2vKPsNqoUuXLyh0XG1Ans2dphCJxgeHH2CmngSNICBdatrqlLVkngLwabCru+q1BQ6ykD4Q5Rxh8Lm80vO8tkBTPsS2GZxpLrCwpB94O5Q2EbozpI3RuwuTbXBwuFp6PWH4I5NqBF197lUgbKpAIP3qnticsuMNHIWXGMwk+KRetLzrN+sj8JEbNHuW++KzqjeFO1nzSK5eB//lGOd95/lP8A/j8khdBFKFoSZTnyyB2E0V/KTG1U7p1+Sz4d4EZ687WK5hmWB5raL6hvUrAV6kj+Ywr2dHZpfzV1W7MNTC1YopZkrTagn+YwhVn95yahHwBLDXgmloI4sJ7y40uz915pOq202dBbWM5Iy7qjVRTdUd6k80n3isZdRHgkLU7E7EwFJDSqw7knJzaRg4FNr9ZK1FJ7U1H3BGxDLeRzDwzSEjPgDkxtSductKql1HnMK5vqKxHuVeHuhCviwvxDimqV9225Ih0H8VNfa3+9FFRq3oFZFoeqXeqfS9Es88xMkID7hWlZyDhNClW4HDHeOMP1lOXNDm8PslqeWxIdxTS0tsjw6UeYBFVp5pOQUDVJ94jNhk7t4cm5GY2kLDpgi7Zk2N0q6P8A61R2DfN6j7rrtkpM6nvOjXqOd0xrV25KzqXeI218+Sy/tv6FQn2dtnomavYWLUL4ma9onux3tHaauUmyUttPqftCcplyqv8Af41jQpt01Kzbw2XQ02lQkVhfSEub1d/J4/GMIbzLmtI7HkkDqz85ynrnuKjbq9y73xWfT7wLpSMBaaCtcHmt31kd8Q3Q74Jep3ZQVqG8pmfZJ70Odo7LVRR6lMa2ZdFqyzzTSqKbeuhSknmuNLFesYEV4xnsJheCeX0ITbhjbYK95JW8RVdTstGy7LblEqWpVVqxcdXme05J4RU1oal4YGQAuJz4kqnmbRetBRalaoZGC3zhXeE7f72RAuL8m6JR00lUcEOTeLvRXtj2Q1Koutp61HpK6z+UWNaG6J2CnZC2zR581X27pQ3Lm4j6V7IITsPEj5DGIvkAyCoqK5kXwtzdyVVKaOvzig7OqITmGhu3fwj4xARl2bksyklndjnPl70+6u7Q0Yl3mwjkwi6KJUgAEfr2xMxtIsnJaKF7cNrdFQIemrLNFgvS+/0Rw9HqOEV3dHrokQ6ejyd8TPt6fZFdl2q1MpvNKB3jaOsbIua4O0WnDOyYXYVWW1o7fVy0srknxtGAVwV+vviDo+I1S9RR4j3kRs77r1YmkHKK5GYTyUwPqnJXFJ/L3VjrX3yOq7T1eI93ILO5c+i25ax0tTCnmyUhaSFtjok1BCqbDgffHQ2xuFY2mDJe8blfUcOqtImmUndffTlPVc+aY1ezdHJGs1C09C9I5uSs0lqWSWeUVemSu8GyaYqaAvEDfWkSnhjklzdny5+aInubHkPNXugmgss6sTrkymcUVXwEiiQutSVg84qrjQgU3GKaiqeB3YbhVkULScd7q81w+a3fXb74imh3wU6ndlK7VnbTkmuZcal3Jg8l0UfVxzVtu9QMaNXGJA0E2SlO8tuQLpnaoJlT0k44s1U5MOrUeKiCfiYz65obIAOQTdObtuVX659HFzLCJhpJUtioUBmWzmRvukV6iYnQTBji08VCpjLm3HBKXRrSN+z3Q6wr1kGt1Y3KHyOYjUlhbK2zklHI5hyXR2jVuNz8uh9rJWaTmlQwKTxB9+BjAliMbi0rUY8PbcJB60vOs36yPwkRt0e5b74rOqN4Ue2xpclVmJlZVDrzzjCWjdacokFF1WJTiaVApvhGOAibG8gAG+oTTpP27NF1r6rNAHWXkzc2jkygHkmz0qkEXlD6tATQHHHZSJVlU1zcDPNRp4C04nIN1quE2rM12FAHVyaD8yYbox+y33xS9TvCnPq082Snqf1GMmq3zloQ7ASv14+cEfZ099caPZ+6PX0SVXtoz1GvFVnuA/UmFpHUUNq+ajCnaAtKOnqmKXYX2y7EE9YQZpzilZRwWlain44dRMD5O7qcSGsxQ2Sv1c214FPtLVghZ5JyuFEqIz6lBJ7I0aqPvIiB1SkDsD07dBfFzP2t7vRkVGo6BPxaHqkrrH0cXIzjnN+idUVtq2EHEp60kkU3UjWpZhJGOY1SM8Za66IdWGny2FolZlRUyshLa1GpbJyBO1BOHDqimrpQ4F7dfurKecg4XJp6bebp37M7+GqM2n3reo+6dfslJbU950a9RzumNau3JWdS7xG2vnyWX9t/QqE+zts9EzV7CHNV9vuSctNFuVefJUDVsVSkhP1zmN+AMMVkQe9t3AKqneWtNhdWGr/ReVm5gzT023MO3i4WUgpoomtVBVFEAnICmGZiupnexuANsNLqcMbXOxE3TTtvyZ/2S+6Yzo9oJp2yVzzqz85ynrnuKjcq9y73xWdT7wLpSMBaaCtcHmt31kd8Q3Q74Jep3ZSw1Z205JKmnG5dx88kMEZJoa1Xtu9QMaNXGJMIJtmladxbcgXTN1QzKnZFTi8VLfdUrrUqp+JjPrQGyWHIJunN2XRvCavQqJF60FXn6tS4PNaB5y+K9w/vjFNi/XRZndSVRvJkzgOJ6q+eealW6qKW20ig2DqAGZiwkNCec6OFmeQCGHbTmbRJRKgtM5F04E76buoY8RFWJz8m6LNdNNVfDELN5+/wrqxNHGZUVAvObXFDHs9ERY2MNTlPRxw5jM81avPJQkqWoJSMyTQCJE2TLnBouTkqyS0mlnllCHBe2VBSFeqTnERI0myXjrYXuwh39+itVJBFDiNxiaZIuhe09FLquWk1ci4PqjBJ/Tqyil0fFqzpqCxxwHCeXD39F6svSmiuRnE8i7vPRVx4fLjHWycHIhrrHBOMLvp7+itrYsdqbTRYoodFaeknqO7hE3NDk1PTsmHxa8DxC1LEemG3OQmBfASSh8ZKAoKK/ix+HbEWlwNiqqd0zX91IL8nc+vir2LE6k7r76cp6rnzTGr2bo5I1nBXeqNhLllOoWAUrW4kg7QQARFNaSJwR4K2nF40vdWVsrk7QbQFHk3V8ksbDXBKusKpjuJ3w9VxiSIniM0tA8tfZNTXD5rd9dvviM2h3wTdTuygjUR5VMeyHehztHYCXo9SmForKiz5eb5RJQ2iYecTh/h1qCOFMOyEZnd65ttbAeaaYMIN0Qy0827dCVCqkBwJ+tcVkSMwMx2RQWkaqwOBSs1k6t0hK5qSTSgvOMgYU2qQNnFPu3HSpaw3wP8AIpOen/k1TULOk+FMk80XFjrNQfkmDtFo+Fy7SHIhBetLzrN+sj8JEN0e5b74peo3hT90YH/Jy3sUd0RiS7Z6rSZshWcVqS551uypbtN4/vEoWP8AKE/0xu0LrwjwWZVC0icGrTzZKep/UYyqrfOT8OwEr9ePnBH2dPfXGj2fuj19ElV7aO9S8pydmhR/xXVr+SP6ITr3XltyCZphaNWurfzcx9/vqiqq3pU4NgJO61bE8En1lIo299KnrPSHYrH7wjVo5ccQ5jJI1LML780z9Tryl2feWaqLzhJO3KM6uAEthyTlMbsRJalmy9osXHAl1pYqlQINNykKGR4iF2PfE64yKsLWvGaQGnGiLllvBJJU0upacyrTMHcoVHXn1blPUCZvjxWbLEYz4Jyzk4X7CcdV0lyClK6yya/GMlrQ2pAH+78rRvePySq1PedGvUc7pjSrtyUhS7xG2vnyWX9t/QqE+zts9EzV7CxahfETXtE92O9o7TVyk2SgbWAgydqvKYJbUFBxJRhdKgCadtcOJh2m/chAdnwS83wSXCdcpafhdmcuRQuS6lEDfcNfjWMhzME2HkU+HYmX8EjNWfnOU9c9xUbFXuXe+KQp94F0oYwFppfaybSRNWM463W6paQKih5rt09lUnsh6lYWTgH3klp3B0RI95oW1D+UTPsk96Ge0dlqpo9Sj/RaX/Z0tNl1JQ22++4MP8KpUCBtF2EZj3r221IA800z4Gm/itj/APtJXev/ACGI/p3rvetWS2NJEtK5JlPLPnJCcQPWP5fKFHSWyGqVnrWsOBgxO5LUk9G1vrDs8u+rY0DzE/3w95iIjJzcq46N0jsdQbnlwCJgEtp2JSkcAAPkBFui0MmjkEMWrpmhJuSyS84cBQG7XhtV2e+KnSjQLOm7RaDhiGI/T+60W9HZqdIXOOFCdiBSo6hkntqYj3bnZuVIo56g4pjYcveQVlOaES6kAIvIUMlVrX1gc+ykTMLbZJiTs2Ets3I8/VVaXZ6zsFDl2RtqTQdeae2oiF3s8Qlg6qpNfib78x9kRWNpIxNUCVXV+grA9mxXZFrZA5PwVkU2QOfJblp2Y1MpuuoChsO0dR2R1zQ7VWywMlFnhDgZmrN6FZiX9E9NA4cOrDgIrs5niEhhnpNn4mfUe/dkQ2Ta7U0m80qu8ZEdY/OLGuDtE9BURzNuwrfiSvSd199OU9Vz5pjV7N0ckazgiHUuK2aob3V/IRRX75XU27Sgsxst2g2lWBTMpB6w5SNRxvET4fhIjKTzTr1w+a3fXb74jIod8E/U7soI1EeVTHsh3oc7R2Al6PUo21t22mWs91uo5R8cmlO2h6R6gmuO8iE6KIvlB4DNMzvDW25qtVayZS1pFKjRDsihqp2G8opPvFPvRZ3ZfA4jg66rxBso6JjqOGOW2EE0ljqVs0J8MmEj6Nxy416qCo4cOcB2Ro1774WnUapWmba5S+1pedZv1kfhIh6j3LffFK1G8KfujHkct7FHdEYku2eq0mbIVnFaklhrt0eLrTc22KlkFLgHoE4K+6a9ijujR7PmwuLDxSlVHcYgiDVTNByzJen1LyD1hR/WKKxtpirYDdgS81rS6py122GRecLaEU4kqVjuABqeAh6jIZAXO0StQ0ulsE5bFs5Mqw0yjotoCQd9Bn2nHtjJe8vcXHinmtwgBU2rfzcx9/vqi6q3pUINgKp1xWH4TJcqkc+XN/rQcFD5K+7FtDLgkseKhUsxMvyXnUz5s/8Alc/KCu3yKbdr7qctdL0iGa8+XUpJG26pRUk9WJH3YK6MtkxcCuUzgWW5LzrpQlUihNKuKeQGhtKjUUHZUdsFASJL8LZrtSAWWVra0h4NYjzJzbkVoPWlkg/GK2Ox1Adzd+VZazLeCUup7zo16jndMadduSkKXeI218+Sy/tv6FQn2dtnomavYWLUL4ia9onux3tHaauUmyUCazZgPWnMcnzqKSgUxqoJAoN5rh1w7SDDCLpeoOKTJOmzLNVK2UGV9JEsoK9a4SfiYyXvxzYhzT4bhjt4JIas/Ocp657io16vcu98UhT7wJ+6WWumTlHnlEApQbgO1ZBugdZ/OMWGMyPDVoSOwtJS4tAEaLtV/h+Lxh9v+sPvglXf6f3zWnqG8pmfZJ70T7R2WqNHqUZ63bbTLWe63eHKPjk0p2lJ6Z6rtR94QpRRF8oPAJmd+FviVq/sg/uk+5MHeeK5g8EZWZZTUqk8mmlcVKOZ6z/YhFrQ3REMEcI+EeaqrU0ubQeTYBedyATWlevb2RB0oGQzS03aDGnDH8TloJsKanSFTjhbRmGkfpiB1mpiOBztpUClnqM5jYch79USWZZDMsKNIA3qzUes5xa1obotGGnjiHwBbxMSVy12J9pxRShxClDMBQJjgcCq2yscbNIJWzHVYqC2NE2JiqgOTX6SKDHiMj8DFbogUjPQRS5jI8wqtMzPWfg6nwhkfWBJUB15jtqOMQu9muYSwfU020MTefH37ur+x7eZmh9GvnbUHBQ7NvWIsa8O0T0FVFMPhOfJZGbIaQ9y6E3VlJSaYA1INSN+GcdDQDdSFPG2TvALFWESV6ENJ9X7Nou8o/MTOHRQlTQSjAVugtE40riTjDUNW6IWaB9fVVPha/VbOi2hyLONGZiZUjH6JxTRRU/WoltJrhviM1QZdQL88/VdZGGZBaGk2rWWnXuXCnGXSaqLZTRR9IgjBXEEROKsfG3DqFB8DXG/FbdraEpmmG2HpubKEjnc9qrhrUFdWzUg5UpEWVJY4ua0fXL6qZiDhYlV9lasWZUqVLzc62VChKVsAkbvExN9a5+00H5+qiyBrdFgn9U0tMKK3pqdcUcLy3WlGm6pay4RJte9os1rR5H1XDTtJubq+tjQuVnHOUfSpZDIZSK0CQCTeTQVC6nPhlnWhlS9gs3ndSdE1xuei1F6IPrb5By0ZhTGRF1sOKT6KnKVOGBNKmJfqGg4gwX+nyR3Zta+SI5OzkMshlkcmhKbqQn6vEV27anbFDnlzsRzVgaALBBU/qmln3FOPTM4txXSUVsVNAAP8HcAOyHG172iwaLefqqXU7HG5RZo/Y3gbfJh955OATyxQboAoAm6hOHXWFZJMZvYDorWttkrSK1JeVoCgQQCDgQcQRxgQhKW0IMqtxUjNOSyHDVTV1DiAd6Aql33nZuENGpxgCRt7cVSIsJ+E2W7o3oizJLW7eW9MOVK33aFRrmBQUSOA4bohLUOkAboBwUmRhpvxVtaskX27iXXWTUG+0UhWGznJUKHqipjsJvYHqpkXVZo1owJDBEzMuICSA26pspTU1qLraTWtdu0xZLN3mrQDzz9VFrA3RXj7QWlSVCqVAgg7QRQj3RUDY3UyqbRHRxNnS/IJWVpvqUCQAeds403xbNMZXYiFCNmAWVSxq9ZYDZk3XZd5sEcqClRcBNSHUkXV/CkWGrc6+MAg8OXRQELW7OS3ZLRT6dMxNPrmXG/FBSUpQ3xSgfW4k7BEHT/AA4WCw4+KkI87nNbukdheGo5NT77SCFJWGS2L6VChC7yFYUrlTMxGKXuzewPVSc3EhmztVUvLLDjE1ONrAICkrYrjn/gww+ue8Wc0fX1VTadjTcK00n0GbtEp5eYmbqaUQlTQTUCl7Fsm8RnjFcNSYtkD6+qm+IPFitCz9WjUuhSGJ2ebSvFQQ40mppTMM1yibqxzjdzWn5+qi2FrRYXVho7oBJyKw42hS3Bk46byhxGAAPECsQlqpJBYnJdZCxuYVxbtleFtcnyzrIJxUyUBRFCCk3kKF013VwGMUxvwG9geqsIuLIOktUkqwtLjUzOIWnoqStmowph9DuJht1e9wsWj6+qpbTsabhZ7S1YMzJBfnZ92mV91pQHUOSoOyONrXM2WtHkfVddA12t/mt2e0BadlmpUzEyllpN26lTXPoagrq0akHdSINqnNeX2Fz19V0xNLcPBadlasWZQqMvNzrRUKKKVsVI3eJiT61z9poPz9VxkDWaLBPappZ9RW9NTrij9ZbrSj7y1lwiTa97RZrWjyPquGnaTc3Rr+zk71fD9ITxFXWQ+qx5qdNZpzkmq+KbzI2VOI99eyF8LnbSzDTz1G+dYch79Vf2bZTUsKNICd5zJ6zmYsa0N0T0UEcQswL7P2m1LirriU8Dn2DMwFwGq7LPHELvNkNTWmhcNyUZU4reoGnXdGNOsiKjLfZCzn9pFxwwtuffD/pa/wCwp6cxmXeTR6AP9KcPeY5ge7VQ/S1U+crrDl/YLM9oCgAFt5YWNqgKV4UAI95jphHAqbuymgfC43WIOWlJdIB9sda8OvBQ7QY5+43xUMVbT6/EPn/dWNm6bMOc1yrSsudimvWMu2kTbMDqmIu04n5OyP0RG08lYqkhQO0Goi290+1wcLhU1q6LMPm8AWnM77eGPEZH58YrdGClJqGKTMZHmF8sRubac5N8pcaukpdHSqCKBXYT7s4G4gbFFOKhj8EmbefH37ur6LE6h219L25Z1TSmJpZTSqm5da0YgHBQwOePbF7IC4XuPmoF9jaxVK3rZkFEBIfJJoAGqkk5ACuJi40Eo5fNVfqWaIgsPSZE2soQzMtkJrV5lbYzpQE5nhFEkJYLkjyN1a19+CvIpU1X23aqZRvlFIdWKgXWkFxWO26MacYnGwvNgR55LhNkLzWtGTaN11uZbURUBbBSab6EjCoOPCGW0UjswQfNUuna3W6zS+seXcSFNsTi0nJSJZagaYGhGGcRNI8GxI+akJQRcArFNaz5RqnKtzTdcr7Ck/MiOtopHaEHzXDO0a3VnovptLWitaJflLyE3jfTdwrTfEJqZ8Qu5djla/RerY0valXVNrYmlFIBKm2FrRiK4KGGFcY4ynLxcEfNSMljoVR/8XLP/wCt/p/+0XfoJfD5qr9UxGdlWi3MstvNGqHEhST+R3EZEbxCj2Fji08Fe0gi4Wlb2kSJMoC2phy+CRyLKnKUp0qZZ4dRiccRfoQOpsuOdbgqVrWNLrvXGJxV0lKrsss3VDNJpkobjjFppHjUj5qAlB0BVnamlTcuGipmZXyiAscmwtdAdi6dFXAxWyAuvmMvFSL7cCqJzWzIJJCg+CCQQWqEEZgiuBEXiglOlvmqjUsBstxWsWWSKram0DeuWcApvyyiH6R50I+YU+9A1urawtK5Sewln0rOd3FKv8qgD8Iqkgkj2gpNka7Qq6ipTVTb1vIkwgrbfcvkgci0pwinpUyEWRxF+hA6myi51kNv61ZJtRStMwhQzSpkpIwriCajCh7YYFDIRcW+aqNQwGxVhZunbEwptLbE3RwgJWZdYRzsiVZBPGIOpnNBuRl4qYkB4FZbX00alXFtrZmjyea0MLUjIGoVkQAcTwMcZTueAQR88110mHgVTf8AFyz/APrf6f8A7Rb+gl8Pmqv1UaN5GcQ+2h1s3kLSFJO8EVEJuaWmxV4NxcKrt3SVEmtKFszDhUK1ZZW4BjShIyPCLY4S8XBHmbKLn24KoZ1jS6wShicUASk3ZZaqEZg0yI3RYaR41I+aiJQdAUYNrqAd4rjCqtWratptSranX1hCE5k/IDMngMYkxjnnC0ZqLnBouUMyunKpgX5WQmnm9jlEICuq8rEQw6mDcnOAKrEt9AVt2Xpsw67yDyXJZ+lQ2+LtfVV0Ve+IvpnBuJuY8F0SgmxyKs7At5meQtxgkoStSLxFKlO1O9J2GK5InRmzlNjw4XCtIrUkOT+mDCFXG7zy8rqBXHr29lYqMoGiQl7RiacLfiPgtM/tGb9GWbP+anxNf8sc/cd4Kn/OTcmD6+/ktiR0KZSbzpU8rbeOHuzPaTHREOKsj7NiBu8lxRFLy6GxdQkJG5IAiwADRPtY1os0WWWOqS+AwIX2BC0bQshmY8a2lR30ofeMYiWg6qmWnjl2wh9zQ9TJKpN9bZ9FRw942dYMV90RslIns5zDeF5Hv3zUTbk5K+VMX0j/ABG/z2fKDG5u0ECqqId8y45j36K6si32JrBpdVUqUkUUB1bcxiN8Ta8O0TcFXFNsHPkrSJplY5joq6j8o6NULlzRLyyT9u130x6Obdu6FZDN4Oq6njza11IEKQISK16ecGvsyPxHY2ezt0ev4Cz6vbCYOp/zUx6zv4q4Rrt8fL7JqDdhFs7KIeQpt1KVoUKFKhUGFWuLTcK0gEWKWeryx/ALXnZcVuhoKQT6BUkjr6VPuxoVMneQNf4pWFuCQhMu0fFOeor5GEG6hNHRc5W/o7yMlIzaBzH2wlfBwV7yR70nfG9HLikcw8Pss2WOwDgjPUlpJdUuScOCqrZ681p7Rzh1KhTtCHLvB5q6lk/iU4oyk6g/V50rT/7i93UQ1Vfw/pH5VUWh6lGEKq1csaWeWTn2h78RUekh3beg+yypd4eq6jlugn1R8o84dVqDRAetXRpC5dU4yOTmWKL5RHNKkg41IzIzBzwhyjmIdgdmCqJ4xhxDULZ1YaZG0WSh0jwhrpUFL6TksDfsPHdWI1dP3TrjQrsEuMZ6o3hRXrnLWr52m+tv8FuN6j3DfP7lZlVvE79AvN0n7BHdEY9TvXdVoR7AW3pN5JM+xX3TEYtsdV1+yVz9pXo74MzJTCB9HMS7ZPBy4Lw7Rzv80bcM2NzmnUH6LNljwgOHFHmpLSS8lck4cU1W1X0frJHUed2ndCfaEOfeDzTFLJcYSmxGYnEI6tvFTf26Y78M1Wrf6Qq4+PVFi1hIJJoAKknYIWViSItA2/a7aFE+CtkqSjKqE5k8VmleBpGxg/TQE/yPv6JDF30luCdyEAAACgAoANgjHT6HdPdGUWjKrRQcqkFTStyqZV9FVKH/AGhinmMTweHFVyxh7bKi1JpIkFgihDywR2Ji6v3vkq6bYTBhFMLWk5FtkUbQlPUPmdscAA0VccTI8miy+TdotM+McQnrUK+7OAuA1Q+aNm0QFRTunEsjBF9w/wAIoPeafAGKzM0JKTtOFulz78VXHSqbf8mlsPSKVK+OCfnEO8cdAl/11RJumfn0C8Ksm0pnxjtxJ2X7vwQIMMjtVwwVsu06w62+y8jQV5vnNPpC9vSR/MCT8IO5I0K5/hcjM2Oz8x9V7SbVl9nKgeqv9FQfuNXf89F4/X0KytacKbNJmXUk8Kj4Kp8473xGoUx2m5uUrLe/FXEnpdKu/wCJcO5YI+OXxiYlaU1H2hA/jbqrll5KxVCgobwQflEwbptrg7MFYkSDaXOUCEhdCLwFDQ79+Qgwi91ERMDsYGa2Y6rFjmOirqPyjo1QuXNE/LJP27XfTHo5t27oVkM3g6rqePNrXUgQpAhIrXp5wa+zI/EdjZ7O3R6/gLPq9oJg6n/NTHrO/irhGu3x8vsmoN2Fb2dbSnZ+alqJuMNtKBAN68u8SCa0pQJ2b4qdGBG1/O/0VgdckLfFlNCYMzdPKlvkiqppcCr1KZVrtiHeOwYOGqMIviWa0fFOeor5GON1C6dEG6M2MmesJhhf12cD6KgSUq7DSGpZDHUlw5qprcUdikd9LJTHovMOe5SD8Rh2iNn4ZGeBWbmx3RdL6M2yielmn0ZLTiPRUMFJ7DWPPSxmN5aVrMcHNuFR6vOlaf8A3F7uoi6q/h/SPyoQ6HqUYQqrVyxpZ5ZOfaHvxFR6SHdt6D7LKl3h6rqOW6CfVHyjzh1WoNFrW0xyku8j0m1p96SIkw2cCuOzBXO+re1TLWhLKrQOKDSupwgd66eyN2qjxxEefyWbA7DIulY8+tRc5a1fO031t/gtxvUe4b5/crMqt4nfoF5uk/YI7ojHqd67qtCPYC3NJvJJn2K+6YjFtjquv2ShtmwU2hYkuwcFGWaKDuWEApPVsPAmLzKYqgu8Sq8GOIBIqQm3ZKYS4nmusryO9JoUn4gxtOa2RljoVmtJY666dsW00TbDb7Z5riQRw3g8QajsjzsjCxxaVrNcHC4Q/q28VN/bpjvxdVat/pCjHx6rDrctYy1nLCTRTyg0OpQJV/KlQ7YlRR45R4ZqFQ7CwoB1Ft1nnT6LB+K0flWHe0D+2OqWpB8RTyjHWgpAhVtiWK3JhxLV6jjqnSFEGilmpAwHN3RZJIX2vwyUWtDdFZRWpITVo/NvH6ebIHot1/8AX5RTgcdSsz9JUSbyT5ews0roPLJxVfcPFVB/LSOiFqkzsyAa3PvwVzKWSw10GkJ4hIr74mGgaBNsp4mbLQt2JK5SBCkCFIELytAUKEAjccYFwgHIqrm9G5V3pMprvTVJ96SIgY2ngln0UD9W/j7Kpc0HbSbzLrjat4NflQ/GIdyOBSx7MYDdjiCt+xbPm2XDyr4daumlRzr1RTZlSu2JNa4HMq6niqGP+N92/X35q9ixOrHMdFXUflHRqhcuaJ+WSft2u+mPRzbt3QrIZvB1XU8ebWupAhSBCRWvTzg19mR+I7Gz2duj1/AWfV7QVxoPNWomzGxJMy6kAuXVLWb/AIxVebgnOtMd0U1DYDMcZPsK2Myd2MIXvUq86uatBT5UXTyd+8KKvXnK1Gw8IK8NDGBumf4RSkkuum1GYm1r2j4pz1FfIxJuoXDoqHVn5rk/ZfmYuq985Qi2AgHXbo3cWidbTgvmO09IdFXaObXgnfDvZ81x3Z8krVR/yC09S+knITBlXDzH8UVyDgGX3hh1pG+J18OJuMcPsuUsljhKYGrzpWn/ANxe7qIRqv4f0j8pqHQ9SjCFVauWNLPLJz7Q9+IqPSQ7tvQfZZUu8PVdRy3QT6o+UecOq1BovrpFDXKhrHAurlCyDR1kjMLR3hHppNkrIG2uso8ytdc5a1fO031t/gtxvUe4b5/crMqt4nfoF5uk/YI7ojHqd67qtCPYC3NJvJJn2K+6YjFtjquv2StXQfzdJ/Z2+4IlUb13UrkewErddOjfIvpm2xzHsF02ODb94fFJ3xo0E2JuA8Psk6qOxxBZ9SeknJuKknDzXKrarsUBzk9oFesHfHO0IbjvB5rtLJ/Eo51beKm/t0x34SqtW/0hNR8eqGtfSjyEqNnKKPuT/uYY7O2nKir2QqTUR5W/7D+tMXdo7A6quk2indGQn1IEKQIUgQhh7TiWTUBLq6eikfmRFXfNWc7tOEaAny9Stc6b3vFyrqv74AxzvuQVf+J32WFeDpPOK6EkscSlz9BHO8fyXP11Q7ZiPyPosarRtRfRZSj7o/qUflBikPBRM1e7RtvL1KxmXtZea7va2n5COWlK5gr3cfsvgsm1E4h6p9p+opBhk5rncVw/l9V7BtZH8XY0f0MH7oXf8+3x+S9ptm0kdOWCupJ/JRjuOQcFL9TWt2mfT0JWQaWzCfGSTg6gsfNMHeu4hd/xCUbUR+vosiNOkDpsPJ6gk/MiO98OIUh2o3+THe/krSx9JWZpdxu8FUKqKTTAU24jaIm2QOOSZgrYpnYW3urmJptY5joq6j8o6NULlzRPyyT9u130x6Obdu6FZDN4Oq6njza118UaAmBCrdHbYTOsJfSkpCiRRVK4EjZ1RZLGY3YSosdiF0ndennBr7Mj8R2NXs7dHr+AkavaCYOp/wA1Mes7+KuEa7fHy+yag3YW3YtkqZtOeduENvNskK2FQvBQ68j2xCSQOha3iLqTW2cSrqatZtt9lhVeUeCimgwogVNd2cVCMlpdwCkXAEBZ7R8U56ivkY43ULp0VDqz81yfsvzMXVe+coRbAVxbVmIm2HGHBVLiSk8NxHEGh7IqjeWODhwUnNDhYrmK0ZNyTmFtqqlxldK8UmoUOBwI6xHoWuEjL8CslwLHW5J2anJ0zEvNvKACnJta1UyqptsmnbGRXNwua0cB+StGnN238Ufwkr1yxpZ5ZOfaHvxFR6SHdt6D7LKl3h6rqOW6CfVHyjzh1WoNFrW0/wAnLvL9FtavckmOsF3AIcbArmzQqzzMT0q2P3qSfVSbyvgD749BUPwxuPgsuIYpAuoI86tVc5a1fO031t/gtxvUe4b5/crMqt4nfoF5uk/YI7ojHqd67qtCPYC3NJvJJn2K+6YjFtjquv2StbQfzdJ/Z2+4IlUb13UrkewFsaSWMielnWF5LTgfRUMUq7DQxGKQxvDguvaHNsVzKtLsm+Ri28yv3KSc+I+Yj0PwyN8CsnNjk9dUU0XpN50ihcmnVkDIFRCiB74xq1uGQDkAtGB2JpPitHXjJFci24B4p4V4JUlSe9d98T7PdaQjmFGqF2XQtqJV/wA4+P8Aof1p/WGe0d2OqppNop0zpWG1loJLgSbgUSElVOaFEZCtKmMhtri+ifKX2lGmFpWc2hx+Xlrq1XBccWcaE44DYDD0NPDKbNcfkl5JXsFyFq6MawJ+0VrRLy8veQm8b7i0ilabjEpqSKIAucfkoxzufoEbctPfumP86v0hS0XMq+7+St0MpGSQOoCKLLoaBwWSOqSkCFIEKQIUgQpAhSBCkCF8IgQvKWkg1CQDvAEcsohoGgXuOqSxzHRV1H5R0aoXLmiflkn7drvpj0c27d0KyGbwdV1PHm1rqk0zthMnJvOqOIQUoG9ahRIHb8AYugjMkgaoSOwtJWlqxTSzJWu1BP8AMYlV75y5DsBLLXp5wa+zI/EdjR7O3R6/gJOr2gmDqf8ANTHrO/irhGu3x8vsmoN2EaQorkuDawmdIm20mqZdlaa/xkVV80jrBh/u8FLc8Sl8eKa3JH9o+Kc9RXyMJN1CvOiodWfmuT9l+Zi6r3zlCLYCJoXViU2u7RuqUTrYxTRDvVXmK7DUHrG6NPs+b/xnySdVHcYgrDUR5E/9pP4TUV9o7wdPyVOl2EyYQTK5Y0s8snPtD34io9JDu29B9llS7w9V1FLdBPqj5R5w6rUGiDtbltplpBaK/SP/AEaRtoekeoJw6yIaoo8coPAZqmofhZ1Q7qV0XUgKnXQReTdZBFOaTzl9tKDhXfDFfOD+2PNVUsVviKbEZicXOWtXztN9bf4Lcb1HuG+f3KzKreJ36BebpP2CO6Ix6neu6rQj2AtzSbySZ9ivumIxbY6rr9krW0H83Sf2dvuCJVG9d1K5HsBXcUqaTmu3Ru6tE62MFUQ7T0vqq7RzT1J3xq9nzXHdnySNVH/IIk1Jebj7ZfyTC9fvfJW0uwjC3bMTNy7rC+i4kpruOw9hoeyFY3ljg4cFe5uIWSW1cpXZtseDzHNUoKaO4k0UkiuxVBTrEa1VaWDE3qkYAWS2KfEYy0Er9fL4EvLI2qdKqcEoIPfHvjR7OHxuPglKs/CAvOoyx1IaemVCgdIQj1U1vHqKjT7kHaEgLgwcEUjCAXJpRnJtCq9G5rG7PuDgUq/84p7t3+5Zho5+Ep+X91iVYM+MpyvXeH6xzA/mo/pav/8AVeFWVaYymUnt/VEGGTmuGnrRo/38ljMraycnUn/SPzRBaRR7uvH8vt6LCp21k7a/6H6COXl92UMVeOP/ABWNNoWoo0FKjPBj9Y5ikXBLXHIf/KzJ/ayvrgdjH/iY7+6pf588f+PosqZC1Tm+kdqPyRHbSc1Lua//AH/b0WRNjWkc5oDtP5JgwSc1IU1YdZPfyXsaPzpzniOoKP5iO4H81L9JVcZVZWNYzzLl92aW8LpF0ggVqMekd3xiTWEHMq+CmkjfifIXeFv7lXkWJ1Dlsy9pKcX4M7KpZIF0ONuFeWNSFAZ1pF7DCB8QN/JQOO+VkvJDVFNMONuImGLzakrTVLhFUkEVwxFRD7u0GOBBBzSopXA3ujjwa2f38j/pPf8AnCV6fk75j0TP7nghjSHV/aU+oGZnWVBPRSEqSlPUAPiamGYquGIfC0qiSB79SjCQsialZBiXlnGQ82ACtxK1IIxrQAg1xEKOkY+UucDYq9rS1oAQfpPq7n7RdS6/MS19KAgXEOJFAVHI1xqow3DVxRNwtB+iolgdIbkq20f0ctSRYSwy/J3EFRF9t0nnKKjUhQ2k7IqlmgkdicD8wrWMe1tslsWhZdsvIKfDJVuuZaaWFe9V6nWKGItfTtN8JPmhzZDoQqzQXV0/Z82Jhx5tYuqBCQqpKttSIsqKtsrMICrigLHXJRLbkraTi1iXdlUsqFAHG3CvFNFVIVTOtMIXjdCAMQN/JXOD+FlXaOWJacm2wwH5QstUBHJu3yiuNDepepWhpFkskLyXWNz4hcY17RbJG0KK1a9oySH2ltOCqHElKhwIiTXFpBC4RcWKGNWujTtmsPtO3TemFKQQa1RdQkE7ibuUMVUzZXBw5KuJmBtlaW61PKUnwNyXQmnODyFqJNdl0igpFUZit8YPkpuxcEtJ/VFNPuOOLmGLzi1LVRLgFVEk0wwFSY0W9oMaAADklHUzi7FdGyZK2KBPhMkkUpUMuEj3qpCeKn1s75hMWk8Fqy2rpLrwftGYXOODIFIQ2OF0HLhgDuiRqyG4YhhH1Ue4BN3m6OEJAAAFAMgITV6q7ebnFBHga2EGpv8ALIWoEbLt0ihziyMx/wAwfJRdi4JcW7qvnZ19yYdmJflHKXrqXAOakJFAa7EjbGhHWxxtDQDYJWSnc91yUV6PWRacqlhkvShYaupIDbt8oTQGhvUvU20hWWSF5LrG56K9rXgAZLY0gs+0ny8hl6VSw4LoC23CsApoakKpWtaYbojG6FtiQb+S68POQssOjtlWlLBhpT0ophoJQQG3L5QkUwJVS9QZ0iUr4X3cAbnpZcYHgAZIwhVWrStizUTTLjDgqhxJSfyI4g0PZEmPLHBw4KLmhwsVQ6trAds+ULL929yqlApNQQQKHhllF9VK2V+JqhCwsbYorhZWoY0z0NatEJVeLT7fi3k5imIBFcRXHeNhhiCodFlqOIVUkQf1WpLP2wwkIWzLTJGAdDpbKuKklOfVEiKdxuCR4WuuAyAcCqea0FmrTmEvWm4hDaMEsMknCuIvGlK7TiTwi1tUyFmGIZ8yoGFz3XemJKSyGkJbbSEoQAlKRkAMgIRJLjcpgCyzRxdX/9k="/>
          <p:cNvSpPr>
            <a:spLocks noChangeAspect="1" noChangeArrowheads="1"/>
          </p:cNvSpPr>
          <p:nvPr/>
        </p:nvSpPr>
        <p:spPr bwMode="auto">
          <a:xfrm>
            <a:off x="825500" y="6080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4832" name="Picture 16" descr="https://www.self-helpfcu.org/sf-images/site-images/crllogoref-sh39.jpg?sfvrsn=2">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8256" y="1667983"/>
            <a:ext cx="3161595" cy="12775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0AC5730B-395F-49C8-8CEE-809541EB3CF1}" type="slidenum">
              <a:rPr lang="en-US" sz="900"/>
              <a:pPr eaLnBrk="1" hangingPunct="1"/>
              <a:t>10</a:t>
            </a:fld>
            <a:endParaRPr lang="en-US" sz="900"/>
          </a:p>
        </p:txBody>
      </p:sp>
      <p:sp>
        <p:nvSpPr>
          <p:cNvPr id="37891" name="Rectangle 2"/>
          <p:cNvSpPr>
            <a:spLocks noGrp="1" noChangeArrowheads="1"/>
          </p:cNvSpPr>
          <p:nvPr>
            <p:ph type="title"/>
          </p:nvPr>
        </p:nvSpPr>
        <p:spPr>
          <a:xfrm>
            <a:off x="492369" y="333375"/>
            <a:ext cx="2447779" cy="6157913"/>
          </a:xfrm>
        </p:spPr>
        <p:txBody>
          <a:bodyPr/>
          <a:lstStyle/>
          <a:p>
            <a:pPr eaLnBrk="1" hangingPunct="1"/>
            <a:r>
              <a:rPr lang="en-US" sz="2000" dirty="0" smtClean="0"/>
              <a:t>Three-quarters (76%) of Democrats and two-thirds (67%) of independents favor the pro-reform argument. While Republicans pick up on the partisan language in the anti-reform argument, a  plurality of them continue to support reform.  </a:t>
            </a:r>
          </a:p>
        </p:txBody>
      </p:sp>
      <p:graphicFrame>
        <p:nvGraphicFramePr>
          <p:cNvPr id="2" name="Object 4"/>
          <p:cNvGraphicFramePr>
            <a:graphicFrameLocks noChangeAspect="1"/>
          </p:cNvGraphicFramePr>
          <p:nvPr>
            <p:extLst>
              <p:ext uri="{D42A27DB-BD31-4B8C-83A1-F6EECF244321}">
                <p14:modId xmlns:p14="http://schemas.microsoft.com/office/powerpoint/2010/main" val="3322830315"/>
              </p:ext>
            </p:extLst>
          </p:nvPr>
        </p:nvGraphicFramePr>
        <p:xfrm>
          <a:off x="3009900" y="266700"/>
          <a:ext cx="6046788" cy="5927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32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big puzzle"/>
          <p:cNvPicPr>
            <a:picLocks noChangeAspect="1" noChangeArrowheads="1"/>
          </p:cNvPicPr>
          <p:nvPr/>
        </p:nvPicPr>
        <p:blipFill>
          <a:blip r:embed="rId3">
            <a:extLst>
              <a:ext uri="{28A0092B-C50C-407E-A947-70E740481C1C}">
                <a14:useLocalDpi xmlns:a14="http://schemas.microsoft.com/office/drawing/2010/main" val="0"/>
              </a:ext>
            </a:extLst>
          </a:blip>
          <a:srcRect l="18263" t="13489" r="2809" b="21077"/>
          <a:stretch>
            <a:fillRect/>
          </a:stretch>
        </p:blipFill>
        <p:spPr bwMode="auto">
          <a:xfrm>
            <a:off x="0" y="-7938"/>
            <a:ext cx="9131300" cy="689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79" name="Picture 5" descr="LRP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 y="2090738"/>
            <a:ext cx="2917825"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0" name="Text Box 6"/>
          <p:cNvSpPr txBox="1">
            <a:spLocks noChangeArrowheads="1"/>
          </p:cNvSpPr>
          <p:nvPr/>
        </p:nvSpPr>
        <p:spPr bwMode="auto">
          <a:xfrm>
            <a:off x="3706813" y="3157538"/>
            <a:ext cx="2214562" cy="243681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US" dirty="0"/>
              <a:t>Celinda Lake</a:t>
            </a:r>
          </a:p>
          <a:p>
            <a:pPr algn="l" eaLnBrk="1" hangingPunct="1"/>
            <a:r>
              <a:rPr lang="en-US" dirty="0">
                <a:hlinkClick r:id="rId5"/>
              </a:rPr>
              <a:t>clake@lakeresearch.com</a:t>
            </a:r>
            <a:endParaRPr lang="en-US" dirty="0"/>
          </a:p>
          <a:p>
            <a:pPr algn="l" eaLnBrk="1" hangingPunct="1"/>
            <a:endParaRPr lang="en-US" dirty="0"/>
          </a:p>
          <a:p>
            <a:pPr algn="l" eaLnBrk="1" hangingPunct="1"/>
            <a:r>
              <a:rPr lang="en-US" dirty="0" smtClean="0"/>
              <a:t>David Mermin</a:t>
            </a:r>
            <a:endParaRPr lang="en-US" dirty="0"/>
          </a:p>
          <a:p>
            <a:pPr algn="l" eaLnBrk="1" hangingPunct="1"/>
            <a:r>
              <a:rPr lang="en-US" dirty="0" smtClean="0">
                <a:hlinkClick r:id="rId6"/>
              </a:rPr>
              <a:t>dmermin@lakeresearch.com</a:t>
            </a:r>
            <a:endParaRPr lang="en-US" dirty="0"/>
          </a:p>
          <a:p>
            <a:pPr algn="l" eaLnBrk="1" hangingPunct="1"/>
            <a:endParaRPr lang="en-US" dirty="0"/>
          </a:p>
          <a:p>
            <a:pPr algn="l" eaLnBrk="1" hangingPunct="1"/>
            <a:r>
              <a:rPr lang="en-US" dirty="0" smtClean="0"/>
              <a:t>Jeff Klinger</a:t>
            </a:r>
            <a:endParaRPr lang="en-US" dirty="0"/>
          </a:p>
          <a:p>
            <a:pPr algn="l" eaLnBrk="1" hangingPunct="1"/>
            <a:r>
              <a:rPr lang="en-US" dirty="0" smtClean="0">
                <a:hlinkClick r:id="rId7"/>
              </a:rPr>
              <a:t>jklinger@lakeresearch.com</a:t>
            </a:r>
            <a:endParaRPr lang="en-US" dirty="0"/>
          </a:p>
          <a:p>
            <a:pPr algn="l" eaLnBrk="1" hangingPunct="1"/>
            <a:endParaRPr lang="en-US" dirty="0"/>
          </a:p>
        </p:txBody>
      </p:sp>
      <p:sp>
        <p:nvSpPr>
          <p:cNvPr id="75781" name="Text Box 8"/>
          <p:cNvSpPr txBox="1">
            <a:spLocks noChangeArrowheads="1"/>
          </p:cNvSpPr>
          <p:nvPr/>
        </p:nvSpPr>
        <p:spPr bwMode="auto">
          <a:xfrm>
            <a:off x="3698875" y="2135188"/>
            <a:ext cx="5092700" cy="89535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US" sz="2000"/>
              <a:t>Washington, DC | Berkeley, CA | New York, NY</a:t>
            </a:r>
          </a:p>
          <a:p>
            <a:pPr algn="l" eaLnBrk="1" hangingPunct="1"/>
            <a:r>
              <a:rPr lang="en-US" sz="1600">
                <a:hlinkClick r:id="rId8"/>
              </a:rPr>
              <a:t>LakeResearch.com</a:t>
            </a:r>
            <a:endParaRPr lang="en-US" sz="1600"/>
          </a:p>
          <a:p>
            <a:pPr algn="l" eaLnBrk="1" hangingPunct="1"/>
            <a:r>
              <a:rPr lang="en-US" sz="1600"/>
              <a:t>202.776.9066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789D34B5-62D3-45A0-BE4E-D3CDDCBB406D}" type="slidenum">
              <a:rPr lang="en-US" sz="900" smtClean="0"/>
              <a:pPr eaLnBrk="1" hangingPunct="1"/>
              <a:t>2</a:t>
            </a:fld>
            <a:endParaRPr lang="en-US" sz="900" smtClean="0"/>
          </a:p>
        </p:txBody>
      </p:sp>
      <p:sp>
        <p:nvSpPr>
          <p:cNvPr id="4099" name="Rectangle 2"/>
          <p:cNvSpPr>
            <a:spLocks noGrp="1" noChangeArrowheads="1"/>
          </p:cNvSpPr>
          <p:nvPr>
            <p:ph type="title"/>
          </p:nvPr>
        </p:nvSpPr>
        <p:spPr/>
        <p:txBody>
          <a:bodyPr/>
          <a:lstStyle/>
          <a:p>
            <a:pPr eaLnBrk="1" hangingPunct="1"/>
            <a:r>
              <a:rPr lang="en-US" smtClean="0"/>
              <a:t>Methodology</a:t>
            </a:r>
          </a:p>
        </p:txBody>
      </p:sp>
      <p:sp>
        <p:nvSpPr>
          <p:cNvPr id="4100" name="Rectangle 3"/>
          <p:cNvSpPr>
            <a:spLocks noGrp="1" noChangeArrowheads="1"/>
          </p:cNvSpPr>
          <p:nvPr>
            <p:ph type="body" idx="1"/>
          </p:nvPr>
        </p:nvSpPr>
        <p:spPr/>
        <p:txBody>
          <a:bodyPr/>
          <a:lstStyle/>
          <a:p>
            <a:pPr eaLnBrk="1" hangingPunct="1">
              <a:lnSpc>
                <a:spcPct val="80000"/>
              </a:lnSpc>
            </a:pPr>
            <a:r>
              <a:rPr lang="en-US" dirty="0" smtClean="0"/>
              <a:t>Lake Research Partners designed and administered this survey that was conducted by telephone using professional interviewers between July 8-11, 2013.  The survey reached a total of 1,004 likely 2014 voters nationwide.</a:t>
            </a:r>
          </a:p>
          <a:p>
            <a:pPr eaLnBrk="1" hangingPunct="1">
              <a:lnSpc>
                <a:spcPct val="80000"/>
              </a:lnSpc>
            </a:pPr>
            <a:endParaRPr lang="en-US" dirty="0" smtClean="0"/>
          </a:p>
          <a:p>
            <a:pPr eaLnBrk="1" hangingPunct="1">
              <a:lnSpc>
                <a:spcPct val="80000"/>
              </a:lnSpc>
            </a:pPr>
            <a:r>
              <a:rPr lang="en-US" dirty="0" smtClean="0"/>
              <a:t>Telephone numbers for the survey were drawn randomly from a voter file.  The sample was stratified geographically by region based on the proportion of voters in each region.  The data were weighted by gender, race, age, party identification, and region.</a:t>
            </a:r>
          </a:p>
          <a:p>
            <a:pPr eaLnBrk="1" hangingPunct="1">
              <a:lnSpc>
                <a:spcPct val="80000"/>
              </a:lnSpc>
            </a:pPr>
            <a:endParaRPr lang="en-US" dirty="0" smtClean="0"/>
          </a:p>
          <a:p>
            <a:pPr eaLnBrk="1" hangingPunct="1">
              <a:lnSpc>
                <a:spcPct val="80000"/>
              </a:lnSpc>
            </a:pPr>
            <a:r>
              <a:rPr lang="en-US" dirty="0" smtClean="0"/>
              <a:t>The margin of error for this survey is +/- 3.1%. </a:t>
            </a:r>
          </a:p>
        </p:txBody>
      </p:sp>
    </p:spTree>
    <p:extLst>
      <p:ext uri="{BB962C8B-B14F-4D97-AF65-F5344CB8AC3E}">
        <p14:creationId xmlns:p14="http://schemas.microsoft.com/office/powerpoint/2010/main" val="171884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CD832E7E-363E-459A-8833-0009DED9514A}" type="slidenum">
              <a:rPr lang="en-US" sz="900"/>
              <a:pPr eaLnBrk="1" hangingPunct="1"/>
              <a:t>3</a:t>
            </a:fld>
            <a:endParaRPr lang="en-US" sz="900"/>
          </a:p>
        </p:txBody>
      </p:sp>
      <p:sp>
        <p:nvSpPr>
          <p:cNvPr id="5123" name="Rectangle 2"/>
          <p:cNvSpPr>
            <a:spLocks noGrp="1" noChangeArrowheads="1"/>
          </p:cNvSpPr>
          <p:nvPr>
            <p:ph type="title"/>
          </p:nvPr>
        </p:nvSpPr>
        <p:spPr/>
        <p:txBody>
          <a:bodyPr/>
          <a:lstStyle/>
          <a:p>
            <a:pPr eaLnBrk="1" hangingPunct="1"/>
            <a:r>
              <a:rPr lang="en-US" dirty="0" smtClean="0"/>
              <a:t>Executive Summary</a:t>
            </a:r>
          </a:p>
        </p:txBody>
      </p:sp>
      <p:sp>
        <p:nvSpPr>
          <p:cNvPr id="5124" name="Rectangle 3"/>
          <p:cNvSpPr>
            <a:spLocks noGrp="1" noChangeArrowheads="1"/>
          </p:cNvSpPr>
          <p:nvPr>
            <p:ph type="body" idx="1"/>
          </p:nvPr>
        </p:nvSpPr>
        <p:spPr>
          <a:xfrm>
            <a:off x="685800" y="1180896"/>
            <a:ext cx="7772400" cy="4733925"/>
          </a:xfrm>
        </p:spPr>
        <p:txBody>
          <a:bodyPr/>
          <a:lstStyle/>
          <a:p>
            <a:pPr marL="0" indent="0" eaLnBrk="1" hangingPunct="1">
              <a:lnSpc>
                <a:spcPct val="80000"/>
              </a:lnSpc>
              <a:buNone/>
            </a:pPr>
            <a:r>
              <a:rPr lang="en-US" sz="1800" b="1" dirty="0" smtClean="0"/>
              <a:t>Voters </a:t>
            </a:r>
            <a:r>
              <a:rPr lang="en-US" sz="1800" b="1" dirty="0"/>
              <a:t>across party lines strongly support regulations on financial services and products and believe tougher rules and enforcement are needed</a:t>
            </a:r>
            <a:r>
              <a:rPr lang="en-US" sz="1800" b="1" dirty="0" smtClean="0"/>
              <a:t>. </a:t>
            </a:r>
            <a:r>
              <a:rPr lang="en-US" sz="1800" b="1" dirty="0"/>
              <a:t>They favor the Consumer Financial Protection Bureau with 80% support. Voters are well ahead of politicians in Washington on this issue. Across party lines, they want stronger reforms and more accountability for financial companies. </a:t>
            </a:r>
            <a:endParaRPr lang="en-US" sz="1800" b="1" dirty="0" smtClean="0"/>
          </a:p>
          <a:p>
            <a:pPr marL="0" indent="0" eaLnBrk="1" hangingPunct="1">
              <a:lnSpc>
                <a:spcPct val="80000"/>
              </a:lnSpc>
              <a:buNone/>
            </a:pPr>
            <a:endParaRPr lang="en-US" sz="1800" dirty="0" smtClean="0"/>
          </a:p>
          <a:p>
            <a:pPr lvl="0"/>
            <a:r>
              <a:rPr lang="en-US" sz="1600" b="1" dirty="0"/>
              <a:t>Eight in ten (80%) voters favor the Consumer Financial Protection Bureau after hearing a short description.  Just 13% oppose the CFPB.</a:t>
            </a:r>
            <a:endParaRPr lang="en-US" sz="1600" dirty="0"/>
          </a:p>
          <a:p>
            <a:pPr lvl="1"/>
            <a:r>
              <a:rPr lang="en-US" sz="1600" dirty="0"/>
              <a:t>Voters across party lines support the CFPB, including 91% of Democrats, 79% of independents, and 71% of Republicans</a:t>
            </a:r>
            <a:r>
              <a:rPr lang="en-US" sz="1600" dirty="0" smtClean="0"/>
              <a:t>.</a:t>
            </a:r>
          </a:p>
          <a:p>
            <a:pPr marL="457200" lvl="1" indent="0">
              <a:buNone/>
            </a:pPr>
            <a:endParaRPr lang="en-US" sz="1600" dirty="0"/>
          </a:p>
          <a:p>
            <a:pPr lvl="0"/>
            <a:r>
              <a:rPr lang="en-US" sz="1600" b="1" dirty="0"/>
              <a:t>Voters want rules and enforcement for Wall Street to be tougher; 83% say Wall Street should be held accountable with tougher rules and enforcement, while just 9% believe their practices have changed enough that they do not need further </a:t>
            </a:r>
            <a:r>
              <a:rPr lang="en-US" sz="1600" b="1" dirty="0" smtClean="0"/>
              <a:t>regulation.</a:t>
            </a:r>
          </a:p>
          <a:p>
            <a:pPr lvl="1"/>
            <a:r>
              <a:rPr lang="en-US" sz="1600" dirty="0"/>
              <a:t>T</a:t>
            </a:r>
            <a:r>
              <a:rPr lang="en-US" sz="1600" dirty="0" smtClean="0"/>
              <a:t>ougher </a:t>
            </a:r>
            <a:r>
              <a:rPr lang="en-US" sz="1600" dirty="0"/>
              <a:t>rules and enforcement </a:t>
            </a:r>
            <a:r>
              <a:rPr lang="en-US" sz="1600" dirty="0" smtClean="0"/>
              <a:t>have </a:t>
            </a:r>
            <a:r>
              <a:rPr lang="en-US" sz="1600" dirty="0"/>
              <a:t>bipartisan support, including 89% of Democrats, 82% of independents, and 75% of Republicans</a:t>
            </a:r>
            <a:r>
              <a:rPr lang="en-US" sz="1600" dirty="0" smtClean="0"/>
              <a:t>.</a:t>
            </a:r>
          </a:p>
          <a:p>
            <a:pPr marL="457200" lvl="1" indent="0">
              <a:buNone/>
            </a:pPr>
            <a:r>
              <a:rPr lang="en-US" sz="1600" dirty="0" smtClean="0"/>
              <a:t> </a:t>
            </a:r>
          </a:p>
          <a:p>
            <a:pPr lvl="1"/>
            <a:r>
              <a:rPr lang="en-US" sz="1600" dirty="0" smtClean="0"/>
              <a:t>Voters</a:t>
            </a:r>
            <a:r>
              <a:rPr lang="en-US" sz="1600" dirty="0"/>
              <a:t>’ support for tougher rules for financial companies has </a:t>
            </a:r>
            <a:r>
              <a:rPr lang="en-US" sz="1600" u="sng" dirty="0"/>
              <a:t>increased by 10 points</a:t>
            </a:r>
            <a:r>
              <a:rPr lang="en-US" sz="1600" dirty="0"/>
              <a:t> over the past year</a:t>
            </a:r>
            <a:r>
              <a:rPr lang="en-US" sz="1600" dirty="0" smtClean="0"/>
              <a:t>. </a:t>
            </a:r>
            <a:r>
              <a:rPr lang="en-US" sz="1600" dirty="0"/>
              <a:t>In July 2012, 73% of voters supported holding Wall Street financial companies accountable with tougher rules. </a:t>
            </a:r>
          </a:p>
          <a:p>
            <a:pPr lvl="1"/>
            <a:endParaRPr lang="en-US" sz="1600" dirty="0"/>
          </a:p>
        </p:txBody>
      </p:sp>
    </p:spTree>
    <p:extLst>
      <p:ext uri="{BB962C8B-B14F-4D97-AF65-F5344CB8AC3E}">
        <p14:creationId xmlns:p14="http://schemas.microsoft.com/office/powerpoint/2010/main" val="3290025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83C9B5B3-3CF8-49B5-9470-52CA96DFE854}" type="slidenum">
              <a:rPr lang="en-US" sz="900"/>
              <a:pPr eaLnBrk="1" hangingPunct="1"/>
              <a:t>4</a:t>
            </a:fld>
            <a:endParaRPr lang="en-US" sz="900"/>
          </a:p>
        </p:txBody>
      </p:sp>
      <p:sp>
        <p:nvSpPr>
          <p:cNvPr id="11267" name="Rectangle 2"/>
          <p:cNvSpPr>
            <a:spLocks noGrp="1" noChangeArrowheads="1"/>
          </p:cNvSpPr>
          <p:nvPr>
            <p:ph type="title"/>
          </p:nvPr>
        </p:nvSpPr>
        <p:spPr/>
        <p:txBody>
          <a:bodyPr/>
          <a:lstStyle/>
          <a:p>
            <a:pPr eaLnBrk="1" hangingPunct="1"/>
            <a:r>
              <a:rPr lang="en-US" sz="1800" dirty="0" smtClean="0"/>
              <a:t>After hearing a short description, 8 in 10 voters favor the Consumer Financial Protection Bureau (CFPB), including nearly half (49%) who strongly favor it.</a:t>
            </a:r>
          </a:p>
        </p:txBody>
      </p:sp>
      <p:sp>
        <p:nvSpPr>
          <p:cNvPr id="11268" name="Text Box 3"/>
          <p:cNvSpPr txBox="1">
            <a:spLocks noChangeArrowheads="1"/>
          </p:cNvSpPr>
          <p:nvPr/>
        </p:nvSpPr>
        <p:spPr bwMode="auto">
          <a:xfrm>
            <a:off x="-1" y="6160057"/>
            <a:ext cx="745587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US" sz="1000" dirty="0"/>
              <a:t>Part of the Wall Street Reform law was the establishment of the Consumer Financial Protection Bureau, or CFPB. It is the first federal agency whose focus is protecting consumers when they use mortgages, credit cards, bank accounts, and other financial products and services. Its mission includes preventing deceptive, unfair and abusive lending and collection practices by banks and other companies.  From what you know about the Consumer Financial Protection Bureau, or CFPB, would you say you favor or oppose the CFPB?</a:t>
            </a:r>
          </a:p>
        </p:txBody>
      </p:sp>
      <p:graphicFrame>
        <p:nvGraphicFramePr>
          <p:cNvPr id="2" name="Object 4"/>
          <p:cNvGraphicFramePr>
            <a:graphicFrameLocks noChangeAspect="1"/>
          </p:cNvGraphicFramePr>
          <p:nvPr>
            <p:extLst>
              <p:ext uri="{D42A27DB-BD31-4B8C-83A1-F6EECF244321}">
                <p14:modId xmlns:p14="http://schemas.microsoft.com/office/powerpoint/2010/main" val="2444275235"/>
              </p:ext>
            </p:extLst>
          </p:nvPr>
        </p:nvGraphicFramePr>
        <p:xfrm>
          <a:off x="910419" y="1817200"/>
          <a:ext cx="7262910" cy="3951404"/>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AutoShape 5"/>
          <p:cNvSpPr>
            <a:spLocks noChangeArrowheads="1"/>
          </p:cNvSpPr>
          <p:nvPr/>
        </p:nvSpPr>
        <p:spPr bwMode="auto">
          <a:xfrm>
            <a:off x="3282006" y="2648491"/>
            <a:ext cx="671016" cy="374650"/>
          </a:xfrm>
          <a:prstGeom prst="bracketPair">
            <a:avLst>
              <a:gd name="adj" fmla="val 16667"/>
            </a:avLst>
          </a:prstGeom>
          <a:noFill/>
          <a:ln w="38100">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600" b="1" dirty="0" smtClean="0">
                <a:solidFill>
                  <a:schemeClr val="tx2"/>
                </a:solidFill>
              </a:rPr>
              <a:t>+67</a:t>
            </a:r>
            <a:endParaRPr lang="en-US" sz="2600" b="1" dirty="0">
              <a:solidFill>
                <a:schemeClr val="tx2"/>
              </a:solidFill>
            </a:endParaRPr>
          </a:p>
        </p:txBody>
      </p:sp>
    </p:spTree>
    <p:extLst>
      <p:ext uri="{BB962C8B-B14F-4D97-AF65-F5344CB8AC3E}">
        <p14:creationId xmlns:p14="http://schemas.microsoft.com/office/powerpoint/2010/main" val="3737377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0AC5730B-395F-49C8-8CEE-809541EB3CF1}" type="slidenum">
              <a:rPr lang="en-US" sz="900"/>
              <a:pPr eaLnBrk="1" hangingPunct="1"/>
              <a:t>5</a:t>
            </a:fld>
            <a:endParaRPr lang="en-US" sz="900"/>
          </a:p>
        </p:txBody>
      </p:sp>
      <p:sp>
        <p:nvSpPr>
          <p:cNvPr id="37891" name="Rectangle 2"/>
          <p:cNvSpPr>
            <a:spLocks noGrp="1" noChangeArrowheads="1"/>
          </p:cNvSpPr>
          <p:nvPr>
            <p:ph type="title"/>
          </p:nvPr>
        </p:nvSpPr>
        <p:spPr>
          <a:xfrm>
            <a:off x="492369" y="333375"/>
            <a:ext cx="2715065" cy="6157913"/>
          </a:xfrm>
        </p:spPr>
        <p:txBody>
          <a:bodyPr/>
          <a:lstStyle/>
          <a:p>
            <a:pPr eaLnBrk="1" hangingPunct="1"/>
            <a:r>
              <a:rPr lang="en-US" sz="2200" dirty="0" smtClean="0"/>
              <a:t>Support for the CFPB is strong and broad. Voters across the spectrum, including 71% of Republicans, overwhelmingly favor the CFPB. </a:t>
            </a:r>
          </a:p>
        </p:txBody>
      </p:sp>
      <p:graphicFrame>
        <p:nvGraphicFramePr>
          <p:cNvPr id="2" name="Object 4"/>
          <p:cNvGraphicFramePr>
            <a:graphicFrameLocks noChangeAspect="1"/>
          </p:cNvGraphicFramePr>
          <p:nvPr>
            <p:extLst>
              <p:ext uri="{D42A27DB-BD31-4B8C-83A1-F6EECF244321}">
                <p14:modId xmlns:p14="http://schemas.microsoft.com/office/powerpoint/2010/main" val="218911748"/>
              </p:ext>
            </p:extLst>
          </p:nvPr>
        </p:nvGraphicFramePr>
        <p:xfrm>
          <a:off x="3009900" y="266700"/>
          <a:ext cx="6046788" cy="5927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334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7FB8760B-5190-4929-88F7-B4175ECC595D}" type="slidenum">
              <a:rPr lang="en-US" sz="900"/>
              <a:pPr eaLnBrk="1" hangingPunct="1"/>
              <a:t>6</a:t>
            </a:fld>
            <a:endParaRPr lang="en-US" sz="900"/>
          </a:p>
        </p:txBody>
      </p:sp>
      <p:sp>
        <p:nvSpPr>
          <p:cNvPr id="12291" name="Rectangle 2"/>
          <p:cNvSpPr>
            <a:spLocks noGrp="1" noChangeArrowheads="1"/>
          </p:cNvSpPr>
          <p:nvPr>
            <p:ph type="title"/>
          </p:nvPr>
        </p:nvSpPr>
        <p:spPr/>
        <p:txBody>
          <a:bodyPr/>
          <a:lstStyle/>
          <a:p>
            <a:pPr eaLnBrk="1" hangingPunct="1"/>
            <a:r>
              <a:rPr lang="en-US" sz="2000" dirty="0" smtClean="0"/>
              <a:t>More than 8 in 10 voters (83%) support tougher rules and enforcement for Wall Street financial companies, while just 9% believe financial companies have changed their practices and don’t need further regulation. </a:t>
            </a:r>
          </a:p>
        </p:txBody>
      </p:sp>
      <p:graphicFrame>
        <p:nvGraphicFramePr>
          <p:cNvPr id="2" name="Object 4"/>
          <p:cNvGraphicFramePr>
            <a:graphicFrameLocks noChangeAspect="1"/>
          </p:cNvGraphicFramePr>
          <p:nvPr>
            <p:extLst>
              <p:ext uri="{D42A27DB-BD31-4B8C-83A1-F6EECF244321}">
                <p14:modId xmlns:p14="http://schemas.microsoft.com/office/powerpoint/2010/main" val="2634660319"/>
              </p:ext>
            </p:extLst>
          </p:nvPr>
        </p:nvGraphicFramePr>
        <p:xfrm>
          <a:off x="1163638" y="1887538"/>
          <a:ext cx="7435168" cy="3866148"/>
        </p:xfrm>
        <a:graphic>
          <a:graphicData uri="http://schemas.openxmlformats.org/drawingml/2006/chart">
            <c:chart xmlns:c="http://schemas.openxmlformats.org/drawingml/2006/chart" xmlns:r="http://schemas.openxmlformats.org/officeDocument/2006/relationships" r:id="rId2"/>
          </a:graphicData>
        </a:graphic>
      </p:graphicFrame>
      <p:sp>
        <p:nvSpPr>
          <p:cNvPr id="12293" name="Text Box 5"/>
          <p:cNvSpPr txBox="1">
            <a:spLocks noChangeArrowheads="1"/>
          </p:cNvSpPr>
          <p:nvPr/>
        </p:nvSpPr>
        <p:spPr bwMode="auto">
          <a:xfrm>
            <a:off x="0" y="6399213"/>
            <a:ext cx="76809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GB" sz="1000" dirty="0"/>
              <a:t>Should Wall Street financial companies be held accountable with tougher rules and enforcement for the practices that caused the financial crisis, or have their practices changed enough that they don’t need further regulation?</a:t>
            </a:r>
            <a:endParaRPr lang="en-US" sz="1000" dirty="0"/>
          </a:p>
        </p:txBody>
      </p:sp>
    </p:spTree>
    <p:extLst>
      <p:ext uri="{BB962C8B-B14F-4D97-AF65-F5344CB8AC3E}">
        <p14:creationId xmlns:p14="http://schemas.microsoft.com/office/powerpoint/2010/main" val="172975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0AC5730B-395F-49C8-8CEE-809541EB3CF1}" type="slidenum">
              <a:rPr lang="en-US" sz="900"/>
              <a:pPr eaLnBrk="1" hangingPunct="1"/>
              <a:t>7</a:t>
            </a:fld>
            <a:endParaRPr lang="en-US" sz="900"/>
          </a:p>
        </p:txBody>
      </p:sp>
      <p:sp>
        <p:nvSpPr>
          <p:cNvPr id="37891" name="Rectangle 2"/>
          <p:cNvSpPr>
            <a:spLocks noGrp="1" noChangeArrowheads="1"/>
          </p:cNvSpPr>
          <p:nvPr>
            <p:ph type="title"/>
          </p:nvPr>
        </p:nvSpPr>
        <p:spPr>
          <a:xfrm>
            <a:off x="492369" y="333375"/>
            <a:ext cx="2447779" cy="6157913"/>
          </a:xfrm>
        </p:spPr>
        <p:txBody>
          <a:bodyPr/>
          <a:lstStyle/>
          <a:p>
            <a:pPr eaLnBrk="1" hangingPunct="1"/>
            <a:r>
              <a:rPr lang="en-US" sz="2000" dirty="0" smtClean="0"/>
              <a:t>Across age, gender, race, party identification, and region, voters are clear in their view that tougher rules and enforcement are needed for Wall Street financial companies.</a:t>
            </a:r>
          </a:p>
        </p:txBody>
      </p:sp>
      <p:graphicFrame>
        <p:nvGraphicFramePr>
          <p:cNvPr id="2" name="Object 4"/>
          <p:cNvGraphicFramePr>
            <a:graphicFrameLocks noChangeAspect="1"/>
          </p:cNvGraphicFramePr>
          <p:nvPr>
            <p:extLst>
              <p:ext uri="{D42A27DB-BD31-4B8C-83A1-F6EECF244321}">
                <p14:modId xmlns:p14="http://schemas.microsoft.com/office/powerpoint/2010/main" val="1647927059"/>
              </p:ext>
            </p:extLst>
          </p:nvPr>
        </p:nvGraphicFramePr>
        <p:xfrm>
          <a:off x="3009900" y="266700"/>
          <a:ext cx="6046788" cy="5927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187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7FB8760B-5190-4929-88F7-B4175ECC595D}" type="slidenum">
              <a:rPr lang="en-US" sz="900"/>
              <a:pPr eaLnBrk="1" hangingPunct="1"/>
              <a:t>8</a:t>
            </a:fld>
            <a:endParaRPr lang="en-US" sz="900"/>
          </a:p>
        </p:txBody>
      </p:sp>
      <p:sp>
        <p:nvSpPr>
          <p:cNvPr id="12291" name="Rectangle 2"/>
          <p:cNvSpPr>
            <a:spLocks noGrp="1" noChangeArrowheads="1"/>
          </p:cNvSpPr>
          <p:nvPr>
            <p:ph type="title"/>
          </p:nvPr>
        </p:nvSpPr>
        <p:spPr/>
        <p:txBody>
          <a:bodyPr/>
          <a:lstStyle/>
          <a:p>
            <a:pPr eaLnBrk="1" hangingPunct="1"/>
            <a:r>
              <a:rPr lang="en-US" sz="2400" dirty="0" smtClean="0"/>
              <a:t>Voters want further action to regulate financial companies. More voters support tougher rules and enforcement now than in the past two years.</a:t>
            </a:r>
          </a:p>
        </p:txBody>
      </p:sp>
      <p:graphicFrame>
        <p:nvGraphicFramePr>
          <p:cNvPr id="2" name="Object 4"/>
          <p:cNvGraphicFramePr>
            <a:graphicFrameLocks noChangeAspect="1"/>
          </p:cNvGraphicFramePr>
          <p:nvPr>
            <p:extLst>
              <p:ext uri="{D42A27DB-BD31-4B8C-83A1-F6EECF244321}">
                <p14:modId xmlns:p14="http://schemas.microsoft.com/office/powerpoint/2010/main" val="1443125712"/>
              </p:ext>
            </p:extLst>
          </p:nvPr>
        </p:nvGraphicFramePr>
        <p:xfrm>
          <a:off x="436099" y="1887538"/>
          <a:ext cx="8370276" cy="3866148"/>
        </p:xfrm>
        <a:graphic>
          <a:graphicData uri="http://schemas.openxmlformats.org/drawingml/2006/chart">
            <c:chart xmlns:c="http://schemas.openxmlformats.org/drawingml/2006/chart" xmlns:r="http://schemas.openxmlformats.org/officeDocument/2006/relationships" r:id="rId2"/>
          </a:graphicData>
        </a:graphic>
      </p:graphicFrame>
      <p:sp>
        <p:nvSpPr>
          <p:cNvPr id="12293" name="Text Box 5"/>
          <p:cNvSpPr txBox="1">
            <a:spLocks noChangeArrowheads="1"/>
          </p:cNvSpPr>
          <p:nvPr/>
        </p:nvSpPr>
        <p:spPr bwMode="auto">
          <a:xfrm>
            <a:off x="0" y="6399213"/>
            <a:ext cx="76809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GB" sz="1000" dirty="0"/>
              <a:t>Should Wall Street financial companies be held accountable with tougher rules and enforcement for the practices that caused the financial crisis, or have their practices changed enough that they don’t need further regulation?</a:t>
            </a:r>
            <a:endParaRPr lang="en-US" sz="1000" dirty="0"/>
          </a:p>
        </p:txBody>
      </p:sp>
      <p:sp>
        <p:nvSpPr>
          <p:cNvPr id="3" name="TextBox 2"/>
          <p:cNvSpPr txBox="1"/>
          <p:nvPr/>
        </p:nvSpPr>
        <p:spPr>
          <a:xfrm>
            <a:off x="1420841" y="2264919"/>
            <a:ext cx="1322363" cy="400110"/>
          </a:xfrm>
          <a:prstGeom prst="rect">
            <a:avLst/>
          </a:prstGeom>
          <a:noFill/>
        </p:spPr>
        <p:txBody>
          <a:bodyPr wrap="square" rtlCol="0">
            <a:spAutoFit/>
          </a:bodyPr>
          <a:lstStyle/>
          <a:p>
            <a:pPr algn="ctr"/>
            <a:r>
              <a:rPr lang="en-US" sz="2000" b="1" u="sng" dirty="0" smtClean="0"/>
              <a:t>2011</a:t>
            </a:r>
            <a:endParaRPr lang="en-US" sz="2000" b="1" u="sng" dirty="0"/>
          </a:p>
        </p:txBody>
      </p:sp>
      <p:sp>
        <p:nvSpPr>
          <p:cNvPr id="7" name="TextBox 6"/>
          <p:cNvSpPr txBox="1"/>
          <p:nvPr/>
        </p:nvSpPr>
        <p:spPr>
          <a:xfrm>
            <a:off x="4217963" y="2262571"/>
            <a:ext cx="1322363" cy="400110"/>
          </a:xfrm>
          <a:prstGeom prst="rect">
            <a:avLst/>
          </a:prstGeom>
          <a:noFill/>
        </p:spPr>
        <p:txBody>
          <a:bodyPr wrap="square" rtlCol="0">
            <a:spAutoFit/>
          </a:bodyPr>
          <a:lstStyle/>
          <a:p>
            <a:pPr algn="ctr"/>
            <a:r>
              <a:rPr lang="en-US" sz="2000" b="1" u="sng" dirty="0" smtClean="0"/>
              <a:t>2012</a:t>
            </a:r>
            <a:endParaRPr lang="en-US" sz="2000" b="1" u="sng" dirty="0"/>
          </a:p>
        </p:txBody>
      </p:sp>
      <p:sp>
        <p:nvSpPr>
          <p:cNvPr id="8" name="TextBox 7"/>
          <p:cNvSpPr txBox="1"/>
          <p:nvPr/>
        </p:nvSpPr>
        <p:spPr>
          <a:xfrm>
            <a:off x="7071365" y="2294655"/>
            <a:ext cx="1322363" cy="400110"/>
          </a:xfrm>
          <a:prstGeom prst="rect">
            <a:avLst/>
          </a:prstGeom>
          <a:noFill/>
        </p:spPr>
        <p:txBody>
          <a:bodyPr wrap="square" rtlCol="0">
            <a:spAutoFit/>
          </a:bodyPr>
          <a:lstStyle/>
          <a:p>
            <a:pPr algn="ctr"/>
            <a:r>
              <a:rPr lang="en-US" sz="2000" b="1" u="sng" dirty="0" smtClean="0"/>
              <a:t>2013</a:t>
            </a:r>
            <a:endParaRPr lang="en-US" sz="2000" b="1" u="sng" dirty="0"/>
          </a:p>
        </p:txBody>
      </p:sp>
      <p:cxnSp>
        <p:nvCxnSpPr>
          <p:cNvPr id="5" name="Straight Connector 4"/>
          <p:cNvCxnSpPr/>
          <p:nvPr/>
        </p:nvCxnSpPr>
        <p:spPr bwMode="auto">
          <a:xfrm flipV="1">
            <a:off x="3207434" y="2494710"/>
            <a:ext cx="0" cy="2189832"/>
          </a:xfrm>
          <a:prstGeom prst="line">
            <a:avLst/>
          </a:pr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V="1">
            <a:off x="6046822" y="2506430"/>
            <a:ext cx="0" cy="2189832"/>
          </a:xfrm>
          <a:prstGeom prst="line">
            <a:avLst/>
          </a:pr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2462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0"/>
          </p:nvPr>
        </p:nvSpPr>
        <p:spPr>
          <a:noFill/>
        </p:spPr>
        <p:txBody>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eaLnBrk="1" hangingPunct="1"/>
            <a:fld id="{83C9B5B3-3CF8-49B5-9470-52CA96DFE854}" type="slidenum">
              <a:rPr lang="en-US" sz="900"/>
              <a:pPr eaLnBrk="1" hangingPunct="1"/>
              <a:t>9</a:t>
            </a:fld>
            <a:endParaRPr lang="en-US" sz="900"/>
          </a:p>
        </p:txBody>
      </p:sp>
      <p:sp>
        <p:nvSpPr>
          <p:cNvPr id="11267" name="Rectangle 2"/>
          <p:cNvSpPr>
            <a:spLocks noGrp="1" noChangeArrowheads="1"/>
          </p:cNvSpPr>
          <p:nvPr>
            <p:ph type="title"/>
          </p:nvPr>
        </p:nvSpPr>
        <p:spPr/>
        <p:txBody>
          <a:bodyPr/>
          <a:lstStyle/>
          <a:p>
            <a:pPr eaLnBrk="1" hangingPunct="1"/>
            <a:r>
              <a:rPr lang="en-US" sz="1800" dirty="0" smtClean="0"/>
              <a:t>After hearing arguments for and against Wall Street reform, nearly two-thirds (63%) report that a statement that says Wall Street must be held accountable and prevented from repeating the same actions is closer to their own view. </a:t>
            </a:r>
          </a:p>
        </p:txBody>
      </p:sp>
      <p:sp>
        <p:nvSpPr>
          <p:cNvPr id="11268" name="Text Box 3"/>
          <p:cNvSpPr txBox="1">
            <a:spLocks noChangeArrowheads="1"/>
          </p:cNvSpPr>
          <p:nvPr/>
        </p:nvSpPr>
        <p:spPr bwMode="auto">
          <a:xfrm>
            <a:off x="-1" y="6413281"/>
            <a:ext cx="745587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l" eaLnBrk="1" hangingPunct="1"/>
            <a:r>
              <a:rPr lang="en-US" sz="1000" dirty="0"/>
              <a:t>Now I’d like to read you a pair of statements about Wall Street reform. Of the two, please tell me which statement is closer to your own views.</a:t>
            </a:r>
          </a:p>
        </p:txBody>
      </p:sp>
      <p:graphicFrame>
        <p:nvGraphicFramePr>
          <p:cNvPr id="2" name="Object 4"/>
          <p:cNvGraphicFramePr>
            <a:graphicFrameLocks noChangeAspect="1"/>
          </p:cNvGraphicFramePr>
          <p:nvPr>
            <p:extLst>
              <p:ext uri="{D42A27DB-BD31-4B8C-83A1-F6EECF244321}">
                <p14:modId xmlns:p14="http://schemas.microsoft.com/office/powerpoint/2010/main" val="1241819502"/>
              </p:ext>
            </p:extLst>
          </p:nvPr>
        </p:nvGraphicFramePr>
        <p:xfrm>
          <a:off x="3282005" y="1760929"/>
          <a:ext cx="5735385" cy="3951404"/>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AutoShape 5"/>
          <p:cNvSpPr>
            <a:spLocks noChangeArrowheads="1"/>
          </p:cNvSpPr>
          <p:nvPr/>
        </p:nvSpPr>
        <p:spPr bwMode="auto">
          <a:xfrm>
            <a:off x="5181144" y="2648491"/>
            <a:ext cx="671016" cy="374650"/>
          </a:xfrm>
          <a:prstGeom prst="bracketPair">
            <a:avLst>
              <a:gd name="adj" fmla="val 16667"/>
            </a:avLst>
          </a:prstGeom>
          <a:noFill/>
          <a:ln w="38100">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600" b="1" dirty="0" smtClean="0">
                <a:solidFill>
                  <a:schemeClr val="tx2"/>
                </a:solidFill>
              </a:rPr>
              <a:t>+39</a:t>
            </a:r>
            <a:endParaRPr lang="en-US" sz="2600" b="1" dirty="0">
              <a:solidFill>
                <a:schemeClr val="tx2"/>
              </a:solidFill>
            </a:endParaRPr>
          </a:p>
        </p:txBody>
      </p:sp>
      <p:sp>
        <p:nvSpPr>
          <p:cNvPr id="3" name="TextBox 2"/>
          <p:cNvSpPr txBox="1"/>
          <p:nvPr/>
        </p:nvSpPr>
        <p:spPr>
          <a:xfrm>
            <a:off x="182880" y="1617781"/>
            <a:ext cx="2996418" cy="4832092"/>
          </a:xfrm>
          <a:prstGeom prst="rect">
            <a:avLst/>
          </a:prstGeom>
          <a:noFill/>
        </p:spPr>
        <p:txBody>
          <a:bodyPr wrap="square" rtlCol="0">
            <a:spAutoFit/>
          </a:bodyPr>
          <a:lstStyle/>
          <a:p>
            <a:pPr lvl="0" algn="l"/>
            <a:r>
              <a:rPr lang="en-US" sz="1400" b="1" dirty="0">
                <a:solidFill>
                  <a:schemeClr val="tx2"/>
                </a:solidFill>
              </a:rPr>
              <a:t>(Some/other people say) Wall Street caused the financial crisis which has cost us millions of jobs, billions of dollars in taxpayer funded bailouts and trillions of dollars in lost homes and lost retirement savings. Wall Street must be held accountable and they must be prevented from repeating the same actions again.  We cannot get our economy back on track without strong financial reform</a:t>
            </a:r>
            <a:r>
              <a:rPr lang="en-US" sz="1400" b="1" dirty="0" smtClean="0">
                <a:solidFill>
                  <a:schemeClr val="tx2"/>
                </a:solidFill>
              </a:rPr>
              <a:t>.</a:t>
            </a:r>
          </a:p>
          <a:p>
            <a:pPr lvl="0" algn="l"/>
            <a:endParaRPr lang="en-US" sz="1400" dirty="0"/>
          </a:p>
          <a:p>
            <a:pPr lvl="0" algn="l"/>
            <a:r>
              <a:rPr lang="en-US" sz="1400" b="1" dirty="0">
                <a:solidFill>
                  <a:schemeClr val="accent1"/>
                </a:solidFill>
              </a:rPr>
              <a:t>(Some/other people say) The so-called Wall Street reform law is a job killer that creates a brand new federal agency, costs taxpayers billions, and will do more harm than good for our economy.  Our economy is still struggling and we can’t afford to let excessive government regulation and bureaucracy get in the way of our economic recovery.</a:t>
            </a:r>
          </a:p>
        </p:txBody>
      </p:sp>
    </p:spTree>
    <p:extLst>
      <p:ext uri="{BB962C8B-B14F-4D97-AF65-F5344CB8AC3E}">
        <p14:creationId xmlns:p14="http://schemas.microsoft.com/office/powerpoint/2010/main" val="182221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19354</TotalTime>
  <Words>984</Words>
  <Application>Microsoft Office PowerPoint</Application>
  <PresentationFormat>On-screen Show (4:3)</PresentationFormat>
  <Paragraphs>74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tiled watermark</vt:lpstr>
      <vt:lpstr>PowerPoint Presentation</vt:lpstr>
      <vt:lpstr>Methodology</vt:lpstr>
      <vt:lpstr>Executive Summary</vt:lpstr>
      <vt:lpstr>After hearing a short description, 8 in 10 voters favor the Consumer Financial Protection Bureau (CFPB), including nearly half (49%) who strongly favor it.</vt:lpstr>
      <vt:lpstr>Support for the CFPB is strong and broad. Voters across the spectrum, including 71% of Republicans, overwhelmingly favor the CFPB. </vt:lpstr>
      <vt:lpstr>More than 8 in 10 voters (83%) support tougher rules and enforcement for Wall Street financial companies, while just 9% believe financial companies have changed their practices and don’t need further regulation. </vt:lpstr>
      <vt:lpstr>Across age, gender, race, party identification, and region, voters are clear in their view that tougher rules and enforcement are needed for Wall Street financial companies.</vt:lpstr>
      <vt:lpstr>Voters want further action to regulate financial companies. More voters support tougher rules and enforcement now than in the past two years.</vt:lpstr>
      <vt:lpstr>After hearing arguments for and against Wall Street reform, nearly two-thirds (63%) report that a statement that says Wall Street must be held accountable and prevented from repeating the same actions is closer to their own view. </vt:lpstr>
      <vt:lpstr>Three-quarters (76%) of Democrats and two-thirds (67%) of independents favor the pro-reform argument. While Republicans pick up on the partisan language in the anti-reform argument, a  plurality of them continue to support reform.  </vt:lpstr>
      <vt:lpstr>PowerPoint Presentation</vt:lpstr>
    </vt:vector>
  </TitlesOfParts>
  <Company>Lake Research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kpoindexter</dc:creator>
  <cp:lastModifiedBy>Jim Lardner</cp:lastModifiedBy>
  <cp:revision>370</cp:revision>
  <dcterms:created xsi:type="dcterms:W3CDTF">2009-05-04T20:18:43Z</dcterms:created>
  <dcterms:modified xsi:type="dcterms:W3CDTF">2013-07-22T18:28:00Z</dcterms:modified>
</cp:coreProperties>
</file>