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56" r:id="rId3"/>
    <p:sldId id="257" r:id="rId4"/>
    <p:sldId id="258" r:id="rId5"/>
    <p:sldId id="259" r:id="rId6"/>
    <p:sldId id="271" r:id="rId7"/>
    <p:sldId id="268" r:id="rId8"/>
    <p:sldId id="269" r:id="rId9"/>
    <p:sldId id="270" r:id="rId10"/>
    <p:sldId id="272" r:id="rId11"/>
    <p:sldId id="273" r:id="rId12"/>
    <p:sldId id="274" r:id="rId13"/>
    <p:sldId id="263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AB6B-B7BA-41AF-B90B-7300B9531F36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E07A6-FF07-4A27-A938-E6AE9C57FC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117BA-CB68-421F-9996-C952AB338709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C066F-4A2C-428B-8298-669BD95FC145}" type="datetimeFigureOut">
              <a:rPr lang="en-US" smtClean="0"/>
              <a:pPr/>
              <a:t>5/8/2012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7E1F2-C691-4A1C-BE4C-73F2244B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371600"/>
          </a:xfrm>
        </p:spPr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Efficiency, freedom, fairness,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and cost/benefit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162800" cy="2286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Meir Statman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Glenn Klimek Professor of Finance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Santa Clara University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and Visiting Professor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Tilburg University – The Netherlands</a:t>
            </a:r>
          </a:p>
          <a:p>
            <a:pPr>
              <a:spcBef>
                <a:spcPct val="0"/>
              </a:spcBef>
            </a:pPr>
            <a:endParaRPr lang="en-US" sz="1200" dirty="0" smtClean="0">
              <a:latin typeface="+mj-lt"/>
            </a:endParaRPr>
          </a:p>
          <a:p>
            <a:pPr>
              <a:spcBef>
                <a:spcPct val="0"/>
              </a:spcBef>
            </a:pPr>
            <a:endParaRPr lang="en-US" sz="1200" dirty="0" smtClean="0">
              <a:latin typeface="+mj-lt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Sam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Peltzman’s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modification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capture theory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William Cary,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Chairman of the SEC in 1961,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‘invented’ insider trading regulations 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Cary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understood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precarious position of the SEC. “Government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regulatory agencies are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stepchildren [of] Congress 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Executive”</a:t>
            </a: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Donald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Langevoort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Insider trading regulation help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SEC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gain visibility and support </a:t>
            </a: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Insider trading stories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are wonderful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drama: When they involve the rich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 famous. They tap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into images of power, greed, 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hubris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Striking regulatory irons when hot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Organized interest groups strike regulatory irons most of the time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But, when enraged, the public strikes regulatory irons harder than interest groups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Think of CARD in 2009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Did credit cards have anything to do with the financial crisis?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Striking regulatory irons when hot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Signing CARD, Obama spoke about people “chocking </a:t>
            </a:r>
            <a:r>
              <a:rPr lang="en-US" b="1" dirty="0" smtClean="0"/>
              <a:t>backs tears” as they recounted </a:t>
            </a:r>
            <a:r>
              <a:rPr lang="en-US" b="1" dirty="0" smtClean="0"/>
              <a:t>credit card </a:t>
            </a:r>
            <a:r>
              <a:rPr lang="en-US" b="1" dirty="0" smtClean="0"/>
              <a:t>predicaments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Obama accused card </a:t>
            </a:r>
            <a:r>
              <a:rPr lang="en-US" b="1" dirty="0" smtClean="0"/>
              <a:t>companies of writing contracts “designed </a:t>
            </a:r>
            <a:r>
              <a:rPr lang="en-US" b="1" dirty="0" smtClean="0"/>
              <a:t>not to </a:t>
            </a:r>
            <a:r>
              <a:rPr lang="en-US" b="1" dirty="0" smtClean="0"/>
              <a:t>inform but to </a:t>
            </a:r>
            <a:r>
              <a:rPr lang="en-US" b="1" dirty="0" smtClean="0"/>
              <a:t>confuse”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Fairness and Efficiency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Fairness Rights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coercion (Libertarian free market)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misrepresentation (Voluntary disclosure)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Equal information (Mandatory disclosure)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Equal information processing (Paternalistic suitability regulations)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impulse (Cooling-off-period regulations)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Equal power (Minimum wage regulations)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Recap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Corporate executives use cost/benefit arguments to benefit themselves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public is not enraged enough to strike irons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SEC might be captured, ineffective, or hampered by the fact that benefits are harder to measure than costs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Fairness goes beyond mandatory disclosure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How about the right to equal power?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How about serving the interests of shareholders and the general public?</a:t>
            </a:r>
          </a:p>
          <a:p>
            <a:pPr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Business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Roundtable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and Chamber of Commerce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v. SEC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From the courts decision: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Commission has a unique obligation to consider the effect of the new rule upon “efficiency, competition, and capital formation…appraise…the economic consequences of a proposed regulation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Business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Roundtable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and Chamber of Commerce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v. SEC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Concern that unions would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impose costs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companies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benefit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employees,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reducing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shareholder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value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Business Roundtable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and Chamber of Commerce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v. SEC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Unions </a:t>
            </a:r>
            <a:r>
              <a:rPr lang="en-US" b="1" dirty="0" smtClean="0"/>
              <a:t>are </a:t>
            </a:r>
            <a:r>
              <a:rPr lang="en-US" b="1" dirty="0" smtClean="0"/>
              <a:t>one interest group, possibly shortchanging shareholders to benefit employees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Corporate executives </a:t>
            </a:r>
            <a:r>
              <a:rPr lang="en-US" b="1" dirty="0" smtClean="0"/>
              <a:t>(CEOs, members of </a:t>
            </a:r>
            <a:r>
              <a:rPr lang="en-US" b="1" dirty="0" smtClean="0"/>
              <a:t>boards) </a:t>
            </a:r>
            <a:r>
              <a:rPr lang="en-US" b="1" dirty="0" smtClean="0"/>
              <a:t>are </a:t>
            </a:r>
            <a:r>
              <a:rPr lang="en-US" b="1" dirty="0" smtClean="0"/>
              <a:t>another interest group, possibly shortchanging shareholders to benefits </a:t>
            </a:r>
            <a:r>
              <a:rPr lang="en-US" b="1" dirty="0" smtClean="0"/>
              <a:t>themselves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“</a:t>
            </a:r>
            <a:r>
              <a:rPr lang="en-US" b="1" dirty="0" smtClean="0"/>
              <a:t>Agency Conflicts” between executives and </a:t>
            </a:r>
            <a:r>
              <a:rPr lang="en-US" b="1" dirty="0" smtClean="0"/>
              <a:t>shareholders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Think of say-on-pay at Citicorp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Business Roundtable 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and Chamber of Commerce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v. SEC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Roundtable and Chamber of Commerce speak for executives (funded by shareholders)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Who speaks for shareholders? 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SEC?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George Stigler’s “Capture Theory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” 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of regulations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Interest  groups, such as corporate executives or unionize employees, want more money 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Politicians and regulators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want more votes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more money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Interest group organize to “capture” regulators and politicians with campaign contributions and future jobs 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(Politicians choose judges)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Interest groups can do cost/benefit analysis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about the general public?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George Stigler’s “Capture Theory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Michael Haddock and John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Macey’s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(1987)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applications to regulations of insider trading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4300" dirty="0" smtClean="0"/>
          </a:p>
          <a:p>
            <a:pPr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Two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interest groups, corporate executives and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Wall Street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professionals, such as investment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bankers</a:t>
            </a:r>
            <a:endParaRPr lang="en-US" sz="8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8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group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is cohesive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and well-organized “when compared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with ordinary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shareholders, not to mention the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general public” </a:t>
            </a:r>
            <a:endParaRPr lang="en-US" sz="8000" b="1" dirty="0" smtClean="0">
              <a:latin typeface="Arial" pitchFamily="34" charset="0"/>
              <a:cs typeface="Arial" pitchFamily="34" charset="0"/>
            </a:endParaRPr>
          </a:p>
          <a:p>
            <a:endParaRPr lang="en-US" sz="8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Therefore, only the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interests of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executives and investment bankers matter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in determining regulations</a:t>
            </a:r>
          </a:p>
          <a:p>
            <a:endParaRPr lang="en-US" sz="8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If executives are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prohibited from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using their inside information, the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group standing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first in line to receive it, for free,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are investment bankers </a:t>
            </a:r>
          </a:p>
          <a:p>
            <a:pPr>
              <a:buNone/>
            </a:pPr>
            <a:endParaRPr lang="en-US" sz="8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Investment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bankers and other Wall Street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professionals have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an interest in prohibiting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insider trading </a:t>
            </a:r>
          </a:p>
          <a:p>
            <a:endParaRPr lang="en-US" sz="7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George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Stigler’s “Capture Theory”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Michael Haddock and John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Macey’s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(1987)</a:t>
            </a:r>
            <a:br>
              <a:rPr lang="en-US" sz="2700" b="1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applications to regulations of insider trading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But what is in it for corporate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executives who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are now forced to give away for free their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valuable inside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information? </a:t>
            </a: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Executives are most interested in their jobs while investment professionals are most interested in inside information </a:t>
            </a: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Executives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receive as compensation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from investment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bankers the benefits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Williams Act which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forces investment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bankers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to reveal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early their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hostile takeovers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intentions </a:t>
            </a: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bargain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is struck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between the two groups where each gets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most valuable 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it</a:t>
            </a: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But what about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ordinary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shareholders and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Peltzman’s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modification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capture theory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Ordinary shareholders and the general public can vote against “captured” politicians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limits the power of interest groups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695</Words>
  <Application>Microsoft Office PowerPoint</Application>
  <PresentationFormat>On-screen Show 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Efficiency, freedom, fairness,  and cost/benefit analysis</vt:lpstr>
      <vt:lpstr>  Business Roundtable  and Chamber of Commerce v. SEC</vt:lpstr>
      <vt:lpstr>  Business Roundtable  and Chamber of Commerce v. SEC</vt:lpstr>
      <vt:lpstr>Business Roundtable  and Chamber of Commerce v. SEC</vt:lpstr>
      <vt:lpstr> Business Roundtable  and Chamber of Commerce v. SEC</vt:lpstr>
      <vt:lpstr>George Stigler’s “Capture Theory”  of regulations</vt:lpstr>
      <vt:lpstr>George Stigler’s “Capture Theory” Michael Haddock and John Macey’s (1987) applications to regulations of insider trading  </vt:lpstr>
      <vt:lpstr> George Stigler’s “Capture Theory” Michael Haddock and John Macey’s (1987) applications to regulations of insider trading  </vt:lpstr>
      <vt:lpstr>Sam Peltzman’s modification  of capture theory</vt:lpstr>
      <vt:lpstr>Sam Peltzman’s modification  of capture theory</vt:lpstr>
      <vt:lpstr>Striking regulatory irons when hot</vt:lpstr>
      <vt:lpstr>Striking regulatory irons when hot</vt:lpstr>
      <vt:lpstr>Fairness and Efficiency Fairness Rights</vt:lpstr>
      <vt:lpstr>Recap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Roundtable and Chamber of Commerce v. SEC</dc:title>
  <dc:creator>mstatman</dc:creator>
  <cp:lastModifiedBy>Meir</cp:lastModifiedBy>
  <cp:revision>43</cp:revision>
  <dcterms:created xsi:type="dcterms:W3CDTF">2012-05-05T15:03:36Z</dcterms:created>
  <dcterms:modified xsi:type="dcterms:W3CDTF">2012-05-08T12:37:28Z</dcterms:modified>
</cp:coreProperties>
</file>